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59" r:id="rId4"/>
    <p:sldId id="260" r:id="rId5"/>
    <p:sldId id="282" r:id="rId6"/>
    <p:sldId id="261" r:id="rId7"/>
    <p:sldId id="262" r:id="rId8"/>
    <p:sldId id="283" r:id="rId9"/>
    <p:sldId id="263" r:id="rId10"/>
    <p:sldId id="284" r:id="rId11"/>
    <p:sldId id="285" r:id="rId12"/>
    <p:sldId id="264" r:id="rId13"/>
    <p:sldId id="286" r:id="rId14"/>
    <p:sldId id="287" r:id="rId15"/>
    <p:sldId id="265" r:id="rId16"/>
    <p:sldId id="266" r:id="rId17"/>
    <p:sldId id="288" r:id="rId18"/>
    <p:sldId id="267" r:id="rId19"/>
    <p:sldId id="268" r:id="rId20"/>
    <p:sldId id="269" r:id="rId21"/>
    <p:sldId id="289" r:id="rId22"/>
    <p:sldId id="270" r:id="rId23"/>
    <p:sldId id="290" r:id="rId24"/>
    <p:sldId id="271" r:id="rId25"/>
    <p:sldId id="272" r:id="rId26"/>
    <p:sldId id="273" r:id="rId27"/>
    <p:sldId id="274" r:id="rId28"/>
    <p:sldId id="275" r:id="rId29"/>
    <p:sldId id="276" r:id="rId30"/>
    <p:sldId id="291" r:id="rId31"/>
    <p:sldId id="292" r:id="rId32"/>
    <p:sldId id="277" r:id="rId33"/>
    <p:sldId id="293" r:id="rId34"/>
    <p:sldId id="278" r:id="rId35"/>
    <p:sldId id="294" r:id="rId36"/>
    <p:sldId id="295" r:id="rId37"/>
    <p:sldId id="279" r:id="rId38"/>
    <p:sldId id="296" r:id="rId39"/>
    <p:sldId id="280" r:id="rId40"/>
    <p:sldId id="297" r:id="rId41"/>
    <p:sldId id="281"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77451387-40B8-4BAA-ACAE-5ECB952C6685}" type="datetimeFigureOut">
              <a:rPr lang="ar-SA" smtClean="0"/>
              <a:pPr/>
              <a:t>20/12/33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2B7BB4E5-F7E0-45F2-8FA4-E60054E9D06C}"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7451387-40B8-4BAA-ACAE-5ECB952C6685}" type="datetimeFigureOut">
              <a:rPr lang="ar-SA" smtClean="0"/>
              <a:pPr/>
              <a:t>20/12/33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7451387-40B8-4BAA-ACAE-5ECB952C6685}" type="datetimeFigureOut">
              <a:rPr lang="ar-SA" smtClean="0"/>
              <a:pPr/>
              <a:t>20/12/33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7BB4E5-F7E0-45F2-8FA4-E60054E9D06C}"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7451387-40B8-4BAA-ACAE-5ECB952C6685}" type="datetimeFigureOut">
              <a:rPr lang="ar-SA" smtClean="0"/>
              <a:pPr/>
              <a:t>20/12/33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77451387-40B8-4BAA-ACAE-5ECB952C6685}" type="datetimeFigureOut">
              <a:rPr lang="ar-SA" smtClean="0"/>
              <a:pPr/>
              <a:t>20/12/33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7451387-40B8-4BAA-ACAE-5ECB952C6685}" type="datetimeFigureOut">
              <a:rPr lang="ar-SA" smtClean="0"/>
              <a:pPr/>
              <a:t>20/12/33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7451387-40B8-4BAA-ACAE-5ECB952C6685}" type="datetimeFigureOut">
              <a:rPr lang="ar-SA" smtClean="0"/>
              <a:pPr/>
              <a:t>20/12/33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7451387-40B8-4BAA-ACAE-5ECB952C6685}" type="datetimeFigureOut">
              <a:rPr lang="ar-SA" smtClean="0"/>
              <a:pPr/>
              <a:t>20/12/33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7451387-40B8-4BAA-ACAE-5ECB952C6685}" type="datetimeFigureOut">
              <a:rPr lang="ar-SA" smtClean="0"/>
              <a:pPr/>
              <a:t>20/12/33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2B7BB4E5-F7E0-45F2-8FA4-E60054E9D06C}"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7451387-40B8-4BAA-ACAE-5ECB952C6685}" type="datetimeFigureOut">
              <a:rPr lang="ar-SA" smtClean="0"/>
              <a:pPr/>
              <a:t>20/12/33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7451387-40B8-4BAA-ACAE-5ECB952C6685}" type="datetimeFigureOut">
              <a:rPr lang="ar-SA" smtClean="0"/>
              <a:pPr/>
              <a:t>20/12/33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7BB4E5-F7E0-45F2-8FA4-E60054E9D06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7451387-40B8-4BAA-ACAE-5ECB952C6685}" type="datetimeFigureOut">
              <a:rPr lang="ar-SA" smtClean="0"/>
              <a:pPr/>
              <a:t>20/12/33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B7BB4E5-F7E0-45F2-8FA4-E60054E9D06C}"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772816"/>
            <a:ext cx="8229600" cy="3149704"/>
          </a:xfrm>
        </p:spPr>
        <p:txBody>
          <a:bodyPr>
            <a:noAutofit/>
          </a:bodyPr>
          <a:lstStyle/>
          <a:p>
            <a:pPr algn="ctr">
              <a:buNone/>
            </a:pPr>
            <a:endParaRPr lang="ar-SA" sz="2400" dirty="0" smtClean="0"/>
          </a:p>
          <a:p>
            <a:pPr algn="ctr">
              <a:buNone/>
            </a:pPr>
            <a:r>
              <a:rPr lang="ar-SA" sz="9600" b="1" dirty="0" smtClean="0"/>
              <a:t>كيف تقوى ذاكرتك </a:t>
            </a:r>
            <a:endParaRPr lang="ar-S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17848"/>
            <a:ext cx="8229600" cy="1143000"/>
          </a:xfrm>
        </p:spPr>
        <p:txBody>
          <a:bodyPr>
            <a:noAutofit/>
          </a:bodyPr>
          <a:lstStyle/>
          <a:p>
            <a:pPr algn="ctr"/>
            <a:r>
              <a:rPr lang="ar-SA" sz="8000" b="1" dirty="0" smtClean="0"/>
              <a:t>نشاط جماعي </a:t>
            </a:r>
            <a:endParaRPr lang="ar-SA" sz="7200" dirty="0"/>
          </a:p>
        </p:txBody>
      </p:sp>
      <p:sp>
        <p:nvSpPr>
          <p:cNvPr id="3" name="عنصر نائب للمحتوى 2"/>
          <p:cNvSpPr>
            <a:spLocks noGrp="1"/>
          </p:cNvSpPr>
          <p:nvPr>
            <p:ph idx="1"/>
          </p:nvPr>
        </p:nvSpPr>
        <p:spPr/>
        <p:txBody>
          <a:bodyPr>
            <a:noAutofit/>
          </a:bodyPr>
          <a:lstStyle/>
          <a:p>
            <a:pPr algn="justLow">
              <a:buNone/>
            </a:pPr>
            <a:r>
              <a:rPr lang="ar-SA" sz="3600" b="1" dirty="0" smtClean="0"/>
              <a:t>أطلب من زميلك أن يختار عشوائيا عشرة كلمات من قوائم الكلمات الآتية , ويقرأ عليك , وأثناء قراءته أكتب هذه الكلمات بنفس ترتيبها , ثم حاول حفظها لمدة دقيقة واحدة , ثم أقلب الورقة التى كتبت فيها هذه الكلمات , وحاول ان تكتبها من الذاكرة بنفس ترتيبها , ثم اعط لنفسك درجة لكل كلمة تكتبها فى نفس ترتيبها , لاحظ ان الطالب المتوسط يحصل على حوالى 7 درجات , وفيما يلى هذه القائمة : </a:t>
            </a:r>
          </a:p>
          <a:p>
            <a:pPr algn="justLow">
              <a:buNone/>
            </a:pPr>
            <a:endParaRPr lang="ar-SA"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836612"/>
          <a:ext cx="8229600" cy="5832747"/>
        </p:xfrm>
        <a:graphic>
          <a:graphicData uri="http://schemas.openxmlformats.org/drawingml/2006/table">
            <a:tbl>
              <a:tblPr rtl="1" firstRow="1" bandRow="1">
                <a:tableStyleId>{5C22544A-7EE6-4342-B048-85BDC9FD1C3A}</a:tableStyleId>
              </a:tblPr>
              <a:tblGrid>
                <a:gridCol w="914400"/>
                <a:gridCol w="914400"/>
                <a:gridCol w="914400"/>
                <a:gridCol w="914400"/>
                <a:gridCol w="914400"/>
                <a:gridCol w="914400"/>
                <a:gridCol w="914400"/>
                <a:gridCol w="914400"/>
                <a:gridCol w="914400"/>
              </a:tblGrid>
              <a:tr h="648083">
                <a:tc>
                  <a:txBody>
                    <a:bodyPr/>
                    <a:lstStyle/>
                    <a:p>
                      <a:pPr rtl="1"/>
                      <a:r>
                        <a:rPr lang="ar-SA" sz="2000" b="1" dirty="0" smtClean="0"/>
                        <a:t>عجلة</a:t>
                      </a:r>
                      <a:endParaRPr lang="ar-SA" sz="2000" b="1" dirty="0"/>
                    </a:p>
                  </a:txBody>
                  <a:tcPr/>
                </a:tc>
                <a:tc>
                  <a:txBody>
                    <a:bodyPr/>
                    <a:lstStyle/>
                    <a:p>
                      <a:pPr rtl="1"/>
                      <a:r>
                        <a:rPr lang="ar-SA" sz="2000" b="1" dirty="0" smtClean="0"/>
                        <a:t>بصل</a:t>
                      </a:r>
                      <a:endParaRPr lang="ar-SA" sz="2000" b="1" dirty="0"/>
                    </a:p>
                  </a:txBody>
                  <a:tcPr/>
                </a:tc>
                <a:tc>
                  <a:txBody>
                    <a:bodyPr/>
                    <a:lstStyle/>
                    <a:p>
                      <a:pPr rtl="1"/>
                      <a:r>
                        <a:rPr lang="ar-SA" sz="2000" b="1" dirty="0" smtClean="0"/>
                        <a:t>قش</a:t>
                      </a:r>
                      <a:endParaRPr lang="ar-SA" sz="2000" b="1" dirty="0"/>
                    </a:p>
                  </a:txBody>
                  <a:tcPr/>
                </a:tc>
                <a:tc>
                  <a:txBody>
                    <a:bodyPr/>
                    <a:lstStyle/>
                    <a:p>
                      <a:pPr rtl="1"/>
                      <a:r>
                        <a:rPr lang="ar-SA" sz="2000" b="1" dirty="0" smtClean="0"/>
                        <a:t>ميكروب</a:t>
                      </a:r>
                      <a:endParaRPr lang="ar-SA" sz="2000" b="1" dirty="0"/>
                    </a:p>
                  </a:txBody>
                  <a:tcPr/>
                </a:tc>
                <a:tc>
                  <a:txBody>
                    <a:bodyPr/>
                    <a:lstStyle/>
                    <a:p>
                      <a:pPr rtl="1"/>
                      <a:r>
                        <a:rPr lang="ar-SA" sz="2000" b="1" dirty="0" smtClean="0"/>
                        <a:t>صلصة</a:t>
                      </a:r>
                      <a:endParaRPr lang="ar-SA" sz="2000" b="1" dirty="0"/>
                    </a:p>
                  </a:txBody>
                  <a:tcPr/>
                </a:tc>
                <a:tc>
                  <a:txBody>
                    <a:bodyPr/>
                    <a:lstStyle/>
                    <a:p>
                      <a:pPr rtl="1"/>
                      <a:r>
                        <a:rPr lang="ar-SA" sz="2000" b="1" dirty="0" smtClean="0"/>
                        <a:t>سمك</a:t>
                      </a:r>
                      <a:endParaRPr lang="ar-SA" sz="2000" b="1" dirty="0"/>
                    </a:p>
                  </a:txBody>
                  <a:tcPr/>
                </a:tc>
                <a:tc>
                  <a:txBody>
                    <a:bodyPr/>
                    <a:lstStyle/>
                    <a:p>
                      <a:pPr rtl="1"/>
                      <a:r>
                        <a:rPr lang="ar-SA" sz="2000" b="1" dirty="0" smtClean="0"/>
                        <a:t>محيط</a:t>
                      </a:r>
                      <a:endParaRPr lang="ar-SA" sz="2000" b="1" dirty="0"/>
                    </a:p>
                  </a:txBody>
                  <a:tcPr/>
                </a:tc>
                <a:tc>
                  <a:txBody>
                    <a:bodyPr/>
                    <a:lstStyle/>
                    <a:p>
                      <a:pPr rtl="1"/>
                      <a:r>
                        <a:rPr lang="ar-SA" sz="2000" b="1" dirty="0" smtClean="0"/>
                        <a:t>سماء</a:t>
                      </a:r>
                      <a:endParaRPr lang="ar-SA" sz="2000" b="1" dirty="0"/>
                    </a:p>
                  </a:txBody>
                  <a:tcPr/>
                </a:tc>
                <a:tc>
                  <a:txBody>
                    <a:bodyPr/>
                    <a:lstStyle/>
                    <a:p>
                      <a:pPr rtl="1"/>
                      <a:r>
                        <a:rPr lang="ar-SA" sz="2000" b="1" dirty="0" smtClean="0"/>
                        <a:t>بقرة</a:t>
                      </a:r>
                      <a:endParaRPr lang="ar-SA" sz="2000" b="1" dirty="0"/>
                    </a:p>
                  </a:txBody>
                  <a:tcPr/>
                </a:tc>
              </a:tr>
              <a:tr h="648083">
                <a:tc>
                  <a:txBody>
                    <a:bodyPr/>
                    <a:lstStyle/>
                    <a:p>
                      <a:pPr rtl="1"/>
                      <a:r>
                        <a:rPr lang="ar-SA" sz="2000" b="1" dirty="0" smtClean="0"/>
                        <a:t>أرنب</a:t>
                      </a:r>
                      <a:endParaRPr lang="ar-SA" sz="2000" b="1" dirty="0"/>
                    </a:p>
                  </a:txBody>
                  <a:tcPr/>
                </a:tc>
                <a:tc>
                  <a:txBody>
                    <a:bodyPr/>
                    <a:lstStyle/>
                    <a:p>
                      <a:pPr rtl="1"/>
                      <a:r>
                        <a:rPr lang="ar-SA" sz="2000" b="1" dirty="0" smtClean="0"/>
                        <a:t>قهوة</a:t>
                      </a:r>
                      <a:endParaRPr lang="ar-SA" sz="2000" b="1" dirty="0"/>
                    </a:p>
                  </a:txBody>
                  <a:tcPr/>
                </a:tc>
                <a:tc>
                  <a:txBody>
                    <a:bodyPr/>
                    <a:lstStyle/>
                    <a:p>
                      <a:pPr rtl="1"/>
                      <a:r>
                        <a:rPr lang="ar-SA" sz="2000" b="1" dirty="0" smtClean="0"/>
                        <a:t>قرد</a:t>
                      </a:r>
                      <a:endParaRPr lang="ar-SA" sz="2000" b="1" dirty="0"/>
                    </a:p>
                  </a:txBody>
                  <a:tcPr/>
                </a:tc>
                <a:tc>
                  <a:txBody>
                    <a:bodyPr/>
                    <a:lstStyle/>
                    <a:p>
                      <a:pPr rtl="1"/>
                      <a:r>
                        <a:rPr lang="ar-SA" sz="2000" b="1" dirty="0" smtClean="0"/>
                        <a:t>سنه</a:t>
                      </a:r>
                      <a:endParaRPr lang="ar-SA" sz="2000" b="1" dirty="0"/>
                    </a:p>
                  </a:txBody>
                  <a:tcPr/>
                </a:tc>
                <a:tc>
                  <a:txBody>
                    <a:bodyPr/>
                    <a:lstStyle/>
                    <a:p>
                      <a:pPr rtl="1"/>
                      <a:r>
                        <a:rPr lang="ar-SA" sz="2000" b="1" dirty="0" smtClean="0"/>
                        <a:t>عقدة</a:t>
                      </a:r>
                      <a:endParaRPr lang="ar-SA" sz="2000" b="1" dirty="0"/>
                    </a:p>
                  </a:txBody>
                  <a:tcPr/>
                </a:tc>
                <a:tc>
                  <a:txBody>
                    <a:bodyPr/>
                    <a:lstStyle/>
                    <a:p>
                      <a:pPr rtl="1"/>
                      <a:r>
                        <a:rPr lang="ar-SA" sz="2000" b="1" dirty="0" smtClean="0"/>
                        <a:t>حجر</a:t>
                      </a:r>
                      <a:endParaRPr lang="ar-SA" sz="2000" b="1" dirty="0"/>
                    </a:p>
                  </a:txBody>
                  <a:tcPr/>
                </a:tc>
                <a:tc>
                  <a:txBody>
                    <a:bodyPr/>
                    <a:lstStyle/>
                    <a:p>
                      <a:pPr rtl="1"/>
                      <a:r>
                        <a:rPr lang="ar-SA" sz="2000" b="1" dirty="0" smtClean="0"/>
                        <a:t>طبق</a:t>
                      </a:r>
                      <a:endParaRPr lang="ar-SA" sz="2000" b="1" dirty="0"/>
                    </a:p>
                  </a:txBody>
                  <a:tcPr/>
                </a:tc>
                <a:tc>
                  <a:txBody>
                    <a:bodyPr/>
                    <a:lstStyle/>
                    <a:p>
                      <a:pPr rtl="1"/>
                      <a:r>
                        <a:rPr lang="ar-SA" sz="2000" b="1" dirty="0" smtClean="0"/>
                        <a:t>أرجوحة</a:t>
                      </a:r>
                      <a:endParaRPr lang="ar-SA" sz="2000" b="1" dirty="0"/>
                    </a:p>
                  </a:txBody>
                  <a:tcPr/>
                </a:tc>
                <a:tc>
                  <a:txBody>
                    <a:bodyPr/>
                    <a:lstStyle/>
                    <a:p>
                      <a:pPr rtl="1"/>
                      <a:r>
                        <a:rPr lang="ar-SA" sz="2000" b="1" dirty="0" smtClean="0"/>
                        <a:t>كرسي</a:t>
                      </a:r>
                      <a:endParaRPr lang="ar-SA" sz="2000" b="1" dirty="0"/>
                    </a:p>
                  </a:txBody>
                  <a:tcPr/>
                </a:tc>
              </a:tr>
              <a:tr h="648083">
                <a:tc>
                  <a:txBody>
                    <a:bodyPr/>
                    <a:lstStyle/>
                    <a:p>
                      <a:pPr rtl="1"/>
                      <a:r>
                        <a:rPr lang="ar-SA" sz="2000" b="1" dirty="0" smtClean="0"/>
                        <a:t>خنجر</a:t>
                      </a:r>
                      <a:endParaRPr lang="ar-SA" sz="2000" b="1" dirty="0"/>
                    </a:p>
                  </a:txBody>
                  <a:tcPr/>
                </a:tc>
                <a:tc>
                  <a:txBody>
                    <a:bodyPr/>
                    <a:lstStyle/>
                    <a:p>
                      <a:pPr rtl="1"/>
                      <a:r>
                        <a:rPr lang="ar-SA" sz="2000" b="1" dirty="0" smtClean="0"/>
                        <a:t>قلب</a:t>
                      </a:r>
                      <a:endParaRPr lang="ar-SA" sz="2000" b="1" dirty="0"/>
                    </a:p>
                  </a:txBody>
                  <a:tcPr/>
                </a:tc>
                <a:tc>
                  <a:txBody>
                    <a:bodyPr/>
                    <a:lstStyle/>
                    <a:p>
                      <a:pPr rtl="1"/>
                      <a:r>
                        <a:rPr lang="ar-SA" sz="2000" b="1" dirty="0" smtClean="0"/>
                        <a:t>نفق</a:t>
                      </a:r>
                      <a:endParaRPr lang="ar-SA" sz="2000" b="1" dirty="0"/>
                    </a:p>
                  </a:txBody>
                  <a:tcPr/>
                </a:tc>
                <a:tc>
                  <a:txBody>
                    <a:bodyPr/>
                    <a:lstStyle/>
                    <a:p>
                      <a:pPr rtl="1"/>
                      <a:r>
                        <a:rPr lang="ar-SA" sz="2000" b="1" dirty="0" smtClean="0"/>
                        <a:t>أسد</a:t>
                      </a:r>
                      <a:endParaRPr lang="ar-SA" sz="2000" b="1" dirty="0"/>
                    </a:p>
                  </a:txBody>
                  <a:tcPr/>
                </a:tc>
                <a:tc>
                  <a:txBody>
                    <a:bodyPr/>
                    <a:lstStyle/>
                    <a:p>
                      <a:pPr rtl="1"/>
                      <a:r>
                        <a:rPr lang="ar-SA" sz="2000" b="1" dirty="0" smtClean="0"/>
                        <a:t>سحلية</a:t>
                      </a:r>
                      <a:endParaRPr lang="ar-SA" sz="2000" b="1" dirty="0"/>
                    </a:p>
                  </a:txBody>
                  <a:tcPr/>
                </a:tc>
                <a:tc>
                  <a:txBody>
                    <a:bodyPr/>
                    <a:lstStyle/>
                    <a:p>
                      <a:pPr rtl="1"/>
                      <a:r>
                        <a:rPr lang="ar-SA" sz="2000" b="1" dirty="0" smtClean="0"/>
                        <a:t>غاز</a:t>
                      </a:r>
                      <a:endParaRPr lang="ar-SA" sz="2000" b="1" dirty="0"/>
                    </a:p>
                  </a:txBody>
                  <a:tcPr/>
                </a:tc>
                <a:tc>
                  <a:txBody>
                    <a:bodyPr/>
                    <a:lstStyle/>
                    <a:p>
                      <a:pPr rtl="1"/>
                      <a:r>
                        <a:rPr lang="ar-SA" sz="2000" b="1" dirty="0" smtClean="0"/>
                        <a:t>حديقة</a:t>
                      </a:r>
                      <a:endParaRPr lang="ar-SA" sz="2000" b="1" dirty="0"/>
                    </a:p>
                  </a:txBody>
                  <a:tcPr/>
                </a:tc>
                <a:tc>
                  <a:txBody>
                    <a:bodyPr/>
                    <a:lstStyle/>
                    <a:p>
                      <a:pPr rtl="1"/>
                      <a:r>
                        <a:rPr lang="ar-SA" sz="2000" b="1" dirty="0" smtClean="0"/>
                        <a:t>محل</a:t>
                      </a:r>
                      <a:endParaRPr lang="ar-SA" sz="2000" b="1" dirty="0"/>
                    </a:p>
                  </a:txBody>
                  <a:tcPr/>
                </a:tc>
                <a:tc>
                  <a:txBody>
                    <a:bodyPr/>
                    <a:lstStyle/>
                    <a:p>
                      <a:pPr rtl="1"/>
                      <a:r>
                        <a:rPr lang="ar-SA" sz="2000" b="1" dirty="0" smtClean="0"/>
                        <a:t>ورق</a:t>
                      </a:r>
                      <a:endParaRPr lang="ar-SA" sz="2000" b="1" dirty="0"/>
                    </a:p>
                  </a:txBody>
                  <a:tcPr/>
                </a:tc>
              </a:tr>
              <a:tr h="648083">
                <a:tc>
                  <a:txBody>
                    <a:bodyPr/>
                    <a:lstStyle/>
                    <a:p>
                      <a:pPr rtl="1"/>
                      <a:r>
                        <a:rPr lang="ar-SA" sz="2000" b="1" dirty="0" smtClean="0"/>
                        <a:t>ليل</a:t>
                      </a:r>
                      <a:endParaRPr lang="ar-SA" sz="2000" b="1" dirty="0"/>
                    </a:p>
                  </a:txBody>
                  <a:tcPr/>
                </a:tc>
                <a:tc>
                  <a:txBody>
                    <a:bodyPr/>
                    <a:lstStyle/>
                    <a:p>
                      <a:pPr rtl="1"/>
                      <a:r>
                        <a:rPr lang="ar-SA" sz="2000" b="1" dirty="0" smtClean="0"/>
                        <a:t>عظم</a:t>
                      </a:r>
                      <a:endParaRPr lang="ar-SA" sz="2000" b="1" dirty="0"/>
                    </a:p>
                  </a:txBody>
                  <a:tcPr/>
                </a:tc>
                <a:tc>
                  <a:txBody>
                    <a:bodyPr/>
                    <a:lstStyle/>
                    <a:p>
                      <a:pPr rtl="1"/>
                      <a:r>
                        <a:rPr lang="ar-SA" sz="2000" b="1" dirty="0" smtClean="0"/>
                        <a:t>حارة</a:t>
                      </a:r>
                      <a:endParaRPr lang="ar-SA" sz="2000" b="1" dirty="0"/>
                    </a:p>
                  </a:txBody>
                  <a:tcPr/>
                </a:tc>
                <a:tc>
                  <a:txBody>
                    <a:bodyPr/>
                    <a:lstStyle/>
                    <a:p>
                      <a:pPr rtl="1"/>
                      <a:r>
                        <a:rPr lang="ar-SA" sz="2000" b="1" dirty="0" smtClean="0"/>
                        <a:t>تاج</a:t>
                      </a:r>
                      <a:endParaRPr lang="ar-SA" sz="2000" b="1" dirty="0"/>
                    </a:p>
                  </a:txBody>
                  <a:tcPr/>
                </a:tc>
                <a:tc>
                  <a:txBody>
                    <a:bodyPr/>
                    <a:lstStyle/>
                    <a:p>
                      <a:pPr rtl="1"/>
                      <a:r>
                        <a:rPr lang="ar-SA" sz="2000" b="1" dirty="0" smtClean="0"/>
                        <a:t>أسفنج</a:t>
                      </a:r>
                      <a:endParaRPr lang="ar-SA" sz="2000" b="1" dirty="0"/>
                    </a:p>
                  </a:txBody>
                  <a:tcPr/>
                </a:tc>
                <a:tc>
                  <a:txBody>
                    <a:bodyPr/>
                    <a:lstStyle/>
                    <a:p>
                      <a:pPr rtl="1"/>
                      <a:r>
                        <a:rPr lang="ar-SA" sz="2000" b="1" dirty="0" smtClean="0"/>
                        <a:t>دودة</a:t>
                      </a:r>
                      <a:endParaRPr lang="ar-SA" sz="2000" b="1" dirty="0"/>
                    </a:p>
                  </a:txBody>
                  <a:tcPr/>
                </a:tc>
                <a:tc>
                  <a:txBody>
                    <a:bodyPr/>
                    <a:lstStyle/>
                    <a:p>
                      <a:pPr rtl="1"/>
                      <a:r>
                        <a:rPr lang="ar-SA" sz="2000" b="1" dirty="0" smtClean="0"/>
                        <a:t>قمح</a:t>
                      </a:r>
                      <a:endParaRPr lang="ar-SA" sz="2000" b="1" dirty="0"/>
                    </a:p>
                  </a:txBody>
                  <a:tcPr/>
                </a:tc>
                <a:tc>
                  <a:txBody>
                    <a:bodyPr/>
                    <a:lstStyle/>
                    <a:p>
                      <a:pPr rtl="1"/>
                      <a:r>
                        <a:rPr lang="ar-SA" sz="2000" b="1" dirty="0" smtClean="0"/>
                        <a:t>هاتف</a:t>
                      </a:r>
                      <a:endParaRPr lang="ar-SA" sz="2000" b="1" dirty="0"/>
                    </a:p>
                  </a:txBody>
                  <a:tcPr/>
                </a:tc>
                <a:tc>
                  <a:txBody>
                    <a:bodyPr/>
                    <a:lstStyle/>
                    <a:p>
                      <a:pPr rtl="1"/>
                      <a:endParaRPr lang="ar-SA" sz="2000" b="1" dirty="0"/>
                    </a:p>
                  </a:txBody>
                  <a:tcPr/>
                </a:tc>
              </a:tr>
              <a:tr h="648083">
                <a:tc>
                  <a:txBody>
                    <a:bodyPr/>
                    <a:lstStyle/>
                    <a:p>
                      <a:pPr rtl="1"/>
                      <a:r>
                        <a:rPr lang="ar-SA" sz="2000" b="1" dirty="0" smtClean="0"/>
                        <a:t>سلاح</a:t>
                      </a:r>
                      <a:endParaRPr lang="ar-SA" sz="2000" b="1" dirty="0"/>
                    </a:p>
                  </a:txBody>
                  <a:tcPr/>
                </a:tc>
                <a:tc>
                  <a:txBody>
                    <a:bodyPr/>
                    <a:lstStyle/>
                    <a:p>
                      <a:pPr rtl="1"/>
                      <a:r>
                        <a:rPr lang="ar-SA" sz="2000" b="1" dirty="0" smtClean="0"/>
                        <a:t>أناناس</a:t>
                      </a:r>
                      <a:endParaRPr lang="ar-SA" sz="2000" b="1" dirty="0"/>
                    </a:p>
                  </a:txBody>
                  <a:tcPr/>
                </a:tc>
                <a:tc>
                  <a:txBody>
                    <a:bodyPr/>
                    <a:lstStyle/>
                    <a:p>
                      <a:pPr rtl="1"/>
                      <a:r>
                        <a:rPr lang="ar-SA" sz="2000" b="1" dirty="0" smtClean="0"/>
                        <a:t>باقة</a:t>
                      </a:r>
                      <a:endParaRPr lang="ar-SA" sz="2000" b="1" dirty="0"/>
                    </a:p>
                  </a:txBody>
                  <a:tcPr/>
                </a:tc>
                <a:tc>
                  <a:txBody>
                    <a:bodyPr/>
                    <a:lstStyle/>
                    <a:p>
                      <a:pPr rtl="1"/>
                      <a:r>
                        <a:rPr lang="ar-SA" sz="2000" b="1" dirty="0" smtClean="0"/>
                        <a:t>منزل</a:t>
                      </a:r>
                      <a:endParaRPr lang="ar-SA" sz="2000" b="1" dirty="0"/>
                    </a:p>
                  </a:txBody>
                  <a:tcPr/>
                </a:tc>
                <a:tc>
                  <a:txBody>
                    <a:bodyPr/>
                    <a:lstStyle/>
                    <a:p>
                      <a:pPr rtl="1"/>
                      <a:r>
                        <a:rPr lang="ar-SA" sz="2000" b="1" dirty="0" smtClean="0"/>
                        <a:t>سيجارة</a:t>
                      </a:r>
                      <a:endParaRPr lang="ar-SA" sz="2000" b="1" dirty="0"/>
                    </a:p>
                  </a:txBody>
                  <a:tcPr/>
                </a:tc>
                <a:tc>
                  <a:txBody>
                    <a:bodyPr/>
                    <a:lstStyle/>
                    <a:p>
                      <a:pPr rtl="1"/>
                      <a:r>
                        <a:rPr lang="ar-SA" sz="2000" b="1" dirty="0" smtClean="0"/>
                        <a:t>خل</a:t>
                      </a:r>
                      <a:endParaRPr lang="ar-SA" sz="2000" b="1" dirty="0"/>
                    </a:p>
                  </a:txBody>
                  <a:tcPr/>
                </a:tc>
                <a:tc>
                  <a:txBody>
                    <a:bodyPr/>
                    <a:lstStyle/>
                    <a:p>
                      <a:pPr rtl="1"/>
                      <a:r>
                        <a:rPr lang="ar-SA" sz="2000" b="1" dirty="0" smtClean="0"/>
                        <a:t>ياسمين</a:t>
                      </a:r>
                      <a:endParaRPr lang="ar-SA" sz="2000" b="1" dirty="0"/>
                    </a:p>
                  </a:txBody>
                  <a:tcPr/>
                </a:tc>
                <a:tc>
                  <a:txBody>
                    <a:bodyPr/>
                    <a:lstStyle/>
                    <a:p>
                      <a:pPr rtl="1"/>
                      <a:r>
                        <a:rPr lang="ar-SA" sz="2000" b="1" dirty="0" smtClean="0"/>
                        <a:t>قطه</a:t>
                      </a:r>
                      <a:endParaRPr lang="ar-SA" sz="2000" b="1" dirty="0"/>
                    </a:p>
                  </a:txBody>
                  <a:tcPr/>
                </a:tc>
                <a:tc>
                  <a:txBody>
                    <a:bodyPr/>
                    <a:lstStyle/>
                    <a:p>
                      <a:pPr rtl="1"/>
                      <a:endParaRPr lang="ar-SA" sz="2000" b="1" dirty="0"/>
                    </a:p>
                  </a:txBody>
                  <a:tcPr/>
                </a:tc>
              </a:tr>
              <a:tr h="648083">
                <a:tc>
                  <a:txBody>
                    <a:bodyPr/>
                    <a:lstStyle/>
                    <a:p>
                      <a:pPr rtl="1"/>
                      <a:r>
                        <a:rPr lang="ar-SA" sz="2000" b="1" dirty="0" smtClean="0"/>
                        <a:t>خص</a:t>
                      </a:r>
                      <a:endParaRPr lang="ar-SA" sz="2000" b="1" dirty="0"/>
                    </a:p>
                  </a:txBody>
                  <a:tcPr/>
                </a:tc>
                <a:tc>
                  <a:txBody>
                    <a:bodyPr/>
                    <a:lstStyle/>
                    <a:p>
                      <a:pPr rtl="1"/>
                      <a:r>
                        <a:rPr lang="ar-SA" sz="2000" b="1" dirty="0" smtClean="0"/>
                        <a:t>حمام</a:t>
                      </a:r>
                      <a:endParaRPr lang="ar-SA" sz="2000" b="1" dirty="0"/>
                    </a:p>
                  </a:txBody>
                  <a:tcPr/>
                </a:tc>
                <a:tc>
                  <a:txBody>
                    <a:bodyPr/>
                    <a:lstStyle/>
                    <a:p>
                      <a:pPr rtl="1"/>
                      <a:r>
                        <a:rPr lang="ar-SA" sz="2000" b="1" dirty="0" smtClean="0"/>
                        <a:t>خيار</a:t>
                      </a:r>
                      <a:endParaRPr lang="ar-SA" sz="2000" b="1" dirty="0"/>
                    </a:p>
                  </a:txBody>
                  <a:tcPr/>
                </a:tc>
                <a:tc>
                  <a:txBody>
                    <a:bodyPr/>
                    <a:lstStyle/>
                    <a:p>
                      <a:pPr rtl="1"/>
                      <a:r>
                        <a:rPr lang="ar-SA" sz="2000" b="1" dirty="0" smtClean="0"/>
                        <a:t>فوسفور</a:t>
                      </a:r>
                      <a:endParaRPr lang="ar-SA" sz="2000" b="1" dirty="0"/>
                    </a:p>
                  </a:txBody>
                  <a:tcPr/>
                </a:tc>
                <a:tc>
                  <a:txBody>
                    <a:bodyPr/>
                    <a:lstStyle/>
                    <a:p>
                      <a:pPr rtl="1"/>
                      <a:r>
                        <a:rPr lang="ar-SA" sz="2000" b="1" dirty="0" smtClean="0"/>
                        <a:t>مقلة</a:t>
                      </a:r>
                      <a:endParaRPr lang="ar-SA" sz="2000" b="1" dirty="0"/>
                    </a:p>
                  </a:txBody>
                  <a:tcPr/>
                </a:tc>
                <a:tc>
                  <a:txBody>
                    <a:bodyPr/>
                    <a:lstStyle/>
                    <a:p>
                      <a:pPr rtl="1"/>
                      <a:r>
                        <a:rPr lang="ar-SA" sz="2000" b="1" dirty="0" smtClean="0"/>
                        <a:t>زعتر</a:t>
                      </a:r>
                      <a:endParaRPr lang="ar-SA" sz="2000" b="1" dirty="0"/>
                    </a:p>
                  </a:txBody>
                  <a:tcPr/>
                </a:tc>
                <a:tc>
                  <a:txBody>
                    <a:bodyPr/>
                    <a:lstStyle/>
                    <a:p>
                      <a:pPr rtl="1"/>
                      <a:r>
                        <a:rPr lang="ar-SA" sz="2000" b="1" dirty="0" smtClean="0"/>
                        <a:t>جزر</a:t>
                      </a:r>
                      <a:endParaRPr lang="ar-SA" sz="2000" b="1" dirty="0"/>
                    </a:p>
                  </a:txBody>
                  <a:tcPr/>
                </a:tc>
                <a:tc>
                  <a:txBody>
                    <a:bodyPr/>
                    <a:lstStyle/>
                    <a:p>
                      <a:pPr rtl="1"/>
                      <a:r>
                        <a:rPr lang="ar-SA" sz="2000" b="1" dirty="0" smtClean="0"/>
                        <a:t>موز</a:t>
                      </a:r>
                      <a:endParaRPr lang="ar-SA" sz="2000" b="1" dirty="0"/>
                    </a:p>
                  </a:txBody>
                  <a:tcPr/>
                </a:tc>
                <a:tc>
                  <a:txBody>
                    <a:bodyPr/>
                    <a:lstStyle/>
                    <a:p>
                      <a:pPr rtl="1"/>
                      <a:endParaRPr lang="ar-SA" sz="2000" b="1" dirty="0"/>
                    </a:p>
                  </a:txBody>
                  <a:tcPr/>
                </a:tc>
              </a:tr>
              <a:tr h="648083">
                <a:tc>
                  <a:txBody>
                    <a:bodyPr/>
                    <a:lstStyle/>
                    <a:p>
                      <a:pPr rtl="1"/>
                      <a:r>
                        <a:rPr lang="ar-SA" sz="2000" b="1" dirty="0" smtClean="0"/>
                        <a:t>برميل</a:t>
                      </a:r>
                      <a:endParaRPr lang="ar-SA" sz="2000" b="1" dirty="0"/>
                    </a:p>
                  </a:txBody>
                  <a:tcPr/>
                </a:tc>
                <a:tc>
                  <a:txBody>
                    <a:bodyPr/>
                    <a:lstStyle/>
                    <a:p>
                      <a:pPr rtl="1"/>
                      <a:r>
                        <a:rPr lang="ar-SA" sz="2000" b="1" dirty="0" smtClean="0"/>
                        <a:t>قدر</a:t>
                      </a:r>
                      <a:endParaRPr lang="ar-SA" sz="2000" b="1" dirty="0"/>
                    </a:p>
                  </a:txBody>
                  <a:tcPr/>
                </a:tc>
                <a:tc>
                  <a:txBody>
                    <a:bodyPr/>
                    <a:lstStyle/>
                    <a:p>
                      <a:pPr rtl="1"/>
                      <a:r>
                        <a:rPr lang="ar-SA" sz="2000" b="1" dirty="0" smtClean="0"/>
                        <a:t>رباط</a:t>
                      </a:r>
                      <a:endParaRPr lang="ar-SA" sz="2000" b="1" dirty="0"/>
                    </a:p>
                  </a:txBody>
                  <a:tcPr/>
                </a:tc>
                <a:tc>
                  <a:txBody>
                    <a:bodyPr/>
                    <a:lstStyle/>
                    <a:p>
                      <a:pPr rtl="1"/>
                      <a:r>
                        <a:rPr lang="ar-SA" sz="2000" b="1" dirty="0" smtClean="0"/>
                        <a:t>سردين</a:t>
                      </a:r>
                      <a:endParaRPr lang="ar-SA" sz="2000" b="1" dirty="0"/>
                    </a:p>
                  </a:txBody>
                  <a:tcPr/>
                </a:tc>
                <a:tc>
                  <a:txBody>
                    <a:bodyPr/>
                    <a:lstStyle/>
                    <a:p>
                      <a:pPr rtl="1"/>
                      <a:r>
                        <a:rPr lang="ar-SA" sz="2000" b="1" dirty="0" smtClean="0"/>
                        <a:t>دائرة</a:t>
                      </a:r>
                      <a:endParaRPr lang="ar-SA" sz="2000" b="1" dirty="0"/>
                    </a:p>
                  </a:txBody>
                  <a:tcPr/>
                </a:tc>
                <a:tc>
                  <a:txBody>
                    <a:bodyPr/>
                    <a:lstStyle/>
                    <a:p>
                      <a:pPr rtl="1"/>
                      <a:r>
                        <a:rPr lang="ar-SA" sz="2000" b="1" dirty="0" smtClean="0"/>
                        <a:t>تيل</a:t>
                      </a:r>
                      <a:endParaRPr lang="ar-SA" sz="2000" b="1" dirty="0"/>
                    </a:p>
                  </a:txBody>
                  <a:tcPr/>
                </a:tc>
                <a:tc>
                  <a:txBody>
                    <a:bodyPr/>
                    <a:lstStyle/>
                    <a:p>
                      <a:pPr rtl="1"/>
                      <a:r>
                        <a:rPr lang="ar-SA" sz="2000" b="1" dirty="0" smtClean="0"/>
                        <a:t>غوريلا</a:t>
                      </a:r>
                      <a:endParaRPr lang="ar-SA" sz="2000" b="1" dirty="0"/>
                    </a:p>
                  </a:txBody>
                  <a:tcPr/>
                </a:tc>
                <a:tc>
                  <a:txBody>
                    <a:bodyPr/>
                    <a:lstStyle/>
                    <a:p>
                      <a:pPr rtl="1"/>
                      <a:r>
                        <a:rPr lang="ar-SA" sz="2000" b="1" dirty="0" smtClean="0"/>
                        <a:t>شاه</a:t>
                      </a:r>
                      <a:endParaRPr lang="ar-SA" sz="2000" b="1" dirty="0"/>
                    </a:p>
                  </a:txBody>
                  <a:tcPr/>
                </a:tc>
                <a:tc>
                  <a:txBody>
                    <a:bodyPr/>
                    <a:lstStyle/>
                    <a:p>
                      <a:pPr rtl="1"/>
                      <a:endParaRPr lang="ar-SA" sz="2000" b="1" dirty="0"/>
                    </a:p>
                  </a:txBody>
                  <a:tcPr/>
                </a:tc>
              </a:tr>
              <a:tr h="648083">
                <a:tc>
                  <a:txBody>
                    <a:bodyPr/>
                    <a:lstStyle/>
                    <a:p>
                      <a:pPr rtl="1"/>
                      <a:r>
                        <a:rPr lang="ar-SA" sz="2000" b="1" dirty="0" smtClean="0"/>
                        <a:t>زهرة</a:t>
                      </a:r>
                      <a:endParaRPr lang="ar-SA" sz="2000" b="1" dirty="0"/>
                    </a:p>
                  </a:txBody>
                  <a:tcPr/>
                </a:tc>
                <a:tc>
                  <a:txBody>
                    <a:bodyPr/>
                    <a:lstStyle/>
                    <a:p>
                      <a:pPr rtl="1"/>
                      <a:r>
                        <a:rPr lang="ar-SA" sz="2000" b="1" dirty="0" smtClean="0"/>
                        <a:t>قبة</a:t>
                      </a:r>
                      <a:endParaRPr lang="ar-SA" sz="2000" b="1" dirty="0"/>
                    </a:p>
                  </a:txBody>
                  <a:tcPr/>
                </a:tc>
                <a:tc>
                  <a:txBody>
                    <a:bodyPr/>
                    <a:lstStyle/>
                    <a:p>
                      <a:pPr rtl="1"/>
                      <a:r>
                        <a:rPr lang="ar-SA" sz="2000" b="1" dirty="0" smtClean="0"/>
                        <a:t>طماطم</a:t>
                      </a:r>
                      <a:endParaRPr lang="ar-SA" sz="2000" b="1" dirty="0"/>
                    </a:p>
                  </a:txBody>
                  <a:tcPr/>
                </a:tc>
                <a:tc>
                  <a:txBody>
                    <a:bodyPr/>
                    <a:lstStyle/>
                    <a:p>
                      <a:pPr rtl="1"/>
                      <a:r>
                        <a:rPr lang="ar-SA" sz="2000" b="1" dirty="0" smtClean="0"/>
                        <a:t>ضمادة</a:t>
                      </a:r>
                      <a:endParaRPr lang="ar-SA" sz="2000" b="1" dirty="0"/>
                    </a:p>
                  </a:txBody>
                  <a:tcPr/>
                </a:tc>
                <a:tc>
                  <a:txBody>
                    <a:bodyPr/>
                    <a:lstStyle/>
                    <a:p>
                      <a:pPr rtl="1"/>
                      <a:r>
                        <a:rPr lang="ar-SA" sz="2000" b="1" dirty="0" smtClean="0"/>
                        <a:t>دورة</a:t>
                      </a:r>
                      <a:endParaRPr lang="ar-SA" sz="2000" b="1" dirty="0"/>
                    </a:p>
                  </a:txBody>
                  <a:tcPr/>
                </a:tc>
                <a:tc>
                  <a:txBody>
                    <a:bodyPr/>
                    <a:lstStyle/>
                    <a:p>
                      <a:pPr rtl="1"/>
                      <a:r>
                        <a:rPr lang="ar-SA" sz="2000" b="1" dirty="0" smtClean="0"/>
                        <a:t>جمجمة</a:t>
                      </a:r>
                      <a:endParaRPr lang="ar-SA" sz="2000" b="1" dirty="0"/>
                    </a:p>
                  </a:txBody>
                  <a:tcPr/>
                </a:tc>
                <a:tc>
                  <a:txBody>
                    <a:bodyPr/>
                    <a:lstStyle/>
                    <a:p>
                      <a:pPr rtl="1"/>
                      <a:r>
                        <a:rPr lang="ar-SA" sz="2000" b="1" dirty="0" smtClean="0"/>
                        <a:t>عصابة</a:t>
                      </a:r>
                      <a:endParaRPr lang="ar-SA" sz="2000" b="1" dirty="0"/>
                    </a:p>
                  </a:txBody>
                  <a:tcPr/>
                </a:tc>
                <a:tc>
                  <a:txBody>
                    <a:bodyPr/>
                    <a:lstStyle/>
                    <a:p>
                      <a:pPr rtl="1"/>
                      <a:r>
                        <a:rPr lang="ar-SA" sz="2000" b="1" dirty="0" smtClean="0"/>
                        <a:t>محارة</a:t>
                      </a:r>
                      <a:endParaRPr lang="ar-SA" sz="2000" b="1" dirty="0"/>
                    </a:p>
                  </a:txBody>
                  <a:tcPr/>
                </a:tc>
                <a:tc>
                  <a:txBody>
                    <a:bodyPr/>
                    <a:lstStyle/>
                    <a:p>
                      <a:pPr rtl="1"/>
                      <a:endParaRPr lang="ar-SA" sz="2000" b="1" dirty="0"/>
                    </a:p>
                  </a:txBody>
                  <a:tcPr/>
                </a:tc>
              </a:tr>
              <a:tr h="648083">
                <a:tc>
                  <a:txBody>
                    <a:bodyPr/>
                    <a:lstStyle/>
                    <a:p>
                      <a:pPr rtl="1"/>
                      <a:r>
                        <a:rPr lang="ar-SA" sz="2000" b="1" dirty="0" smtClean="0"/>
                        <a:t>آنية</a:t>
                      </a:r>
                      <a:endParaRPr lang="ar-SA" sz="2000" b="1" dirty="0"/>
                    </a:p>
                  </a:txBody>
                  <a:tcPr/>
                </a:tc>
                <a:tc>
                  <a:txBody>
                    <a:bodyPr/>
                    <a:lstStyle/>
                    <a:p>
                      <a:pPr rtl="1"/>
                      <a:r>
                        <a:rPr lang="ar-SA" sz="2000" b="1" dirty="0" smtClean="0"/>
                        <a:t>سوس</a:t>
                      </a:r>
                      <a:endParaRPr lang="ar-SA" sz="2000" b="1" dirty="0"/>
                    </a:p>
                  </a:txBody>
                  <a:tcPr/>
                </a:tc>
                <a:tc>
                  <a:txBody>
                    <a:bodyPr/>
                    <a:lstStyle/>
                    <a:p>
                      <a:pPr rtl="1"/>
                      <a:r>
                        <a:rPr lang="ar-SA" sz="2000" b="1" dirty="0" smtClean="0"/>
                        <a:t>ثعبان</a:t>
                      </a:r>
                      <a:endParaRPr lang="ar-SA" sz="2000" b="1" dirty="0"/>
                    </a:p>
                  </a:txBody>
                  <a:tcPr/>
                </a:tc>
                <a:tc>
                  <a:txBody>
                    <a:bodyPr/>
                    <a:lstStyle/>
                    <a:p>
                      <a:pPr rtl="1"/>
                      <a:r>
                        <a:rPr lang="ar-SA" sz="2000" b="1" dirty="0" smtClean="0"/>
                        <a:t>فيل</a:t>
                      </a:r>
                      <a:endParaRPr lang="ar-SA" sz="2000" b="1" dirty="0"/>
                    </a:p>
                  </a:txBody>
                  <a:tcPr/>
                </a:tc>
                <a:tc>
                  <a:txBody>
                    <a:bodyPr/>
                    <a:lstStyle/>
                    <a:p>
                      <a:pPr rtl="1"/>
                      <a:r>
                        <a:rPr lang="ar-SA" sz="2000" b="1" dirty="0" smtClean="0"/>
                        <a:t>جمل</a:t>
                      </a:r>
                      <a:endParaRPr lang="ar-SA" sz="2000" b="1" dirty="0"/>
                    </a:p>
                  </a:txBody>
                  <a:tcPr/>
                </a:tc>
                <a:tc>
                  <a:txBody>
                    <a:bodyPr/>
                    <a:lstStyle/>
                    <a:p>
                      <a:pPr rtl="1"/>
                      <a:r>
                        <a:rPr lang="ar-SA" sz="2000" b="1" dirty="0" smtClean="0"/>
                        <a:t>حصبة</a:t>
                      </a:r>
                      <a:endParaRPr lang="ar-SA" sz="2000" b="1" dirty="0"/>
                    </a:p>
                  </a:txBody>
                  <a:tcPr/>
                </a:tc>
                <a:tc>
                  <a:txBody>
                    <a:bodyPr/>
                    <a:lstStyle/>
                    <a:p>
                      <a:pPr rtl="1"/>
                      <a:r>
                        <a:rPr lang="ar-SA" sz="2000" b="1" smtClean="0"/>
                        <a:t>أزمة</a:t>
                      </a:r>
                      <a:endParaRPr lang="ar-SA" sz="2000" b="1" dirty="0"/>
                    </a:p>
                  </a:txBody>
                  <a:tcPr/>
                </a:tc>
                <a:tc>
                  <a:txBody>
                    <a:bodyPr/>
                    <a:lstStyle/>
                    <a:p>
                      <a:pPr rtl="1"/>
                      <a:r>
                        <a:rPr lang="ar-SA" sz="2000" b="1" dirty="0" smtClean="0"/>
                        <a:t>كبسولة</a:t>
                      </a:r>
                      <a:endParaRPr lang="ar-SA" sz="2000" b="1" dirty="0"/>
                    </a:p>
                  </a:txBody>
                  <a:tcPr/>
                </a:tc>
                <a:tc>
                  <a:txBody>
                    <a:bodyPr/>
                    <a:lstStyle/>
                    <a:p>
                      <a:pPr rtl="1"/>
                      <a:endParaRPr lang="ar-SA" sz="2000" b="1"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89856"/>
            <a:ext cx="8229600" cy="1143000"/>
          </a:xfrm>
        </p:spPr>
        <p:txBody>
          <a:bodyPr>
            <a:noAutofit/>
          </a:bodyPr>
          <a:lstStyle/>
          <a:p>
            <a:pPr algn="ctr"/>
            <a:r>
              <a:rPr lang="ar-SA" sz="8000" b="1" dirty="0" smtClean="0"/>
              <a:t>نقاط هامة </a:t>
            </a:r>
            <a:endParaRPr lang="ar-SA" sz="8000" b="1" dirty="0"/>
          </a:p>
        </p:txBody>
      </p:sp>
      <p:sp>
        <p:nvSpPr>
          <p:cNvPr id="3" name="عنصر نائب للمحتوى 2"/>
          <p:cNvSpPr>
            <a:spLocks noGrp="1"/>
          </p:cNvSpPr>
          <p:nvPr>
            <p:ph idx="1"/>
          </p:nvPr>
        </p:nvSpPr>
        <p:spPr/>
        <p:txBody>
          <a:bodyPr/>
          <a:lstStyle/>
          <a:p>
            <a:pPr algn="justLow"/>
            <a:r>
              <a:rPr lang="ar-SA" sz="5400" b="1" dirty="0" smtClean="0"/>
              <a:t>إن عملية التذكر تتضمن عدة عمليات عقلية أهمها , عمليات ادخال المعلومات وتثبيتها والاحتفاظ بها حتى تكون جاهزة اثناء عمليات الاستدعاء او التعرف </a:t>
            </a:r>
          </a:p>
          <a:p>
            <a:pPr>
              <a:buNone/>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lnSpcReduction="10000"/>
          </a:bodyPr>
          <a:lstStyle/>
          <a:p>
            <a:pPr algn="justLow"/>
            <a:r>
              <a:rPr lang="ar-SA" sz="6000" b="1" dirty="0"/>
              <a:t>وتلعب الدافعية دوراً كبيراً في مساعدتك في تسهيل وإنجاح حدوث كل هذه العمليات , كما انها تساعدك على التغلب على مشكلات سوء تخزين المعلومات ونسيانها</a:t>
            </a:r>
          </a:p>
          <a:p>
            <a:endParaRPr lang="ar-SA" dirty="0"/>
          </a:p>
        </p:txBody>
      </p:sp>
    </p:spTree>
    <p:extLst>
      <p:ext uri="{BB962C8B-B14F-4D97-AF65-F5344CB8AC3E}">
        <p14:creationId xmlns:p14="http://schemas.microsoft.com/office/powerpoint/2010/main" val="2559374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89856"/>
            <a:ext cx="8229600" cy="1143000"/>
          </a:xfrm>
        </p:spPr>
        <p:txBody>
          <a:bodyPr>
            <a:noAutofit/>
          </a:bodyPr>
          <a:lstStyle/>
          <a:p>
            <a:pPr algn="ctr"/>
            <a:r>
              <a:rPr lang="ar-SA" sz="8000" b="1" dirty="0" smtClean="0"/>
              <a:t>ما هو التذكر </a:t>
            </a:r>
            <a:endParaRPr lang="ar-SA" sz="7200" dirty="0"/>
          </a:p>
        </p:txBody>
      </p:sp>
      <p:sp>
        <p:nvSpPr>
          <p:cNvPr id="3" name="عنصر نائب للمحتوى 2"/>
          <p:cNvSpPr>
            <a:spLocks noGrp="1"/>
          </p:cNvSpPr>
          <p:nvPr>
            <p:ph idx="1"/>
          </p:nvPr>
        </p:nvSpPr>
        <p:spPr/>
        <p:txBody>
          <a:bodyPr>
            <a:normAutofit/>
          </a:bodyPr>
          <a:lstStyle/>
          <a:p>
            <a:pPr algn="justLow">
              <a:buNone/>
            </a:pPr>
            <a:r>
              <a:rPr lang="ar-SA" sz="4400" b="1" dirty="0" smtClean="0"/>
              <a:t>هو عملية عقلية نشطة يقوم بها الإنسان , ولها عدة مراحل تبدأ بعملية الاستقبال الحسى , ثم الادراك وتخزين المعلومات وحفظها ويمكن التاكد من حدوثها من خلال عدة عمليات عقلية اهمها التعرف والاسترجاع  </a:t>
            </a:r>
            <a:endParaRPr lang="ar-SA" sz="4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17848"/>
            <a:ext cx="8229600" cy="1143000"/>
          </a:xfrm>
        </p:spPr>
        <p:txBody>
          <a:bodyPr>
            <a:noAutofit/>
          </a:bodyPr>
          <a:lstStyle/>
          <a:p>
            <a:pPr algn="ctr"/>
            <a:r>
              <a:rPr lang="ar-SA" sz="8800" b="1" dirty="0" smtClean="0"/>
              <a:t>تخزين المعلومات </a:t>
            </a:r>
            <a:endParaRPr lang="ar-SA" sz="8000" dirty="0"/>
          </a:p>
        </p:txBody>
      </p:sp>
      <p:sp>
        <p:nvSpPr>
          <p:cNvPr id="3" name="عنصر نائب للمحتوى 2"/>
          <p:cNvSpPr>
            <a:spLocks noGrp="1"/>
          </p:cNvSpPr>
          <p:nvPr>
            <p:ph idx="1"/>
          </p:nvPr>
        </p:nvSpPr>
        <p:spPr/>
        <p:txBody>
          <a:bodyPr>
            <a:noAutofit/>
          </a:bodyPr>
          <a:lstStyle/>
          <a:p>
            <a:pPr algn="justLow"/>
            <a:r>
              <a:rPr lang="ar-SA" sz="3200" b="1" dirty="0" smtClean="0"/>
              <a:t>الطلاب الذين قرأوا فصلاً في الكتاب معين ولا يتذكرون شيئا منه فإنهم في الحقيقة لم يقرءوا , لان عيونهم هي التي رأت الكلمات ولكن عقولهم لم تخزن المعلومات , لانهم كانوا مشغولون بشئونهم وهمومهم الخاصة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r>
              <a:rPr lang="ar-SA" sz="4800" b="1" dirty="0"/>
              <a:t>المطلوب منك أن تتأكد انك تشارك عقليا في مجمل الأفكار التي تسمعها عند شرح الأستاذ أو عندما تقرأ, ويمكنك عمل ذلك بان تقوم بتلخيص ما سمعت </a:t>
            </a:r>
            <a:r>
              <a:rPr lang="ar-SA" sz="4800" b="1" dirty="0" smtClean="0"/>
              <a:t>او قرأت </a:t>
            </a:r>
            <a:r>
              <a:rPr lang="ar-SA" sz="4800" b="1" dirty="0"/>
              <a:t>أو أن تقوم بتفسيره وهذا من شانه أن يجعلك تتأكد بان عملية التخزين قد تمت</a:t>
            </a:r>
            <a:endParaRPr lang="ar-SA" sz="4400" dirty="0"/>
          </a:p>
          <a:p>
            <a:endParaRPr lang="ar-SA" dirty="0"/>
          </a:p>
        </p:txBody>
      </p:sp>
    </p:spTree>
    <p:extLst>
      <p:ext uri="{BB962C8B-B14F-4D97-AF65-F5344CB8AC3E}">
        <p14:creationId xmlns:p14="http://schemas.microsoft.com/office/powerpoint/2010/main" val="1323820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89856"/>
            <a:ext cx="8229600" cy="1143000"/>
          </a:xfrm>
        </p:spPr>
        <p:txBody>
          <a:bodyPr>
            <a:noAutofit/>
          </a:bodyPr>
          <a:lstStyle/>
          <a:p>
            <a:pPr algn="ctr"/>
            <a:r>
              <a:rPr lang="ar-SA" sz="8000" b="1" dirty="0" smtClean="0"/>
              <a:t>الحفظ</a:t>
            </a:r>
            <a:endParaRPr lang="ar-SA" sz="7200" dirty="0"/>
          </a:p>
        </p:txBody>
      </p:sp>
      <p:sp>
        <p:nvSpPr>
          <p:cNvPr id="3" name="عنصر نائب للمحتوى 2"/>
          <p:cNvSpPr>
            <a:spLocks noGrp="1"/>
          </p:cNvSpPr>
          <p:nvPr>
            <p:ph idx="1"/>
          </p:nvPr>
        </p:nvSpPr>
        <p:spPr/>
        <p:txBody>
          <a:bodyPr>
            <a:noAutofit/>
          </a:bodyPr>
          <a:lstStyle/>
          <a:p>
            <a:pPr algn="justLow"/>
            <a:r>
              <a:rPr lang="ar-SA" sz="6000" b="1" dirty="0" smtClean="0"/>
              <a:t>يستوجب استظهار نصوصاً أو كلمات .....الخ , قد تجد صعوبة فى استظهار او حفظ هذه المفردات  ( لماذا ) </a:t>
            </a:r>
          </a:p>
          <a:p>
            <a:pPr>
              <a:buNone/>
            </a:pP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r>
              <a:rPr lang="ar-SA" sz="6000" b="1" dirty="0"/>
              <a:t>ذلك يعزى إلى انك لم تدرك أهمية هذه المعلومات في تسهيل عملية التعلم فيما بعد </a:t>
            </a:r>
          </a:p>
          <a:p>
            <a:pPr algn="justLow"/>
            <a:endParaRPr lang="ar-SA" sz="5400" dirty="0"/>
          </a:p>
        </p:txBody>
      </p:sp>
    </p:spTree>
    <p:extLst>
      <p:ext uri="{BB962C8B-B14F-4D97-AF65-F5344CB8AC3E}">
        <p14:creationId xmlns:p14="http://schemas.microsoft.com/office/powerpoint/2010/main" val="989115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52736"/>
            <a:ext cx="8229600" cy="5271864"/>
          </a:xfrm>
        </p:spPr>
        <p:txBody>
          <a:bodyPr/>
          <a:lstStyle/>
          <a:p>
            <a:pPr algn="justLow"/>
            <a:r>
              <a:rPr lang="ar-SA" sz="6000" b="1" dirty="0"/>
              <a:t>إذا عرفت كيف تستخدم هذه المفردات فانك ستدرك أهميتها </a:t>
            </a:r>
          </a:p>
          <a:p>
            <a:pPr algn="justLow"/>
            <a:r>
              <a:rPr lang="ar-SA" sz="6000" b="1" dirty="0"/>
              <a:t>لذلك عليك أن تتأكد من أن ما تقوم بحفظه يرتبط ببقية ما تتعلمه من مقررات وأنشطه </a:t>
            </a:r>
          </a:p>
          <a:p>
            <a:endParaRPr lang="ar-SA" dirty="0"/>
          </a:p>
        </p:txBody>
      </p:sp>
    </p:spTree>
    <p:extLst>
      <p:ext uri="{BB962C8B-B14F-4D97-AF65-F5344CB8AC3E}">
        <p14:creationId xmlns:p14="http://schemas.microsoft.com/office/powerpoint/2010/main" val="135225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564904"/>
            <a:ext cx="8229600" cy="3293720"/>
          </a:xfrm>
        </p:spPr>
        <p:txBody>
          <a:bodyPr>
            <a:normAutofit/>
          </a:bodyPr>
          <a:lstStyle/>
          <a:p>
            <a:pPr algn="ctr">
              <a:buNone/>
            </a:pPr>
            <a:r>
              <a:rPr lang="ar-SA" sz="6600" b="1" dirty="0"/>
              <a:t>مشكلات تعوق عملية التذكر </a:t>
            </a:r>
            <a:endParaRPr lang="ar-SA" sz="6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061864"/>
            <a:ext cx="8229600" cy="1143000"/>
          </a:xfrm>
        </p:spPr>
        <p:txBody>
          <a:bodyPr>
            <a:noAutofit/>
          </a:bodyPr>
          <a:lstStyle/>
          <a:p>
            <a:pPr algn="ctr"/>
            <a:r>
              <a:rPr lang="ar-SA" sz="8000" b="1" dirty="0" smtClean="0"/>
              <a:t>مقدمة</a:t>
            </a:r>
            <a:endParaRPr lang="ar-SA" sz="8000" b="1" dirty="0"/>
          </a:p>
        </p:txBody>
      </p:sp>
      <p:sp>
        <p:nvSpPr>
          <p:cNvPr id="3" name="عنصر نائب للمحتوى 2"/>
          <p:cNvSpPr>
            <a:spLocks noGrp="1"/>
          </p:cNvSpPr>
          <p:nvPr>
            <p:ph idx="1"/>
          </p:nvPr>
        </p:nvSpPr>
        <p:spPr/>
        <p:txBody>
          <a:bodyPr>
            <a:normAutofit lnSpcReduction="10000"/>
          </a:bodyPr>
          <a:lstStyle/>
          <a:p>
            <a:pPr marL="0" indent="0" algn="justLow">
              <a:buNone/>
            </a:pPr>
            <a:r>
              <a:rPr lang="ar-SA" sz="6000" b="1" dirty="0"/>
              <a:t>قد يتم التخزين والحفظ بطرق جيدة , ومع ذلك يواجه الفرد مشكلات </a:t>
            </a:r>
            <a:r>
              <a:rPr lang="ar-SA" sz="6000" b="1" dirty="0" smtClean="0"/>
              <a:t>في </a:t>
            </a:r>
            <a:r>
              <a:rPr lang="ar-SA" sz="6000" b="1" dirty="0"/>
              <a:t>ان يسترجع او يستدعى ما تم تخزينه وحفظه , وتتمثل هذه المشكلات </a:t>
            </a:r>
          </a:p>
          <a:p>
            <a:endParaRPr lang="ar-SA" dirty="0"/>
          </a:p>
        </p:txBody>
      </p:sp>
    </p:spTree>
    <p:extLst>
      <p:ext uri="{BB962C8B-B14F-4D97-AF65-F5344CB8AC3E}">
        <p14:creationId xmlns:p14="http://schemas.microsoft.com/office/powerpoint/2010/main" val="2050230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lstStyle/>
          <a:p>
            <a:pPr algn="justLow">
              <a:buNone/>
            </a:pPr>
            <a:r>
              <a:rPr lang="ar-SA" sz="4800" b="1" dirty="0"/>
              <a:t>1- النسيان </a:t>
            </a:r>
          </a:p>
          <a:p>
            <a:pPr algn="justLow"/>
            <a:r>
              <a:rPr lang="ar-SA" sz="4400" b="1" dirty="0"/>
              <a:t>هو احد أساليب المخ للتغلب على التكدس غير المرتب للمعلومات المخزونة به </a:t>
            </a:r>
          </a:p>
          <a:p>
            <a:pPr algn="justLow"/>
            <a:r>
              <a:rPr lang="ar-SA" sz="4400" b="1" dirty="0"/>
              <a:t>كلما كانت المعلومات ذات علاقة بحياتك الخاصة زاد معدل تذكرك لها , فحاجتك لان تتذكر تجعلك لا تنسى أو تتخلص من معلومات التي تريدها </a:t>
            </a:r>
          </a:p>
          <a:p>
            <a:endParaRPr lang="ar-SA" dirty="0"/>
          </a:p>
        </p:txBody>
      </p:sp>
    </p:spTree>
    <p:extLst>
      <p:ext uri="{BB962C8B-B14F-4D97-AF65-F5344CB8AC3E}">
        <p14:creationId xmlns:p14="http://schemas.microsoft.com/office/powerpoint/2010/main" val="616637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lstStyle/>
          <a:p>
            <a:pPr algn="justLow">
              <a:buNone/>
            </a:pPr>
            <a:r>
              <a:rPr lang="ar-SA" sz="4400" b="1" dirty="0" smtClean="0"/>
              <a:t>2- التداخل </a:t>
            </a:r>
          </a:p>
          <a:p>
            <a:pPr marL="0" indent="0" algn="justLow">
              <a:buNone/>
            </a:pPr>
            <a:r>
              <a:rPr lang="ar-SA" sz="4000" b="1" dirty="0" smtClean="0"/>
              <a:t>قد تتعلم أفكار جديدة وواضحة بالنسبة لك , ولكن عندما تدخل الامتحان بعد اسبوع مثلاً من تعلمها فانك لاتستطيع ان تتذكرها ( لماذا )ان السبب هو انك خلال هذا الاسبوع تعلمت اشياء اخرى تداخلت مع تلك الافكار , وهذا يتطلب منك مراجعة هذه الافكار من حين لاخر , وان تراجعها قبل الامتحان مباشرة  </a:t>
            </a:r>
          </a:p>
          <a:p>
            <a:pPr>
              <a:buNone/>
            </a:pP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buNone/>
            </a:pPr>
            <a:r>
              <a:rPr lang="ar-SA" sz="4400" b="1" dirty="0" smtClean="0"/>
              <a:t>3</a:t>
            </a:r>
            <a:r>
              <a:rPr lang="ar-SA" sz="4800" b="1" dirty="0" smtClean="0"/>
              <a:t>- المعوقات العقلية والنفسية </a:t>
            </a:r>
          </a:p>
          <a:p>
            <a:pPr marL="0" indent="0" algn="justLow">
              <a:buNone/>
            </a:pPr>
            <a:r>
              <a:rPr lang="ar-SA" sz="4400" b="1" dirty="0" smtClean="0"/>
              <a:t>قد تكون استذكرت أفكار معينة ولكن عندما دخلت الامتحان وبدأت في قراءة الأسئلة شعرت انك نسيت كل شيء( لماذا )  </a:t>
            </a:r>
          </a:p>
          <a:p>
            <a:pPr algn="justLow"/>
            <a:r>
              <a:rPr lang="ar-SA" sz="4400" b="1" dirty="0" smtClean="0"/>
              <a:t>إن السبب الحقيقى يقع في حالتك النفسية أو الانفعالية , وتتمثل هذه الحالة فى الخوف أو نقص الاستعداد او الاعداد </a:t>
            </a:r>
          </a:p>
          <a:p>
            <a:pPr>
              <a:buNone/>
            </a:pP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lstStyle/>
          <a:p>
            <a:pPr algn="justLow">
              <a:buNone/>
            </a:pPr>
            <a:r>
              <a:rPr lang="ar-SA" sz="6000" b="1" dirty="0"/>
              <a:t>ا </a:t>
            </a:r>
            <a:r>
              <a:rPr lang="ar-SA" sz="6000" b="1" dirty="0" smtClean="0"/>
              <a:t>- </a:t>
            </a:r>
            <a:r>
              <a:rPr lang="ar-SA" sz="6000" b="1" dirty="0"/>
              <a:t>الخوف </a:t>
            </a:r>
          </a:p>
          <a:p>
            <a:pPr marL="0" indent="0" algn="justLow">
              <a:buNone/>
            </a:pPr>
            <a:r>
              <a:rPr lang="ar-SA" sz="5400" b="1" dirty="0"/>
              <a:t>الخوف يمكن أن يسبب لك إعاقة للذاكرة فانك تستطيع أن تبدأ في تحسين ذاكرتك وذلك بان تقاوم خوفك وتعالجه وتهزمه بدلاً من أن يهزمك </a:t>
            </a:r>
          </a:p>
          <a:p>
            <a:pPr marL="0" indent="0">
              <a:buNone/>
            </a:pPr>
            <a:endParaRPr lang="ar-SA" dirty="0"/>
          </a:p>
        </p:txBody>
      </p:sp>
    </p:spTree>
    <p:extLst>
      <p:ext uri="{BB962C8B-B14F-4D97-AF65-F5344CB8AC3E}">
        <p14:creationId xmlns:p14="http://schemas.microsoft.com/office/powerpoint/2010/main" val="220335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Autofit/>
          </a:bodyPr>
          <a:lstStyle/>
          <a:p>
            <a:pPr algn="justLow">
              <a:buNone/>
            </a:pPr>
            <a:r>
              <a:rPr lang="ar-SA" sz="5400" b="1" dirty="0" smtClean="0"/>
              <a:t>ب – نقص الاستعداد او الاعداد </a:t>
            </a:r>
          </a:p>
          <a:p>
            <a:pPr marL="0" indent="0" algn="justLow">
              <a:buNone/>
            </a:pPr>
            <a:r>
              <a:rPr lang="ar-SA" sz="4800" b="1" dirty="0" smtClean="0"/>
              <a:t>يجد بعض الطلاب عوائق عقلية تمنعهم من التذكر بسبب عدم استذكارهم الكافي وعدم استعدادهم للامتحان , والنصيحة فى مثل هذه الاحوال هو الاجتهاد والاعداد الجيد بالاستذكار </a:t>
            </a:r>
          </a:p>
          <a:p>
            <a:pPr algn="justLow">
              <a:buNone/>
            </a:pPr>
            <a:endParaRPr lang="ar-SA" sz="4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28800"/>
            <a:ext cx="8229600" cy="3077696"/>
          </a:xfrm>
        </p:spPr>
        <p:txBody>
          <a:bodyPr/>
          <a:lstStyle/>
          <a:p>
            <a:pPr>
              <a:buNone/>
            </a:pPr>
            <a:endParaRPr lang="ar-SA" dirty="0" smtClean="0"/>
          </a:p>
          <a:p>
            <a:pPr>
              <a:buNone/>
            </a:pPr>
            <a:endParaRPr lang="ar-SA" dirty="0" smtClean="0"/>
          </a:p>
          <a:p>
            <a:pPr algn="ctr">
              <a:buNone/>
            </a:pPr>
            <a:r>
              <a:rPr lang="ar-SA" sz="6600" b="1" dirty="0" smtClean="0"/>
              <a:t>طرق تحسين أو تقوية الذاكرة</a:t>
            </a:r>
            <a:endParaRPr lang="ar-SA"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17848"/>
            <a:ext cx="8229600" cy="1143000"/>
          </a:xfrm>
        </p:spPr>
        <p:txBody>
          <a:bodyPr>
            <a:noAutofit/>
          </a:bodyPr>
          <a:lstStyle/>
          <a:p>
            <a:pPr algn="ctr"/>
            <a:r>
              <a:rPr lang="ar-SA" sz="8000" b="1" dirty="0" smtClean="0"/>
              <a:t>مقدمة</a:t>
            </a:r>
            <a:endParaRPr lang="ar-SA" sz="7200" dirty="0"/>
          </a:p>
        </p:txBody>
      </p:sp>
      <p:sp>
        <p:nvSpPr>
          <p:cNvPr id="3" name="عنصر نائب للمحتوى 2"/>
          <p:cNvSpPr>
            <a:spLocks noGrp="1"/>
          </p:cNvSpPr>
          <p:nvPr>
            <p:ph idx="1"/>
          </p:nvPr>
        </p:nvSpPr>
        <p:spPr/>
        <p:txBody>
          <a:bodyPr/>
          <a:lstStyle/>
          <a:p>
            <a:pPr algn="justLow"/>
            <a:r>
              <a:rPr lang="ar-SA" sz="5400" b="1" dirty="0" smtClean="0"/>
              <a:t>يمكن استغلال الوقت استغلالاً يحسن الذاكرة </a:t>
            </a:r>
            <a:r>
              <a:rPr lang="ar-SA" sz="5400" b="1" dirty="0" smtClean="0"/>
              <a:t>كأن </a:t>
            </a:r>
            <a:r>
              <a:rPr lang="ar-SA" sz="5400" b="1" dirty="0" smtClean="0"/>
              <a:t>تجعل منه جزء لتحليل المواد التي يجب تذكرها , وجزء </a:t>
            </a:r>
            <a:r>
              <a:rPr lang="ar-SA" sz="5400" b="1" dirty="0" smtClean="0"/>
              <a:t>آخر </a:t>
            </a:r>
            <a:r>
              <a:rPr lang="ar-SA" sz="5400" b="1" dirty="0" smtClean="0"/>
              <a:t>لتعلم مبادئ التذكر , وجزء </a:t>
            </a:r>
            <a:r>
              <a:rPr lang="ar-SA" sz="5400" b="1" dirty="0" smtClean="0"/>
              <a:t>آخر </a:t>
            </a:r>
            <a:r>
              <a:rPr lang="ar-SA" sz="5400" b="1" dirty="0" smtClean="0"/>
              <a:t>لتدريب والاستذكار </a:t>
            </a:r>
          </a:p>
          <a:p>
            <a:pPr>
              <a:buNone/>
            </a:pP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lstStyle/>
          <a:p>
            <a:pPr algn="justLow"/>
            <a:r>
              <a:rPr lang="ar-SA" sz="6000" b="1" dirty="0"/>
              <a:t>إن المعلومات التي يجب حفظها متنوعة , بعضها يعتمد على الحفظ الاصم , والبعض الآخر لا يتطلب حفظاً أصماً </a:t>
            </a:r>
          </a:p>
          <a:p>
            <a:endParaRPr lang="ar-SA" dirty="0"/>
          </a:p>
        </p:txBody>
      </p:sp>
    </p:spTree>
    <p:extLst>
      <p:ext uri="{BB962C8B-B14F-4D97-AF65-F5344CB8AC3E}">
        <p14:creationId xmlns:p14="http://schemas.microsoft.com/office/powerpoint/2010/main" val="3655702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2367528"/>
            <a:ext cx="8640960" cy="3221712"/>
          </a:xfrm>
        </p:spPr>
        <p:txBody>
          <a:bodyPr>
            <a:normAutofit/>
          </a:bodyPr>
          <a:lstStyle/>
          <a:p>
            <a:pPr algn="ctr">
              <a:buNone/>
            </a:pPr>
            <a:r>
              <a:rPr lang="ar-SA" sz="6600" b="1" dirty="0"/>
              <a:t>طرق تحسين أو تقوية الذاكرة </a:t>
            </a:r>
            <a:endParaRPr lang="ar-SA" sz="6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lnSpcReduction="10000"/>
          </a:bodyPr>
          <a:lstStyle/>
          <a:p>
            <a:pPr algn="justLow">
              <a:buNone/>
            </a:pPr>
            <a:r>
              <a:rPr lang="ar-SA" sz="4400" b="1" dirty="0" smtClean="0"/>
              <a:t>1 - أستذكر </a:t>
            </a:r>
            <a:r>
              <a:rPr lang="ar-SA" sz="4400" b="1" dirty="0"/>
              <a:t>موضوعات متكاملة </a:t>
            </a:r>
          </a:p>
          <a:p>
            <a:pPr marL="0" indent="0" algn="justLow">
              <a:buNone/>
            </a:pPr>
            <a:r>
              <a:rPr lang="ar-SA" sz="4000" b="1" dirty="0"/>
              <a:t>يجب أن تستذكر موضوعات متكاملة دون أن تقسمها , ويصلح استخدام هذه الطريقة عندما يكون لديك موضوع ذو معنى واضح ومتكامل وهنا يجب أن تقرأه كله مرة واحدة , ثم حاول ان تسمع ما استطعت حفظه او فهمة دون ان تنظر الى النص </a:t>
            </a:r>
          </a:p>
          <a:p>
            <a:pPr marL="0" indent="0" algn="justLow">
              <a:buNone/>
            </a:pPr>
            <a:r>
              <a:rPr lang="ar-SA" sz="4000" b="1" dirty="0"/>
              <a:t>لا تحاول أن تقسم الموضوع إلى أجراء صغيرة , وتحفظ كل جزء </a:t>
            </a:r>
            <a:r>
              <a:rPr lang="ar-SA" sz="4000" b="1" dirty="0" smtClean="0"/>
              <a:t>مستقلاً عن باقي </a:t>
            </a:r>
            <a:r>
              <a:rPr lang="ar-SA" sz="4000" b="1" dirty="0"/>
              <a:t>الاجزاء </a:t>
            </a:r>
          </a:p>
          <a:p>
            <a:pPr marL="0" indent="0">
              <a:buNone/>
            </a:pPr>
            <a:endParaRPr lang="ar-SA" dirty="0"/>
          </a:p>
        </p:txBody>
      </p:sp>
    </p:spTree>
    <p:extLst>
      <p:ext uri="{BB962C8B-B14F-4D97-AF65-F5344CB8AC3E}">
        <p14:creationId xmlns:p14="http://schemas.microsoft.com/office/powerpoint/2010/main" val="1946614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a:bodyPr>
          <a:lstStyle/>
          <a:p>
            <a:pPr algn="justLow">
              <a:buNone/>
            </a:pPr>
            <a:r>
              <a:rPr lang="ar-SA" sz="4400" b="1" dirty="0" smtClean="0"/>
              <a:t>2 </a:t>
            </a:r>
            <a:r>
              <a:rPr lang="ar-SA" sz="4400" b="1" dirty="0" smtClean="0"/>
              <a:t>- </a:t>
            </a:r>
            <a:r>
              <a:rPr lang="ar-SA" sz="4000" b="1" dirty="0" smtClean="0"/>
              <a:t>الايقاع الموسيقى والتقسيم الى مجموعات </a:t>
            </a:r>
            <a:endParaRPr lang="ar-SA" sz="4400" b="1" dirty="0" smtClean="0"/>
          </a:p>
          <a:p>
            <a:pPr marL="0" indent="0" algn="justLow">
              <a:buNone/>
            </a:pPr>
            <a:r>
              <a:rPr lang="ar-SA" sz="4400" b="1" dirty="0" smtClean="0"/>
              <a:t>في هذه الطريقة يجب يقسم الموضوع إلى أقسام متجانسة ذات معنى حتى يسهل حفظها , وتصلح هذه الطريقة عندما يكون هناك مادة علمية مطولة يسهل تقسيمها الى وحدات ذات معنى , </a:t>
            </a:r>
            <a:r>
              <a:rPr lang="ar-SA" sz="4400" b="1" dirty="0" smtClean="0"/>
              <a:t>أو </a:t>
            </a:r>
            <a:r>
              <a:rPr lang="ar-SA" sz="4400" b="1" dirty="0" smtClean="0"/>
              <a:t>وحدات تنتهى بنهايات تسهل حفظها واسترجاعها فيما بعد </a:t>
            </a:r>
          </a:p>
          <a:p>
            <a:pPr>
              <a:buNone/>
            </a:pP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fontScale="92500"/>
          </a:bodyPr>
          <a:lstStyle/>
          <a:p>
            <a:pPr algn="justLow">
              <a:buNone/>
            </a:pPr>
            <a:r>
              <a:rPr lang="ar-SA" sz="4800" b="1" dirty="0" smtClean="0"/>
              <a:t>3 – الترابط </a:t>
            </a:r>
          </a:p>
          <a:p>
            <a:pPr marL="0" indent="0" algn="justLow">
              <a:buNone/>
            </a:pPr>
            <a:r>
              <a:rPr lang="ar-SA" sz="4400" b="1" dirty="0" smtClean="0"/>
              <a:t>في هذه الطريقة حاول أن تربط المادة المراد تعلمها بمعلومات تعرفها جيداً من قبل , وعندما تحاول استرجاعها </a:t>
            </a:r>
            <a:r>
              <a:rPr lang="ar-SA" sz="4400" b="1" dirty="0" smtClean="0"/>
              <a:t>أذكر </a:t>
            </a:r>
            <a:r>
              <a:rPr lang="ar-SA" sz="4400" b="1" dirty="0" smtClean="0"/>
              <a:t>الشئ الذى تعرفه </a:t>
            </a:r>
            <a:r>
              <a:rPr lang="ar-SA" sz="4400" b="1" dirty="0" smtClean="0"/>
              <a:t>أولاً </a:t>
            </a:r>
            <a:r>
              <a:rPr lang="ar-SA" sz="4400" b="1" dirty="0" smtClean="0"/>
              <a:t>وهذا سيساعدك ان تذكر الشئ الجديد </a:t>
            </a:r>
          </a:p>
          <a:p>
            <a:pPr marL="0" indent="0" algn="justLow">
              <a:buNone/>
            </a:pPr>
            <a:r>
              <a:rPr lang="ar-SA" sz="4400" b="1" dirty="0" smtClean="0"/>
              <a:t>كلما كان من السهل عليك استدعاء المعلومات القديمة سهل عليك استدعاء المعلومات الجديدة  </a:t>
            </a:r>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Autofit/>
          </a:bodyPr>
          <a:lstStyle/>
          <a:p>
            <a:pPr algn="justLow">
              <a:buNone/>
            </a:pPr>
            <a:r>
              <a:rPr lang="ar-SA" sz="6000" b="1" dirty="0" smtClean="0"/>
              <a:t>4 </a:t>
            </a:r>
            <a:r>
              <a:rPr lang="ar-SA" sz="6000" b="1" dirty="0" smtClean="0"/>
              <a:t>- </a:t>
            </a:r>
            <a:r>
              <a:rPr lang="ar-SA" sz="6000" b="1" dirty="0" smtClean="0"/>
              <a:t>الانتباه للمعنى </a:t>
            </a:r>
          </a:p>
          <a:p>
            <a:pPr marL="0" indent="0" algn="justLow">
              <a:buNone/>
            </a:pPr>
            <a:r>
              <a:rPr lang="ar-SA" sz="4800" b="1" dirty="0" smtClean="0"/>
              <a:t>يمكن الاهتمام بالمعنى المتضمن في النص في حالة وجود أفكار ومفاهيم يتضمنها الجزء المراد حفظه , </a:t>
            </a:r>
            <a:r>
              <a:rPr lang="ar-SA" sz="4800" b="1" dirty="0" smtClean="0"/>
              <a:t>لاحظ إنه </a:t>
            </a:r>
            <a:r>
              <a:rPr lang="ar-SA" sz="4800" b="1" dirty="0" smtClean="0"/>
              <a:t>كلما توصلت </a:t>
            </a:r>
            <a:r>
              <a:rPr lang="ar-SA" sz="4800" b="1" dirty="0" smtClean="0"/>
              <a:t>إلى </a:t>
            </a:r>
            <a:r>
              <a:rPr lang="ar-SA" sz="4800" b="1" dirty="0" smtClean="0"/>
              <a:t>المعنى المتضمن فى النص سهل عليك حفظه واسترجاعه فيما بعد </a:t>
            </a:r>
          </a:p>
          <a:p>
            <a:pPr algn="justLow"/>
            <a:endParaRPr lang="ar-SA" sz="4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17848"/>
            <a:ext cx="8229600" cy="1143000"/>
          </a:xfrm>
        </p:spPr>
        <p:txBody>
          <a:bodyPr>
            <a:noAutofit/>
          </a:bodyPr>
          <a:lstStyle/>
          <a:p>
            <a:pPr algn="ctr"/>
            <a:r>
              <a:rPr lang="ar-SA" sz="8000" b="1" dirty="0" smtClean="0"/>
              <a:t>نشاط فردى </a:t>
            </a:r>
            <a:endParaRPr lang="ar-SA" sz="7200" dirty="0"/>
          </a:p>
        </p:txBody>
      </p:sp>
      <p:sp>
        <p:nvSpPr>
          <p:cNvPr id="3" name="عنصر نائب للمحتوى 2"/>
          <p:cNvSpPr>
            <a:spLocks noGrp="1"/>
          </p:cNvSpPr>
          <p:nvPr>
            <p:ph idx="1"/>
          </p:nvPr>
        </p:nvSpPr>
        <p:spPr/>
        <p:txBody>
          <a:bodyPr>
            <a:normAutofit fontScale="92500" lnSpcReduction="10000"/>
          </a:bodyPr>
          <a:lstStyle/>
          <a:p>
            <a:pPr marL="0" indent="0" algn="justLow">
              <a:buNone/>
            </a:pPr>
            <a:r>
              <a:rPr lang="ar-SA" sz="3900" b="1" dirty="0" smtClean="0"/>
              <a:t>فيما يلي أربع قوائم من الكلمات , تضم كل قائمة عشرة كلمات </a:t>
            </a:r>
            <a:r>
              <a:rPr lang="ar-SA" sz="3900" b="1" dirty="0" smtClean="0"/>
              <a:t>أو مقاطع </a:t>
            </a:r>
            <a:r>
              <a:rPr lang="ar-SA" sz="3900" b="1" dirty="0" smtClean="0"/>
              <a:t>, القائمة الاولى بها مقاطع غير ذات معنى , والقائمة الثانية تضم كلمات لها معنى ولكن لا توجد بينها </a:t>
            </a:r>
            <a:r>
              <a:rPr lang="ar-SA" sz="3900" b="1" dirty="0" smtClean="0"/>
              <a:t>أي </a:t>
            </a:r>
            <a:r>
              <a:rPr lang="ar-SA" sz="3900" b="1" dirty="0" smtClean="0"/>
              <a:t>ارتباط فى المعنى , وتضم القائمة الثالثة كلمات ذات معنى وتوجد بينها ارتباط , وتضم القائمة الرابعة مجموعة كلمات ذات معنى وتكون جملة واحدة ذات معنى , والمطلوب منك ان تحفظ كل قائمة لمدة دقيقة واحدة , ثم حاول ان تكتبها</a:t>
            </a:r>
          </a:p>
          <a:p>
            <a:pPr>
              <a:buNone/>
            </a:pP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908050"/>
          <a:ext cx="8229600" cy="5760720"/>
        </p:xfrm>
        <a:graphic>
          <a:graphicData uri="http://schemas.openxmlformats.org/drawingml/2006/table">
            <a:tbl>
              <a:tblPr rtl="1" firstRow="1" bandRow="1">
                <a:tableStyleId>{5C22544A-7EE6-4342-B048-85BDC9FD1C3A}</a:tableStyleId>
              </a:tblPr>
              <a:tblGrid>
                <a:gridCol w="2057400"/>
                <a:gridCol w="2057400"/>
                <a:gridCol w="2057400"/>
                <a:gridCol w="2057400"/>
              </a:tblGrid>
              <a:tr h="370840">
                <a:tc>
                  <a:txBody>
                    <a:bodyPr/>
                    <a:lstStyle/>
                    <a:p>
                      <a:pPr rtl="1"/>
                      <a:r>
                        <a:rPr lang="ar-SA" sz="3200" dirty="0" smtClean="0"/>
                        <a:t>القائمة الأولى </a:t>
                      </a:r>
                      <a:endParaRPr lang="ar-SA" sz="3200" dirty="0"/>
                    </a:p>
                  </a:txBody>
                  <a:tcPr/>
                </a:tc>
                <a:tc>
                  <a:txBody>
                    <a:bodyPr/>
                    <a:lstStyle/>
                    <a:p>
                      <a:pPr rtl="1"/>
                      <a:r>
                        <a:rPr lang="ar-SA" sz="3200" dirty="0" smtClean="0"/>
                        <a:t>لقائمة الثانية</a:t>
                      </a:r>
                      <a:endParaRPr lang="ar-SA" sz="3200" dirty="0"/>
                    </a:p>
                  </a:txBody>
                  <a:tcPr/>
                </a:tc>
                <a:tc>
                  <a:txBody>
                    <a:bodyPr/>
                    <a:lstStyle/>
                    <a:p>
                      <a:pPr rtl="1"/>
                      <a:r>
                        <a:rPr lang="ar-SA" sz="3200" dirty="0" smtClean="0"/>
                        <a:t>القائمة الثالثة </a:t>
                      </a:r>
                      <a:endParaRPr lang="ar-SA" sz="3200" dirty="0"/>
                    </a:p>
                  </a:txBody>
                  <a:tcPr/>
                </a:tc>
                <a:tc>
                  <a:txBody>
                    <a:bodyPr/>
                    <a:lstStyle/>
                    <a:p>
                      <a:pPr rtl="1"/>
                      <a:r>
                        <a:rPr lang="ar-SA" sz="3200" dirty="0" smtClean="0"/>
                        <a:t>القائمة الرابعة </a:t>
                      </a:r>
                      <a:endParaRPr lang="ar-SA" sz="3200" dirty="0"/>
                    </a:p>
                  </a:txBody>
                  <a:tcPr/>
                </a:tc>
              </a:tr>
              <a:tr h="370840">
                <a:tc>
                  <a:txBody>
                    <a:bodyPr/>
                    <a:lstStyle/>
                    <a:p>
                      <a:pPr algn="ctr" rtl="1"/>
                      <a:r>
                        <a:rPr lang="ar-SA" sz="2800" b="1" dirty="0" smtClean="0"/>
                        <a:t>سع</a:t>
                      </a:r>
                      <a:endParaRPr lang="ar-SA" sz="2800" b="1" dirty="0"/>
                    </a:p>
                  </a:txBody>
                  <a:tcPr/>
                </a:tc>
                <a:tc>
                  <a:txBody>
                    <a:bodyPr/>
                    <a:lstStyle/>
                    <a:p>
                      <a:pPr algn="ctr" rtl="1"/>
                      <a:r>
                        <a:rPr lang="ar-SA" sz="2800" b="1" dirty="0" smtClean="0"/>
                        <a:t>نوى</a:t>
                      </a:r>
                      <a:endParaRPr lang="ar-SA" sz="2800" b="1" dirty="0"/>
                    </a:p>
                  </a:txBody>
                  <a:tcPr/>
                </a:tc>
                <a:tc>
                  <a:txBody>
                    <a:bodyPr/>
                    <a:lstStyle/>
                    <a:p>
                      <a:pPr algn="ctr" rtl="1"/>
                      <a:r>
                        <a:rPr lang="ar-SA" sz="2800" b="1" dirty="0" smtClean="0"/>
                        <a:t>ثوب</a:t>
                      </a:r>
                      <a:endParaRPr lang="ar-SA" sz="2800" b="1" dirty="0"/>
                    </a:p>
                  </a:txBody>
                  <a:tcPr/>
                </a:tc>
                <a:tc>
                  <a:txBody>
                    <a:bodyPr/>
                    <a:lstStyle/>
                    <a:p>
                      <a:pPr algn="ctr" rtl="1"/>
                      <a:r>
                        <a:rPr lang="ar-SA" sz="2800" b="1" dirty="0" smtClean="0"/>
                        <a:t>سافر</a:t>
                      </a:r>
                      <a:endParaRPr lang="ar-SA" sz="2800" b="1" dirty="0"/>
                    </a:p>
                  </a:txBody>
                  <a:tcPr/>
                </a:tc>
              </a:tr>
              <a:tr h="370840">
                <a:tc>
                  <a:txBody>
                    <a:bodyPr/>
                    <a:lstStyle/>
                    <a:p>
                      <a:pPr algn="ctr" rtl="1"/>
                      <a:r>
                        <a:rPr lang="ar-SA" sz="2800" b="1" dirty="0" smtClean="0"/>
                        <a:t>صا</a:t>
                      </a:r>
                      <a:endParaRPr lang="ar-SA" sz="2800" b="1" dirty="0"/>
                    </a:p>
                  </a:txBody>
                  <a:tcPr/>
                </a:tc>
                <a:tc>
                  <a:txBody>
                    <a:bodyPr/>
                    <a:lstStyle/>
                    <a:p>
                      <a:pPr algn="ctr" rtl="1"/>
                      <a:r>
                        <a:rPr lang="ar-SA" sz="2800" b="1" dirty="0" smtClean="0"/>
                        <a:t>طراز</a:t>
                      </a:r>
                      <a:endParaRPr lang="ar-SA" sz="2800" b="1" dirty="0"/>
                    </a:p>
                  </a:txBody>
                  <a:tcPr/>
                </a:tc>
                <a:tc>
                  <a:txBody>
                    <a:bodyPr/>
                    <a:lstStyle/>
                    <a:p>
                      <a:pPr algn="ctr" rtl="1"/>
                      <a:r>
                        <a:rPr lang="ar-SA" sz="2800" b="1" dirty="0" smtClean="0"/>
                        <a:t>قماش</a:t>
                      </a:r>
                      <a:endParaRPr lang="ar-SA" sz="2800" b="1" dirty="0"/>
                    </a:p>
                  </a:txBody>
                  <a:tcPr/>
                </a:tc>
                <a:tc>
                  <a:txBody>
                    <a:bodyPr/>
                    <a:lstStyle/>
                    <a:p>
                      <a:pPr algn="ctr" rtl="1"/>
                      <a:r>
                        <a:rPr lang="ar-SA" sz="2800" b="1" dirty="0" smtClean="0"/>
                        <a:t>آخى</a:t>
                      </a:r>
                      <a:endParaRPr lang="ar-SA" sz="2800" b="1" dirty="0"/>
                    </a:p>
                  </a:txBody>
                  <a:tcPr/>
                </a:tc>
              </a:tr>
              <a:tr h="370840">
                <a:tc>
                  <a:txBody>
                    <a:bodyPr/>
                    <a:lstStyle/>
                    <a:p>
                      <a:pPr algn="ctr" rtl="1"/>
                      <a:r>
                        <a:rPr lang="ar-SA" sz="2800" b="1" dirty="0" smtClean="0"/>
                        <a:t>صش</a:t>
                      </a:r>
                      <a:endParaRPr lang="ar-SA" sz="2800" b="1" dirty="0"/>
                    </a:p>
                  </a:txBody>
                  <a:tcPr/>
                </a:tc>
                <a:tc>
                  <a:txBody>
                    <a:bodyPr/>
                    <a:lstStyle/>
                    <a:p>
                      <a:pPr algn="ctr" rtl="1"/>
                      <a:r>
                        <a:rPr lang="ar-SA" sz="2800" b="1" dirty="0" smtClean="0"/>
                        <a:t>بقعة</a:t>
                      </a:r>
                      <a:endParaRPr lang="ar-SA" sz="2800" b="1" dirty="0"/>
                    </a:p>
                  </a:txBody>
                  <a:tcPr/>
                </a:tc>
                <a:tc>
                  <a:txBody>
                    <a:bodyPr/>
                    <a:lstStyle/>
                    <a:p>
                      <a:pPr algn="ctr" rtl="1"/>
                      <a:r>
                        <a:rPr lang="ar-SA" sz="2800" b="1" dirty="0" smtClean="0"/>
                        <a:t>فستان</a:t>
                      </a:r>
                      <a:endParaRPr lang="ar-SA" sz="2800" b="1" dirty="0"/>
                    </a:p>
                  </a:txBody>
                  <a:tcPr/>
                </a:tc>
                <a:tc>
                  <a:txBody>
                    <a:bodyPr/>
                    <a:lstStyle/>
                    <a:p>
                      <a:pPr algn="ctr" rtl="1"/>
                      <a:r>
                        <a:rPr lang="ar-SA" sz="2800" b="1" dirty="0" smtClean="0"/>
                        <a:t>أمس</a:t>
                      </a:r>
                      <a:endParaRPr lang="ar-SA" sz="2800" b="1" dirty="0"/>
                    </a:p>
                  </a:txBody>
                  <a:tcPr/>
                </a:tc>
              </a:tr>
              <a:tr h="370840">
                <a:tc>
                  <a:txBody>
                    <a:bodyPr/>
                    <a:lstStyle/>
                    <a:p>
                      <a:pPr algn="ctr" rtl="1"/>
                      <a:r>
                        <a:rPr lang="ar-SA" sz="2800" b="1" dirty="0" smtClean="0"/>
                        <a:t>غظ</a:t>
                      </a:r>
                      <a:endParaRPr lang="ar-SA" sz="2800" b="1" dirty="0"/>
                    </a:p>
                  </a:txBody>
                  <a:tcPr/>
                </a:tc>
                <a:tc>
                  <a:txBody>
                    <a:bodyPr/>
                    <a:lstStyle/>
                    <a:p>
                      <a:pPr algn="ctr" rtl="1"/>
                      <a:r>
                        <a:rPr lang="ar-SA" sz="2800" b="1" dirty="0" smtClean="0"/>
                        <a:t>رحلة</a:t>
                      </a:r>
                      <a:endParaRPr lang="ar-SA" sz="2800" b="1" dirty="0"/>
                    </a:p>
                  </a:txBody>
                  <a:tcPr/>
                </a:tc>
                <a:tc>
                  <a:txBody>
                    <a:bodyPr/>
                    <a:lstStyle/>
                    <a:p>
                      <a:pPr algn="ctr" rtl="1"/>
                      <a:r>
                        <a:rPr lang="ar-SA" sz="2800" b="1" dirty="0" smtClean="0"/>
                        <a:t>يرتدى</a:t>
                      </a:r>
                      <a:endParaRPr lang="ar-SA" sz="2800" b="1" dirty="0"/>
                    </a:p>
                  </a:txBody>
                  <a:tcPr/>
                </a:tc>
                <a:tc>
                  <a:txBody>
                    <a:bodyPr/>
                    <a:lstStyle/>
                    <a:p>
                      <a:pPr algn="ctr" rtl="1"/>
                      <a:r>
                        <a:rPr lang="ar-SA" sz="2800" b="1" dirty="0" smtClean="0"/>
                        <a:t>من</a:t>
                      </a:r>
                      <a:endParaRPr lang="ar-SA" sz="2800" b="1" dirty="0"/>
                    </a:p>
                  </a:txBody>
                  <a:tcPr/>
                </a:tc>
              </a:tr>
              <a:tr h="370840">
                <a:tc>
                  <a:txBody>
                    <a:bodyPr/>
                    <a:lstStyle/>
                    <a:p>
                      <a:pPr algn="ctr" rtl="1"/>
                      <a:r>
                        <a:rPr lang="ar-SA" sz="2800" b="1" dirty="0" smtClean="0"/>
                        <a:t>اوبان</a:t>
                      </a:r>
                      <a:endParaRPr lang="ar-SA" sz="2800" b="1" dirty="0"/>
                    </a:p>
                  </a:txBody>
                  <a:tcPr/>
                </a:tc>
                <a:tc>
                  <a:txBody>
                    <a:bodyPr/>
                    <a:lstStyle/>
                    <a:p>
                      <a:pPr algn="ctr" rtl="1"/>
                      <a:r>
                        <a:rPr lang="ar-SA" sz="2800" b="1" dirty="0" smtClean="0"/>
                        <a:t>حرب</a:t>
                      </a:r>
                      <a:endParaRPr lang="ar-SA" sz="2800" b="1" dirty="0"/>
                    </a:p>
                  </a:txBody>
                  <a:tcPr/>
                </a:tc>
                <a:tc>
                  <a:txBody>
                    <a:bodyPr/>
                    <a:lstStyle/>
                    <a:p>
                      <a:pPr algn="ctr" rtl="1"/>
                      <a:r>
                        <a:rPr lang="ar-SA" sz="2800" b="1" dirty="0" smtClean="0"/>
                        <a:t>ملابس</a:t>
                      </a:r>
                      <a:endParaRPr lang="ar-SA" sz="2800" b="1" dirty="0"/>
                    </a:p>
                  </a:txBody>
                  <a:tcPr/>
                </a:tc>
                <a:tc>
                  <a:txBody>
                    <a:bodyPr/>
                    <a:lstStyle/>
                    <a:p>
                      <a:pPr algn="ctr" rtl="1"/>
                      <a:r>
                        <a:rPr lang="ar-SA" sz="2800" b="1" dirty="0" smtClean="0"/>
                        <a:t>الدوحة</a:t>
                      </a:r>
                      <a:endParaRPr lang="ar-SA" sz="2800" b="1" dirty="0"/>
                    </a:p>
                  </a:txBody>
                  <a:tcPr/>
                </a:tc>
              </a:tr>
              <a:tr h="370840">
                <a:tc>
                  <a:txBody>
                    <a:bodyPr/>
                    <a:lstStyle/>
                    <a:p>
                      <a:pPr algn="ctr" rtl="1"/>
                      <a:r>
                        <a:rPr lang="ar-SA" sz="2800" b="1" dirty="0" smtClean="0"/>
                        <a:t>ددسس</a:t>
                      </a:r>
                      <a:endParaRPr lang="ar-SA" sz="2800" b="1" dirty="0"/>
                    </a:p>
                  </a:txBody>
                  <a:tcPr/>
                </a:tc>
                <a:tc>
                  <a:txBody>
                    <a:bodyPr/>
                    <a:lstStyle/>
                    <a:p>
                      <a:pPr algn="ctr" rtl="1"/>
                      <a:r>
                        <a:rPr lang="ar-SA" sz="2800" b="1" dirty="0" smtClean="0"/>
                        <a:t>ورق</a:t>
                      </a:r>
                      <a:endParaRPr lang="ar-SA" sz="2800" b="1" dirty="0"/>
                    </a:p>
                  </a:txBody>
                  <a:tcPr/>
                </a:tc>
                <a:tc>
                  <a:txBody>
                    <a:bodyPr/>
                    <a:lstStyle/>
                    <a:p>
                      <a:pPr algn="ctr" rtl="1"/>
                      <a:r>
                        <a:rPr lang="ar-SA" sz="2800" b="1" dirty="0" smtClean="0"/>
                        <a:t>غطاء</a:t>
                      </a:r>
                      <a:endParaRPr lang="ar-SA" sz="2800" b="1" dirty="0"/>
                    </a:p>
                  </a:txBody>
                  <a:tcPr/>
                </a:tc>
                <a:tc>
                  <a:txBody>
                    <a:bodyPr/>
                    <a:lstStyle/>
                    <a:p>
                      <a:pPr algn="ctr" rtl="1"/>
                      <a:r>
                        <a:rPr lang="ar-SA" sz="2800" b="1" dirty="0" smtClean="0"/>
                        <a:t>إلى</a:t>
                      </a:r>
                      <a:endParaRPr lang="ar-SA" sz="2800" b="1" dirty="0"/>
                    </a:p>
                  </a:txBody>
                  <a:tcPr/>
                </a:tc>
              </a:tr>
              <a:tr h="370840">
                <a:tc>
                  <a:txBody>
                    <a:bodyPr/>
                    <a:lstStyle/>
                    <a:p>
                      <a:pPr algn="ctr" rtl="1"/>
                      <a:r>
                        <a:rPr lang="ar-SA" sz="2800" b="1" dirty="0" smtClean="0"/>
                        <a:t>عشظ</a:t>
                      </a:r>
                      <a:endParaRPr lang="ar-SA" sz="2800" b="1" dirty="0"/>
                    </a:p>
                  </a:txBody>
                  <a:tcPr/>
                </a:tc>
                <a:tc>
                  <a:txBody>
                    <a:bodyPr/>
                    <a:lstStyle/>
                    <a:p>
                      <a:pPr algn="ctr" rtl="1"/>
                      <a:r>
                        <a:rPr lang="ar-SA" sz="2800" b="1" dirty="0" smtClean="0"/>
                        <a:t>كرسي</a:t>
                      </a:r>
                      <a:endParaRPr lang="ar-SA" sz="2800" b="1" dirty="0"/>
                    </a:p>
                  </a:txBody>
                  <a:tcPr/>
                </a:tc>
                <a:tc>
                  <a:txBody>
                    <a:bodyPr/>
                    <a:lstStyle/>
                    <a:p>
                      <a:pPr algn="ctr" rtl="1"/>
                      <a:r>
                        <a:rPr lang="ar-SA" sz="2800" b="1" dirty="0" smtClean="0"/>
                        <a:t>لباس</a:t>
                      </a:r>
                      <a:endParaRPr lang="ar-SA" sz="2800" b="1" dirty="0"/>
                    </a:p>
                  </a:txBody>
                  <a:tcPr/>
                </a:tc>
                <a:tc>
                  <a:txBody>
                    <a:bodyPr/>
                    <a:lstStyle/>
                    <a:p>
                      <a:pPr algn="ctr" rtl="1"/>
                      <a:r>
                        <a:rPr lang="ar-SA" sz="2800" b="1" dirty="0" smtClean="0"/>
                        <a:t>الرياض</a:t>
                      </a:r>
                      <a:endParaRPr lang="ar-SA" sz="2800" b="1" dirty="0"/>
                    </a:p>
                  </a:txBody>
                  <a:tcPr/>
                </a:tc>
              </a:tr>
              <a:tr h="370840">
                <a:tc>
                  <a:txBody>
                    <a:bodyPr/>
                    <a:lstStyle/>
                    <a:p>
                      <a:pPr algn="ctr" rtl="1"/>
                      <a:r>
                        <a:rPr lang="ar-SA" sz="2800" b="1" dirty="0" smtClean="0"/>
                        <a:t>درعغ</a:t>
                      </a:r>
                      <a:endParaRPr lang="ar-SA" sz="2800" b="1" dirty="0"/>
                    </a:p>
                  </a:txBody>
                  <a:tcPr/>
                </a:tc>
                <a:tc>
                  <a:txBody>
                    <a:bodyPr/>
                    <a:lstStyle/>
                    <a:p>
                      <a:pPr algn="ctr" rtl="1"/>
                      <a:r>
                        <a:rPr lang="ar-SA" sz="2800" b="1" dirty="0" smtClean="0"/>
                        <a:t>لبيب</a:t>
                      </a:r>
                      <a:endParaRPr lang="ar-SA" sz="2800" b="1" dirty="0"/>
                    </a:p>
                  </a:txBody>
                  <a:tcPr/>
                </a:tc>
                <a:tc>
                  <a:txBody>
                    <a:bodyPr/>
                    <a:lstStyle/>
                    <a:p>
                      <a:pPr algn="ctr" rtl="1"/>
                      <a:r>
                        <a:rPr lang="ar-SA" sz="2800" b="1" dirty="0" smtClean="0"/>
                        <a:t>كتاب</a:t>
                      </a:r>
                      <a:endParaRPr lang="ar-SA" sz="2800" b="1" dirty="0"/>
                    </a:p>
                  </a:txBody>
                  <a:tcPr/>
                </a:tc>
                <a:tc>
                  <a:txBody>
                    <a:bodyPr/>
                    <a:lstStyle/>
                    <a:p>
                      <a:pPr algn="ctr" rtl="1"/>
                      <a:r>
                        <a:rPr lang="ar-SA" sz="2800" b="1" dirty="0" smtClean="0"/>
                        <a:t>مع</a:t>
                      </a:r>
                      <a:endParaRPr lang="ar-SA" sz="2800" b="1" dirty="0"/>
                    </a:p>
                  </a:txBody>
                  <a:tcPr/>
                </a:tc>
              </a:tr>
              <a:tr h="370840">
                <a:tc>
                  <a:txBody>
                    <a:bodyPr/>
                    <a:lstStyle/>
                    <a:p>
                      <a:pPr algn="ctr" rtl="1"/>
                      <a:r>
                        <a:rPr lang="ar-SA" sz="2800" b="1" dirty="0" smtClean="0"/>
                        <a:t>كاشم</a:t>
                      </a:r>
                      <a:endParaRPr lang="ar-SA" sz="2800" b="1" dirty="0"/>
                    </a:p>
                  </a:txBody>
                  <a:tcPr/>
                </a:tc>
                <a:tc>
                  <a:txBody>
                    <a:bodyPr/>
                    <a:lstStyle/>
                    <a:p>
                      <a:pPr algn="ctr" rtl="1"/>
                      <a:r>
                        <a:rPr lang="ar-SA" sz="2800" b="1" dirty="0" smtClean="0"/>
                        <a:t>منزل</a:t>
                      </a:r>
                      <a:endParaRPr lang="ar-SA" sz="2800" b="1" dirty="0"/>
                    </a:p>
                  </a:txBody>
                  <a:tcPr/>
                </a:tc>
                <a:tc>
                  <a:txBody>
                    <a:bodyPr/>
                    <a:lstStyle/>
                    <a:p>
                      <a:pPr algn="ctr" rtl="1"/>
                      <a:r>
                        <a:rPr lang="ar-SA" sz="2800" b="1" dirty="0" smtClean="0"/>
                        <a:t>ورق</a:t>
                      </a:r>
                      <a:endParaRPr lang="ar-SA" sz="2800" b="1" dirty="0"/>
                    </a:p>
                  </a:txBody>
                  <a:tcPr/>
                </a:tc>
                <a:tc>
                  <a:txBody>
                    <a:bodyPr/>
                    <a:lstStyle/>
                    <a:p>
                      <a:pPr algn="ctr" rtl="1"/>
                      <a:r>
                        <a:rPr lang="ar-SA" sz="2800" b="1" dirty="0" smtClean="0"/>
                        <a:t>والدي</a:t>
                      </a:r>
                      <a:endParaRPr lang="ar-SA" sz="2800" b="1" dirty="0"/>
                    </a:p>
                  </a:txBody>
                  <a:tcPr/>
                </a:tc>
              </a:tr>
              <a:tr h="370840">
                <a:tc>
                  <a:txBody>
                    <a:bodyPr/>
                    <a:lstStyle/>
                    <a:p>
                      <a:pPr algn="ctr" rtl="1"/>
                      <a:r>
                        <a:rPr lang="ar-SA" sz="2800" b="1" dirty="0" smtClean="0"/>
                        <a:t>لوغس</a:t>
                      </a:r>
                      <a:endParaRPr lang="ar-SA" sz="2800" b="1" dirty="0"/>
                    </a:p>
                  </a:txBody>
                  <a:tcPr/>
                </a:tc>
                <a:tc>
                  <a:txBody>
                    <a:bodyPr/>
                    <a:lstStyle/>
                    <a:p>
                      <a:pPr algn="ctr" rtl="1"/>
                      <a:r>
                        <a:rPr lang="ar-SA" sz="2800" b="1" dirty="0" smtClean="0"/>
                        <a:t>طريق</a:t>
                      </a:r>
                      <a:endParaRPr lang="ar-SA" sz="2800" b="1" dirty="0"/>
                    </a:p>
                  </a:txBody>
                  <a:tcPr/>
                </a:tc>
                <a:tc>
                  <a:txBody>
                    <a:bodyPr/>
                    <a:lstStyle/>
                    <a:p>
                      <a:pPr algn="ctr" rtl="1"/>
                      <a:r>
                        <a:rPr lang="ar-SA" sz="2800" b="1" dirty="0" smtClean="0"/>
                        <a:t>قلم</a:t>
                      </a:r>
                      <a:endParaRPr lang="ar-SA" sz="2800" b="1" dirty="0"/>
                    </a:p>
                  </a:txBody>
                  <a:tcPr/>
                </a:tc>
                <a:tc>
                  <a:txBody>
                    <a:bodyPr/>
                    <a:lstStyle/>
                    <a:p>
                      <a:pPr algn="ctr" rtl="1"/>
                      <a:r>
                        <a:rPr lang="ar-SA" sz="2800" b="1" dirty="0" smtClean="0"/>
                        <a:t>ووالدتي</a:t>
                      </a:r>
                      <a:endParaRPr lang="ar-SA" sz="2800" b="1" dirty="0"/>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a:bodyPr>
          <a:lstStyle/>
          <a:p>
            <a:pPr algn="justLow">
              <a:buNone/>
            </a:pPr>
            <a:r>
              <a:rPr lang="ar-SA" sz="7200" b="1" dirty="0" smtClean="0"/>
              <a:t>5</a:t>
            </a:r>
            <a:r>
              <a:rPr lang="ar-SA" sz="8800" b="1" dirty="0" smtClean="0"/>
              <a:t>-</a:t>
            </a:r>
            <a:r>
              <a:rPr lang="ar-SA" sz="7200" b="1" dirty="0" smtClean="0"/>
              <a:t> الاختبار الذاتي </a:t>
            </a:r>
          </a:p>
          <a:p>
            <a:pPr algn="justLow"/>
            <a:r>
              <a:rPr lang="ar-SA" sz="6000" b="1" dirty="0" smtClean="0"/>
              <a:t>يعتبر الاختبار الذاتي  من أفضل الأساليب للتأكد من انك قد تعلمت ما قرأت أو سمعت </a:t>
            </a:r>
          </a:p>
          <a:p>
            <a:pPr>
              <a:buNone/>
            </a:pPr>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r>
              <a:rPr lang="ar-SA" sz="5400" b="1" dirty="0"/>
              <a:t>ويمكن أن يجرى الاختبار الذاتي بعدة صور منها : (التسميع , والاجابة الشفهية او التحريرية على الاختبارات ذات الاســئلة المتنوعة , ويمكن ان تضـع اسئلة لنفســـك وتحاول حلها ) ـ</a:t>
            </a:r>
          </a:p>
          <a:p>
            <a:endParaRPr lang="ar-SA" dirty="0"/>
          </a:p>
        </p:txBody>
      </p:sp>
    </p:spTree>
    <p:extLst>
      <p:ext uri="{BB962C8B-B14F-4D97-AF65-F5344CB8AC3E}">
        <p14:creationId xmlns:p14="http://schemas.microsoft.com/office/powerpoint/2010/main" val="1243670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lstStyle/>
          <a:p>
            <a:pPr algn="justLow"/>
            <a:r>
              <a:rPr lang="ar-SA" sz="6000" b="1" dirty="0"/>
              <a:t>الاختبار الذاتي عملية ضرورية لمعرفة مقدار التعلم حتى يمكن مراجعة الجزء أو الأجزاء التي اتضح انك نسيتها للتأكد من أن عملية التعلم قد تمت كما يجب </a:t>
            </a:r>
          </a:p>
          <a:p>
            <a:endParaRPr lang="ar-SA" dirty="0"/>
          </a:p>
        </p:txBody>
      </p:sp>
    </p:spTree>
    <p:extLst>
      <p:ext uri="{BB962C8B-B14F-4D97-AF65-F5344CB8AC3E}">
        <p14:creationId xmlns:p14="http://schemas.microsoft.com/office/powerpoint/2010/main" val="615110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Autofit/>
          </a:bodyPr>
          <a:lstStyle/>
          <a:p>
            <a:pPr algn="justLow">
              <a:buNone/>
            </a:pPr>
            <a:r>
              <a:rPr lang="ar-SA" sz="6600" b="1" dirty="0" smtClean="0"/>
              <a:t>6</a:t>
            </a:r>
            <a:r>
              <a:rPr lang="ar-SA" sz="9600" b="1" dirty="0" smtClean="0"/>
              <a:t> </a:t>
            </a:r>
            <a:r>
              <a:rPr lang="ar-SA" sz="7200" b="1" dirty="0" smtClean="0"/>
              <a:t>- </a:t>
            </a:r>
            <a:r>
              <a:rPr lang="ar-SA" sz="7200" b="1" dirty="0" smtClean="0"/>
              <a:t>المشاركة الايجابية </a:t>
            </a:r>
          </a:p>
          <a:p>
            <a:pPr algn="justLow"/>
            <a:r>
              <a:rPr lang="ar-SA" sz="5400" b="1" dirty="0" smtClean="0"/>
              <a:t>انه بقدر النشاط العقلي الذي تقوم به تكون سرعة ونجاح تخزينك للأفكار الجديدة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lstStyle/>
          <a:p>
            <a:pPr algn="justLow"/>
            <a:r>
              <a:rPr lang="ar-SA" sz="5400" b="1" dirty="0"/>
              <a:t>كلما زاد نشاطك واندماجك واهتمامك بالمقررات زادت قدرتك على تذكرها </a:t>
            </a:r>
          </a:p>
          <a:p>
            <a:pPr algn="justLow"/>
            <a:r>
              <a:rPr lang="ar-SA" sz="5400" b="1" dirty="0"/>
              <a:t>ويمكنك تحقيق هذه المشاركة من خلال توكيد التعلم والمكافأة الذاتية واستخدام المعلومات التي تعلمتها</a:t>
            </a:r>
            <a:endParaRPr lang="ar-SA" sz="4800" dirty="0"/>
          </a:p>
          <a:p>
            <a:endParaRPr lang="ar-SA" dirty="0"/>
          </a:p>
        </p:txBody>
      </p:sp>
    </p:spTree>
    <p:extLst>
      <p:ext uri="{BB962C8B-B14F-4D97-AF65-F5344CB8AC3E}">
        <p14:creationId xmlns:p14="http://schemas.microsoft.com/office/powerpoint/2010/main" val="2206536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544616"/>
          </a:xfrm>
        </p:spPr>
        <p:txBody>
          <a:bodyPr>
            <a:noAutofit/>
          </a:bodyPr>
          <a:lstStyle/>
          <a:p>
            <a:pPr algn="justLow">
              <a:buNone/>
            </a:pPr>
            <a:r>
              <a:rPr lang="ar-SA" sz="6600" b="1" dirty="0" smtClean="0"/>
              <a:t>7</a:t>
            </a:r>
            <a:r>
              <a:rPr lang="ar-SA" sz="8000" b="1" dirty="0" smtClean="0"/>
              <a:t> </a:t>
            </a:r>
            <a:r>
              <a:rPr lang="ar-SA" sz="8000" b="1" dirty="0" smtClean="0"/>
              <a:t>- </a:t>
            </a:r>
            <a:r>
              <a:rPr lang="ar-SA" sz="6600" b="1" dirty="0" smtClean="0"/>
              <a:t>توكيد التعلم </a:t>
            </a:r>
          </a:p>
          <a:p>
            <a:pPr algn="justLow"/>
            <a:r>
              <a:rPr lang="ar-SA" sz="5400" b="1" dirty="0" smtClean="0"/>
              <a:t>إن المراجعات المتعددة لن تجعلك تتقدم خطوة بعيداً عن حفظ المادة طالما تم حفظها , فلا يجب عليك ان تراجع المادة مرات كثيرة طالما تاكدت انك تعرفها </a:t>
            </a:r>
          </a:p>
          <a:p>
            <a:endParaRPr lang="ar-SA" sz="4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lstStyle/>
          <a:p>
            <a:pPr algn="justLow"/>
            <a:r>
              <a:rPr lang="ar-SA" sz="6000" b="1" dirty="0"/>
              <a:t>فأنت إذا خزنتها بطريقة جيدة وابتعدت من المصادر التي تشتت الأفكار , فان المعلومات </a:t>
            </a:r>
            <a:r>
              <a:rPr lang="ar-SA" sz="6000" b="1" dirty="0" smtClean="0"/>
              <a:t>التي </a:t>
            </a:r>
            <a:r>
              <a:rPr lang="ar-SA" sz="6000" b="1" dirty="0"/>
              <a:t>خزنتها ستبقى مسجلة </a:t>
            </a:r>
            <a:r>
              <a:rPr lang="ar-SA" sz="6000" b="1" dirty="0" smtClean="0"/>
              <a:t>في </a:t>
            </a:r>
            <a:r>
              <a:rPr lang="ar-SA" sz="6000" b="1" dirty="0"/>
              <a:t>مخك </a:t>
            </a:r>
          </a:p>
          <a:p>
            <a:endParaRPr lang="ar-SA" dirty="0"/>
          </a:p>
        </p:txBody>
      </p:sp>
    </p:spTree>
    <p:extLst>
      <p:ext uri="{BB962C8B-B14F-4D97-AF65-F5344CB8AC3E}">
        <p14:creationId xmlns:p14="http://schemas.microsoft.com/office/powerpoint/2010/main" val="11308164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Autofit/>
          </a:bodyPr>
          <a:lstStyle/>
          <a:p>
            <a:pPr algn="justLow"/>
            <a:r>
              <a:rPr lang="ar-SA" sz="5400" b="1" dirty="0"/>
              <a:t>قبل الاختبار راجع اكبر قدر من الملاحظات والنقاط الهامة بالقدر الذي تراه ضرورياً وخاصة تلك الأجزاء التي تشعر انك غير متأكد من تعلمك لها بصورة جيدة  </a:t>
            </a:r>
          </a:p>
          <a:p>
            <a:pPr algn="justLow"/>
            <a:endParaRPr lang="ar-SA" sz="5400" dirty="0"/>
          </a:p>
        </p:txBody>
      </p:sp>
    </p:spTree>
    <p:extLst>
      <p:ext uri="{BB962C8B-B14F-4D97-AF65-F5344CB8AC3E}">
        <p14:creationId xmlns:p14="http://schemas.microsoft.com/office/powerpoint/2010/main" val="266867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buNone/>
            </a:pPr>
            <a:r>
              <a:rPr lang="ar-SA" sz="6600" b="1" dirty="0" smtClean="0"/>
              <a:t>8 </a:t>
            </a:r>
            <a:r>
              <a:rPr lang="ar-SA" sz="6600" b="1" dirty="0" smtClean="0"/>
              <a:t>- </a:t>
            </a:r>
            <a:r>
              <a:rPr lang="ar-SA" sz="6600" b="1" dirty="0" smtClean="0"/>
              <a:t>المكافاة الذاتية </a:t>
            </a:r>
          </a:p>
          <a:p>
            <a:pPr algn="justLow"/>
            <a:r>
              <a:rPr lang="ar-SA" sz="5400" b="1" dirty="0" smtClean="0"/>
              <a:t>عليك أن تكافئ نفسك كلما حققت تحسناً كان تشعر بالرضا عن نفسك كلما استطعت أن تتذكر أفكار تريد تذكرها لان ذلك يزيد من ثقتك في نفسك مما يجعلك تتقدم في تعلمك </a:t>
            </a:r>
          </a:p>
          <a:p>
            <a:endParaRPr lang="ar-S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343872"/>
          </a:xfrm>
        </p:spPr>
        <p:txBody>
          <a:bodyPr>
            <a:normAutofit/>
          </a:bodyPr>
          <a:lstStyle/>
          <a:p>
            <a:pPr algn="justLow"/>
            <a:r>
              <a:rPr lang="ar-SA" sz="4400" b="1" dirty="0"/>
              <a:t>عليـك ألا تكون قاســياً على نفســك إذا لم تســـتطيع أن تتذكر شيئاً ما </a:t>
            </a:r>
          </a:p>
          <a:p>
            <a:pPr algn="justLow"/>
            <a:r>
              <a:rPr lang="ar-SA" sz="4400" b="1" dirty="0"/>
              <a:t>فلا تلومن نفسك باستمرار في كل موقف تنسى فيه أفكاراً أو معلومات وكافئها كلما نجحت في تذكر أي فكرة كان تجرى اتصــالاً تليفونياً بصــديق أو تخرج للتنزه أو تفعـل شيئاً تميل إليه </a:t>
            </a:r>
          </a:p>
          <a:p>
            <a:endParaRPr lang="ar-SA" dirty="0"/>
          </a:p>
        </p:txBody>
      </p:sp>
    </p:spTree>
    <p:extLst>
      <p:ext uri="{BB962C8B-B14F-4D97-AF65-F5344CB8AC3E}">
        <p14:creationId xmlns:p14="http://schemas.microsoft.com/office/powerpoint/2010/main" val="2408810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487888"/>
          </a:xfrm>
        </p:spPr>
        <p:txBody>
          <a:bodyPr>
            <a:noAutofit/>
          </a:bodyPr>
          <a:lstStyle/>
          <a:p>
            <a:pPr algn="justLow">
              <a:buNone/>
            </a:pPr>
            <a:r>
              <a:rPr lang="ar-SA" sz="6600" b="1" dirty="0" smtClean="0"/>
              <a:t>9 </a:t>
            </a:r>
            <a:r>
              <a:rPr lang="ar-SA" sz="6600" b="1" dirty="0" smtClean="0"/>
              <a:t>- </a:t>
            </a:r>
            <a:r>
              <a:rPr lang="ar-SA" sz="6600" b="1" dirty="0" smtClean="0"/>
              <a:t>استخدام المادة المتعلمة </a:t>
            </a:r>
          </a:p>
          <a:p>
            <a:pPr algn="justLow"/>
            <a:r>
              <a:rPr lang="ar-SA" sz="5400" b="1" dirty="0" smtClean="0"/>
              <a:t>سوف يزداد استخدامك للمادة التي تعلمتها كلما زادت مشاركتك في الأنشطة الأكاديمية ( اشترك فى المناقشات داخل القاعة الدراسية , تحاور مع زملائك ) </a:t>
            </a:r>
          </a:p>
          <a:p>
            <a:pPr>
              <a:buNone/>
            </a:pPr>
            <a:endParaRPr lang="ar-SA" sz="2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415880"/>
          </a:xfrm>
        </p:spPr>
        <p:txBody>
          <a:bodyPr>
            <a:normAutofit/>
          </a:bodyPr>
          <a:lstStyle/>
          <a:p>
            <a:pPr algn="justLow"/>
            <a:r>
              <a:rPr lang="ar-SA" sz="6000" b="1" dirty="0"/>
              <a:t>كلما استخدمت المعلومات التي تعلمتها أصبحت جزء منك </a:t>
            </a:r>
            <a:r>
              <a:rPr lang="ar-SA" sz="6000" b="1" dirty="0" smtClean="0"/>
              <a:t>أي </a:t>
            </a:r>
            <a:r>
              <a:rPr lang="ar-SA" sz="6000" b="1" dirty="0"/>
              <a:t>أنها تصبح أفكارك الخاصة , وبالطبع فانت لا تنسى افكارك الخاصة </a:t>
            </a:r>
          </a:p>
          <a:p>
            <a:pPr algn="justLow"/>
            <a:endParaRPr lang="ar-SA" sz="5400" dirty="0"/>
          </a:p>
        </p:txBody>
      </p:sp>
    </p:spTree>
    <p:extLst>
      <p:ext uri="{BB962C8B-B14F-4D97-AF65-F5344CB8AC3E}">
        <p14:creationId xmlns:p14="http://schemas.microsoft.com/office/powerpoint/2010/main" val="3295341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89856"/>
            <a:ext cx="8229600" cy="1143000"/>
          </a:xfrm>
        </p:spPr>
        <p:txBody>
          <a:bodyPr>
            <a:noAutofit/>
          </a:bodyPr>
          <a:lstStyle/>
          <a:p>
            <a:pPr algn="ctr"/>
            <a:r>
              <a:rPr lang="ar-SA" sz="8800" b="1" dirty="0" smtClean="0"/>
              <a:t>نشاط فردى </a:t>
            </a:r>
            <a:endParaRPr lang="ar-SA" sz="8000" dirty="0"/>
          </a:p>
        </p:txBody>
      </p:sp>
      <p:sp>
        <p:nvSpPr>
          <p:cNvPr id="3" name="عنصر نائب للمحتوى 2"/>
          <p:cNvSpPr>
            <a:spLocks noGrp="1"/>
          </p:cNvSpPr>
          <p:nvPr>
            <p:ph idx="1"/>
          </p:nvPr>
        </p:nvSpPr>
        <p:spPr/>
        <p:txBody>
          <a:bodyPr/>
          <a:lstStyle/>
          <a:p>
            <a:pPr algn="justLow">
              <a:buNone/>
            </a:pPr>
            <a:r>
              <a:rPr lang="ar-SA" sz="6600" b="1" dirty="0" smtClean="0"/>
              <a:t>أكتب </a:t>
            </a:r>
            <a:r>
              <a:rPr lang="ar-SA" sz="6600" b="1" dirty="0" smtClean="0"/>
              <a:t>الطرق التي تفضل </a:t>
            </a:r>
            <a:r>
              <a:rPr lang="ar-SA" sz="6600" b="1" dirty="0" smtClean="0"/>
              <a:t>استخدامها </a:t>
            </a:r>
            <a:r>
              <a:rPr lang="ar-SA" sz="6600" b="1" dirty="0" smtClean="0"/>
              <a:t>لتحسين وتقوية ذاكرتك</a:t>
            </a:r>
          </a:p>
          <a:p>
            <a:pPr>
              <a:buNone/>
            </a:pP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91</TotalTime>
  <Words>1314</Words>
  <Application>Microsoft Office PowerPoint</Application>
  <PresentationFormat>عرض على الشاشة (3:4)‏</PresentationFormat>
  <Paragraphs>191</Paragraphs>
  <Slides>41</Slides>
  <Notes>0</Notes>
  <HiddenSlides>0</HiddenSlides>
  <MMClips>0</MMClips>
  <ScaleCrop>false</ScaleCrop>
  <HeadingPairs>
    <vt:vector size="4" baseType="variant">
      <vt:variant>
        <vt:lpstr>نسق</vt:lpstr>
      </vt:variant>
      <vt:variant>
        <vt:i4>1</vt:i4>
      </vt:variant>
      <vt:variant>
        <vt:lpstr>عناوين الشرائح</vt:lpstr>
      </vt:variant>
      <vt:variant>
        <vt:i4>41</vt:i4>
      </vt:variant>
    </vt:vector>
  </HeadingPairs>
  <TitlesOfParts>
    <vt:vector size="42" baseType="lpstr">
      <vt:lpstr>تدفق</vt:lpstr>
      <vt:lpstr>عرض تقديمي في PowerPoint</vt:lpstr>
      <vt:lpstr>نشاط جماعي </vt:lpstr>
      <vt:lpstr>عرض تقديمي في PowerPoint</vt:lpstr>
      <vt:lpstr>نقاط هامة </vt:lpstr>
      <vt:lpstr>عرض تقديمي في PowerPoint</vt:lpstr>
      <vt:lpstr>ما هو التذكر </vt:lpstr>
      <vt:lpstr>تخزين المعلومات </vt:lpstr>
      <vt:lpstr>عرض تقديمي في PowerPoint</vt:lpstr>
      <vt:lpstr>الحفظ</vt:lpstr>
      <vt:lpstr>عرض تقديمي في PowerPoint</vt:lpstr>
      <vt:lpstr>عرض تقديمي في PowerPoint</vt:lpstr>
      <vt:lpstr>عرض تقديمي في PowerPoint</vt:lpstr>
      <vt:lpstr>مقدمة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مقدمة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نشاط فردى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نشاط فردى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الأسبوع الخامس</dc:title>
  <dc:creator>TOSHIBA</dc:creator>
  <cp:lastModifiedBy>Mansour Mohamed Hasaneen</cp:lastModifiedBy>
  <cp:revision>12</cp:revision>
  <dcterms:created xsi:type="dcterms:W3CDTF">2012-01-12T20:37:36Z</dcterms:created>
  <dcterms:modified xsi:type="dcterms:W3CDTF">2012-11-04T10:31:41Z</dcterms:modified>
</cp:coreProperties>
</file>