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85"/>
  </p:notesMasterIdLst>
  <p:sldIdLst>
    <p:sldId id="256" r:id="rId2"/>
    <p:sldId id="257" r:id="rId3"/>
    <p:sldId id="275" r:id="rId4"/>
    <p:sldId id="314" r:id="rId5"/>
    <p:sldId id="315" r:id="rId6"/>
    <p:sldId id="258" r:id="rId7"/>
    <p:sldId id="276" r:id="rId8"/>
    <p:sldId id="277" r:id="rId9"/>
    <p:sldId id="316" r:id="rId10"/>
    <p:sldId id="259" r:id="rId11"/>
    <p:sldId id="278" r:id="rId12"/>
    <p:sldId id="317" r:id="rId13"/>
    <p:sldId id="279" r:id="rId14"/>
    <p:sldId id="280" r:id="rId15"/>
    <p:sldId id="261" r:id="rId16"/>
    <p:sldId id="318" r:id="rId17"/>
    <p:sldId id="292" r:id="rId18"/>
    <p:sldId id="319" r:id="rId19"/>
    <p:sldId id="293" r:id="rId20"/>
    <p:sldId id="320" r:id="rId21"/>
    <p:sldId id="294" r:id="rId22"/>
    <p:sldId id="295" r:id="rId23"/>
    <p:sldId id="321" r:id="rId24"/>
    <p:sldId id="296" r:id="rId25"/>
    <p:sldId id="322" r:id="rId26"/>
    <p:sldId id="262" r:id="rId27"/>
    <p:sldId id="281" r:id="rId28"/>
    <p:sldId id="263" r:id="rId29"/>
    <p:sldId id="323" r:id="rId30"/>
    <p:sldId id="264" r:id="rId31"/>
    <p:sldId id="282" r:id="rId32"/>
    <p:sldId id="324" r:id="rId33"/>
    <p:sldId id="265" r:id="rId34"/>
    <p:sldId id="283" r:id="rId35"/>
    <p:sldId id="325" r:id="rId36"/>
    <p:sldId id="266" r:id="rId37"/>
    <p:sldId id="284" r:id="rId38"/>
    <p:sldId id="326" r:id="rId39"/>
    <p:sldId id="297" r:id="rId40"/>
    <p:sldId id="298" r:id="rId41"/>
    <p:sldId id="327" r:id="rId42"/>
    <p:sldId id="299" r:id="rId43"/>
    <p:sldId id="328" r:id="rId44"/>
    <p:sldId id="300" r:id="rId45"/>
    <p:sldId id="329" r:id="rId46"/>
    <p:sldId id="301" r:id="rId47"/>
    <p:sldId id="330" r:id="rId48"/>
    <p:sldId id="268" r:id="rId49"/>
    <p:sldId id="269" r:id="rId50"/>
    <p:sldId id="285" r:id="rId51"/>
    <p:sldId id="286" r:id="rId52"/>
    <p:sldId id="270" r:id="rId53"/>
    <p:sldId id="287" r:id="rId54"/>
    <p:sldId id="331" r:id="rId55"/>
    <p:sldId id="302" r:id="rId56"/>
    <p:sldId id="303" r:id="rId57"/>
    <p:sldId id="332" r:id="rId58"/>
    <p:sldId id="304" r:id="rId59"/>
    <p:sldId id="305" r:id="rId60"/>
    <p:sldId id="306" r:id="rId61"/>
    <p:sldId id="307" r:id="rId62"/>
    <p:sldId id="333" r:id="rId63"/>
    <p:sldId id="308" r:id="rId64"/>
    <p:sldId id="334" r:id="rId65"/>
    <p:sldId id="309" r:id="rId66"/>
    <p:sldId id="310" r:id="rId67"/>
    <p:sldId id="335" r:id="rId68"/>
    <p:sldId id="336" r:id="rId69"/>
    <p:sldId id="311" r:id="rId70"/>
    <p:sldId id="337" r:id="rId71"/>
    <p:sldId id="312" r:id="rId72"/>
    <p:sldId id="338" r:id="rId73"/>
    <p:sldId id="313" r:id="rId74"/>
    <p:sldId id="339" r:id="rId75"/>
    <p:sldId id="340" r:id="rId76"/>
    <p:sldId id="271" r:id="rId77"/>
    <p:sldId id="288" r:id="rId78"/>
    <p:sldId id="289" r:id="rId79"/>
    <p:sldId id="272" r:id="rId80"/>
    <p:sldId id="273" r:id="rId81"/>
    <p:sldId id="290" r:id="rId82"/>
    <p:sldId id="274" r:id="rId83"/>
    <p:sldId id="291" r:id="rId8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6625" autoAdjust="0"/>
  </p:normalViewPr>
  <p:slideViewPr>
    <p:cSldViewPr>
      <p:cViewPr varScale="1">
        <p:scale>
          <a:sx n="71" d="100"/>
          <a:sy n="71" d="100"/>
        </p:scale>
        <p:origin x="-135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24EB56-030F-4438-AE49-FC4071BB123F}" type="datetimeFigureOut">
              <a:rPr lang="en-US" smtClean="0"/>
              <a:t>11/22/2012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700A8C-C2A1-44E2-BA63-E9B9647FD7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0760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00A8C-C2A1-44E2-BA63-E9B9647FD75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207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68128-AFDE-41B0-A1CC-5D8601EA8547}" type="datetimeFigureOut">
              <a:rPr lang="ar-SA" smtClean="0"/>
              <a:pPr/>
              <a:t>09/01/1434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A4322-935A-4C3A-A437-0995F607F81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68128-AFDE-41B0-A1CC-5D8601EA8547}" type="datetimeFigureOut">
              <a:rPr lang="ar-SA" smtClean="0"/>
              <a:pPr/>
              <a:t>09/01/1434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A4322-935A-4C3A-A437-0995F607F81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68128-AFDE-41B0-A1CC-5D8601EA8547}" type="datetimeFigureOut">
              <a:rPr lang="ar-SA" smtClean="0"/>
              <a:pPr/>
              <a:t>09/01/1434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A4322-935A-4C3A-A437-0995F607F81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68128-AFDE-41B0-A1CC-5D8601EA8547}" type="datetimeFigureOut">
              <a:rPr lang="ar-SA" smtClean="0"/>
              <a:pPr/>
              <a:t>09/01/1434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A4322-935A-4C3A-A437-0995F607F81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68128-AFDE-41B0-A1CC-5D8601EA8547}" type="datetimeFigureOut">
              <a:rPr lang="ar-SA" smtClean="0"/>
              <a:pPr/>
              <a:t>09/01/1434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A4322-935A-4C3A-A437-0995F607F81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68128-AFDE-41B0-A1CC-5D8601EA8547}" type="datetimeFigureOut">
              <a:rPr lang="ar-SA" smtClean="0"/>
              <a:pPr/>
              <a:t>09/01/1434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A4322-935A-4C3A-A437-0995F607F81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68128-AFDE-41B0-A1CC-5D8601EA8547}" type="datetimeFigureOut">
              <a:rPr lang="ar-SA" smtClean="0"/>
              <a:pPr/>
              <a:t>09/01/1434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A4322-935A-4C3A-A437-0995F607F81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68128-AFDE-41B0-A1CC-5D8601EA8547}" type="datetimeFigureOut">
              <a:rPr lang="ar-SA" smtClean="0"/>
              <a:pPr/>
              <a:t>09/01/1434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A4322-935A-4C3A-A437-0995F607F81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ذو زاوية واحدة مخدوشة ودائرية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ثلث قائم الزاوية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68128-AFDE-41B0-A1CC-5D8601EA8547}" type="datetimeFigureOut">
              <a:rPr lang="ar-SA" smtClean="0"/>
              <a:pPr/>
              <a:t>09/01/1434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6AA4322-935A-4C3A-A437-0995F607F812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10" name="شكل حر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شكل حر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68128-AFDE-41B0-A1CC-5D8601EA8547}" type="datetimeFigureOut">
              <a:rPr lang="ar-SA" smtClean="0"/>
              <a:pPr/>
              <a:t>09/01/1434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A4322-935A-4C3A-A437-0995F607F81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68128-AFDE-41B0-A1CC-5D8601EA8547}" type="datetimeFigureOut">
              <a:rPr lang="ar-SA" smtClean="0"/>
              <a:pPr/>
              <a:t>09/01/1434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A4322-935A-4C3A-A437-0995F607F81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6768128-AFDE-41B0-A1CC-5D8601EA8547}" type="datetimeFigureOut">
              <a:rPr lang="ar-SA" smtClean="0"/>
              <a:pPr/>
              <a:t>09/01/1434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6AA4322-935A-4C3A-A437-0995F607F812}" type="slidenum">
              <a:rPr lang="ar-SA" smtClean="0"/>
              <a:pPr/>
              <a:t>‹#›</a:t>
            </a:fld>
            <a:endParaRPr lang="ar-SA"/>
          </a:p>
        </p:txBody>
      </p:sp>
      <p:grpSp>
        <p:nvGrpSpPr>
          <p:cNvPr id="2" name="مجموعة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شكل حر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شكل حر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564905"/>
            <a:ext cx="7772400" cy="2160239"/>
          </a:xfrm>
        </p:spPr>
        <p:txBody>
          <a:bodyPr>
            <a:noAutofit/>
          </a:bodyPr>
          <a:lstStyle/>
          <a:p>
            <a:pPr algn="ctr"/>
            <a:r>
              <a:rPr lang="ar-SA" sz="16600" b="1" dirty="0" smtClean="0"/>
              <a:t>القراءة</a:t>
            </a:r>
            <a:endParaRPr lang="ar-SA" sz="1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84584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ar-SA" sz="8000" b="1" dirty="0" smtClean="0"/>
              <a:t>المقصود بالقراءة </a:t>
            </a:r>
            <a:endParaRPr lang="ar-SA" sz="80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Low">
              <a:buNone/>
            </a:pPr>
            <a:r>
              <a:rPr lang="ar-SA" sz="4300" b="1" dirty="0" smtClean="0"/>
              <a:t>هي عملية عضوية نفسية عقلية يتم فيها ترجمة الرموز المكتوبة إلى معان مقروءة (جهرية / صامتة ) مفهومة ، ويتضح اثر ادراكها عند القارئ فى التفاعل مع ما يقرا وتوظيفة فى سلوكة الذى يصدر عنه اثناء القراءة او بعد الانتهاء منها </a:t>
            </a:r>
          </a:p>
          <a:p>
            <a:pPr algn="justLow"/>
            <a:endParaRPr lang="ar-SA" sz="28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487888"/>
          </a:xfrm>
        </p:spPr>
        <p:txBody>
          <a:bodyPr>
            <a:noAutofit/>
          </a:bodyPr>
          <a:lstStyle/>
          <a:p>
            <a:pPr algn="justLow"/>
            <a:r>
              <a:rPr lang="ar-SA" sz="6000" b="1" dirty="0"/>
              <a:t>إن القراءة ليست عملية ميكانيكية تقوم مجرد التعرف على الحروف والكلمات والنطق بها </a:t>
            </a:r>
            <a:r>
              <a:rPr lang="ar-SA" sz="6000" b="1" dirty="0" smtClean="0"/>
              <a:t>،بل </a:t>
            </a:r>
            <a:r>
              <a:rPr lang="ar-SA" sz="6000" b="1" dirty="0"/>
              <a:t>انها عملية معقدة تستلزم الفهم والربط والاستنتاج </a:t>
            </a:r>
          </a:p>
        </p:txBody>
      </p:sp>
    </p:spTree>
    <p:extLst>
      <p:ext uri="{BB962C8B-B14F-4D97-AF65-F5344CB8AC3E}">
        <p14:creationId xmlns:p14="http://schemas.microsoft.com/office/powerpoint/2010/main" val="24948942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/>
          <a:lstStyle/>
          <a:p>
            <a:pPr algn="justLow"/>
            <a:r>
              <a:rPr lang="ar-SA" sz="6000" b="1" dirty="0"/>
              <a:t>تعليم القراءة يشمل هذه الأبعاد الخمسة وهى : التعرف ، والنطق، والفهم ، والنقد ، وحل المشكلات ، والاستمتاع بالمقروء</a:t>
            </a:r>
            <a:endParaRPr lang="ar-SA" sz="6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4514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2151504"/>
            <a:ext cx="8229600" cy="31497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ar-SA" sz="11500" b="1" dirty="0"/>
              <a:t>أهمية القراءة 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16580495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43872"/>
          </a:xfrm>
        </p:spPr>
        <p:txBody>
          <a:bodyPr>
            <a:noAutofit/>
          </a:bodyPr>
          <a:lstStyle/>
          <a:p>
            <a:pPr algn="justLow"/>
            <a:r>
              <a:rPr lang="ar-SA" sz="5400" b="1" dirty="0" smtClean="0"/>
              <a:t>لا يستطيع الطالب أن يتقن محتوى أية مادة من المواد الدراسية إلا إذا استطاع السيطرة على مهارات القراءة </a:t>
            </a:r>
          </a:p>
          <a:p>
            <a:pPr algn="justLow"/>
            <a:r>
              <a:rPr lang="ar-SA" sz="5400" b="1" dirty="0" smtClean="0"/>
              <a:t>القراءة اكبر نعمة انعم الله بها على الخلق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487888"/>
          </a:xfrm>
        </p:spPr>
        <p:txBody>
          <a:bodyPr>
            <a:normAutofit/>
          </a:bodyPr>
          <a:lstStyle/>
          <a:p>
            <a:pPr algn="justLow"/>
            <a:r>
              <a:rPr lang="ar-SA" sz="5400" b="1" dirty="0"/>
              <a:t>من أهم وسائل الاتصال بين الإنسان والعالم الذي يعيش فيه </a:t>
            </a:r>
          </a:p>
          <a:p>
            <a:pPr algn="justLow"/>
            <a:r>
              <a:rPr lang="ar-SA" sz="5400" b="1" dirty="0"/>
              <a:t>عامل من عوامل بناء شخصية الإنسان وتكوينه النفسي </a:t>
            </a:r>
          </a:p>
          <a:p>
            <a:pPr algn="justLow"/>
            <a:r>
              <a:rPr lang="ar-SA" sz="5400" b="1" dirty="0"/>
              <a:t>من وسائل تغيير السلوك عن طريق </a:t>
            </a:r>
            <a:r>
              <a:rPr lang="ar-SA" sz="5400" b="1" dirty="0" smtClean="0"/>
              <a:t>الاطلاع </a:t>
            </a:r>
            <a:r>
              <a:rPr lang="ar-SA" sz="5400" b="1" dirty="0"/>
              <a:t>على تجارب الآخرين </a:t>
            </a:r>
          </a:p>
          <a:p>
            <a:endParaRPr lang="ar-SA" sz="4800" dirty="0"/>
          </a:p>
        </p:txBody>
      </p:sp>
    </p:spTree>
    <p:extLst>
      <p:ext uri="{BB962C8B-B14F-4D97-AF65-F5344CB8AC3E}">
        <p14:creationId xmlns:p14="http://schemas.microsoft.com/office/powerpoint/2010/main" val="6640773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4389120"/>
          </a:xfrm>
        </p:spPr>
        <p:txBody>
          <a:bodyPr/>
          <a:lstStyle/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endParaRPr lang="ar-SA" dirty="0"/>
          </a:p>
          <a:p>
            <a:pPr marL="0" indent="0" algn="ctr">
              <a:buNone/>
            </a:pPr>
            <a:r>
              <a:rPr lang="ar-SA" sz="13800" b="1" dirty="0"/>
              <a:t>أنواع القراءة </a:t>
            </a:r>
            <a:endParaRPr lang="ar-SA" sz="11500" dirty="0"/>
          </a:p>
        </p:txBody>
      </p:sp>
    </p:spTree>
    <p:extLst>
      <p:ext uri="{BB962C8B-B14F-4D97-AF65-F5344CB8AC3E}">
        <p14:creationId xmlns:p14="http://schemas.microsoft.com/office/powerpoint/2010/main" val="29998537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2151504"/>
            <a:ext cx="8229600" cy="26456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ar-SA" sz="5400" b="1" dirty="0"/>
              <a:t>أولاً :  تقسيم القراءة من حيث الاداء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3317696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ar-SA" sz="7200" b="1" dirty="0"/>
              <a:t> </a:t>
            </a:r>
            <a:endParaRPr lang="ar-SA" sz="60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965448"/>
            <a:ext cx="8229600" cy="5415880"/>
          </a:xfrm>
        </p:spPr>
        <p:txBody>
          <a:bodyPr>
            <a:noAutofit/>
          </a:bodyPr>
          <a:lstStyle/>
          <a:p>
            <a:pPr algn="justLow">
              <a:buNone/>
            </a:pPr>
            <a:r>
              <a:rPr lang="ar-SA" sz="6600" b="1" dirty="0" smtClean="0"/>
              <a:t>1- القراءة الصامتة : </a:t>
            </a:r>
          </a:p>
          <a:p>
            <a:pPr algn="justLow">
              <a:buNone/>
            </a:pPr>
            <a:r>
              <a:rPr lang="ar-SA" sz="6600" b="1" dirty="0" smtClean="0"/>
              <a:t>وفيها يدرك القارئ الحروف والكلمات ويفهمها دون ان يجهر بنطقها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>
            <a:normAutofit fontScale="92500" lnSpcReduction="10000"/>
          </a:bodyPr>
          <a:lstStyle/>
          <a:p>
            <a:pPr marL="0" indent="0" algn="justLow">
              <a:buNone/>
            </a:pPr>
            <a:r>
              <a:rPr lang="ar-SA" sz="6600" b="1" dirty="0" smtClean="0"/>
              <a:t>2-القراءة </a:t>
            </a:r>
            <a:r>
              <a:rPr lang="ar-SA" sz="6600" b="1" dirty="0"/>
              <a:t>الجهرية </a:t>
            </a:r>
            <a:r>
              <a:rPr lang="ar-SA" sz="6600" b="1" dirty="0" smtClean="0"/>
              <a:t>:</a:t>
            </a:r>
          </a:p>
          <a:p>
            <a:pPr marL="0" indent="0" algn="justLow">
              <a:buNone/>
            </a:pPr>
            <a:r>
              <a:rPr lang="ar-SA" sz="6600" b="1" dirty="0" smtClean="0"/>
              <a:t> </a:t>
            </a:r>
            <a:r>
              <a:rPr lang="ar-SA" sz="6600" b="1" dirty="0"/>
              <a:t>وفيها يدرك القارئ الحروف والكلمات ويفهمها وينطقها وهى تستلزم طاقة كبيرة لتشغيل اجهزة النطق والتفكير والسمع والبصر </a:t>
            </a:r>
          </a:p>
          <a:p>
            <a:pPr marL="0" indent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9597487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2367528"/>
            <a:ext cx="8229600" cy="30056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ar-SA" sz="4800" b="1" dirty="0" smtClean="0"/>
              <a:t>ثانياً : تقسيم </a:t>
            </a:r>
            <a:r>
              <a:rPr lang="ar-SA" sz="4800" b="1" dirty="0"/>
              <a:t>القراءة من حيث الغرض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8560661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965448"/>
            <a:ext cx="8229600" cy="5415880"/>
          </a:xfrm>
        </p:spPr>
        <p:txBody>
          <a:bodyPr>
            <a:normAutofit/>
          </a:bodyPr>
          <a:lstStyle/>
          <a:p>
            <a:pPr algn="justLow">
              <a:buNone/>
            </a:pPr>
            <a:r>
              <a:rPr lang="ar-SA" sz="4400" b="1" dirty="0"/>
              <a:t> </a:t>
            </a:r>
            <a:r>
              <a:rPr lang="ar-SA" sz="7200" b="1" dirty="0" smtClean="0"/>
              <a:t>1- قراءة الدرس والبحث </a:t>
            </a:r>
          </a:p>
          <a:p>
            <a:pPr marL="0" indent="0" algn="justLow">
              <a:buNone/>
            </a:pPr>
            <a:r>
              <a:rPr lang="ar-SA" sz="7200" b="1" dirty="0" smtClean="0"/>
              <a:t>2-  </a:t>
            </a:r>
            <a:r>
              <a:rPr lang="ar-SA" sz="7200" b="1" dirty="0"/>
              <a:t>قراءة الاستمتاع </a:t>
            </a:r>
            <a:endParaRPr lang="ar-SA" sz="2800" b="1" dirty="0"/>
          </a:p>
          <a:p>
            <a:pPr marL="0" indent="0" algn="justLow">
              <a:buNone/>
            </a:pPr>
            <a:r>
              <a:rPr lang="ar-SA" sz="2800" b="1" dirty="0"/>
              <a:t>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1316862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43872"/>
          </a:xfrm>
        </p:spPr>
        <p:txBody>
          <a:bodyPr/>
          <a:lstStyle/>
          <a:p>
            <a:pPr marL="0" indent="0" algn="justLow">
              <a:buNone/>
            </a:pPr>
            <a:r>
              <a:rPr lang="ar-SA" sz="7200" b="1" dirty="0" smtClean="0"/>
              <a:t>3- قراءة </a:t>
            </a:r>
            <a:r>
              <a:rPr lang="ar-SA" sz="7200" b="1" dirty="0"/>
              <a:t>لحل مشكلة معينة </a:t>
            </a:r>
          </a:p>
          <a:p>
            <a:pPr marL="0" indent="0" algn="justLow">
              <a:buNone/>
            </a:pPr>
            <a:r>
              <a:rPr lang="ar-SA" sz="7200" b="1" dirty="0" smtClean="0"/>
              <a:t>4-  </a:t>
            </a:r>
            <a:r>
              <a:rPr lang="ar-SA" sz="7200" b="1" dirty="0"/>
              <a:t>القراءة للنقد </a:t>
            </a:r>
          </a:p>
          <a:p>
            <a:pPr marL="0" indent="0" algn="justLow">
              <a:buNone/>
            </a:pPr>
            <a:r>
              <a:rPr lang="ar-SA" sz="7200" b="1" dirty="0" smtClean="0"/>
              <a:t>5-  </a:t>
            </a:r>
            <a:r>
              <a:rPr lang="ar-SA" sz="7200" b="1" dirty="0"/>
              <a:t>قراءة التصفح </a:t>
            </a:r>
          </a:p>
          <a:p>
            <a:pPr marL="0" indent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1858215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91784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ar-SA" sz="9600" b="1" dirty="0" smtClean="0"/>
              <a:t>قراءة التصفح </a:t>
            </a:r>
            <a:endParaRPr lang="ar-SA" sz="96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justLow">
              <a:buNone/>
            </a:pPr>
            <a:r>
              <a:rPr lang="ar-SA" sz="5400" b="1" dirty="0" smtClean="0"/>
              <a:t>هذه العملية تشمل أن تفحص بعينيك المادة المكتوبة ، وحين تقوم بهذه فان ذهنك يكون يقظاً نشطاً ، وعينيك فى هذه الحالة تعمل كجامع للمعلومات وعقلك كمسجل ومحلل لها</a:t>
            </a:r>
            <a:r>
              <a:rPr lang="ar-SA" sz="4400" b="1" dirty="0" smtClean="0"/>
              <a:t> </a:t>
            </a:r>
            <a:endParaRPr lang="ar-SA" sz="4400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2151504"/>
            <a:ext cx="8229600" cy="30056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ar-SA" sz="8800" b="1" dirty="0"/>
              <a:t>أهمية قراءة التصفح 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13588627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>
            <a:normAutofit/>
          </a:bodyPr>
          <a:lstStyle/>
          <a:p>
            <a:pPr marL="0" indent="0" algn="justLow">
              <a:buNone/>
            </a:pPr>
            <a:r>
              <a:rPr lang="ar-SA" sz="6000" b="1" dirty="0" smtClean="0"/>
              <a:t>1- إن </a:t>
            </a:r>
            <a:r>
              <a:rPr lang="ar-SA" sz="6000" b="1" dirty="0" smtClean="0"/>
              <a:t>تصفحك للكتاب قبل البدء بالقراءة سيوطد العلاقة بينك </a:t>
            </a:r>
            <a:r>
              <a:rPr lang="ar-SA" sz="6000" b="1" dirty="0" smtClean="0"/>
              <a:t>وبينه  </a:t>
            </a:r>
            <a:endParaRPr lang="ar-SA" sz="6000" b="1" dirty="0" smtClean="0"/>
          </a:p>
        </p:txBody>
      </p:sp>
    </p:spTree>
    <p:extLst>
      <p:ext uri="{BB962C8B-B14F-4D97-AF65-F5344CB8AC3E}">
        <p14:creationId xmlns:p14="http://schemas.microsoft.com/office/powerpoint/2010/main" val="28256372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43872"/>
          </a:xfrm>
        </p:spPr>
        <p:txBody>
          <a:bodyPr/>
          <a:lstStyle/>
          <a:p>
            <a:pPr marL="0" indent="0" algn="justLow">
              <a:buNone/>
            </a:pPr>
            <a:r>
              <a:rPr lang="ar-SA" sz="6000" b="1" dirty="0"/>
              <a:t>2- إن تصفحك للكتاب قبل البدء بالقراءة يجعله يستحوذ على ذهنك وأفكارك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555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5469240"/>
          </a:xfrm>
        </p:spPr>
        <p:txBody>
          <a:bodyPr>
            <a:noAutofit/>
          </a:bodyPr>
          <a:lstStyle/>
          <a:p>
            <a:pPr marL="0" indent="0" algn="justLow">
              <a:buNone/>
            </a:pPr>
            <a:r>
              <a:rPr lang="ar-SA" sz="6000" b="1" dirty="0" smtClean="0"/>
              <a:t>3- إن </a:t>
            </a:r>
            <a:r>
              <a:rPr lang="ar-SA" sz="6000" b="1" dirty="0"/>
              <a:t>تصفحك للكتاب قبل البدء بالقراءة سيساعدك على معرفة المؤلف والغرض من الكتاب وطريقة ترتيبه للمواضيع </a:t>
            </a:r>
          </a:p>
        </p:txBody>
      </p:sp>
    </p:spTree>
    <p:extLst>
      <p:ext uri="{BB962C8B-B14F-4D97-AF65-F5344CB8AC3E}">
        <p14:creationId xmlns:p14="http://schemas.microsoft.com/office/powerpoint/2010/main" val="33266529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/>
          <a:lstStyle/>
          <a:p>
            <a:pPr marL="0" indent="0" algn="justLow">
              <a:buNone/>
            </a:pPr>
            <a:r>
              <a:rPr lang="ar-SA" sz="6000" b="1" dirty="0"/>
              <a:t>4- إن تصفحك للكتاب قبل البدء بالقراءة سيساعدك على كيفية الاستفادة منه في التعلم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8774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/>
          <a:lstStyle/>
          <a:p>
            <a:pPr marL="0" indent="0" algn="justLow">
              <a:buNone/>
            </a:pPr>
            <a:r>
              <a:rPr lang="ar-SA" sz="4800" b="1" dirty="0" smtClean="0"/>
              <a:t>5- إن </a:t>
            </a:r>
            <a:r>
              <a:rPr lang="ar-SA" sz="4800" b="1" dirty="0"/>
              <a:t>تصفحك للكتاب قبل البدء بالقراءة سيزيد من مقدرتك على تعلم المادة الجديدة ، وذلك بتنشيط المعلومات التي تعرفها مسبقاً ، أو أنه سيلفت انتباهك إلي المعلومات الجديدة التي ستتعلمها ، وهذا كله سيحضر ذهنك وعقلك لاستيعاب وتذكر المادة الجديدة . </a:t>
            </a:r>
            <a:endParaRPr lang="en-US" sz="4800" b="1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8353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91784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ar-SA" sz="8800" b="1" dirty="0" smtClean="0"/>
              <a:t>نشاط فردي </a:t>
            </a:r>
            <a:endParaRPr lang="en-US" sz="88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Low">
              <a:buNone/>
            </a:pPr>
            <a:r>
              <a:rPr lang="ar-SA" sz="6600" b="1" dirty="0" smtClean="0"/>
              <a:t>تقييم لمدى تفاعلك مع الكتاب الدراسي والاستفادة منه </a:t>
            </a:r>
          </a:p>
          <a:p>
            <a:pPr marL="0" indent="0" algn="justLow">
              <a:buNone/>
            </a:pPr>
            <a:r>
              <a:rPr lang="ar-SA" sz="6600" b="1" dirty="0" smtClean="0"/>
              <a:t>أجب بكلمة ( نعم ) أو ( لا ) على الأسئلة التالية  </a:t>
            </a:r>
          </a:p>
        </p:txBody>
      </p:sp>
    </p:spTree>
    <p:extLst>
      <p:ext uri="{BB962C8B-B14F-4D97-AF65-F5344CB8AC3E}">
        <p14:creationId xmlns:p14="http://schemas.microsoft.com/office/powerpoint/2010/main" val="1248995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/>
          <a:lstStyle/>
          <a:p>
            <a:pPr marL="0" indent="0" algn="justLow">
              <a:buNone/>
            </a:pPr>
            <a:r>
              <a:rPr lang="ar-SA" sz="6000" b="1" dirty="0"/>
              <a:t>إذا كانت إجابتك بنعم على أربعة أسئلة أو أقل فإنك ستحتاج الى تحسين تعاملك مع الكتاب حتى تصبح قارئاً فعالاً </a:t>
            </a:r>
            <a:endParaRPr lang="en-US" sz="6000" b="1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0091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3322690"/>
              </p:ext>
            </p:extLst>
          </p:nvPr>
        </p:nvGraphicFramePr>
        <p:xfrm>
          <a:off x="457200" y="836613"/>
          <a:ext cx="8229600" cy="551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400"/>
                <a:gridCol w="648072"/>
                <a:gridCol w="6480720"/>
                <a:gridCol w="58640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 smtClean="0"/>
                        <a:t>لا 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 smtClean="0"/>
                        <a:t>نعم 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b="1" dirty="0" smtClean="0"/>
                        <a:t>عاداتك في فراءة الكتاب 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b="1" dirty="0" smtClean="0"/>
                        <a:t>الرقم</a:t>
                      </a:r>
                      <a:endParaRPr lang="en-US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800" b="1" dirty="0" smtClean="0"/>
                        <a:t>هل تعرف بالضبط ما الذي تريده عند قراءة باب دراسي 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400" b="1" dirty="0" smtClean="0"/>
                        <a:t>1</a:t>
                      </a:r>
                      <a:endParaRPr lang="en-US" sz="2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800" b="1" dirty="0" smtClean="0"/>
                        <a:t>هل تستطيع انتقاء المعلومات الهامة أو ذات العلاقة بالغرض من القراءة 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400" b="1" dirty="0" smtClean="0"/>
                        <a:t>2</a:t>
                      </a:r>
                      <a:endParaRPr lang="en-US" sz="2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800" b="1" dirty="0" smtClean="0"/>
                        <a:t>هل باستطاعتك التقاط الكلمات أو المعلومات الهامة من الصفحة 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400" b="1" dirty="0" smtClean="0"/>
                        <a:t>3</a:t>
                      </a:r>
                      <a:endParaRPr lang="en-US" sz="2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800" b="1" dirty="0" smtClean="0"/>
                        <a:t>هل تغير</a:t>
                      </a:r>
                      <a:r>
                        <a:rPr lang="ar-SA" sz="2800" b="1" baseline="0" dirty="0" smtClean="0"/>
                        <a:t> أسلوبك في القراءة تبعاً للغرض منها 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400" b="1" dirty="0" smtClean="0"/>
                        <a:t>4</a:t>
                      </a:r>
                      <a:endParaRPr lang="en-US" sz="2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800" b="1" dirty="0" smtClean="0"/>
                        <a:t>عندما تستوعب المعلومات هل تعرف ماذا ستعمل بها 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400" b="1" dirty="0" smtClean="0"/>
                        <a:t>5</a:t>
                      </a:r>
                      <a:endParaRPr lang="en-US" sz="2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800" b="1" dirty="0" smtClean="0"/>
                        <a:t>هل</a:t>
                      </a:r>
                      <a:r>
                        <a:rPr lang="ar-SA" sz="2800" b="1" baseline="0" dirty="0" smtClean="0"/>
                        <a:t> تفكر بمدي فهمك للمادة التي قرأتها 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400" b="1" dirty="0" smtClean="0"/>
                        <a:t>6</a:t>
                      </a:r>
                      <a:endParaRPr lang="en-US" sz="2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800" b="1" dirty="0" smtClean="0"/>
                        <a:t>هل تعرف كيف تحسن مدي استيعابك عند القراءة 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400" b="1" dirty="0" smtClean="0"/>
                        <a:t>7</a:t>
                      </a:r>
                      <a:endParaRPr lang="en-US" sz="2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800" b="1" dirty="0" smtClean="0"/>
                        <a:t>هل تحاول توقع ما سيقوله</a:t>
                      </a:r>
                      <a:r>
                        <a:rPr lang="ar-SA" sz="2800" b="1" baseline="0" dirty="0" smtClean="0"/>
                        <a:t> الكتاب لاحقاً أثناء القراءة 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400" b="1" dirty="0" smtClean="0"/>
                        <a:t>8</a:t>
                      </a:r>
                      <a:endParaRPr lang="en-US" sz="24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62999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2007488"/>
            <a:ext cx="8229600" cy="32217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ar-SA" sz="11500" b="1" dirty="0"/>
              <a:t>كيف تتصفح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36693369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>
            <a:noAutofit/>
          </a:bodyPr>
          <a:lstStyle/>
          <a:p>
            <a:pPr algn="justLow">
              <a:buNone/>
            </a:pPr>
            <a:r>
              <a:rPr lang="ar-SA" sz="5400" b="1" dirty="0" smtClean="0"/>
              <a:t>1- غالباً ما تذكر الكتب المعدة جيداً الهدف أو الرسالة المستهدفة للموضوع ثلاث مرات وهى :- </a:t>
            </a:r>
          </a:p>
          <a:p>
            <a:pPr algn="justLow">
              <a:buNone/>
            </a:pPr>
            <a:r>
              <a:rPr lang="ar-SA" sz="5400" b="1" dirty="0" smtClean="0"/>
              <a:t>أ- الأولى فى المقدمة (  تعطى صورة عامة)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>
            <a:normAutofit/>
          </a:bodyPr>
          <a:lstStyle/>
          <a:p>
            <a:pPr algn="justLow">
              <a:buNone/>
            </a:pPr>
            <a:r>
              <a:rPr lang="ar-SA" sz="6000" b="1" dirty="0" smtClean="0"/>
              <a:t>ب</a:t>
            </a:r>
            <a:r>
              <a:rPr lang="en-US" sz="6000" b="1" dirty="0" smtClean="0"/>
              <a:t>-</a:t>
            </a:r>
            <a:r>
              <a:rPr lang="ar-SA" sz="6000" b="1" dirty="0" smtClean="0"/>
              <a:t>الثانيـة في المحتوى (يعطى </a:t>
            </a:r>
            <a:r>
              <a:rPr lang="ar-SA" sz="6000" b="1" dirty="0"/>
              <a:t>الصورة التفصيلية ) </a:t>
            </a:r>
          </a:p>
          <a:p>
            <a:pPr algn="justLow">
              <a:buNone/>
            </a:pPr>
            <a:r>
              <a:rPr lang="ar-SA" sz="6000" b="1" dirty="0" smtClean="0"/>
              <a:t>ج </a:t>
            </a:r>
            <a:r>
              <a:rPr lang="ar-SA" sz="6000" b="1" dirty="0"/>
              <a:t>- الثالثة </a:t>
            </a:r>
            <a:r>
              <a:rPr lang="ar-SA" sz="6000" b="1" dirty="0" smtClean="0"/>
              <a:t>في </a:t>
            </a:r>
            <a:r>
              <a:rPr lang="ar-SA" sz="6000" b="1" dirty="0"/>
              <a:t>الفقرات الختامية ( حيث يقدم خلاصة الموضوع 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7104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487888"/>
          </a:xfrm>
        </p:spPr>
        <p:txBody>
          <a:bodyPr>
            <a:normAutofit/>
          </a:bodyPr>
          <a:lstStyle/>
          <a:p>
            <a:pPr algn="justLow">
              <a:buNone/>
            </a:pPr>
            <a:r>
              <a:rPr lang="ar-SA" sz="7200" b="1" dirty="0"/>
              <a:t>2 – الاسلوب </a:t>
            </a:r>
            <a:r>
              <a:rPr lang="ar-SA" sz="7200" b="1" dirty="0" smtClean="0"/>
              <a:t>الثاني </a:t>
            </a:r>
            <a:r>
              <a:rPr lang="ar-SA" sz="7200" b="1" dirty="0"/>
              <a:t>: </a:t>
            </a:r>
            <a:endParaRPr lang="ar-SA" sz="7200" b="1" dirty="0" smtClean="0"/>
          </a:p>
          <a:p>
            <a:pPr algn="justLow">
              <a:buNone/>
            </a:pPr>
            <a:r>
              <a:rPr lang="ar-SA" sz="7200" b="1" dirty="0" smtClean="0"/>
              <a:t>وهو </a:t>
            </a:r>
            <a:r>
              <a:rPr lang="ar-SA" sz="7200" b="1" dirty="0"/>
              <a:t>قراءة الجملة الاولى من كل فقرة وهذا يعطيك فكرة عامة عن الموضوع  </a:t>
            </a:r>
          </a:p>
          <a:p>
            <a:pPr algn="justLow">
              <a:buNone/>
            </a:pPr>
            <a:endParaRPr lang="ar-SA" sz="7200" b="1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2223512"/>
            <a:ext cx="8229600" cy="27176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ar-SA" sz="6600" b="1" dirty="0"/>
              <a:t>لتصفح أي كتاب عليك بالآتي 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41652770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43872"/>
          </a:xfrm>
        </p:spPr>
        <p:txBody>
          <a:bodyPr>
            <a:normAutofit/>
          </a:bodyPr>
          <a:lstStyle/>
          <a:p>
            <a:pPr marL="0" indent="0" algn="justLow">
              <a:buNone/>
            </a:pPr>
            <a:r>
              <a:rPr lang="ar-SA" sz="6000" b="1" dirty="0" smtClean="0"/>
              <a:t>1- قراءة </a:t>
            </a:r>
            <a:r>
              <a:rPr lang="ar-SA" sz="6000" b="1" dirty="0" smtClean="0"/>
              <a:t>العنوان بفهم </a:t>
            </a:r>
          </a:p>
          <a:p>
            <a:pPr marL="0" indent="0" algn="justLow">
              <a:buNone/>
            </a:pPr>
            <a:r>
              <a:rPr lang="ar-SA" sz="6000" b="1" dirty="0" smtClean="0"/>
              <a:t>2- اقرأ </a:t>
            </a:r>
            <a:r>
              <a:rPr lang="ar-SA" sz="6000" b="1" dirty="0" smtClean="0"/>
              <a:t>قائمة المحتويات</a:t>
            </a:r>
            <a:r>
              <a:rPr lang="ar-SA" sz="8800" b="1" dirty="0" smtClean="0"/>
              <a:t>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>
            <a:normAutofit/>
          </a:bodyPr>
          <a:lstStyle/>
          <a:p>
            <a:pPr marL="0" indent="0" algn="justLow">
              <a:buNone/>
            </a:pPr>
            <a:r>
              <a:rPr lang="ar-SA" sz="6000" b="1" dirty="0" smtClean="0"/>
              <a:t>3- اقرأ </a:t>
            </a:r>
            <a:r>
              <a:rPr lang="ar-SA" sz="6000" b="1" dirty="0"/>
              <a:t>المقدمة </a:t>
            </a:r>
          </a:p>
          <a:p>
            <a:pPr marL="0" indent="0" algn="justLow">
              <a:buNone/>
            </a:pPr>
            <a:r>
              <a:rPr lang="ar-SA" sz="6000" b="1" dirty="0" smtClean="0"/>
              <a:t>4- تصفح </a:t>
            </a:r>
            <a:r>
              <a:rPr lang="ar-SA" sz="6000" b="1" dirty="0"/>
              <a:t>الكشاف إن وجد </a:t>
            </a:r>
          </a:p>
          <a:p>
            <a:pPr marL="0" indent="0" algn="justLow">
              <a:buNone/>
            </a:pPr>
            <a:r>
              <a:rPr lang="ar-SA" sz="6000" b="1" dirty="0" smtClean="0"/>
              <a:t>5- يمكنك </a:t>
            </a:r>
            <a:r>
              <a:rPr lang="ar-SA" sz="6000" b="1" dirty="0"/>
              <a:t>النظر بسرعة إلى الفصلين الأول والأخير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1937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3797776"/>
          </a:xfrm>
        </p:spPr>
        <p:txBody>
          <a:bodyPr>
            <a:normAutofit/>
          </a:bodyPr>
          <a:lstStyle/>
          <a:p>
            <a:pPr marL="0" indent="0" algn="justLow">
              <a:buNone/>
            </a:pPr>
            <a:r>
              <a:rPr lang="ar-SA" sz="6600" b="1" dirty="0"/>
              <a:t>لتصفح فصل في كتاب فعليك بعمل الآتي </a:t>
            </a:r>
            <a:r>
              <a:rPr lang="ar-SA" sz="6600" b="1" dirty="0" smtClean="0"/>
              <a:t>: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0016150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43872"/>
          </a:xfrm>
        </p:spPr>
        <p:txBody>
          <a:bodyPr>
            <a:normAutofit/>
          </a:bodyPr>
          <a:lstStyle/>
          <a:p>
            <a:pPr marL="0" indent="0" algn="justLow">
              <a:buNone/>
            </a:pPr>
            <a:r>
              <a:rPr lang="ar-SA" sz="6000" b="1" dirty="0" smtClean="0"/>
              <a:t>1- اقرأ </a:t>
            </a:r>
            <a:r>
              <a:rPr lang="ar-SA" sz="6000" b="1" dirty="0" smtClean="0"/>
              <a:t>أهداف الفصل </a:t>
            </a:r>
            <a:r>
              <a:rPr lang="ar-SA" sz="6000" b="1" dirty="0" smtClean="0"/>
              <a:t>            ( </a:t>
            </a:r>
            <a:r>
              <a:rPr lang="ar-SA" sz="6000" b="1" dirty="0" smtClean="0"/>
              <a:t>ان وجدت)</a:t>
            </a:r>
          </a:p>
          <a:p>
            <a:pPr marL="0" indent="0" algn="justLow">
              <a:buNone/>
            </a:pPr>
            <a:r>
              <a:rPr lang="ar-SA" sz="6000" b="1" dirty="0" smtClean="0"/>
              <a:t>2- اقرأ </a:t>
            </a:r>
            <a:r>
              <a:rPr lang="ar-SA" sz="6000" b="1" dirty="0" smtClean="0"/>
              <a:t>مقدمة الفصل </a:t>
            </a:r>
            <a:r>
              <a:rPr lang="ar-SA" sz="6000" b="1" dirty="0" smtClean="0"/>
              <a:t>            ( </a:t>
            </a:r>
            <a:r>
              <a:rPr lang="ar-SA" sz="6000" b="1" dirty="0" smtClean="0"/>
              <a:t>ان وجدت)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/>
          <a:lstStyle/>
          <a:p>
            <a:pPr marL="0" indent="0" algn="justLow">
              <a:buNone/>
            </a:pPr>
            <a:r>
              <a:rPr lang="ar-SA" sz="6600" b="1" dirty="0" smtClean="0"/>
              <a:t>3- اقرأ </a:t>
            </a:r>
            <a:r>
              <a:rPr lang="ar-SA" sz="6600" b="1" dirty="0"/>
              <a:t>العناوين الفرعية </a:t>
            </a:r>
          </a:p>
          <a:p>
            <a:pPr marL="0" indent="0" algn="justLow">
              <a:buNone/>
            </a:pPr>
            <a:r>
              <a:rPr lang="ar-SA" sz="6600" b="1" dirty="0" smtClean="0"/>
              <a:t>4- وأخيراً </a:t>
            </a:r>
            <a:r>
              <a:rPr lang="ar-SA" sz="6600" b="1" dirty="0" smtClean="0"/>
              <a:t>اقرأ </a:t>
            </a:r>
            <a:r>
              <a:rPr lang="ar-SA" sz="6600" b="1" dirty="0"/>
              <a:t>خاتمة الفصل أو ملخصه ( ان وجدت) </a:t>
            </a:r>
            <a:endParaRPr lang="ar-SA" sz="2400" b="1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5448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3437736"/>
          </a:xfrm>
        </p:spPr>
        <p:txBody>
          <a:bodyPr>
            <a:normAutofit/>
          </a:bodyPr>
          <a:lstStyle/>
          <a:p>
            <a:pPr marL="0" indent="0" algn="justLow">
              <a:buNone/>
            </a:pPr>
            <a:r>
              <a:rPr lang="ar-SA" sz="6600" b="1" dirty="0"/>
              <a:t>تحديد النقاط الأساسية في المادة </a:t>
            </a:r>
            <a:r>
              <a:rPr lang="ar-SA" sz="6600" b="1" dirty="0" smtClean="0"/>
              <a:t>المقروءة : 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8293186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99856"/>
          </a:xfrm>
        </p:spPr>
        <p:txBody>
          <a:bodyPr>
            <a:normAutofit/>
          </a:bodyPr>
          <a:lstStyle/>
          <a:p>
            <a:pPr marL="0" indent="0" algn="justLow">
              <a:buNone/>
            </a:pPr>
            <a:r>
              <a:rPr lang="ar-SA" sz="6000" b="1" dirty="0" smtClean="0"/>
              <a:t>1- وضع خط تحت الفكرة الهامة أو زيادة توضيحها بان تضع عليها لوناً فاتحاً 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>
            <a:normAutofit/>
          </a:bodyPr>
          <a:lstStyle/>
          <a:p>
            <a:pPr marL="0" indent="0" algn="justLow">
              <a:buNone/>
            </a:pPr>
            <a:r>
              <a:rPr lang="ar-SA" sz="6000" b="1" dirty="0" smtClean="0"/>
              <a:t>2- وضع </a:t>
            </a:r>
            <a:r>
              <a:rPr lang="ar-SA" sz="6000" b="1" dirty="0"/>
              <a:t>علامات خاصة </a:t>
            </a:r>
          </a:p>
          <a:p>
            <a:pPr marL="0" indent="0" algn="justLow">
              <a:buNone/>
            </a:pPr>
            <a:r>
              <a:rPr lang="ar-SA" sz="6000" b="1" dirty="0" smtClean="0"/>
              <a:t>3- استخدام </a:t>
            </a:r>
            <a:r>
              <a:rPr lang="ar-SA" sz="6000" b="1" dirty="0"/>
              <a:t>مساحات بيضاء لتدوين الملاحظات </a:t>
            </a:r>
            <a:endParaRPr lang="ar-SA" sz="2400" b="1" dirty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71210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2151504"/>
            <a:ext cx="8229600" cy="30056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ar-SA" sz="9600" b="1" dirty="0"/>
              <a:t>القراءة الفعالة 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val="14065738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43872"/>
          </a:xfrm>
        </p:spPr>
        <p:txBody>
          <a:bodyPr>
            <a:normAutofit/>
          </a:bodyPr>
          <a:lstStyle/>
          <a:p>
            <a:pPr algn="justLow"/>
            <a:r>
              <a:rPr lang="ar-SA" sz="6000" b="1" dirty="0" smtClean="0"/>
              <a:t>يقصد بالقراءة الفعالة إنها تلك التي يكون الغرض منها واضحاً </a:t>
            </a:r>
          </a:p>
          <a:p>
            <a:pPr algn="justLow"/>
            <a:r>
              <a:rPr lang="ar-SA" sz="6000" b="1" dirty="0" smtClean="0"/>
              <a:t>القراءة الفعالة هي التي يكون الغرض منها الفهم  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32609376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487888"/>
          </a:xfrm>
        </p:spPr>
        <p:txBody>
          <a:bodyPr>
            <a:noAutofit/>
          </a:bodyPr>
          <a:lstStyle/>
          <a:p>
            <a:pPr algn="justLow"/>
            <a:r>
              <a:rPr lang="ar-SA" sz="6000" b="1" dirty="0"/>
              <a:t>القراءة الفعالة هي التي يكون الغرض منها </a:t>
            </a:r>
            <a:r>
              <a:rPr lang="ar-SA" sz="6000" b="1" dirty="0" smtClean="0"/>
              <a:t>ربط المعلومات والمفاهيم بكل من معرفتك السابقة </a:t>
            </a:r>
          </a:p>
        </p:txBody>
      </p:sp>
    </p:spTree>
    <p:extLst>
      <p:ext uri="{BB962C8B-B14F-4D97-AF65-F5344CB8AC3E}">
        <p14:creationId xmlns:p14="http://schemas.microsoft.com/office/powerpoint/2010/main" val="29213508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43872"/>
          </a:xfrm>
        </p:spPr>
        <p:txBody>
          <a:bodyPr/>
          <a:lstStyle/>
          <a:p>
            <a:pPr algn="justLow"/>
            <a:r>
              <a:rPr lang="ar-SA" sz="6000" b="1" dirty="0"/>
              <a:t>القراءة الفعالة تتضمن توجيه التفكير لإنجاز الأهداف المحددة لأغراض القراءة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9714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>
            <a:normAutofit/>
          </a:bodyPr>
          <a:lstStyle/>
          <a:p>
            <a:pPr algn="justLow"/>
            <a:r>
              <a:rPr lang="ar-SA" sz="6000" b="1" dirty="0"/>
              <a:t>تساعد القراءة الفعالة علي الإجابة عن الأسئلة التحليلية أو النقدية التي يتم طرحها بعد القراءة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7584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/>
          <a:lstStyle/>
          <a:p>
            <a:pPr algn="justLow"/>
            <a:r>
              <a:rPr lang="ar-SA" sz="6000" b="1" dirty="0"/>
              <a:t>تقودنا القراءة الفعالة  الى أن نفكر أبعد مما يقوله المؤلف في الكتاب </a:t>
            </a:r>
            <a:endParaRPr lang="en-US" sz="60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9119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91784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ar-SA" sz="8800" b="1" dirty="0" smtClean="0"/>
              <a:t>نشاط فردى</a:t>
            </a:r>
            <a:endParaRPr lang="en-US" sz="88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Low">
              <a:buNone/>
            </a:pPr>
            <a:r>
              <a:rPr lang="ar-SA" sz="5400" b="1" dirty="0" smtClean="0"/>
              <a:t>تقييم لمستوى القراءة الفعالة </a:t>
            </a:r>
          </a:p>
          <a:p>
            <a:pPr marL="0" indent="0" algn="justLow">
              <a:buNone/>
            </a:pPr>
            <a:r>
              <a:rPr lang="ar-SA" sz="5400" b="1" dirty="0" smtClean="0"/>
              <a:t>أجب على الأسئلة التالية بوضــع كلمـة ( نعم ) أو ( لا ) أمام العادة المفضلة لديك في القراءة </a:t>
            </a:r>
          </a:p>
        </p:txBody>
      </p:sp>
    </p:spTree>
    <p:extLst>
      <p:ext uri="{BB962C8B-B14F-4D97-AF65-F5344CB8AC3E}">
        <p14:creationId xmlns:p14="http://schemas.microsoft.com/office/powerpoint/2010/main" val="27879795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43872"/>
          </a:xfrm>
        </p:spPr>
        <p:txBody>
          <a:bodyPr/>
          <a:lstStyle/>
          <a:p>
            <a:pPr algn="justLow"/>
            <a:r>
              <a:rPr lang="ar-SA" sz="6000" b="1" dirty="0"/>
              <a:t>إن كانت إجابتك بنعم لأكثر من أربعة أسئلة فإن عليك أن تحسن كفاءتك في القراءة </a:t>
            </a:r>
            <a:endParaRPr lang="en-US" sz="60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87149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5470688"/>
              </p:ext>
            </p:extLst>
          </p:nvPr>
        </p:nvGraphicFramePr>
        <p:xfrm>
          <a:off x="457200" y="908050"/>
          <a:ext cx="8229600" cy="499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392"/>
                <a:gridCol w="576064"/>
                <a:gridCol w="6624736"/>
                <a:gridCol w="586408"/>
              </a:tblGrid>
              <a:tr h="370840">
                <a:tc>
                  <a:txBody>
                    <a:bodyPr/>
                    <a:lstStyle/>
                    <a:p>
                      <a:r>
                        <a:rPr lang="ar-SA" sz="2800" b="1" dirty="0" smtClean="0"/>
                        <a:t>لا 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800" b="1" dirty="0" smtClean="0"/>
                        <a:t>نعم 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800" b="1" dirty="0" smtClean="0"/>
                        <a:t>عادات القراءة لديك 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000" b="1" dirty="0" smtClean="0"/>
                        <a:t>الرقم</a:t>
                      </a:r>
                      <a:endParaRPr lang="en-US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28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800" b="1" dirty="0" smtClean="0"/>
                        <a:t>هل قرأت</a:t>
                      </a:r>
                      <a:r>
                        <a:rPr lang="ar-SA" sz="2800" b="1" baseline="0" dirty="0" smtClean="0"/>
                        <a:t> فصلاً في كتاب دراسي من البداية  إلي النهاية وحصلت على فكرة مشوشة غير واضحة 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800" b="1" dirty="0" smtClean="0"/>
                        <a:t>1</a:t>
                      </a:r>
                      <a:endParaRPr lang="en-US" sz="28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28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800" b="1" dirty="0" smtClean="0"/>
                        <a:t>هل تستغرق وقتاً طويلاً لإتمام واجبك الدراسي لمقرر</a:t>
                      </a:r>
                      <a:r>
                        <a:rPr lang="ar-SA" sz="2800" b="1" baseline="0" dirty="0" smtClean="0"/>
                        <a:t> ما 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800" b="1" dirty="0" smtClean="0"/>
                        <a:t>2</a:t>
                      </a:r>
                      <a:endParaRPr lang="en-US" sz="28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28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800" b="1" dirty="0" smtClean="0"/>
                        <a:t>هل تشعر بعدم ثبات المادة التي درستها في ذهنك</a:t>
                      </a:r>
                      <a:r>
                        <a:rPr lang="ar-SA" sz="2800" b="1" baseline="0" dirty="0" smtClean="0"/>
                        <a:t> 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800" b="1" dirty="0" smtClean="0"/>
                        <a:t>3</a:t>
                      </a:r>
                      <a:endParaRPr lang="en-US" sz="28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28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800" b="1" dirty="0" smtClean="0"/>
                        <a:t>هل تقرأ النص كلمة كلمة  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800" b="1" dirty="0" smtClean="0"/>
                        <a:t>4</a:t>
                      </a:r>
                      <a:endParaRPr lang="en-US" sz="28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28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800" b="1" dirty="0" smtClean="0"/>
                        <a:t>هل تشعر بأن عليك أن تقرا وتعيد القراءة عند مذاكرة</a:t>
                      </a:r>
                      <a:r>
                        <a:rPr lang="ar-SA" sz="2800" b="1" baseline="0" dirty="0" smtClean="0"/>
                        <a:t> المادة الدراسية 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800" b="1" dirty="0" smtClean="0"/>
                        <a:t>5</a:t>
                      </a:r>
                      <a:endParaRPr lang="en-US" sz="28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28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800" b="1" dirty="0" smtClean="0"/>
                        <a:t>هل تحدث نفسك بالكلمات أثناء القراءة 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800" b="1" dirty="0" smtClean="0"/>
                        <a:t>6</a:t>
                      </a:r>
                      <a:endParaRPr lang="en-US" sz="28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28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800" b="1" dirty="0" smtClean="0"/>
                        <a:t>هل تغير من نسق قراءتك أثناء عملية القراءة 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800" b="1" dirty="0" smtClean="0"/>
                        <a:t>7</a:t>
                      </a:r>
                      <a:endParaRPr lang="en-US" sz="28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766691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Low">
              <a:buNone/>
            </a:pPr>
            <a:r>
              <a:rPr lang="ar-SA" sz="6600" b="1" dirty="0"/>
              <a:t>نقاط تساعد على القراءة الفعالة </a:t>
            </a:r>
            <a:r>
              <a:rPr lang="ar-SA" sz="6600" b="1" dirty="0" smtClean="0"/>
              <a:t>: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16357078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>
            <a:normAutofit/>
          </a:bodyPr>
          <a:lstStyle/>
          <a:p>
            <a:pPr algn="justLow">
              <a:buNone/>
            </a:pPr>
            <a:r>
              <a:rPr lang="ar-SA" sz="6000" b="1" dirty="0" smtClean="0"/>
              <a:t>ا- قبل البدء فى القراءة </a:t>
            </a:r>
          </a:p>
          <a:p>
            <a:pPr algn="justLow"/>
            <a:r>
              <a:rPr lang="ar-SA" sz="4800" b="1" dirty="0" smtClean="0"/>
              <a:t>حدد هدفك وغرضك للقراءة </a:t>
            </a:r>
          </a:p>
          <a:p>
            <a:pPr algn="justLow"/>
            <a:r>
              <a:rPr lang="ar-SA" sz="4800" b="1" dirty="0" smtClean="0"/>
              <a:t>استثر دافعيتك للقراءة </a:t>
            </a:r>
          </a:p>
          <a:p>
            <a:pPr algn="justLow"/>
            <a:r>
              <a:rPr lang="ar-SA" sz="4800" b="1" dirty="0" smtClean="0"/>
              <a:t>استحضر معلوماتك السابقة حول الموضوع </a:t>
            </a:r>
            <a:endParaRPr lang="ar-SA" sz="4800" b="1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>
            <a:normAutofit/>
          </a:bodyPr>
          <a:lstStyle/>
          <a:p>
            <a:pPr algn="justLow">
              <a:buNone/>
            </a:pPr>
            <a:r>
              <a:rPr lang="ar-SA" sz="7200" b="1" dirty="0" smtClean="0"/>
              <a:t>ب - أثناء القراءة : </a:t>
            </a:r>
          </a:p>
          <a:p>
            <a:pPr algn="justLow"/>
            <a:r>
              <a:rPr lang="ar-SA" sz="6000" b="1" dirty="0" smtClean="0"/>
              <a:t>ركز انتباهك على ما تقرأ</a:t>
            </a:r>
          </a:p>
          <a:p>
            <a:pPr algn="justLow"/>
            <a:r>
              <a:rPr lang="ar-SA" sz="6000" b="1" dirty="0" smtClean="0"/>
              <a:t>تعرف على المعوقات 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>
            <a:noAutofit/>
          </a:bodyPr>
          <a:lstStyle/>
          <a:p>
            <a:pPr algn="justLow"/>
            <a:r>
              <a:rPr lang="ar-SA" sz="6000" b="1" dirty="0"/>
              <a:t>كون صوراً ذهنية </a:t>
            </a:r>
          </a:p>
          <a:p>
            <a:pPr algn="justLow"/>
            <a:r>
              <a:rPr lang="ar-SA" sz="6000" b="1" dirty="0"/>
              <a:t>وضع علامات </a:t>
            </a:r>
          </a:p>
          <a:p>
            <a:pPr algn="justLow"/>
            <a:r>
              <a:rPr lang="ar-SA" sz="6000" b="1" dirty="0"/>
              <a:t>لخص وأعد صياغة ما تقرا وسجل ملاحظات فعالة لما تقرأ </a:t>
            </a:r>
          </a:p>
        </p:txBody>
      </p:sp>
    </p:spTree>
    <p:extLst>
      <p:ext uri="{BB962C8B-B14F-4D97-AF65-F5344CB8AC3E}">
        <p14:creationId xmlns:p14="http://schemas.microsoft.com/office/powerpoint/2010/main" val="186221555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487888"/>
          </a:xfrm>
        </p:spPr>
        <p:txBody>
          <a:bodyPr/>
          <a:lstStyle/>
          <a:p>
            <a:pPr algn="justLow"/>
            <a:r>
              <a:rPr lang="ar-SA" sz="6600" b="1" dirty="0"/>
              <a:t>ويمكن أن تقوم بإحدى هاتين الطريقتين التاليتين : </a:t>
            </a:r>
          </a:p>
          <a:p>
            <a:pPr algn="justLow">
              <a:buNone/>
            </a:pPr>
            <a:r>
              <a:rPr lang="ar-SA" sz="6600" b="1" dirty="0"/>
              <a:t>   1- طريقة الفقرة                  </a:t>
            </a:r>
            <a:endParaRPr lang="ar-SA" sz="6600" b="1" dirty="0" smtClean="0"/>
          </a:p>
          <a:p>
            <a:pPr algn="justLow">
              <a:buNone/>
            </a:pPr>
            <a:r>
              <a:rPr lang="ar-SA" sz="6600" b="1" dirty="0"/>
              <a:t> </a:t>
            </a:r>
            <a:r>
              <a:rPr lang="ar-SA" sz="6600" b="1" dirty="0" smtClean="0"/>
              <a:t>  </a:t>
            </a:r>
            <a:r>
              <a:rPr lang="ar-SA" sz="6600" b="1" dirty="0"/>
              <a:t>2- طريقة الصفحة صفحة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54436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487888"/>
          </a:xfrm>
        </p:spPr>
        <p:txBody>
          <a:bodyPr>
            <a:noAutofit/>
          </a:bodyPr>
          <a:lstStyle/>
          <a:p>
            <a:pPr algn="justLow">
              <a:buNone/>
            </a:pPr>
            <a:r>
              <a:rPr lang="ar-SA" sz="6600" b="1" dirty="0" smtClean="0"/>
              <a:t>جـ - بعد انتهاء فترة القراءة : </a:t>
            </a:r>
          </a:p>
          <a:p>
            <a:pPr algn="justLow"/>
            <a:r>
              <a:rPr lang="ar-SA" sz="5400" b="1" dirty="0" smtClean="0"/>
              <a:t>تأكد من فهمك : لخص من ذاكرتك اهم النقاط التى قراتها ، واجب عن اسئلة الفصل </a:t>
            </a:r>
          </a:p>
          <a:p>
            <a:pPr algn="justLow"/>
            <a:r>
              <a:rPr lang="ar-SA" sz="5400" b="1" dirty="0" smtClean="0"/>
              <a:t>راجع دفتر ملاحظاتك واقرأ المواضيع ذات العلاقة 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>
            <a:normAutofit/>
          </a:bodyPr>
          <a:lstStyle/>
          <a:p>
            <a:pPr algn="justLow"/>
            <a:r>
              <a:rPr lang="ar-SA" sz="6000" b="1" dirty="0"/>
              <a:t>ضع قائمة من الكلمات ذات الدلالة (المفاتيح) من ملاحظاتك </a:t>
            </a:r>
          </a:p>
          <a:p>
            <a:pPr algn="justLow"/>
            <a:r>
              <a:rPr lang="ar-SA" sz="6000" b="1" dirty="0"/>
              <a:t>كرر وكرر قراءة ملاحظاتك ووضحها قدر الإمكان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92563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2223512"/>
            <a:ext cx="8229600" cy="30776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ar-SA" sz="8800" b="1" dirty="0"/>
              <a:t>القراءة السريعة 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37662222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84584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ar-SA" sz="8800" b="1" dirty="0" smtClean="0"/>
              <a:t>مقدمة</a:t>
            </a:r>
            <a:endParaRPr lang="en-US" sz="88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Low">
              <a:buNone/>
            </a:pPr>
            <a:r>
              <a:rPr lang="ar-SA" sz="6000" b="1" dirty="0" smtClean="0"/>
              <a:t>يظن البعض أن القراءة البطيئة دائماً مفيدة ، والواقع أن البطء في القراءة ربما يؤثر سلباً على مدي فهم المادة  </a:t>
            </a:r>
          </a:p>
        </p:txBody>
      </p:sp>
    </p:spTree>
    <p:extLst>
      <p:ext uri="{BB962C8B-B14F-4D97-AF65-F5344CB8AC3E}">
        <p14:creationId xmlns:p14="http://schemas.microsoft.com/office/powerpoint/2010/main" val="171499721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487888"/>
          </a:xfrm>
        </p:spPr>
        <p:txBody>
          <a:bodyPr>
            <a:normAutofit/>
          </a:bodyPr>
          <a:lstStyle/>
          <a:p>
            <a:pPr marL="0" indent="0" algn="justLow">
              <a:buNone/>
            </a:pPr>
            <a:r>
              <a:rPr lang="ar-SA" sz="7200" b="1" dirty="0"/>
              <a:t>كيف تستطيع أن تزيد من سرعتك في </a:t>
            </a:r>
            <a:r>
              <a:rPr lang="ar-SA" sz="7200" b="1" dirty="0" smtClean="0"/>
              <a:t>القراءة ؟</a:t>
            </a:r>
            <a:endParaRPr lang="ar-SA" sz="7200" b="1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4320443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43872"/>
          </a:xfrm>
        </p:spPr>
        <p:txBody>
          <a:bodyPr/>
          <a:lstStyle/>
          <a:p>
            <a:pPr marL="0" indent="0" algn="justLow">
              <a:buNone/>
            </a:pPr>
            <a:r>
              <a:rPr lang="ar-SA" sz="2800" b="1" dirty="0" smtClean="0"/>
              <a:t> </a:t>
            </a:r>
            <a:r>
              <a:rPr lang="ar-SA" sz="6000" b="1" dirty="0"/>
              <a:t>للإجابة عن هذا السؤال عليك أن تحدد سرعتك في القراءة ، وذلك بعمل الاختبار التالي </a:t>
            </a:r>
            <a:endParaRPr lang="ar-SA" sz="6000" b="1" dirty="0" smtClean="0"/>
          </a:p>
          <a:p>
            <a:pPr marL="0" indent="0" algn="justLow">
              <a:buNone/>
            </a:pPr>
            <a:r>
              <a:rPr lang="ar-SA" sz="6000" b="1" dirty="0" smtClean="0"/>
              <a:t>1- </a:t>
            </a:r>
            <a:r>
              <a:rPr lang="ar-SA" sz="6000" b="1" dirty="0"/>
              <a:t>أختر فقرة من مادة دراسية في موضوع غير مألوف لديك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07124926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487888"/>
          </a:xfrm>
        </p:spPr>
        <p:txBody>
          <a:bodyPr/>
          <a:lstStyle/>
          <a:p>
            <a:pPr marL="0" indent="0" algn="justLow">
              <a:buNone/>
            </a:pPr>
            <a:r>
              <a:rPr lang="ar-SA" sz="5400" b="1" dirty="0"/>
              <a:t>2- حدد وقتاً مقداره عشرة دقائق ثم أبدأ في القراءة </a:t>
            </a:r>
          </a:p>
          <a:p>
            <a:pPr marL="0" indent="0" algn="justLow">
              <a:buNone/>
            </a:pPr>
            <a:r>
              <a:rPr lang="ar-SA" sz="5400" b="1" dirty="0"/>
              <a:t>3- ما هو عدد الكلمات التي قرأتها خلال هذه الفترة </a:t>
            </a:r>
          </a:p>
          <a:p>
            <a:pPr marL="0" indent="0" algn="justLow">
              <a:buNone/>
            </a:pPr>
            <a:r>
              <a:rPr lang="ar-SA" sz="5400" b="1" dirty="0"/>
              <a:t>4- أقسم العدد على 10 والجواب سيبين لك سرعتك في القراءة </a:t>
            </a:r>
            <a:endParaRPr lang="en-US" sz="5400" b="1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70013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30056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ar-SA" sz="8000" b="1" dirty="0" smtClean="0"/>
              <a:t>توجيهات لتحسين سرعة القراءة </a:t>
            </a:r>
            <a:r>
              <a:rPr lang="ar-SA" sz="8000" b="1" dirty="0" smtClean="0"/>
              <a:t>:</a:t>
            </a:r>
            <a:endParaRPr lang="en-US" sz="8000" b="1" dirty="0"/>
          </a:p>
        </p:txBody>
      </p:sp>
    </p:spTree>
    <p:extLst>
      <p:ext uri="{BB962C8B-B14F-4D97-AF65-F5344CB8AC3E}">
        <p14:creationId xmlns:p14="http://schemas.microsoft.com/office/powerpoint/2010/main" val="289758914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487888"/>
          </a:xfrm>
        </p:spPr>
        <p:txBody>
          <a:bodyPr>
            <a:noAutofit/>
          </a:bodyPr>
          <a:lstStyle/>
          <a:p>
            <a:pPr algn="justLow"/>
            <a:r>
              <a:rPr lang="ar-SA" sz="6000" b="1" dirty="0"/>
              <a:t>إذا قررت أنك تريد القراءة السريعة عليك أن تدرب نفسك بأن تقرأ بسرعة </a:t>
            </a:r>
            <a:r>
              <a:rPr lang="ar-SA" sz="6000" b="1" dirty="0" smtClean="0"/>
              <a:t>، وتحسن في الوقت نفسه من مدي تركيزك ومدي استيعابك 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4635194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760640"/>
          </a:xfrm>
        </p:spPr>
        <p:txBody>
          <a:bodyPr>
            <a:noAutofit/>
          </a:bodyPr>
          <a:lstStyle/>
          <a:p>
            <a:pPr algn="justLow"/>
            <a:r>
              <a:rPr lang="ar-SA" sz="6000" b="1" dirty="0" smtClean="0"/>
              <a:t>أثناء القراءة تتحرك العينان على الكلمات ثم تتوقف لوهلة ، وبعدها يتم التعرف علي الكلمة وفهمها وتخزينها في </a:t>
            </a:r>
            <a:r>
              <a:rPr lang="ar-SA" sz="6000" b="1" dirty="0" smtClean="0"/>
              <a:t>الذاكرة</a:t>
            </a:r>
            <a:endParaRPr lang="ar-SA" sz="6000" b="1" dirty="0" smtClean="0"/>
          </a:p>
        </p:txBody>
      </p:sp>
    </p:spTree>
    <p:extLst>
      <p:ext uri="{BB962C8B-B14F-4D97-AF65-F5344CB8AC3E}">
        <p14:creationId xmlns:p14="http://schemas.microsoft.com/office/powerpoint/2010/main" val="46870969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/>
          <a:lstStyle/>
          <a:p>
            <a:pPr algn="justLow"/>
            <a:r>
              <a:rPr lang="ar-SA" sz="6000" b="1" dirty="0" smtClean="0"/>
              <a:t>إن </a:t>
            </a:r>
            <a:r>
              <a:rPr lang="ar-SA" sz="6000" b="1" dirty="0"/>
              <a:t>مدي مساحة الكلمات التي تلتقطها العين ومدي الوقوف لتثبيت الكلمات تحدد سرعتك في القراءة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13455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>
            <a:normAutofit/>
          </a:bodyPr>
          <a:lstStyle/>
          <a:p>
            <a:pPr algn="justLow"/>
            <a:r>
              <a:rPr lang="ar-SA" sz="5200" b="1" dirty="0"/>
              <a:t>يقرأ القارئ البطيء كلمة تلو كلمة أما القارئ المعتدل في سرعته فهو الشخص الذي يستطيع أن يربط الكلمات المهمة بالعديد من الكلمات غير المهمة ليلقي عليها النظر في وقت </a:t>
            </a:r>
            <a:r>
              <a:rPr lang="ar-SA" sz="5200" b="1" dirty="0" smtClean="0"/>
              <a:t>واحد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72462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43872"/>
          </a:xfrm>
        </p:spPr>
        <p:txBody>
          <a:bodyPr>
            <a:normAutofit/>
          </a:bodyPr>
          <a:lstStyle/>
          <a:p>
            <a:pPr algn="justLow"/>
            <a:r>
              <a:rPr lang="ar-SA" sz="5400" b="1" dirty="0" smtClean="0"/>
              <a:t>وبالتالي </a:t>
            </a:r>
            <a:r>
              <a:rPr lang="ar-SA" sz="5400" b="1" dirty="0"/>
              <a:t>فإن عدد مرات تثبيت يقل عما هو عليه عند القارئ البطيء ، أما القارئ السريع فهو الشخص الذي يقرأ جملة أو شبه فقرة كاملة عندما يقع نظره عليها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26741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487888"/>
          </a:xfrm>
        </p:spPr>
        <p:txBody>
          <a:bodyPr>
            <a:normAutofit/>
          </a:bodyPr>
          <a:lstStyle/>
          <a:p>
            <a:pPr algn="justLow"/>
            <a:r>
              <a:rPr lang="ar-SA" sz="6000" b="1" dirty="0"/>
              <a:t>يجب أن تدرب عينيك علي التقاط مدى واسع من الكلمات تتضمن مثلاً نصف السطر أو كله إذا استطعت وهذه مهارة تحتاج إلي تدريب </a:t>
            </a:r>
            <a:endParaRPr lang="ar-SA" sz="6000" b="1" dirty="0" smtClean="0"/>
          </a:p>
        </p:txBody>
      </p:sp>
    </p:spTree>
    <p:extLst>
      <p:ext uri="{BB962C8B-B14F-4D97-AF65-F5344CB8AC3E}">
        <p14:creationId xmlns:p14="http://schemas.microsoft.com/office/powerpoint/2010/main" val="19129634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>
            <a:normAutofit/>
          </a:bodyPr>
          <a:lstStyle/>
          <a:p>
            <a:pPr algn="justLow"/>
            <a:r>
              <a:rPr lang="ar-SA" sz="5400" b="1" dirty="0"/>
              <a:t>يجب أن تحرك عينيك دائماً إلي الأمام علي السطور وتجنب تراجعها </a:t>
            </a:r>
            <a:r>
              <a:rPr lang="ar-SA" sz="5400" b="1" dirty="0" smtClean="0"/>
              <a:t>إلى ما قرأت ، </a:t>
            </a:r>
            <a:r>
              <a:rPr lang="ar-SA" sz="5400" b="1" dirty="0"/>
              <a:t>فإن ذلك سيقطع مجرى القراءة ويربك فهمك بدلاً من زيادة </a:t>
            </a:r>
            <a:r>
              <a:rPr lang="ar-SA" sz="5400" b="1" dirty="0" smtClean="0"/>
              <a:t>الوضوح</a:t>
            </a:r>
            <a:endParaRPr lang="en-US" sz="32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915097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559896"/>
          </a:xfrm>
        </p:spPr>
        <p:txBody>
          <a:bodyPr>
            <a:normAutofit/>
          </a:bodyPr>
          <a:lstStyle/>
          <a:p>
            <a:pPr algn="justLow"/>
            <a:r>
              <a:rPr lang="ar-SA" sz="6000" b="1" dirty="0" smtClean="0"/>
              <a:t>ومن </a:t>
            </a:r>
            <a:r>
              <a:rPr lang="ar-SA" sz="6000" b="1" dirty="0"/>
              <a:t>الأفضل أن تستمر في القراءة حتي تنهى الباب الذى </a:t>
            </a:r>
            <a:r>
              <a:rPr lang="ar-SA" sz="6000" b="1" dirty="0" smtClean="0"/>
              <a:t>تقرؤه </a:t>
            </a:r>
            <a:r>
              <a:rPr lang="ar-SA" sz="6000" b="1" dirty="0"/>
              <a:t>وبالإمكان إعادة القراءة إذا كانت هناك ضرورة للتأكد من فكرة </a:t>
            </a:r>
            <a:r>
              <a:rPr lang="ar-SA" sz="6000" b="1" dirty="0" smtClean="0"/>
              <a:t>ما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70986369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43872"/>
          </a:xfrm>
        </p:spPr>
        <p:txBody>
          <a:bodyPr/>
          <a:lstStyle/>
          <a:p>
            <a:pPr algn="justLow"/>
            <a:r>
              <a:rPr lang="ar-SA" sz="6000" b="1" dirty="0" smtClean="0"/>
              <a:t>وتجدر </a:t>
            </a:r>
            <a:r>
              <a:rPr lang="ar-SA" sz="6000" b="1" dirty="0"/>
              <a:t>الإشارة إلي أن قراءة المادة الصعبة مرتين بسرعة أفضل من قراءتها مرة واحدة ببطء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633827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>
            <a:normAutofit/>
          </a:bodyPr>
          <a:lstStyle/>
          <a:p>
            <a:pPr algn="justLow"/>
            <a:r>
              <a:rPr lang="ar-SA" sz="6000" b="1" dirty="0"/>
              <a:t>تجنب القراءة جهراً لأن ذلك سيسهم في إبطاء سرعتك القرائية بالإضافة إلي إجهادك وإرهاق صوتك وإزعاج </a:t>
            </a:r>
            <a:r>
              <a:rPr lang="ar-SA" sz="6000" b="1" dirty="0" smtClean="0"/>
              <a:t>الأخرين</a:t>
            </a:r>
            <a:endParaRPr lang="ar-SA" sz="6000" b="1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95938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>
            <a:noAutofit/>
          </a:bodyPr>
          <a:lstStyle/>
          <a:p>
            <a:pPr algn="justLow"/>
            <a:r>
              <a:rPr lang="ar-SA" sz="6000" b="1" dirty="0" smtClean="0"/>
              <a:t>يمكنك </a:t>
            </a:r>
            <a:r>
              <a:rPr lang="ar-SA" sz="6000" b="1" dirty="0"/>
              <a:t>في العادة أن تزيد من سرعة قراءتك مرتين إلي ثلاثة مرات عندما تكون القراءة بالنظر فقط وليس بنطق الكلمات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73802755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559896"/>
          </a:xfrm>
        </p:spPr>
        <p:txBody>
          <a:bodyPr>
            <a:normAutofit/>
          </a:bodyPr>
          <a:lstStyle/>
          <a:p>
            <a:pPr algn="justLow"/>
            <a:r>
              <a:rPr lang="ar-SA" sz="6000" b="1" dirty="0"/>
              <a:t>تحتاج القراءة السريعة إلي التغيير </a:t>
            </a:r>
            <a:r>
              <a:rPr lang="ar-SA" sz="6000" b="1" dirty="0" smtClean="0"/>
              <a:t>في </a:t>
            </a:r>
            <a:r>
              <a:rPr lang="ar-SA" sz="6000" b="1" dirty="0"/>
              <a:t>سرعة القراءة حسب طبيعة المادة والغرض من </a:t>
            </a:r>
            <a:r>
              <a:rPr lang="ar-SA" sz="6000" b="1" dirty="0" smtClean="0"/>
              <a:t>القراءة</a:t>
            </a:r>
            <a:endParaRPr lang="ar-SA" sz="6000" b="1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963387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>
            <a:noAutofit/>
          </a:bodyPr>
          <a:lstStyle/>
          <a:p>
            <a:pPr algn="justLow"/>
            <a:r>
              <a:rPr lang="ar-SA" sz="6000" b="1" dirty="0" smtClean="0"/>
              <a:t>ويلاحظ </a:t>
            </a:r>
            <a:r>
              <a:rPr lang="ar-SA" sz="6000" b="1" dirty="0"/>
              <a:t>أن القراءة تكون أسرع ما يمكن عند قراءة موضوع معين تعرفه سابقاً أو عندما يكون الغرض هو التصفح وتكوين فكرة عامة عن الموضوع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44390404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487888"/>
          </a:xfrm>
        </p:spPr>
        <p:txBody>
          <a:bodyPr>
            <a:normAutofit/>
          </a:bodyPr>
          <a:lstStyle/>
          <a:p>
            <a:pPr algn="justLow"/>
            <a:r>
              <a:rPr lang="ar-SA" sz="6000" b="1" dirty="0"/>
              <a:t>تكون القراءة أبطأ ما يمكن عند قراءة مادة صعبة غير مألوفة لديك ، أو مادة تحتاج إلي فهم </a:t>
            </a:r>
            <a:r>
              <a:rPr lang="ar-SA" sz="6000" b="1" dirty="0" smtClean="0"/>
              <a:t>جيد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9886649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>
            <a:normAutofit lnSpcReduction="10000"/>
          </a:bodyPr>
          <a:lstStyle/>
          <a:p>
            <a:pPr algn="justLow"/>
            <a:r>
              <a:rPr lang="ar-SA" sz="6000" b="1" dirty="0" smtClean="0"/>
              <a:t>والقارئ </a:t>
            </a:r>
            <a:r>
              <a:rPr lang="ar-SA" sz="6000" b="1" dirty="0"/>
              <a:t>الجيد هو الذى يغير سرعته في القراءة عند الحاجة ، القارئ غير الفعال هو الذى لا يغير من سرعته في القراءة بصرف النظر عن المادة أو الغرض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78826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2223512"/>
            <a:ext cx="8229600" cy="30776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ar-SA" sz="8000" b="1" dirty="0"/>
              <a:t>كيف تقرأ قراءة نقدية </a:t>
            </a:r>
            <a:r>
              <a:rPr lang="ar-SA" sz="8000" b="1" dirty="0" smtClean="0"/>
              <a:t>؟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59750150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43872"/>
          </a:xfrm>
        </p:spPr>
        <p:txBody>
          <a:bodyPr>
            <a:noAutofit/>
          </a:bodyPr>
          <a:lstStyle/>
          <a:p>
            <a:pPr algn="justLow"/>
            <a:r>
              <a:rPr lang="ar-SA" sz="5400" b="1" dirty="0" smtClean="0"/>
              <a:t>لابد من الفهم الجيد للموضوع , فلا يجوز ان تصدر احكاماً نقديةعن كتاب لم تفهمه أو لم </a:t>
            </a:r>
            <a:r>
              <a:rPr lang="ar-SA" sz="5400" b="1" dirty="0" smtClean="0"/>
              <a:t>تقرأه </a:t>
            </a:r>
            <a:endParaRPr lang="ar-SA" sz="5400" b="1" dirty="0" smtClean="0"/>
          </a:p>
          <a:p>
            <a:pPr algn="justLow"/>
            <a:r>
              <a:rPr lang="ar-SA" sz="5400" b="1" dirty="0" smtClean="0"/>
              <a:t>تحر الموضوعية والابتعاد عن التحيز الشخصي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487888"/>
          </a:xfrm>
        </p:spPr>
        <p:txBody>
          <a:bodyPr>
            <a:normAutofit/>
          </a:bodyPr>
          <a:lstStyle/>
          <a:p>
            <a:pPr algn="justLow"/>
            <a:r>
              <a:rPr lang="ar-SA" sz="6000" b="1" dirty="0"/>
              <a:t>حدد منظور المؤلف من حيث الفترة الزمنية التي عاش فيها </a:t>
            </a:r>
            <a:r>
              <a:rPr lang="ar-SA" sz="6000" b="1" dirty="0" smtClean="0"/>
              <a:t>، </a:t>
            </a:r>
            <a:r>
              <a:rPr lang="ar-SA" sz="6000" b="1" dirty="0"/>
              <a:t>ومستوى تعليمة </a:t>
            </a:r>
            <a:r>
              <a:rPr lang="ar-SA" sz="6000" b="1" dirty="0" smtClean="0"/>
              <a:t>، </a:t>
            </a:r>
            <a:r>
              <a:rPr lang="ar-SA" sz="6000" b="1" dirty="0"/>
              <a:t>واتجاهاته الفكرية والعلمية </a:t>
            </a:r>
            <a:r>
              <a:rPr lang="ar-SA" sz="6000" b="1" dirty="0" smtClean="0"/>
              <a:t>، </a:t>
            </a:r>
            <a:r>
              <a:rPr lang="ar-SA" sz="6000" b="1" dirty="0"/>
              <a:t>وخبراته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21655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>
            <a:normAutofit/>
          </a:bodyPr>
          <a:lstStyle/>
          <a:p>
            <a:pPr algn="justLow"/>
            <a:r>
              <a:rPr lang="ar-SA" sz="6000" b="1" dirty="0"/>
              <a:t>حدد نقاط ضعفه أو النقاط التي لا توافق عليها وأعط أدلة واضحة ، ثم حدد نقاط قوته مع تقديم البراهين على ذلك 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67545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>
            <a:normAutofit/>
          </a:bodyPr>
          <a:lstStyle/>
          <a:p>
            <a:pPr marL="0" indent="0" algn="justLow">
              <a:buNone/>
            </a:pPr>
            <a:r>
              <a:rPr lang="ar-SA" sz="5800" b="1" dirty="0" smtClean="0"/>
              <a:t>ماذا </a:t>
            </a:r>
            <a:r>
              <a:rPr lang="ar-SA" sz="5800" b="1" dirty="0" smtClean="0"/>
              <a:t>تفعل إذا كنت من هؤلاء الذين لا يحبون أن يكتبوا أي شئ في كتبهم </a:t>
            </a:r>
            <a:r>
              <a:rPr lang="ar-SA" sz="5800" b="1" dirty="0" smtClean="0"/>
              <a:t>أو </a:t>
            </a:r>
            <a:r>
              <a:rPr lang="ar-SA" sz="5800" b="1" dirty="0" smtClean="0"/>
              <a:t>إذا كان الكتاب مستعارا من المكتبة أو من صديق  </a:t>
            </a:r>
          </a:p>
          <a:p>
            <a:pPr algn="ctr">
              <a:buNone/>
            </a:pPr>
            <a:r>
              <a:rPr lang="ar-SA" sz="6600" b="1" dirty="0" smtClean="0"/>
              <a:t>يمكنك عمل الآتي </a:t>
            </a:r>
            <a:endParaRPr lang="ar-SA" sz="6600" b="1"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487888"/>
          </a:xfrm>
        </p:spPr>
        <p:txBody>
          <a:bodyPr>
            <a:normAutofit/>
          </a:bodyPr>
          <a:lstStyle/>
          <a:p>
            <a:pPr algn="justLow"/>
            <a:r>
              <a:rPr lang="ar-SA" sz="5400" b="1" dirty="0" smtClean="0"/>
              <a:t>خذ بيانات كافية عن الكتاب اهم هذه البيانات : </a:t>
            </a:r>
          </a:p>
          <a:p>
            <a:pPr algn="justLow">
              <a:buNone/>
            </a:pPr>
            <a:r>
              <a:rPr lang="ar-SA" sz="5400" b="1" dirty="0" smtClean="0"/>
              <a:t>اسم المؤلف - عنوان الكتاب - مكان النشر -  دار النشر - سنة النشر </a:t>
            </a:r>
          </a:p>
          <a:p>
            <a:pPr algn="justLow"/>
            <a:r>
              <a:rPr lang="ar-SA" sz="5400" b="1" dirty="0" smtClean="0"/>
              <a:t>اقرأ بفهم أولاً </a:t>
            </a:r>
          </a:p>
          <a:p>
            <a:endParaRPr lang="ar-SA" dirty="0" smtClean="0"/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>
            <a:normAutofit fontScale="92500"/>
          </a:bodyPr>
          <a:lstStyle/>
          <a:p>
            <a:pPr algn="justLow"/>
            <a:r>
              <a:rPr lang="ar-SA" sz="5800" b="1" dirty="0"/>
              <a:t>لخص الأفكار الأساسية في بطاقات خاصة واكتب إلى جوارها أرقام الصفحات كما هي في الكتاب </a:t>
            </a:r>
          </a:p>
          <a:p>
            <a:pPr algn="justLow"/>
            <a:r>
              <a:rPr lang="ar-SA" sz="5800" b="1" dirty="0"/>
              <a:t>اكتب الاقتباسات بين علامتي تنصيص ثم دون رقم الصفحة أو الصفحات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44710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487888"/>
          </a:xfrm>
        </p:spPr>
        <p:txBody>
          <a:bodyPr>
            <a:normAutofit/>
          </a:bodyPr>
          <a:lstStyle/>
          <a:p>
            <a:pPr algn="justLow"/>
            <a:r>
              <a:rPr lang="ar-SA" sz="6000" b="1" dirty="0" smtClean="0"/>
              <a:t>اعد قراءة ملاحظاتك خلال 24 ساعة حيث أن ذلك يثبت المعلومات الرئيسية </a:t>
            </a:r>
          </a:p>
          <a:p>
            <a:pPr algn="justLow"/>
            <a:r>
              <a:rPr lang="ar-SA" sz="6000" b="1" dirty="0" smtClean="0"/>
              <a:t>اربط بين ما دونته حــالياً وما لديـك من معلومات سابقة </a:t>
            </a:r>
          </a:p>
          <a:p>
            <a:pPr algn="just"/>
            <a:endParaRPr lang="ar-SA" sz="4000" b="1" dirty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>
            <a:normAutofit/>
          </a:bodyPr>
          <a:lstStyle/>
          <a:p>
            <a:pPr algn="justLow"/>
            <a:r>
              <a:rPr lang="ar-SA" sz="6000" b="1" dirty="0" smtClean="0"/>
              <a:t>أكمل ملاحظاتك </a:t>
            </a:r>
            <a:r>
              <a:rPr lang="ar-SA" sz="6000" b="1" dirty="0"/>
              <a:t>ويفضــل تخصيص وقـت معين لذلك </a:t>
            </a:r>
          </a:p>
          <a:p>
            <a:pPr algn="justLow"/>
            <a:r>
              <a:rPr lang="ar-SA" sz="6000" b="1" dirty="0"/>
              <a:t>في مرحلة التنظيم لا تتخلص من أي ملاحظات قمت بتدوينها مسبقاً حتى لا تضيع جهودك 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169847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639</TotalTime>
  <Words>1558</Words>
  <Application>Microsoft Office PowerPoint</Application>
  <PresentationFormat>عرض على الشاشة (3:4)‏</PresentationFormat>
  <Paragraphs>171</Paragraphs>
  <Slides>83</Slides>
  <Notes>1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83</vt:i4>
      </vt:variant>
    </vt:vector>
  </HeadingPairs>
  <TitlesOfParts>
    <vt:vector size="84" baseType="lpstr">
      <vt:lpstr>تدفق</vt:lpstr>
      <vt:lpstr>القراءة</vt:lpstr>
      <vt:lpstr>المقصود بالقراءة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قراءة التصفح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نشاط فردي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نشاط فردى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مقدمة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القراءة</dc:title>
  <dc:creator>TOSHIBA</dc:creator>
  <cp:lastModifiedBy>user</cp:lastModifiedBy>
  <cp:revision>58</cp:revision>
  <dcterms:created xsi:type="dcterms:W3CDTF">2011-11-03T22:22:21Z</dcterms:created>
  <dcterms:modified xsi:type="dcterms:W3CDTF">2012-11-22T02:27:21Z</dcterms:modified>
</cp:coreProperties>
</file>