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notesMasterIdLst>
    <p:notesMasterId r:id="rId22"/>
  </p:notesMasterIdLst>
  <p:sldIdLst>
    <p:sldId id="273" r:id="rId2"/>
    <p:sldId id="274" r:id="rId3"/>
    <p:sldId id="281" r:id="rId4"/>
    <p:sldId id="280" r:id="rId5"/>
    <p:sldId id="346" r:id="rId6"/>
    <p:sldId id="312" r:id="rId7"/>
    <p:sldId id="345" r:id="rId8"/>
    <p:sldId id="314" r:id="rId9"/>
    <p:sldId id="315" r:id="rId10"/>
    <p:sldId id="316" r:id="rId11"/>
    <p:sldId id="318" r:id="rId12"/>
    <p:sldId id="320" r:id="rId13"/>
    <p:sldId id="317" r:id="rId14"/>
    <p:sldId id="347" r:id="rId15"/>
    <p:sldId id="343" r:id="rId16"/>
    <p:sldId id="342" r:id="rId17"/>
    <p:sldId id="321" r:id="rId18"/>
    <p:sldId id="323" r:id="rId19"/>
    <p:sldId id="324" r:id="rId20"/>
    <p:sldId id="322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105" d="100"/>
          <a:sy n="105" d="100"/>
        </p:scale>
        <p:origin x="-16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88A5EF0-56CE-4B2B-BF35-2014BA3DB572}" type="datetimeFigureOut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C332F76-8FAC-4972-97E4-B2E8E4270689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660-20C5-41E9-9381-17828A201191}" type="datetime1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D5B9-C2E5-424B-983E-EF374323E360}" type="datetime1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79014-400A-4E7E-B3D5-C499A60B1351}" type="datetime1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9C33-BFCC-42FC-9BCC-CDB27F49DD1E}" type="datetime1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2DBD-3D2F-4569-8E68-F5D4ABBAB501}" type="datetime1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B3A6-ED99-4778-BCCD-35A8EE3BD8AD}" type="datetime1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BDB8-D75E-4D52-A788-3A93CA88C4E3}" type="datetime1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019-9FD9-4302-A62D-70F6AD9A4BEB}" type="datetime1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212-4816-4284-8433-71468E397048}" type="datetime1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C396-47AF-4517-9F6F-C3EC47827100}" type="datetime1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8B0D-2E3E-41C4-B3FE-C813706D1236}" type="datetime1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5A56D-CBA8-4CF3-A179-02DD5A9B11A0}" type="datetime1">
              <a:rPr lang="ar-SA" smtClean="0"/>
              <a:pPr/>
              <a:t>07/11/1433</a:t>
            </a:fld>
            <a:endParaRPr lang="ar-SA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hyperlink" Target="http://www.google.com.sa/imgres?q=professions&amp;hl=ar&amp;safe=active&amp;biw=1920&amp;bih=893&amp;gbv=2&amp;tbm=isch&amp;tbnid=zhDFYMf7MwD-iM:&amp;imgrefurl=http://www.nabanews.net/2009/print34701.html&amp;docid=CMMeu4JqqJI9gM&amp;imgurl=http://www.nabanews.net/photo/Image/2011/February/women-professions2.jpg&amp;w=400&amp;h=527&amp;ei=0lCoTvO4B6eK4gT60Jz-Dw&amp;zoom=1&amp;iact=rc&amp;dur=611&amp;sig=118228547105311463775&amp;page=5&amp;tbnh=145&amp;tbnw=123&amp;start=154&amp;ndsp=37&amp;ved=1t:429,r:35,s:154&amp;tx=50&amp;ty=8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com.sa/imgres?q=teachers&amp;start=214&amp;hl=ar&amp;safe=active&amp;biw=1920&amp;bih=893&amp;gbv=2&amp;tbm=isch&amp;tbnid=JsRtHGM0lxu-9M:&amp;imgrefurl=http://fairfaxi.net/courses/non-credit-certificate-programs/teaching-essentials-for-non-teachers-.aspx&amp;docid=z7KN-VablYeAVM&amp;imgurl=http://fairfaxi.net/Portals/0/weekend%20school%20teachers.jpg&amp;w=594&amp;h=393&amp;ei=uFKoToOhK-KL4gSaxMQm&amp;zoom=1&amp;chk=sbg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www.google.com.sa/imgres?q=professions&amp;hl=ar&amp;safe=active&amp;biw=1920&amp;bih=893&amp;gbv=2&amp;tbm=isch&amp;tbnid=TzngWk48kfhxpM:&amp;imgrefurl=http://www.nabanews.net/2009/print34701.html&amp;docid=CMMeu4JqqJI9gM&amp;imgurl=http://www.nabanews.net/photo/Image/2011/February/women-professions-5.jpg&amp;w=379&amp;h=278&amp;ei=0lCoTvO4B6eK4gT60Jz-Dw&amp;zoom=1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496144" y="1700808"/>
            <a:ext cx="6172200" cy="1800200"/>
          </a:xfrm>
        </p:spPr>
        <p:txBody>
          <a:bodyPr>
            <a:normAutofit fontScale="90000"/>
          </a:bodyPr>
          <a:lstStyle/>
          <a:p>
            <a:pPr algn="ctr" rtl="0"/>
            <a:r>
              <a:rPr lang="ar-SA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GB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b="1" dirty="0" smtClean="0">
                <a:solidFill>
                  <a:srgbClr val="FF0000"/>
                </a:solidFill>
                <a:latin typeface="+mn-lt"/>
              </a:rPr>
            </a:br>
            <a:r>
              <a:rPr lang="en-GB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b="1" dirty="0" smtClean="0">
                <a:solidFill>
                  <a:srgbClr val="FF0000"/>
                </a:solidFill>
                <a:latin typeface="+mn-lt"/>
              </a:rPr>
            </a:br>
            <a:r>
              <a:rPr lang="en-GB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dirty="0" smtClean="0">
                <a:solidFill>
                  <a:srgbClr val="FF0000"/>
                </a:solidFill>
                <a:latin typeface="+mn-lt"/>
              </a:rPr>
            </a:br>
            <a:r>
              <a:rPr lang="en-GB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dirty="0" smtClean="0">
                <a:solidFill>
                  <a:srgbClr val="FF0000"/>
                </a:solidFill>
                <a:latin typeface="+mn-lt"/>
              </a:rPr>
            </a:br>
            <a:r>
              <a:rPr lang="en-GB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Unit 1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Finding the Ideal Job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dirty="0" smtClean="0">
                <a:solidFill>
                  <a:srgbClr val="FF0000"/>
                </a:solidFill>
                <a:latin typeface="+mn-lt"/>
              </a:rPr>
              <a:t>Reading 2: The Ideal Job  &amp; Focus on Vocabulary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 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endParaRPr lang="ar-SA" sz="4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1</a:t>
            </a:fld>
            <a:endParaRPr lang="ar-SA" dirty="0"/>
          </a:p>
        </p:txBody>
      </p:sp>
      <p:pic>
        <p:nvPicPr>
          <p:cNvPr id="4" name="Picture 3" descr="http://t1.gstatic.com/images?q=tbn:ANd9GcRSldPQg0H40gNd_Yz_rbU89wYbgMug6dFGpxVAmGw3dATV1miq5w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140968"/>
            <a:ext cx="20882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g_hi" descr="http://t0.gstatic.com/images?q=tbn:ANd9GcSfNrbgmYae0Me8UNQ9YFdnoPXhCsr_0Ov4pidMWga8uyWQ3dqmFA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3140968"/>
            <a:ext cx="20882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rg_hi" descr="http://t1.gstatic.com/images?q=tbn:ANd9GcQM-GZQ2pOCp-CXsdXUGGECdipTFfBXVy8XPzAgyfcQiPaKXHJM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274" y="3140968"/>
            <a:ext cx="208807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008091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</a:t>
            </a:r>
            <a:r>
              <a:rPr lang="en-US" sz="2400" b="1" dirty="0" smtClean="0">
                <a:solidFill>
                  <a:srgbClr val="FF0000"/>
                </a:solidFill>
              </a:rPr>
              <a:t>by: </a:t>
            </a:r>
            <a:r>
              <a:rPr lang="en-US" sz="2400" b="1" dirty="0">
                <a:solidFill>
                  <a:srgbClr val="FF0000"/>
                </a:solidFill>
              </a:rPr>
              <a:t>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pic>
        <p:nvPicPr>
          <p:cNvPr id="10" name="Picture 9" descr="http://wikimapia.org/p/00/01/13/33/39_big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920" y="5445224"/>
            <a:ext cx="158417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04088"/>
            <a:ext cx="8229600" cy="1143000"/>
          </a:xfrm>
        </p:spPr>
        <p:txBody>
          <a:bodyPr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1: Finding the Ideal Job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6224"/>
            <a:ext cx="8229600" cy="4389120"/>
          </a:xfrm>
        </p:spPr>
        <p:txBody>
          <a:bodyPr>
            <a:noAutofit/>
          </a:bodyPr>
          <a:lstStyle/>
          <a:p>
            <a:pPr algn="ctr" rtl="0">
              <a:buNone/>
            </a:pPr>
            <a:r>
              <a:rPr lang="en-US" sz="2000" i="1" dirty="0" smtClean="0">
                <a:solidFill>
                  <a:schemeClr val="accent1"/>
                </a:solidFill>
              </a:rPr>
              <a:t>Part 3: Reading</a:t>
            </a:r>
          </a:p>
          <a:p>
            <a:pPr marL="0" indent="0"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Reading 2: The Ideal Job</a:t>
            </a:r>
            <a:br>
              <a:rPr lang="en-US" sz="2000" dirty="0" smtClean="0">
                <a:solidFill>
                  <a:schemeClr val="accent1"/>
                </a:solidFill>
              </a:rPr>
            </a:br>
            <a:r>
              <a:rPr lang="en-US" sz="2000" dirty="0" smtClean="0">
                <a:solidFill>
                  <a:schemeClr val="accent1"/>
                </a:solidFill>
              </a:rPr>
              <a:t>A Newspaper Report</a:t>
            </a:r>
          </a:p>
          <a:p>
            <a:pPr marL="0" indent="0"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1.Summary</a:t>
            </a:r>
          </a:p>
          <a:p>
            <a:pPr marL="0" indent="0"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2.Exercises</a:t>
            </a:r>
          </a:p>
          <a:p>
            <a:pPr marL="0" indent="0"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0" indent="0" algn="ctr" rtl="0">
              <a:buNone/>
            </a:pPr>
            <a:r>
              <a:rPr lang="en-US" sz="2000" i="1" dirty="0" smtClean="0">
                <a:solidFill>
                  <a:schemeClr val="accent1"/>
                </a:solidFill>
              </a:rPr>
              <a:t>Part 4: Focus on Vocabulary</a:t>
            </a:r>
          </a:p>
          <a:p>
            <a:pPr marL="0" indent="0"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Exercises</a:t>
            </a: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2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8232"/>
            <a:ext cx="8229600" cy="366904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2000" i="1" dirty="0" smtClean="0">
                <a:solidFill>
                  <a:schemeClr val="accent1"/>
                </a:solidFill>
              </a:rPr>
              <a:t>Part 3: Reading</a:t>
            </a:r>
          </a:p>
          <a:p>
            <a:pPr marL="0" indent="0" algn="ctr" rtl="0">
              <a:buNone/>
            </a:pPr>
            <a:r>
              <a:rPr lang="en-US" sz="2000" i="1" dirty="0" smtClean="0">
                <a:solidFill>
                  <a:schemeClr val="accent1"/>
                </a:solidFill>
              </a:rPr>
              <a:t>Reading 2: The Ideal Job</a:t>
            </a:r>
            <a:br>
              <a:rPr lang="en-US" sz="2000" i="1" dirty="0" smtClean="0">
                <a:solidFill>
                  <a:schemeClr val="accent1"/>
                </a:solidFill>
              </a:rPr>
            </a:br>
            <a:r>
              <a:rPr lang="en-US" sz="2000" i="1" dirty="0" smtClean="0">
                <a:solidFill>
                  <a:schemeClr val="accent1"/>
                </a:solidFill>
              </a:rPr>
              <a:t>A Newspaper Report</a:t>
            </a:r>
          </a:p>
          <a:p>
            <a:pPr marL="0" indent="0" algn="ctr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1.Summary√</a:t>
            </a:r>
          </a:p>
          <a:p>
            <a:pPr marL="0" indent="0"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2.Exercises</a:t>
            </a:r>
          </a:p>
          <a:p>
            <a:pPr algn="ctr"/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3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1: Finding the Ideal Job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40" y="836712"/>
            <a:ext cx="7772400" cy="1512168"/>
          </a:xfrm>
        </p:spPr>
        <p:txBody>
          <a:bodyPr>
            <a:noAutofit/>
          </a:bodyPr>
          <a:lstStyle/>
          <a:p>
            <a:pPr algn="ctr" rtl="0"/>
            <a:r>
              <a:rPr lang="ar-SA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ar-SA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3: Reading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Reading 2: The Ideal Job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A Newspaper Report</a:t>
            </a:r>
            <a:r>
              <a:rPr lang="en-US" sz="2400" dirty="0" smtClean="0">
                <a:solidFill>
                  <a:srgbClr val="FF0000"/>
                </a:solidFill>
                <a:latin typeface="+mn-lt"/>
                <a:cs typeface="Traditional Arabic" pitchFamily="18" charset="-78"/>
              </a:rPr>
              <a:t> - Book P. 8-9 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1. Summary</a:t>
            </a: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420888"/>
            <a:ext cx="7560840" cy="3528392"/>
          </a:xfrm>
        </p:spPr>
        <p:txBody>
          <a:bodyPr>
            <a:noAutofit/>
          </a:bodyPr>
          <a:lstStyle/>
          <a:p>
            <a:pPr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cs typeface="Calibri" pitchFamily="34" charset="0"/>
              </a:rPr>
              <a:t>Please read the passage in the book on pages 8-9.  </a:t>
            </a:r>
          </a:p>
          <a:p>
            <a:pPr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This passage is a newspaper report about stories told by people who love their jobs.</a:t>
            </a:r>
          </a:p>
          <a:p>
            <a:pPr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0" indent="0"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/>
              <a:pPr/>
              <a:t>4</a:t>
            </a:fld>
            <a:endParaRPr lang="ar-SA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40" y="836712"/>
            <a:ext cx="7772400" cy="1512168"/>
          </a:xfrm>
        </p:spPr>
        <p:txBody>
          <a:bodyPr>
            <a:noAutofit/>
          </a:bodyPr>
          <a:lstStyle/>
          <a:p>
            <a:pPr algn="ctr" rtl="0"/>
            <a:r>
              <a:rPr lang="ar-SA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ar-SA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3: Reading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Reading 2: The Ideal Job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A Newspaper Report</a:t>
            </a:r>
            <a:r>
              <a:rPr lang="en-US" sz="2400" dirty="0" smtClean="0">
                <a:solidFill>
                  <a:srgbClr val="FF0000"/>
                </a:solidFill>
                <a:latin typeface="+mn-lt"/>
                <a:cs typeface="Traditional Arabic" pitchFamily="18" charset="-78"/>
              </a:rPr>
              <a:t> - Book P. 8-9 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1. Summary</a:t>
            </a: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420888"/>
            <a:ext cx="7560840" cy="3528392"/>
          </a:xfrm>
        </p:spPr>
        <p:txBody>
          <a:bodyPr>
            <a:noAutofit/>
          </a:bodyPr>
          <a:lstStyle/>
          <a:p>
            <a:pPr algn="just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just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Story number 1: Betsy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marL="0" indent="0" algn="just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Betsy lost her job as a factory manager. She asked herself : “What do I do best?” She saw that her best skill was job-hunting. So, she started her own business as a career consultant, where she helps people find jobs. She loves her work and she makes a lot of money.</a:t>
            </a:r>
          </a:p>
          <a:p>
            <a:pPr marL="0" indent="0" algn="just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/>
              <a:pPr/>
              <a:t>5</a:t>
            </a:fld>
            <a:endParaRPr lang="ar-SA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40" y="836712"/>
            <a:ext cx="7772400" cy="1512168"/>
          </a:xfrm>
        </p:spPr>
        <p:txBody>
          <a:bodyPr>
            <a:noAutofit/>
          </a:bodyPr>
          <a:lstStyle/>
          <a:p>
            <a:pPr algn="ctr" rtl="0"/>
            <a:r>
              <a:rPr lang="ar-SA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ar-SA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3: Reading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Reading 2: The Ideal Job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A Newspaper Report </a:t>
            </a:r>
            <a:r>
              <a:rPr lang="en-US" sz="2400" dirty="0" smtClean="0">
                <a:solidFill>
                  <a:srgbClr val="FF0000"/>
                </a:solidFill>
                <a:latin typeface="+mn-lt"/>
                <a:cs typeface="Traditional Arabic" pitchFamily="18" charset="-78"/>
              </a:rPr>
              <a:t>- Book P. 8-9 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1. Summary</a:t>
            </a: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636912"/>
            <a:ext cx="7560840" cy="3384376"/>
          </a:xfrm>
        </p:spPr>
        <p:txBody>
          <a:bodyPr>
            <a:noAutofit/>
          </a:bodyPr>
          <a:lstStyle/>
          <a:p>
            <a:pPr marL="0" indent="0" algn="just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Story number 2: Amanda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marL="0" indent="0" algn="just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Amanda has been a matchmaker for 41 years. Because of her, 60 couples are now happily married or engaged. She has a good eye for people. She is happy with her job and she makes enough money to live a simple life.</a:t>
            </a:r>
          </a:p>
          <a:p>
            <a:pPr marL="0" indent="0" algn="just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0" indent="0" algn="just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Story number 3: </a:t>
            </a:r>
            <a:r>
              <a:rPr lang="en-US" sz="2000" dirty="0" smtClean="0">
                <a:solidFill>
                  <a:srgbClr val="FF0000"/>
                </a:solidFill>
              </a:rPr>
              <a:t>Bandar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marL="0" indent="0" algn="just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Bandar teaches </a:t>
            </a:r>
            <a:r>
              <a:rPr lang="en-US" sz="2000" dirty="0" smtClean="0">
                <a:solidFill>
                  <a:schemeClr val="accent1"/>
                </a:solidFill>
              </a:rPr>
              <a:t>skydiving. </a:t>
            </a:r>
            <a:r>
              <a:rPr lang="en-US" sz="2000" dirty="0" smtClean="0">
                <a:solidFill>
                  <a:schemeClr val="accent1"/>
                </a:solidFill>
              </a:rPr>
              <a:t>He loves </a:t>
            </a:r>
            <a:r>
              <a:rPr lang="en-US" sz="2000" dirty="0" smtClean="0">
                <a:solidFill>
                  <a:schemeClr val="accent1"/>
                </a:solidFill>
              </a:rPr>
              <a:t>it although </a:t>
            </a:r>
            <a:r>
              <a:rPr lang="en-US" sz="2000" dirty="0" smtClean="0">
                <a:solidFill>
                  <a:schemeClr val="accent1"/>
                </a:solidFill>
              </a:rPr>
              <a:t>he doesn’t </a:t>
            </a:r>
            <a:r>
              <a:rPr lang="en-US" sz="2000" dirty="0" smtClean="0">
                <a:solidFill>
                  <a:schemeClr val="accent1"/>
                </a:solidFill>
              </a:rPr>
              <a:t>make a lot of money.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/>
              <a:pPr/>
              <a:t>6</a:t>
            </a:fld>
            <a:endParaRPr lang="ar-SA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04088"/>
            <a:ext cx="8229600" cy="1143000"/>
          </a:xfrm>
        </p:spPr>
        <p:txBody>
          <a:bodyPr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1: Finding the Ideal Job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7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39552" y="1412776"/>
            <a:ext cx="8229600" cy="302433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Part3: Reading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Reading 2: The Ideal Job</a:t>
            </a:r>
            <a:b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 Newspaper Report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</a:rPr>
              <a:t>Summary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00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2.Exercises√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568272"/>
            <a:ext cx="7848872" cy="3164984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Q1:</a:t>
            </a:r>
            <a:r>
              <a:rPr lang="en-US" sz="2000" dirty="0" smtClean="0">
                <a:solidFill>
                  <a:schemeClr val="accent1"/>
                </a:solidFill>
              </a:rPr>
              <a:t> Complete the sentences with the correct name from the reading.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_______ made $15,000 her first year.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_______ helped 60 couples find each other.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_______ was out of work many times.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 _______ has had the same job for over 40 years.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_______ changed careers.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_______ loves teaching. 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/>
              <a:pPr/>
              <a:t>8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368152"/>
          </a:xfrm>
        </p:spPr>
        <p:txBody>
          <a:bodyPr>
            <a:noAutofit/>
          </a:bodyPr>
          <a:lstStyle/>
          <a:p>
            <a:pPr algn="ctr" rtl="0"/>
            <a:r>
              <a:rPr lang="ar-SA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ar-SA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Part3: Reading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Reading 2: The Ideal Job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A Newspaper Report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2. Exercises </a:t>
            </a:r>
            <a:r>
              <a:rPr lang="en-US" sz="2400" dirty="0" smtClean="0">
                <a:solidFill>
                  <a:srgbClr val="FF0000"/>
                </a:solidFill>
                <a:latin typeface="+mn-lt"/>
                <a:cs typeface="Traditional Arabic" pitchFamily="18" charset="-78"/>
              </a:rPr>
              <a:t>- Book P. 9 </a:t>
            </a: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568272"/>
            <a:ext cx="7560840" cy="2804944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Q2: </a:t>
            </a:r>
            <a:r>
              <a:rPr lang="en-US" sz="2000" dirty="0" smtClean="0">
                <a:solidFill>
                  <a:schemeClr val="accent1"/>
                </a:solidFill>
              </a:rPr>
              <a:t>look at reading one again. Reread the paragraphs about skills, setting and rewards. How would the women in reading two answer the questions in these paragraphs?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Betsy</a:t>
            </a:r>
          </a:p>
          <a:p>
            <a:pPr marL="70866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Skills  ________________________________________________</a:t>
            </a:r>
          </a:p>
          <a:p>
            <a:pPr marL="70866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Setting   ______________________________________________</a:t>
            </a:r>
          </a:p>
          <a:p>
            <a:pPr marL="70866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Rewards   _____________________________________________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/>
              <a:pPr/>
              <a:t>9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368152"/>
          </a:xfrm>
        </p:spPr>
        <p:txBody>
          <a:bodyPr>
            <a:noAutofit/>
          </a:bodyPr>
          <a:lstStyle/>
          <a:p>
            <a:pPr algn="ctr" rtl="0"/>
            <a:r>
              <a:rPr lang="ar-SA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ar-SA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Part3: Reading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Reading 2: The Ideal Job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A Newspaper Report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2. Exercises/ Linking Readings One and Two </a:t>
            </a:r>
            <a:r>
              <a:rPr lang="en-US" sz="2400" dirty="0" smtClean="0">
                <a:solidFill>
                  <a:srgbClr val="FF0000"/>
                </a:solidFill>
                <a:latin typeface="+mn-lt"/>
                <a:cs typeface="Traditional Arabic" pitchFamily="18" charset="-78"/>
              </a:rPr>
              <a:t>- Book P. 10 </a:t>
            </a: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568272"/>
            <a:ext cx="7560840" cy="2804944"/>
          </a:xfrm>
        </p:spPr>
        <p:txBody>
          <a:bodyPr>
            <a:norm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2"/>
            </a:pPr>
            <a:r>
              <a:rPr lang="en-US" sz="2000" b="1" dirty="0" smtClean="0">
                <a:solidFill>
                  <a:schemeClr val="accent1"/>
                </a:solidFill>
              </a:rPr>
              <a:t>Amanda</a:t>
            </a:r>
          </a:p>
          <a:p>
            <a:pPr marL="70866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Skills ________________________________________________</a:t>
            </a:r>
          </a:p>
          <a:p>
            <a:pPr marL="70866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Setting _______________________________________________</a:t>
            </a:r>
          </a:p>
          <a:p>
            <a:pPr marL="70866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Rewards ______________________________________________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/>
              <a:pPr/>
              <a:t>10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368152"/>
          </a:xfrm>
        </p:spPr>
        <p:txBody>
          <a:bodyPr>
            <a:noAutofit/>
          </a:bodyPr>
          <a:lstStyle/>
          <a:p>
            <a:pPr algn="ctr" rtl="0"/>
            <a:r>
              <a:rPr lang="ar-SA" sz="2000" dirty="0" smtClean="0">
                <a:solidFill>
                  <a:srgbClr val="FF0000"/>
                </a:solidFill>
              </a:rPr>
              <a:t/>
            </a:r>
            <a:br>
              <a:rPr lang="ar-SA" sz="2000" dirty="0" smtClean="0">
                <a:solidFill>
                  <a:srgbClr val="FF0000"/>
                </a:solidFill>
              </a:rPr>
            </a:b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67544" y="836712"/>
            <a:ext cx="8229600" cy="13681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Part3: Reading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Reading 2: The Ideal Job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 Newspaper Report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2. Exercises/ Linking Readings </a:t>
            </a:r>
            <a:r>
              <a:rPr lang="en-US" sz="2400" dirty="0" smtClean="0">
                <a:solidFill>
                  <a:srgbClr val="FF0000"/>
                </a:solidFill>
                <a:ea typeface="+mj-ea"/>
                <a:cs typeface="+mj-cs"/>
              </a:rPr>
              <a:t>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ne and Two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raditional Arabic" pitchFamily="18" charset="-78"/>
              </a:rPr>
              <a:t>- Book P. 10 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568272"/>
            <a:ext cx="7560840" cy="2804944"/>
          </a:xfrm>
        </p:spPr>
        <p:txBody>
          <a:bodyPr>
            <a:norm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3"/>
            </a:pPr>
            <a:r>
              <a:rPr lang="en-US" sz="2000" b="1" dirty="0" smtClean="0">
                <a:solidFill>
                  <a:schemeClr val="accent1"/>
                </a:solidFill>
              </a:rPr>
              <a:t>Bandar</a:t>
            </a:r>
            <a:endParaRPr lang="en-US" sz="2000" b="1" dirty="0" smtClean="0">
              <a:solidFill>
                <a:schemeClr val="accent1"/>
              </a:solidFill>
            </a:endParaRPr>
          </a:p>
          <a:p>
            <a:pPr marL="70866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Skills ________________________________________________</a:t>
            </a:r>
          </a:p>
          <a:p>
            <a:pPr marL="70866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Setting _______________________________________________</a:t>
            </a:r>
          </a:p>
          <a:p>
            <a:pPr marL="70866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Rewards ______________________________________________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/>
              <a:pPr/>
              <a:t>11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368152"/>
          </a:xfrm>
        </p:spPr>
        <p:txBody>
          <a:bodyPr>
            <a:noAutofit/>
          </a:bodyPr>
          <a:lstStyle/>
          <a:p>
            <a:pPr algn="ctr" rtl="0"/>
            <a:r>
              <a:rPr lang="ar-SA" sz="2000" dirty="0" smtClean="0">
                <a:solidFill>
                  <a:srgbClr val="FF0000"/>
                </a:solidFill>
              </a:rPr>
              <a:t/>
            </a:r>
            <a:br>
              <a:rPr lang="ar-SA" sz="2000" dirty="0" smtClean="0">
                <a:solidFill>
                  <a:srgbClr val="FF0000"/>
                </a:solidFill>
              </a:rPr>
            </a:b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67544" y="836712"/>
            <a:ext cx="8229600" cy="13681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Part3: Reading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Reading 2: The Ideal Job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 Newspaper Report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2. Exercises/ Linking Readings </a:t>
            </a:r>
            <a:r>
              <a:rPr lang="en-US" sz="2400" dirty="0" smtClean="0">
                <a:solidFill>
                  <a:srgbClr val="FF0000"/>
                </a:solidFill>
                <a:ea typeface="+mj-ea"/>
                <a:cs typeface="+mj-cs"/>
              </a:rPr>
              <a:t>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ne and Two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raditional Arabic" pitchFamily="18" charset="-78"/>
              </a:rPr>
              <a:t>- Book P. 10 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568272"/>
            <a:ext cx="7560840" cy="2804944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r>
              <a:rPr lang="en-US" sz="2000" b="1" dirty="0" smtClean="0">
                <a:solidFill>
                  <a:schemeClr val="accent1"/>
                </a:solidFill>
              </a:rPr>
              <a:t>What about you? How do you answer these questions?</a:t>
            </a:r>
          </a:p>
          <a:p>
            <a:pPr marL="70866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Skills ______________________________________________</a:t>
            </a:r>
          </a:p>
          <a:p>
            <a:pPr marL="70866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Setting ____________________________________________</a:t>
            </a:r>
          </a:p>
          <a:p>
            <a:pPr marL="708660" lvl="1" indent="-3429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Rewards ___________________________________________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/>
              <a:pPr/>
              <a:t>12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584176"/>
          </a:xfrm>
        </p:spPr>
        <p:txBody>
          <a:bodyPr>
            <a:noAutofit/>
          </a:bodyPr>
          <a:lstStyle/>
          <a:p>
            <a:pPr algn="ctr" rtl="0"/>
            <a:r>
              <a:rPr lang="ar-SA" sz="2000" dirty="0" smtClean="0">
                <a:solidFill>
                  <a:srgbClr val="FF0000"/>
                </a:solidFill>
              </a:rPr>
              <a:t/>
            </a:r>
            <a:br>
              <a:rPr lang="ar-SA" sz="2000" dirty="0" smtClean="0">
                <a:solidFill>
                  <a:srgbClr val="FF0000"/>
                </a:solidFill>
              </a:rPr>
            </a:b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67544" y="836712"/>
            <a:ext cx="8229600" cy="13681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Part3: Reading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Reading 2: The Ideal Job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 Newspaper Report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2. Exercises/ Linking Readings </a:t>
            </a:r>
            <a:r>
              <a:rPr lang="en-US" sz="2400" dirty="0" smtClean="0">
                <a:solidFill>
                  <a:srgbClr val="FF0000"/>
                </a:solidFill>
                <a:ea typeface="+mj-ea"/>
                <a:cs typeface="+mj-cs"/>
              </a:rPr>
              <a:t>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ne and Two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raditional Arabic" pitchFamily="18" charset="-78"/>
              </a:rPr>
              <a:t>- Book P. 10 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852936"/>
            <a:ext cx="7560840" cy="3672408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Q1: </a:t>
            </a:r>
            <a:r>
              <a:rPr lang="en-US" sz="2000" dirty="0" smtClean="0">
                <a:solidFill>
                  <a:schemeClr val="accent1"/>
                </a:solidFill>
              </a:rPr>
              <a:t>1 Bandar, 2 Amanda</a:t>
            </a:r>
            <a:r>
              <a:rPr lang="en-US" sz="2000" dirty="0" smtClean="0">
                <a:solidFill>
                  <a:schemeClr val="accent1"/>
                </a:solidFill>
              </a:rPr>
              <a:t>, </a:t>
            </a:r>
            <a:r>
              <a:rPr lang="en-US" sz="2000" dirty="0" smtClean="0">
                <a:solidFill>
                  <a:schemeClr val="accent1"/>
                </a:solidFill>
              </a:rPr>
              <a:t>3 Betsy</a:t>
            </a:r>
            <a:r>
              <a:rPr lang="en-US" sz="2000" dirty="0" smtClean="0">
                <a:solidFill>
                  <a:schemeClr val="accent1"/>
                </a:solidFill>
              </a:rPr>
              <a:t>, </a:t>
            </a:r>
            <a:r>
              <a:rPr lang="en-US" sz="2000" dirty="0" smtClean="0">
                <a:solidFill>
                  <a:schemeClr val="accent1"/>
                </a:solidFill>
              </a:rPr>
              <a:t>4 Amanda</a:t>
            </a:r>
            <a:r>
              <a:rPr lang="en-US" sz="2000" dirty="0" smtClean="0">
                <a:solidFill>
                  <a:schemeClr val="accent1"/>
                </a:solidFill>
              </a:rPr>
              <a:t>, </a:t>
            </a:r>
            <a:r>
              <a:rPr lang="en-US" sz="2000" dirty="0" smtClean="0">
                <a:solidFill>
                  <a:schemeClr val="accent1"/>
                </a:solidFill>
              </a:rPr>
              <a:t>5 Betsy</a:t>
            </a:r>
            <a:r>
              <a:rPr lang="en-US" sz="2000" dirty="0" smtClean="0">
                <a:solidFill>
                  <a:schemeClr val="accent1"/>
                </a:solidFill>
              </a:rPr>
              <a:t>, </a:t>
            </a:r>
            <a:r>
              <a:rPr lang="en-US" sz="2000" dirty="0" smtClean="0">
                <a:solidFill>
                  <a:schemeClr val="accent1"/>
                </a:solidFill>
              </a:rPr>
              <a:t>6 Bandar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Q2: </a:t>
            </a:r>
            <a:r>
              <a:rPr lang="en-US" sz="2000" dirty="0" smtClean="0">
                <a:solidFill>
                  <a:schemeClr val="accent1"/>
                </a:solidFill>
              </a:rPr>
              <a:t>1 Skills: job-hunting skills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 Setting: office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 Rewards: a lot of money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 </a:t>
            </a:r>
            <a:endParaRPr lang="en-US" sz="2000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/>
              <a:pPr/>
              <a:t>13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368152"/>
          </a:xfrm>
        </p:spPr>
        <p:txBody>
          <a:bodyPr>
            <a:noAutofit/>
          </a:bodyPr>
          <a:lstStyle/>
          <a:p>
            <a:pPr algn="ctr" rtl="0"/>
            <a:r>
              <a:rPr lang="ar-SA" sz="2000" dirty="0" smtClean="0">
                <a:solidFill>
                  <a:srgbClr val="FF0000"/>
                </a:solidFill>
              </a:rPr>
              <a:t/>
            </a:r>
            <a:br>
              <a:rPr lang="ar-SA" sz="2000" dirty="0" smtClean="0">
                <a:solidFill>
                  <a:srgbClr val="FF0000"/>
                </a:solidFill>
              </a:rPr>
            </a:b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7544" y="764704"/>
            <a:ext cx="8229600" cy="100811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19944" y="917104"/>
            <a:ext cx="8229600" cy="13681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67544" y="1196752"/>
            <a:ext cx="8229600" cy="13681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Part3: Reading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Reading 2: The Ideal Job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 Newspaper Report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2. Exercises/ Linking Readings </a:t>
            </a:r>
            <a:r>
              <a:rPr lang="en-US" sz="2400" dirty="0" smtClean="0">
                <a:solidFill>
                  <a:srgbClr val="FF0000"/>
                </a:solidFill>
                <a:ea typeface="+mj-ea"/>
                <a:cs typeface="+mj-cs"/>
              </a:rPr>
              <a:t>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ne and Two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raditional Arabic" pitchFamily="18" charset="-78"/>
              </a:rPr>
              <a:t>- Book P. 10 / Answers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636912"/>
            <a:ext cx="7560840" cy="3672408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2 Skills: matchmaking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Setting: outside/mixing with people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Rewards: a lot of joy and fun / enough money to live a simple life.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3 Skills: skydiving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Setting: outside/ mixing with people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Rewards: $15,000 for the first year / a lot of excitement.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 </a:t>
            </a:r>
            <a:endParaRPr lang="en-US" sz="2000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/>
              <a:pPr/>
              <a:t>14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368152"/>
          </a:xfrm>
        </p:spPr>
        <p:txBody>
          <a:bodyPr>
            <a:noAutofit/>
          </a:bodyPr>
          <a:lstStyle/>
          <a:p>
            <a:pPr algn="ctr" rtl="0"/>
            <a:r>
              <a:rPr lang="ar-SA" sz="2000" dirty="0" smtClean="0">
                <a:solidFill>
                  <a:srgbClr val="FF0000"/>
                </a:solidFill>
              </a:rPr>
              <a:t/>
            </a:r>
            <a:br>
              <a:rPr lang="ar-SA" sz="2000" dirty="0" smtClean="0">
                <a:solidFill>
                  <a:srgbClr val="FF0000"/>
                </a:solidFill>
              </a:rPr>
            </a:b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7544" y="764704"/>
            <a:ext cx="8229600" cy="100811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19944" y="917104"/>
            <a:ext cx="8229600" cy="13681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67544" y="1196752"/>
            <a:ext cx="8229600" cy="13681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Part3: Reading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Reading 2: The Ideal Job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 Newspaper Report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2. Exercises/ Linking Readings </a:t>
            </a:r>
            <a:r>
              <a:rPr lang="en-US" sz="2400" dirty="0" smtClean="0">
                <a:solidFill>
                  <a:srgbClr val="FF0000"/>
                </a:solidFill>
                <a:ea typeface="+mj-ea"/>
                <a:cs typeface="+mj-cs"/>
              </a:rPr>
              <a:t>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ne and Two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raditional Arabic" pitchFamily="18" charset="-78"/>
              </a:rPr>
              <a:t>- Book P. 10 / Answers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04088"/>
            <a:ext cx="8229600" cy="1143000"/>
          </a:xfrm>
        </p:spPr>
        <p:txBody>
          <a:bodyPr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1: Finding the Ideal Job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0" indent="0" algn="ctr" rtl="0">
              <a:buNone/>
            </a:pPr>
            <a:r>
              <a:rPr lang="en-US" sz="2000" i="1" dirty="0" smtClean="0">
                <a:solidFill>
                  <a:schemeClr val="accent1"/>
                </a:solidFill>
              </a:rPr>
              <a:t>Part 4: Focus on Vocabulary</a:t>
            </a:r>
          </a:p>
          <a:p>
            <a:pPr marL="0" indent="0" algn="ctr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Exercises</a:t>
            </a:r>
          </a:p>
          <a:p>
            <a:pPr marL="0" indent="0"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15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348880"/>
            <a:ext cx="7992888" cy="3092976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Q1: focus on Vocabulary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Cross out the word or phrase that is not related to the boldfaced words.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résumé: </a:t>
            </a:r>
            <a:r>
              <a:rPr lang="en-US" sz="2000" dirty="0" smtClean="0">
                <a:solidFill>
                  <a:schemeClr val="accent1"/>
                </a:solidFill>
              </a:rPr>
              <a:t>work history, job hunting, money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want ad: </a:t>
            </a:r>
            <a:r>
              <a:rPr lang="en-US" sz="2000" dirty="0" smtClean="0">
                <a:solidFill>
                  <a:schemeClr val="accent1"/>
                </a:solidFill>
              </a:rPr>
              <a:t>newspaper, skill, job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salary: </a:t>
            </a:r>
            <a:r>
              <a:rPr lang="en-US" sz="2000" dirty="0" smtClean="0">
                <a:solidFill>
                  <a:schemeClr val="accent1"/>
                </a:solidFill>
              </a:rPr>
              <a:t>vacation, money, job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employment agency: </a:t>
            </a:r>
            <a:r>
              <a:rPr lang="en-US" sz="2000" dirty="0" smtClean="0">
                <a:solidFill>
                  <a:schemeClr val="accent1"/>
                </a:solidFill>
              </a:rPr>
              <a:t>secretary, job hunt, résumé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career: </a:t>
            </a:r>
            <a:r>
              <a:rPr lang="en-US" sz="2000" dirty="0" smtClean="0">
                <a:solidFill>
                  <a:schemeClr val="accent1"/>
                </a:solidFill>
              </a:rPr>
              <a:t>city, work, experience</a:t>
            </a:r>
            <a:endParaRPr lang="en-US" sz="2000" b="1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/>
              <a:pPr/>
              <a:t>16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368152"/>
          </a:xfrm>
        </p:spPr>
        <p:txBody>
          <a:bodyPr>
            <a:noAutofit/>
          </a:bodyPr>
          <a:lstStyle/>
          <a:p>
            <a:pPr algn="ctr" rtl="0"/>
            <a:r>
              <a:rPr lang="ar-SA" sz="2000" dirty="0" smtClean="0">
                <a:solidFill>
                  <a:srgbClr val="FF0000"/>
                </a:solidFill>
              </a:rPr>
              <a:t/>
            </a:r>
            <a:br>
              <a:rPr lang="ar-SA" sz="2000" dirty="0" smtClean="0">
                <a:solidFill>
                  <a:srgbClr val="FF0000"/>
                </a:solidFill>
              </a:rPr>
            </a:b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7544" y="836712"/>
            <a:ext cx="8229600" cy="100811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lvl="0" algn="ctr" rtl="0">
              <a:spcBef>
                <a:spcPct val="0"/>
              </a:spcBef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Part 4: Focus on Vocabulary 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Exercises</a:t>
            </a:r>
            <a:r>
              <a:rPr lang="en-US" sz="2400" dirty="0" smtClean="0">
                <a:solidFill>
                  <a:srgbClr val="FF0000"/>
                </a:solidFill>
                <a:cs typeface="Traditional Arabic" pitchFamily="18" charset="-78"/>
              </a:rPr>
              <a:t> </a:t>
            </a:r>
          </a:p>
          <a:p>
            <a:pPr lvl="0" algn="ctr" rtl="0">
              <a:spcBef>
                <a:spcPct val="0"/>
              </a:spcBef>
              <a:defRPr/>
            </a:pPr>
            <a:r>
              <a:rPr lang="en-US" sz="2400" dirty="0" smtClean="0">
                <a:solidFill>
                  <a:srgbClr val="FF0000"/>
                </a:solidFill>
                <a:cs typeface="Traditional Arabic" pitchFamily="18" charset="-78"/>
              </a:rPr>
              <a:t>Book P. 10 -11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348880"/>
            <a:ext cx="7560840" cy="3092976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6"/>
            </a:pPr>
            <a:r>
              <a:rPr lang="en-US" sz="2000" b="1" dirty="0" smtClean="0">
                <a:solidFill>
                  <a:schemeClr val="accent1"/>
                </a:solidFill>
              </a:rPr>
              <a:t>out of work</a:t>
            </a:r>
            <a:r>
              <a:rPr lang="en-US" sz="2000" dirty="0" smtClean="0">
                <a:solidFill>
                  <a:schemeClr val="accent1"/>
                </a:solidFill>
              </a:rPr>
              <a:t>: job hunting, manager, free time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6"/>
            </a:pPr>
            <a:r>
              <a:rPr lang="en-US" sz="2000" b="1" dirty="0" smtClean="0">
                <a:solidFill>
                  <a:schemeClr val="accent1"/>
                </a:solidFill>
              </a:rPr>
              <a:t>manual: </a:t>
            </a:r>
            <a:r>
              <a:rPr lang="en-US" sz="2000" dirty="0" smtClean="0">
                <a:solidFill>
                  <a:schemeClr val="accent1"/>
                </a:solidFill>
              </a:rPr>
              <a:t>book, information, newspaper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6"/>
            </a:pPr>
            <a:r>
              <a:rPr lang="en-US" sz="2000" b="1" dirty="0" smtClean="0">
                <a:solidFill>
                  <a:schemeClr val="accent1"/>
                </a:solidFill>
              </a:rPr>
              <a:t>boss: </a:t>
            </a:r>
            <a:r>
              <a:rPr lang="en-US" sz="2000" dirty="0" smtClean="0">
                <a:solidFill>
                  <a:schemeClr val="accent1"/>
                </a:solidFill>
              </a:rPr>
              <a:t>owner, manager, job hunter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6"/>
            </a:pPr>
            <a:r>
              <a:rPr lang="en-US" sz="2000" b="1" dirty="0" smtClean="0">
                <a:solidFill>
                  <a:schemeClr val="accent1"/>
                </a:solidFill>
              </a:rPr>
              <a:t>factory: </a:t>
            </a:r>
            <a:r>
              <a:rPr lang="en-US" sz="2000" dirty="0" smtClean="0">
                <a:solidFill>
                  <a:schemeClr val="accent1"/>
                </a:solidFill>
              </a:rPr>
              <a:t>fact, company, business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6"/>
            </a:pPr>
            <a:r>
              <a:rPr lang="en-US" sz="2000" b="1" dirty="0" smtClean="0">
                <a:solidFill>
                  <a:schemeClr val="accent1"/>
                </a:solidFill>
              </a:rPr>
              <a:t>training: </a:t>
            </a:r>
            <a:r>
              <a:rPr lang="en-US" sz="2000" dirty="0" smtClean="0">
                <a:solidFill>
                  <a:schemeClr val="accent1"/>
                </a:solidFill>
              </a:rPr>
              <a:t>school, career, learning</a:t>
            </a:r>
            <a:r>
              <a:rPr lang="en-US" sz="2000" b="1" dirty="0" smtClean="0">
                <a:solidFill>
                  <a:schemeClr val="accent1"/>
                </a:solidFill>
              </a:rPr>
              <a:t>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lnSpc>
                <a:spcPct val="150000"/>
              </a:lnSpc>
              <a:buClr>
                <a:schemeClr val="accent1"/>
              </a:buClr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>
                <a:solidFill>
                  <a:schemeClr val="accent1"/>
                </a:solidFill>
              </a:rPr>
              <a:pPr/>
              <a:t>17</a:t>
            </a:fld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08112"/>
          </a:xfrm>
        </p:spPr>
        <p:txBody>
          <a:bodyPr>
            <a:noAutofit/>
          </a:bodyPr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4: Focus on Vocabulary 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Exercises</a:t>
            </a:r>
            <a:r>
              <a:rPr lang="en-US" sz="2400" dirty="0" smtClean="0">
                <a:solidFill>
                  <a:srgbClr val="FF0000"/>
                </a:solidFill>
                <a:latin typeface="+mn-lt"/>
                <a:cs typeface="Traditional Arabic" pitchFamily="18" charset="-78"/>
              </a:rPr>
              <a:t> </a:t>
            </a:r>
            <a:br>
              <a:rPr lang="en-US" sz="2400" dirty="0" smtClean="0">
                <a:solidFill>
                  <a:srgbClr val="FF0000"/>
                </a:solidFill>
                <a:latin typeface="+mn-lt"/>
                <a:cs typeface="Traditional Arabic" pitchFamily="18" charset="-78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  <a:cs typeface="Traditional Arabic" pitchFamily="18" charset="-78"/>
              </a:rPr>
              <a:t>Book P. 10 -11</a:t>
            </a: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3573016"/>
            <a:ext cx="7704856" cy="2736304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Hi Jenny, </a:t>
            </a:r>
          </a:p>
          <a:p>
            <a:pPr marL="0" indent="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I finally found a job. Not just any job. A really great one; Web page designer. I think this might be the </a:t>
            </a:r>
            <a:r>
              <a:rPr lang="en-US" sz="2000" dirty="0" smtClean="0">
                <a:solidFill>
                  <a:srgbClr val="FF0000"/>
                </a:solidFill>
              </a:rPr>
              <a:t>(1) _____ </a:t>
            </a:r>
            <a:r>
              <a:rPr lang="en-US" sz="2000" dirty="0" smtClean="0">
                <a:solidFill>
                  <a:schemeClr val="accent1"/>
                </a:solidFill>
              </a:rPr>
              <a:t>job for me. I’m so excited! I thought I was going to be</a:t>
            </a:r>
            <a:r>
              <a:rPr lang="en-US" sz="2000" dirty="0" smtClean="0">
                <a:solidFill>
                  <a:srgbClr val="FF0000"/>
                </a:solidFill>
              </a:rPr>
              <a:t> (2) _____</a:t>
            </a:r>
            <a:r>
              <a:rPr lang="en-US" sz="2000" dirty="0" smtClean="0">
                <a:solidFill>
                  <a:schemeClr val="accent1"/>
                </a:solidFill>
              </a:rPr>
              <a:t>forever. Remember how I told you that I sent my </a:t>
            </a:r>
            <a:r>
              <a:rPr lang="en-US" sz="2000" dirty="0" smtClean="0">
                <a:solidFill>
                  <a:srgbClr val="FF0000"/>
                </a:solidFill>
              </a:rPr>
              <a:t>(3) ______ </a:t>
            </a:r>
            <a:r>
              <a:rPr lang="en-US" sz="2000" dirty="0" smtClean="0">
                <a:solidFill>
                  <a:schemeClr val="accent1"/>
                </a:solidFill>
              </a:rPr>
              <a:t>to about 300 internet companies? Well two weeks ago I met this woman on the bus and we started talking, and the next thing you know she’s setting up an interview for me with her </a:t>
            </a:r>
            <a:r>
              <a:rPr lang="en-US" sz="2000" dirty="0" smtClean="0">
                <a:solidFill>
                  <a:srgbClr val="FF0000"/>
                </a:solidFill>
              </a:rPr>
              <a:t>(4) ________. </a:t>
            </a:r>
          </a:p>
          <a:p>
            <a:pPr marL="0" indent="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0" indent="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>
                <a:solidFill>
                  <a:schemeClr val="accent1"/>
                </a:solidFill>
              </a:rPr>
              <a:pPr/>
              <a:t>18</a:t>
            </a:fld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368152"/>
          </a:xfrm>
        </p:spPr>
        <p:txBody>
          <a:bodyPr>
            <a:noAutofit/>
          </a:bodyPr>
          <a:lstStyle/>
          <a:p>
            <a:pPr algn="ctr" rtl="0"/>
            <a:r>
              <a:rPr lang="ar-SA" sz="2000" dirty="0" smtClean="0">
                <a:solidFill>
                  <a:srgbClr val="FF0000"/>
                </a:solidFill>
              </a:rPr>
              <a:t/>
            </a:r>
            <a:br>
              <a:rPr lang="ar-SA" sz="2000" dirty="0" smtClean="0">
                <a:solidFill>
                  <a:srgbClr val="FF0000"/>
                </a:solidFill>
              </a:rPr>
            </a:b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544" y="2708920"/>
            <a:ext cx="7992244" cy="64770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00"/>
                </a:solidFill>
              </a:rPr>
              <a:t>career </a:t>
            </a:r>
            <a:r>
              <a:rPr lang="en-US" sz="2000" dirty="0" smtClean="0">
                <a:solidFill>
                  <a:srgbClr val="FF0000"/>
                </a:solidFill>
              </a:rPr>
              <a:t>-  </a:t>
            </a:r>
            <a:r>
              <a:rPr lang="en-US" sz="2000" dirty="0">
                <a:solidFill>
                  <a:srgbClr val="FF0000"/>
                </a:solidFill>
              </a:rPr>
              <a:t>hire -  ideal - manager - out of work </a:t>
            </a:r>
            <a:r>
              <a:rPr lang="en-US" sz="2000" dirty="0" smtClean="0">
                <a:solidFill>
                  <a:srgbClr val="FF0000"/>
                </a:solidFill>
              </a:rPr>
              <a:t>– résumé</a:t>
            </a:r>
            <a:r>
              <a:rPr lang="en-US" sz="2000" dirty="0" smtClean="0">
                <a:solidFill>
                  <a:srgbClr val="FF0000"/>
                </a:solidFill>
                <a:latin typeface="Bookman Old Style"/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-  skills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544" y="2132856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ct val="20000"/>
              </a:spcBef>
              <a:buClr>
                <a:srgbClr val="0F6FC6"/>
              </a:buClr>
              <a:buSzPct val="95000"/>
            </a:pPr>
            <a:r>
              <a:rPr lang="en-US" sz="2000" dirty="0" smtClean="0">
                <a:solidFill>
                  <a:srgbClr val="FF0000"/>
                </a:solidFill>
              </a:rPr>
              <a:t>Q2: </a:t>
            </a:r>
            <a:r>
              <a:rPr lang="en-US" sz="2000" dirty="0" smtClean="0">
                <a:solidFill>
                  <a:schemeClr val="accent1"/>
                </a:solidFill>
              </a:rPr>
              <a:t>complete the e-mail from Cristina to Jenny with words from the list.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67544" y="836712"/>
            <a:ext cx="8229600" cy="100811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lvl="0" algn="ctr" rtl="0">
              <a:spcBef>
                <a:spcPct val="0"/>
              </a:spcBef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Part 4: Focus on Vocabulary 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Exercises</a:t>
            </a:r>
            <a:r>
              <a:rPr lang="en-US" sz="2400" dirty="0" smtClean="0">
                <a:solidFill>
                  <a:srgbClr val="FF0000"/>
                </a:solidFill>
                <a:cs typeface="Traditional Arabic" pitchFamily="18" charset="-78"/>
              </a:rPr>
              <a:t> </a:t>
            </a:r>
          </a:p>
          <a:p>
            <a:pPr lvl="0" algn="ctr" rtl="0">
              <a:spcBef>
                <a:spcPct val="0"/>
              </a:spcBef>
              <a:defRPr/>
            </a:pPr>
            <a:r>
              <a:rPr lang="en-US" sz="2400" dirty="0" smtClean="0">
                <a:solidFill>
                  <a:srgbClr val="FF0000"/>
                </a:solidFill>
                <a:cs typeface="Traditional Arabic" pitchFamily="18" charset="-78"/>
              </a:rPr>
              <a:t>Book P. 11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10" name="Picture 9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780928"/>
            <a:ext cx="7776864" cy="3312368"/>
          </a:xfrm>
        </p:spPr>
        <p:txBody>
          <a:bodyPr>
            <a:noAutofit/>
          </a:bodyPr>
          <a:lstStyle/>
          <a:p>
            <a:pPr marL="0" indent="0" algn="just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I was so nervous during the interview. At first he asked me about my last job. I was afraid he wouldn’t want to </a:t>
            </a:r>
            <a:r>
              <a:rPr lang="en-US" sz="2000" dirty="0" smtClean="0">
                <a:solidFill>
                  <a:srgbClr val="FF0000"/>
                </a:solidFill>
              </a:rPr>
              <a:t>(5) </a:t>
            </a:r>
            <a:r>
              <a:rPr lang="en-US" sz="2000" dirty="0" smtClean="0">
                <a:solidFill>
                  <a:schemeClr val="accent1"/>
                </a:solidFill>
              </a:rPr>
              <a:t>___  me because I didn’t use computers in my last job. But then he started to ask me lots of specific questions about designing Web pages. I’m so glad I took that Web design course last summer. It gave me all the </a:t>
            </a:r>
            <a:r>
              <a:rPr lang="en-US" sz="2000" dirty="0" smtClean="0">
                <a:solidFill>
                  <a:srgbClr val="FF0000"/>
                </a:solidFill>
              </a:rPr>
              <a:t>(6) ___ </a:t>
            </a:r>
            <a:r>
              <a:rPr lang="en-US" sz="2000" dirty="0" smtClean="0">
                <a:solidFill>
                  <a:schemeClr val="accent1"/>
                </a:solidFill>
              </a:rPr>
              <a:t>I need to do this job.</a:t>
            </a:r>
          </a:p>
          <a:p>
            <a:pPr marL="0" indent="0" algn="just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Wow, I can’t believe it. I’m starting my </a:t>
            </a:r>
            <a:r>
              <a:rPr lang="en-US" sz="2000" dirty="0" smtClean="0">
                <a:solidFill>
                  <a:srgbClr val="FF0000"/>
                </a:solidFill>
              </a:rPr>
              <a:t>(7) ___ </a:t>
            </a:r>
            <a:r>
              <a:rPr lang="en-US" sz="2000" dirty="0" smtClean="0">
                <a:solidFill>
                  <a:schemeClr val="accent1"/>
                </a:solidFill>
              </a:rPr>
              <a:t>as a Web page designer. I’ll e-mail you next week with my new work number and e-mail address.</a:t>
            </a:r>
          </a:p>
          <a:p>
            <a:pPr marL="0" indent="0" algn="just" rtl="0">
              <a:spcBef>
                <a:spcPts val="600"/>
              </a:spcBef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Yours,</a:t>
            </a:r>
          </a:p>
          <a:p>
            <a:pPr marL="0" indent="0" algn="just" rtl="0">
              <a:spcBef>
                <a:spcPts val="600"/>
              </a:spcBef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Web Master Cristina</a:t>
            </a:r>
            <a:endParaRPr lang="en-US" sz="1600" baseline="30000" dirty="0" smtClean="0">
              <a:solidFill>
                <a:srgbClr val="FF0000"/>
              </a:solidFill>
            </a:endParaRPr>
          </a:p>
          <a:p>
            <a:pPr marL="0" indent="0" algn="just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0" indent="0" algn="just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>
                <a:solidFill>
                  <a:schemeClr val="accent1"/>
                </a:solidFill>
              </a:rPr>
              <a:pPr/>
              <a:t>19</a:t>
            </a:fld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368152"/>
          </a:xfrm>
        </p:spPr>
        <p:txBody>
          <a:bodyPr>
            <a:noAutofit/>
          </a:bodyPr>
          <a:lstStyle/>
          <a:p>
            <a:pPr algn="ctr" rtl="0"/>
            <a:r>
              <a:rPr lang="ar-SA" sz="2000" dirty="0" smtClean="0">
                <a:solidFill>
                  <a:srgbClr val="FF0000"/>
                </a:solidFill>
              </a:rPr>
              <a:t/>
            </a:r>
            <a:br>
              <a:rPr lang="ar-SA" sz="2000" dirty="0" smtClean="0">
                <a:solidFill>
                  <a:srgbClr val="FF0000"/>
                </a:solidFill>
              </a:rPr>
            </a:b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3568" y="2060848"/>
            <a:ext cx="7776220" cy="64770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00"/>
                </a:solidFill>
              </a:rPr>
              <a:t>career </a:t>
            </a:r>
            <a:r>
              <a:rPr lang="en-US" sz="2000" dirty="0" smtClean="0">
                <a:solidFill>
                  <a:srgbClr val="FF0000"/>
                </a:solidFill>
              </a:rPr>
              <a:t>-  </a:t>
            </a:r>
            <a:r>
              <a:rPr lang="en-US" sz="2000" dirty="0">
                <a:solidFill>
                  <a:srgbClr val="FF0000"/>
                </a:solidFill>
              </a:rPr>
              <a:t>hire -  ideal - manager - out of work </a:t>
            </a:r>
            <a:r>
              <a:rPr lang="en-US" sz="2000" dirty="0" smtClean="0">
                <a:solidFill>
                  <a:srgbClr val="FF0000"/>
                </a:solidFill>
              </a:rPr>
              <a:t>– résumé</a:t>
            </a:r>
            <a:r>
              <a:rPr lang="en-US" sz="2000" dirty="0" smtClean="0">
                <a:solidFill>
                  <a:srgbClr val="FF0000"/>
                </a:solidFill>
                <a:latin typeface="Bookman Old Style"/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-  skills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7544" y="836712"/>
            <a:ext cx="8229600" cy="100811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lvl="0" algn="ctr" rtl="0">
              <a:spcBef>
                <a:spcPct val="0"/>
              </a:spcBef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Part 4: Focus on Vocabulary 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Exercises</a:t>
            </a:r>
            <a:r>
              <a:rPr lang="en-US" sz="2400" dirty="0" smtClean="0">
                <a:solidFill>
                  <a:srgbClr val="FF0000"/>
                </a:solidFill>
                <a:cs typeface="Traditional Arabic" pitchFamily="18" charset="-78"/>
              </a:rPr>
              <a:t> </a:t>
            </a:r>
          </a:p>
          <a:p>
            <a:pPr lvl="0" algn="ctr" rtl="0">
              <a:spcBef>
                <a:spcPct val="0"/>
              </a:spcBef>
              <a:defRPr/>
            </a:pPr>
            <a:r>
              <a:rPr lang="en-US" sz="2400" dirty="0" smtClean="0">
                <a:solidFill>
                  <a:srgbClr val="FF0000"/>
                </a:solidFill>
                <a:cs typeface="Traditional Arabic" pitchFamily="18" charset="-78"/>
              </a:rPr>
              <a:t>Book P. 11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11" name="Picture 10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43028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204864"/>
            <a:ext cx="7560840" cy="3453016"/>
          </a:xfrm>
        </p:spPr>
        <p:txBody>
          <a:bodyPr>
            <a:normAutofit/>
          </a:bodyPr>
          <a:lstStyle/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Q1: </a:t>
            </a:r>
            <a:r>
              <a:rPr lang="en-US" sz="2000" dirty="0" smtClean="0">
                <a:solidFill>
                  <a:schemeClr val="accent1"/>
                </a:solidFill>
              </a:rPr>
              <a:t>1 money, 2 skill, 3 vacation, 4 secretary, 5 city, 6 manager,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7 newspaper, 8 job hunter, 9 fact, 10 school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Q2 : </a:t>
            </a:r>
            <a:r>
              <a:rPr lang="en-US" sz="2000" dirty="0" smtClean="0">
                <a:solidFill>
                  <a:schemeClr val="accent1"/>
                </a:solidFill>
              </a:rPr>
              <a:t>1 ideal, 2out of work, 3 résumé, 4 manager, 5 hire, 6 skills,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7 career </a:t>
            </a:r>
            <a:r>
              <a:rPr lang="en-US" sz="2000" dirty="0" smtClean="0">
                <a:solidFill>
                  <a:srgbClr val="FF0000"/>
                </a:solidFill>
              </a:rPr>
              <a:t>   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19191-39E1-4C85-921D-F48978A0F7CB}" type="slidenum">
              <a:rPr lang="ar-SA" smtClean="0"/>
              <a:pPr/>
              <a:t>20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368152"/>
          </a:xfrm>
        </p:spPr>
        <p:txBody>
          <a:bodyPr>
            <a:noAutofit/>
          </a:bodyPr>
          <a:lstStyle/>
          <a:p>
            <a:pPr algn="ctr" rtl="0"/>
            <a:r>
              <a:rPr lang="ar-SA" sz="2000" dirty="0" smtClean="0">
                <a:solidFill>
                  <a:srgbClr val="FF0000"/>
                </a:solidFill>
              </a:rPr>
              <a:t/>
            </a:r>
            <a:br>
              <a:rPr lang="ar-SA" sz="2000" dirty="0" smtClean="0">
                <a:solidFill>
                  <a:srgbClr val="FF0000"/>
                </a:solidFill>
              </a:rPr>
            </a:b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7544" y="764704"/>
            <a:ext cx="8229600" cy="100811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Part 4: Focus on Vocabulary 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Exercises/Answers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76D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75000"/>
                <a:tint val="66000"/>
                <a:satMod val="160000"/>
              </a:schemeClr>
            </a:gs>
            <a:gs pos="50000">
              <a:schemeClr val="bg2">
                <a:lumMod val="75000"/>
                <a:tint val="44500"/>
                <a:satMod val="160000"/>
              </a:schemeClr>
            </a:gs>
            <a:gs pos="100000">
              <a:schemeClr val="bg2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</a:spPr>
      <a:bodyPr rtlCol="1" anchor="ctr"/>
      <a:lstStyle>
        <a:defPPr algn="l">
          <a:defRPr sz="2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3212</TotalTime>
  <Words>1023</Words>
  <Application>Microsoft Office PowerPoint</Application>
  <PresentationFormat>On-screen Show (4:3)</PresentationFormat>
  <Paragraphs>181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      Unit 1 Finding the Ideal Job Reading 2: The Ideal Job  &amp; Focus on Vocabulary  </vt:lpstr>
      <vt:lpstr>Unit 1: Finding the Ideal Job </vt:lpstr>
      <vt:lpstr>Unit 1: Finding the Ideal Job </vt:lpstr>
      <vt:lpstr> Part 3: Reading Reading 2: The Ideal Job A Newspaper Report - Book P. 8-9  1. Summary</vt:lpstr>
      <vt:lpstr> Part 3: Reading Reading 2: The Ideal Job A Newspaper Report - Book P. 8-9  1. Summary</vt:lpstr>
      <vt:lpstr> Part 3: Reading Reading 2: The Ideal Job A Newspaper Report - Book P. 8-9  1. Summary</vt:lpstr>
      <vt:lpstr>Unit 1: Finding the Ideal Job </vt:lpstr>
      <vt:lpstr> Part3: Reading Reading 2: The Ideal Job A Newspaper Report 2. Exercises - Book P. 9 </vt:lpstr>
      <vt:lpstr> Part3: Reading Reading 2: The Ideal Job A Newspaper Report 2. Exercises/ Linking Readings One and Two - Book P. 10 </vt:lpstr>
      <vt:lpstr> </vt:lpstr>
      <vt:lpstr> </vt:lpstr>
      <vt:lpstr> </vt:lpstr>
      <vt:lpstr> </vt:lpstr>
      <vt:lpstr> </vt:lpstr>
      <vt:lpstr>Unit 1: Finding the Ideal Job </vt:lpstr>
      <vt:lpstr> </vt:lpstr>
      <vt:lpstr>Part 4: Focus on Vocabulary  Exercises  Book P. 10 -11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acm</cp:lastModifiedBy>
  <cp:revision>110</cp:revision>
  <dcterms:created xsi:type="dcterms:W3CDTF">2011-10-20T17:08:53Z</dcterms:created>
  <dcterms:modified xsi:type="dcterms:W3CDTF">2012-09-22T12:34:40Z</dcterms:modified>
</cp:coreProperties>
</file>