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notesMasterIdLst>
    <p:notesMasterId r:id="rId16"/>
  </p:notesMasterIdLst>
  <p:sldIdLst>
    <p:sldId id="343" r:id="rId2"/>
    <p:sldId id="275" r:id="rId3"/>
    <p:sldId id="346" r:id="rId4"/>
    <p:sldId id="271" r:id="rId5"/>
    <p:sldId id="272" r:id="rId6"/>
    <p:sldId id="326" r:id="rId7"/>
    <p:sldId id="347" r:id="rId8"/>
    <p:sldId id="261" r:id="rId9"/>
    <p:sldId id="327" r:id="rId10"/>
    <p:sldId id="262" r:id="rId11"/>
    <p:sldId id="268" r:id="rId12"/>
    <p:sldId id="348" r:id="rId13"/>
    <p:sldId id="330" r:id="rId14"/>
    <p:sldId id="331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5" d="100"/>
          <a:sy n="105" d="100"/>
        </p:scale>
        <p:origin x="-16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88A5EF0-56CE-4B2B-BF35-2014BA3DB572}" type="datetimeFigureOut">
              <a:rPr lang="ar-SA" smtClean="0"/>
              <a:pPr/>
              <a:t>04/05/1433</a:t>
            </a:fld>
            <a:endParaRPr lang="ar-S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C332F76-8FAC-4972-97E4-B2E8E4270689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3660-20C5-41E9-9381-17828A201191}" type="datetime1">
              <a:rPr lang="ar-SA" smtClean="0"/>
              <a:pPr/>
              <a:t>04/05/1433</a:t>
            </a:fld>
            <a:endParaRPr lang="ar-SA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D5B9-C2E5-424B-983E-EF374323E360}" type="datetime1">
              <a:rPr lang="ar-SA" smtClean="0"/>
              <a:pPr/>
              <a:t>04/05/1433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79014-400A-4E7E-B3D5-C499A60B1351}" type="datetime1">
              <a:rPr lang="ar-SA" smtClean="0"/>
              <a:pPr/>
              <a:t>04/05/1433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79C33-BFCC-42FC-9BCC-CDB27F49DD1E}" type="datetime1">
              <a:rPr lang="ar-SA" smtClean="0"/>
              <a:pPr/>
              <a:t>04/05/1433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52DBD-3D2F-4569-8E68-F5D4ABBAB501}" type="datetime1">
              <a:rPr lang="ar-SA" smtClean="0"/>
              <a:pPr/>
              <a:t>04/05/1433</a:t>
            </a:fld>
            <a:endParaRPr lang="ar-S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2B3A6-ED99-4778-BCCD-35A8EE3BD8AD}" type="datetime1">
              <a:rPr lang="ar-SA" smtClean="0"/>
              <a:pPr/>
              <a:t>04/05/1433</a:t>
            </a:fld>
            <a:endParaRPr lang="ar-S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BDB8-D75E-4D52-A788-3A93CA88C4E3}" type="datetime1">
              <a:rPr lang="ar-SA" smtClean="0"/>
              <a:pPr/>
              <a:t>04/05/1433</a:t>
            </a:fld>
            <a:endParaRPr lang="ar-S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C9019-9FD9-4302-A62D-70F6AD9A4BEB}" type="datetime1">
              <a:rPr lang="ar-SA" smtClean="0"/>
              <a:pPr/>
              <a:t>04/05/1433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212-4816-4284-8433-71468E397048}" type="datetime1">
              <a:rPr lang="ar-SA" smtClean="0"/>
              <a:pPr/>
              <a:t>04/05/1433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8C396-47AF-4517-9F6F-C3EC47827100}" type="datetime1">
              <a:rPr lang="ar-SA" smtClean="0"/>
              <a:pPr/>
              <a:t>04/05/1433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C8B0D-2E3E-41C4-B3FE-C813706D1236}" type="datetime1">
              <a:rPr lang="ar-SA" smtClean="0"/>
              <a:pPr/>
              <a:t>04/05/1433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55A56D-CBA8-4CF3-A179-02DD5A9B11A0}" type="datetime1">
              <a:rPr lang="ar-SA" smtClean="0"/>
              <a:pPr/>
              <a:t>04/05/1433</a:t>
            </a:fld>
            <a:endParaRPr lang="ar-SA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/>
              <a:t>Prepared by: Laila al-Hasan</a:t>
            </a:r>
            <a:endParaRPr lang="ar-SA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323F5CD-42AA-4952-98DC-6C967A1F0283}" type="slidenum">
              <a:rPr lang="ar-SA" smtClean="0"/>
              <a:pPr/>
              <a:t>‹#›</a:t>
            </a:fld>
            <a:endParaRPr lang="ar-SA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hyperlink" Target="http://www.google.com.sa/imgres?q=professions&amp;hl=ar&amp;safe=active&amp;biw=1920&amp;bih=893&amp;gbv=2&amp;tbm=isch&amp;tbnid=zhDFYMf7MwD-iM:&amp;imgrefurl=http://www.nabanews.net/2009/print34701.html&amp;docid=CMMeu4JqqJI9gM&amp;imgurl=http://www.nabanews.net/photo/Image/2011/February/women-professions2.jpg&amp;w=400&amp;h=527&amp;ei=0lCoTvO4B6eK4gT60Jz-Dw&amp;zoom=1&amp;iact=rc&amp;dur=611&amp;sig=118228547105311463775&amp;page=5&amp;tbnh=145&amp;tbnw=123&amp;start=154&amp;ndsp=37&amp;ved=1t:429,r:35,s:154&amp;tx=50&amp;ty=88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google.com.sa/imgres?q=teachers&amp;start=214&amp;hl=ar&amp;safe=active&amp;biw=1920&amp;bih=893&amp;gbv=2&amp;tbm=isch&amp;tbnid=JsRtHGM0lxu-9M:&amp;imgrefurl=http://fairfaxi.net/courses/non-credit-certificate-programs/teaching-essentials-for-non-teachers-.aspx&amp;docid=z7KN-VablYeAVM&amp;imgurl=http://fairfaxi.net/Portals/0/weekend%20school%20teachers.jpg&amp;w=594&amp;h=393&amp;ei=uFKoToOhK-KL4gSaxMQm&amp;zoom=1&amp;chk=sbg" TargetMode="External"/><Relationship Id="rId5" Type="http://schemas.openxmlformats.org/officeDocument/2006/relationships/image" Target="../media/image3.jpeg"/><Relationship Id="rId4" Type="http://schemas.openxmlformats.org/officeDocument/2006/relationships/hyperlink" Target="http://www.google.com.sa/imgres?q=professions&amp;hl=ar&amp;safe=active&amp;biw=1920&amp;bih=893&amp;gbv=2&amp;tbm=isch&amp;tbnid=TzngWk48kfhxpM:&amp;imgrefurl=http://www.nabanews.net/2009/print34701.html&amp;docid=CMMeu4JqqJI9gM&amp;imgurl=http://www.nabanews.net/photo/Image/2011/February/women-professions-5.jpg&amp;w=379&amp;h=278&amp;ei=0lCoTvO4B6eK4gT60Jz-Dw&amp;zoom=1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496144" y="1196752"/>
            <a:ext cx="6172200" cy="1800200"/>
          </a:xfrm>
        </p:spPr>
        <p:txBody>
          <a:bodyPr>
            <a:normAutofit fontScale="90000"/>
          </a:bodyPr>
          <a:lstStyle/>
          <a:p>
            <a:pPr algn="ctr" rtl="0"/>
            <a:r>
              <a:rPr lang="ar-SA" b="1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en-GB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b="1" dirty="0" smtClean="0">
                <a:solidFill>
                  <a:srgbClr val="FF0000"/>
                </a:solidFill>
                <a:latin typeface="+mn-lt"/>
              </a:rPr>
            </a:br>
            <a:r>
              <a:rPr lang="en-GB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b="1" dirty="0" smtClean="0">
                <a:solidFill>
                  <a:srgbClr val="FF0000"/>
                </a:solidFill>
                <a:latin typeface="+mn-lt"/>
              </a:rPr>
            </a:br>
            <a:r>
              <a:rPr lang="en-GB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dirty="0" smtClean="0">
                <a:solidFill>
                  <a:srgbClr val="FF0000"/>
                </a:solidFill>
                <a:latin typeface="+mn-lt"/>
              </a:rPr>
            </a:br>
            <a:r>
              <a:rPr lang="en-GB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dirty="0" smtClean="0">
                <a:solidFill>
                  <a:srgbClr val="FF0000"/>
                </a:solidFill>
                <a:latin typeface="+mn-lt"/>
              </a:rPr>
            </a:br>
            <a:r>
              <a:rPr lang="en-GB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>Unit 1</a:t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>Finding the Ideal Job</a:t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dirty="0" smtClean="0">
                <a:solidFill>
                  <a:srgbClr val="FF0000"/>
                </a:solidFill>
                <a:latin typeface="+mn-lt"/>
              </a:rPr>
              <a:t>Writing: The Sentence </a:t>
            </a: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> </a:t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endParaRPr lang="ar-SA" sz="4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1</a:t>
            </a:fld>
            <a:endParaRPr lang="ar-SA" dirty="0"/>
          </a:p>
        </p:txBody>
      </p:sp>
      <p:pic>
        <p:nvPicPr>
          <p:cNvPr id="4" name="Picture 3" descr="http://t1.gstatic.com/images?q=tbn:ANd9GcRSldPQg0H40gNd_Yz_rbU89wYbgMug6dFGpxVAmGw3dATV1miq5w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708920"/>
            <a:ext cx="208823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rg_hi" descr="http://t0.gstatic.com/images?q=tbn:ANd9GcSfNrbgmYae0Me8UNQ9YFdnoPXhCsr_0Ov4pidMWga8uyWQ3dqmFA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2708920"/>
            <a:ext cx="208823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rg_hi" descr="http://t1.gstatic.com/images?q=tbn:ANd9GcQM-GZQ2pOCp-CXsdXUGGECdipTFfBXVy8XPzAgyfcQiPaKXHJM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52274" y="2708920"/>
            <a:ext cx="208807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4653136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</a:rPr>
              <a:t>Prepared </a:t>
            </a:r>
            <a:r>
              <a:rPr lang="en-US" sz="2400" b="1" dirty="0" smtClean="0">
                <a:solidFill>
                  <a:srgbClr val="FF0000"/>
                </a:solidFill>
              </a:rPr>
              <a:t>by: </a:t>
            </a:r>
            <a:r>
              <a:rPr lang="en-US" sz="2400" b="1" dirty="0">
                <a:solidFill>
                  <a:srgbClr val="FF0000"/>
                </a:solidFill>
              </a:rPr>
              <a:t>Laila al-Hasan</a:t>
            </a:r>
            <a:endParaRPr lang="ar-SA" sz="2400" b="1" dirty="0">
              <a:solidFill>
                <a:srgbClr val="FF0000"/>
              </a:solidFill>
            </a:endParaRPr>
          </a:p>
        </p:txBody>
      </p:sp>
      <p:pic>
        <p:nvPicPr>
          <p:cNvPr id="10" name="Picture 9" descr="http://wikimapia.org/p/00/01/13/33/39_big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1920" y="5445224"/>
            <a:ext cx="158417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216" y="1916832"/>
            <a:ext cx="7931224" cy="3597032"/>
          </a:xfrm>
        </p:spPr>
        <p:txBody>
          <a:bodyPr>
            <a:noAutofit/>
          </a:bodyPr>
          <a:lstStyle/>
          <a:p>
            <a:pPr marL="342900" indent="-342900" algn="ctr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r>
              <a:rPr lang="en-GB" sz="2000" i="1" dirty="0" smtClean="0">
                <a:solidFill>
                  <a:schemeClr val="accent1"/>
                </a:solidFill>
              </a:rPr>
              <a:t>Part 5: Writing</a:t>
            </a:r>
          </a:p>
          <a:p>
            <a:pPr marL="342900" indent="-342900" algn="ctr" rtl="0">
              <a:buClr>
                <a:schemeClr val="accent1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chemeClr val="accent1"/>
                </a:solidFill>
              </a:rPr>
              <a:t>The Sentence</a:t>
            </a:r>
          </a:p>
          <a:p>
            <a:pPr marL="342900" indent="-342900" algn="ctr" rtl="0">
              <a:buClr>
                <a:schemeClr val="accent1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chemeClr val="accent1"/>
                </a:solidFill>
              </a:rPr>
              <a:t>Sentences &amp; Fragments</a:t>
            </a:r>
          </a:p>
          <a:p>
            <a:pPr marL="342900" indent="-342900" algn="ctr" rtl="0">
              <a:buClr>
                <a:schemeClr val="accent1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chemeClr val="accent1"/>
                </a:solidFill>
              </a:rPr>
              <a:t>Parts of the Sentence: Subjects &amp; Verbs</a:t>
            </a:r>
          </a:p>
          <a:p>
            <a:pPr marL="342900" indent="-342900" algn="ctr" rtl="0">
              <a:buClr>
                <a:schemeClr val="accent1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chemeClr val="accent1"/>
                </a:solidFill>
              </a:rPr>
              <a:t>Exercises</a:t>
            </a:r>
          </a:p>
          <a:p>
            <a:pPr algn="ctr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2</a:t>
            </a:fld>
            <a:endParaRPr lang="ar-SA" dirty="0"/>
          </a:p>
        </p:txBody>
      </p:sp>
      <p:sp>
        <p:nvSpPr>
          <p:cNvPr id="5" name="Title 1"/>
          <p:cNvSpPr>
            <a:spLocks noGrp="1"/>
          </p:cNvSpPr>
          <p:nvPr/>
        </p:nvSpPr>
        <p:spPr>
          <a:xfrm>
            <a:off x="467544" y="84584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1: Finding the Ideal Job 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216" y="1916832"/>
            <a:ext cx="7931224" cy="3597032"/>
          </a:xfrm>
        </p:spPr>
        <p:txBody>
          <a:bodyPr>
            <a:noAutofit/>
          </a:bodyPr>
          <a:lstStyle/>
          <a:p>
            <a:pPr marL="342900" indent="-342900" algn="ctr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r>
              <a:rPr lang="en-GB" sz="2000" i="1" dirty="0" smtClean="0">
                <a:solidFill>
                  <a:schemeClr val="accent1"/>
                </a:solidFill>
              </a:rPr>
              <a:t>Part 5: Writing</a:t>
            </a:r>
          </a:p>
          <a:p>
            <a:pPr marL="342900" indent="-342900" algn="ctr" rtl="0">
              <a:buClr>
                <a:schemeClr val="accent1"/>
              </a:buClr>
              <a:buNone/>
            </a:pPr>
            <a:r>
              <a:rPr lang="en-GB" sz="2000" i="1" dirty="0" smtClean="0">
                <a:solidFill>
                  <a:srgbClr val="FF0000"/>
                </a:solidFill>
              </a:rPr>
              <a:t>1.The Sentence√</a:t>
            </a:r>
          </a:p>
          <a:p>
            <a:pPr marL="342900" indent="-342900" algn="ctr" rtl="0">
              <a:buClr>
                <a:schemeClr val="accent1"/>
              </a:buClr>
              <a:buNone/>
            </a:pPr>
            <a:r>
              <a:rPr lang="en-GB" sz="2000" i="1" dirty="0" smtClean="0">
                <a:solidFill>
                  <a:srgbClr val="FF0000"/>
                </a:solidFill>
              </a:rPr>
              <a:t>2. Sentences &amp; Fragments √</a:t>
            </a:r>
          </a:p>
          <a:p>
            <a:pPr marL="342900" indent="-342900" algn="ctr" rtl="0">
              <a:buClr>
                <a:schemeClr val="accent1"/>
              </a:buClr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3.Parts of the Sentence: Subjects &amp; Verbs</a:t>
            </a:r>
          </a:p>
          <a:p>
            <a:pPr marL="342900" indent="-342900" algn="ctr" rtl="0">
              <a:buClr>
                <a:schemeClr val="accent1"/>
              </a:buClr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4.Exercises</a:t>
            </a:r>
          </a:p>
          <a:p>
            <a:pPr algn="ctr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3</a:t>
            </a:fld>
            <a:endParaRPr lang="ar-SA" dirty="0"/>
          </a:p>
        </p:txBody>
      </p:sp>
      <p:sp>
        <p:nvSpPr>
          <p:cNvPr id="5" name="Title 1"/>
          <p:cNvSpPr>
            <a:spLocks noGrp="1"/>
          </p:cNvSpPr>
          <p:nvPr/>
        </p:nvSpPr>
        <p:spPr>
          <a:xfrm>
            <a:off x="467544" y="84584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1: Finding the Ideal Job 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8816" y="116632"/>
            <a:ext cx="7467600" cy="1800200"/>
          </a:xfrm>
        </p:spPr>
        <p:txBody>
          <a:bodyPr>
            <a:noAutofit/>
          </a:bodyPr>
          <a:lstStyle/>
          <a:p>
            <a:pPr lvl="1" algn="ctr" rtl="0"/>
            <a:r>
              <a:rPr lang="en-US" sz="2800" dirty="0" smtClean="0">
                <a:solidFill>
                  <a:srgbClr val="FF0000"/>
                </a:solidFill>
                <a:cs typeface="Traditional Arabic" pitchFamily="18" charset="-78"/>
              </a:rPr>
              <a:t> </a:t>
            </a:r>
            <a:endParaRPr lang="ar-SA" sz="20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438912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1600" dirty="0"/>
              <a:t> </a:t>
            </a:r>
          </a:p>
          <a:p>
            <a:pPr marL="514350" indent="-514350" algn="l" rtl="0"/>
            <a:endParaRPr lang="en-US" sz="1600" dirty="0" smtClean="0"/>
          </a:p>
          <a:p>
            <a:pPr marL="514350" indent="-514350" algn="l" rtl="0"/>
            <a:endParaRPr lang="en-US" sz="1600" dirty="0" smtClean="0"/>
          </a:p>
          <a:p>
            <a:pPr marL="514350" indent="-514350" algn="l" rtl="0"/>
            <a:endParaRPr lang="en-US" sz="1600" dirty="0" smtClean="0"/>
          </a:p>
          <a:p>
            <a:pPr marL="514350" indent="-514350" algn="l" rtl="0"/>
            <a:endParaRPr lang="en-US" sz="1600" dirty="0" smtClean="0"/>
          </a:p>
          <a:p>
            <a:pPr lvl="1" algn="l" rtl="0">
              <a:buNone/>
            </a:pPr>
            <a:r>
              <a:rPr lang="en-US" sz="1600" dirty="0"/>
              <a:t> </a:t>
            </a:r>
          </a:p>
          <a:p>
            <a:pPr algn="l" rtl="0">
              <a:buNone/>
            </a:pPr>
            <a:endParaRPr lang="en-US" sz="1600" dirty="0"/>
          </a:p>
          <a:p>
            <a:pPr algn="l" rtl="0">
              <a:buNone/>
            </a:pPr>
            <a:r>
              <a:rPr lang="en-US" sz="1600" dirty="0"/>
              <a:t> </a:t>
            </a:r>
          </a:p>
          <a:p>
            <a:pPr algn="l" rtl="0">
              <a:buNone/>
            </a:pPr>
            <a:endParaRPr lang="ar-SA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4</a:t>
            </a:fld>
            <a:endParaRPr lang="ar-SA" dirty="0"/>
          </a:p>
        </p:txBody>
      </p:sp>
      <p:sp>
        <p:nvSpPr>
          <p:cNvPr id="9" name="Rounded Rectangle 8"/>
          <p:cNvSpPr/>
          <p:nvPr/>
        </p:nvSpPr>
        <p:spPr>
          <a:xfrm>
            <a:off x="827584" y="1988840"/>
            <a:ext cx="7560840" cy="3744416"/>
          </a:xfrm>
          <a:prstGeom prst="round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l" rtl="0"/>
            <a:r>
              <a:rPr lang="en-US" sz="2000" dirty="0" smtClean="0">
                <a:solidFill>
                  <a:schemeClr val="accent1"/>
                </a:solidFill>
              </a:rPr>
              <a:t>A </a:t>
            </a:r>
            <a:r>
              <a:rPr lang="en-US" sz="2000" dirty="0" smtClean="0">
                <a:solidFill>
                  <a:srgbClr val="FF0000"/>
                </a:solidFill>
              </a:rPr>
              <a:t>sentence</a:t>
            </a:r>
            <a:r>
              <a:rPr lang="en-US" sz="2000" dirty="0" smtClean="0">
                <a:solidFill>
                  <a:schemeClr val="accent1"/>
                </a:solidFill>
              </a:rPr>
              <a:t> is a group of words that tells a complete thought.</a:t>
            </a:r>
          </a:p>
          <a:p>
            <a:pPr algn="l" rtl="0">
              <a:buNone/>
            </a:pPr>
            <a:r>
              <a:rPr lang="en-US" sz="2000" i="1" dirty="0" smtClean="0">
                <a:solidFill>
                  <a:srgbClr val="FF0000"/>
                </a:solidFill>
              </a:rPr>
              <a:t>She works hard</a:t>
            </a:r>
            <a:r>
              <a:rPr lang="en-US" sz="2000" dirty="0" smtClean="0">
                <a:solidFill>
                  <a:srgbClr val="FF0000"/>
                </a:solidFill>
              </a:rPr>
              <a:t>.</a:t>
            </a:r>
            <a:r>
              <a:rPr lang="en-US" sz="2000" dirty="0" smtClean="0">
                <a:solidFill>
                  <a:schemeClr val="accent1"/>
                </a:solidFill>
              </a:rPr>
              <a:t> (A complete thought)</a:t>
            </a:r>
          </a:p>
          <a:p>
            <a:pPr marL="514350" indent="-514350" algn="l" rtl="0"/>
            <a:endParaRPr lang="en-US" sz="2000" dirty="0" smtClean="0">
              <a:solidFill>
                <a:schemeClr val="accent1"/>
              </a:solidFill>
            </a:endParaRPr>
          </a:p>
          <a:p>
            <a:pPr marL="514350" indent="-514350" algn="l" rtl="0"/>
            <a:r>
              <a:rPr lang="en-US" sz="2000" dirty="0" smtClean="0">
                <a:solidFill>
                  <a:schemeClr val="accent1"/>
                </a:solidFill>
              </a:rPr>
              <a:t>A sentence must contain a subject and a verb and convey </a:t>
            </a:r>
          </a:p>
          <a:p>
            <a:pPr algn="l" rtl="0"/>
            <a:r>
              <a:rPr lang="en-US" sz="2000" dirty="0" smtClean="0">
                <a:solidFill>
                  <a:schemeClr val="accent1"/>
                </a:solidFill>
              </a:rPr>
              <a:t>a  complete thought. </a:t>
            </a:r>
          </a:p>
          <a:p>
            <a:pPr algn="l" rtl="0"/>
            <a:r>
              <a:rPr lang="en-US" sz="2000" i="1" dirty="0" smtClean="0">
                <a:solidFill>
                  <a:srgbClr val="FF0000"/>
                </a:solidFill>
              </a:rPr>
              <a:t>Ahmad worked from 8 to 5.</a:t>
            </a:r>
          </a:p>
          <a:p>
            <a:pPr algn="l" rtl="0"/>
            <a:endParaRPr lang="en-US" sz="2000" dirty="0" smtClean="0">
              <a:solidFill>
                <a:schemeClr val="accent1"/>
              </a:solidFill>
            </a:endParaRPr>
          </a:p>
          <a:p>
            <a:pPr algn="l" rtl="0"/>
            <a:r>
              <a:rPr lang="en-US" sz="2000" dirty="0" smtClean="0">
                <a:solidFill>
                  <a:schemeClr val="accent1"/>
                </a:solidFill>
              </a:rPr>
              <a:t>Is there a subject (Who?) - Yes, Ahmad is the subject.</a:t>
            </a:r>
          </a:p>
          <a:p>
            <a:pPr algn="l" rtl="0"/>
            <a:r>
              <a:rPr lang="en-US" sz="2000" dirty="0" smtClean="0">
                <a:solidFill>
                  <a:schemeClr val="accent1"/>
                </a:solidFill>
              </a:rPr>
              <a:t>Is there a verb (Did What?) - Yes, worked is the verb.  </a:t>
            </a:r>
          </a:p>
          <a:p>
            <a:pPr marL="514350" indent="-514350" algn="l" rtl="0"/>
            <a:endParaRPr lang="en-US" sz="2000" dirty="0" smtClean="0">
              <a:solidFill>
                <a:schemeClr val="accent1"/>
              </a:solidFill>
            </a:endParaRPr>
          </a:p>
          <a:p>
            <a:pPr algn="l"/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67544" y="692696"/>
            <a:ext cx="8208912" cy="144016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sz="2400" dirty="0" smtClean="0">
              <a:solidFill>
                <a:srgbClr val="FF0000"/>
              </a:solidFill>
            </a:endParaRP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Part 5: Writing </a:t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1.The Sentence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  <a:cs typeface="Traditional Arabic" pitchFamily="18" charset="-78"/>
              </a:rPr>
              <a:t>Book P. 13</a:t>
            </a:r>
            <a:endParaRPr lang="en-US" sz="2400" dirty="0" smtClean="0">
              <a:solidFill>
                <a:srgbClr val="FF0000"/>
              </a:solidFill>
            </a:endParaRPr>
          </a:p>
          <a:p>
            <a:pPr algn="ctr"/>
            <a:endParaRPr lang="en-US" sz="2400" dirty="0" smtClean="0">
              <a:solidFill>
                <a:srgbClr val="FF0000"/>
              </a:solidFill>
            </a:endParaRP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  </a:t>
            </a:r>
            <a:endParaRPr lang="ar-SA" sz="2400" dirty="0">
              <a:solidFill>
                <a:srgbClr val="FF0000"/>
              </a:solidFill>
            </a:endParaRPr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8" name="Picture 7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7467600" cy="936104"/>
          </a:xfrm>
        </p:spPr>
        <p:txBody>
          <a:bodyPr>
            <a:noAutofit/>
          </a:bodyPr>
          <a:lstStyle/>
          <a:p>
            <a:pPr lvl="1" rtl="0"/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ar-SA" sz="28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4389120"/>
          </a:xfrm>
        </p:spPr>
        <p:txBody>
          <a:bodyPr>
            <a:normAutofit/>
          </a:bodyPr>
          <a:lstStyle/>
          <a:p>
            <a:pPr algn="l" rtl="0"/>
            <a:endParaRPr lang="en-US" sz="1600" dirty="0" smtClean="0"/>
          </a:p>
          <a:p>
            <a:pPr algn="l" rtl="0"/>
            <a:endParaRPr lang="en-US" sz="1600" dirty="0" smtClean="0"/>
          </a:p>
          <a:p>
            <a:pPr algn="l" rtl="0"/>
            <a:endParaRPr lang="en-US" sz="1600" dirty="0" smtClean="0"/>
          </a:p>
          <a:p>
            <a:pPr algn="l" rtl="0"/>
            <a:endParaRPr lang="en-US" sz="1600" dirty="0" smtClean="0"/>
          </a:p>
          <a:p>
            <a:pPr algn="l" rtl="0">
              <a:buNone/>
            </a:pPr>
            <a:r>
              <a:rPr lang="en-US" sz="1600" dirty="0"/>
              <a:t> </a:t>
            </a:r>
          </a:p>
          <a:p>
            <a:pPr algn="l" rtl="0">
              <a:buNone/>
            </a:pPr>
            <a:r>
              <a:rPr lang="en-US" sz="1600" dirty="0" smtClean="0"/>
              <a:t>     </a:t>
            </a:r>
            <a:endParaRPr lang="en-US" sz="1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5</a:t>
            </a:fld>
            <a:endParaRPr lang="ar-SA" dirty="0"/>
          </a:p>
        </p:txBody>
      </p:sp>
      <p:sp>
        <p:nvSpPr>
          <p:cNvPr id="8" name="Rounded Rectangle 7"/>
          <p:cNvSpPr/>
          <p:nvPr/>
        </p:nvSpPr>
        <p:spPr>
          <a:xfrm>
            <a:off x="827584" y="2204864"/>
            <a:ext cx="7560840" cy="3672408"/>
          </a:xfrm>
          <a:prstGeom prst="round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0"/>
            <a:endParaRPr lang="en-US" sz="2000" dirty="0" smtClean="0">
              <a:solidFill>
                <a:schemeClr val="accent1"/>
              </a:solidFill>
            </a:endParaRPr>
          </a:p>
          <a:p>
            <a:pPr algn="l" rtl="0"/>
            <a:r>
              <a:rPr lang="en-US" sz="2000" dirty="0" smtClean="0">
                <a:solidFill>
                  <a:schemeClr val="accent1"/>
                </a:solidFill>
              </a:rPr>
              <a:t>An Incomplete sentence which does not express a complete thought is called a </a:t>
            </a:r>
            <a:r>
              <a:rPr lang="en-US" sz="2000" dirty="0" smtClean="0">
                <a:solidFill>
                  <a:srgbClr val="FF0000"/>
                </a:solidFill>
              </a:rPr>
              <a:t>fragment</a:t>
            </a:r>
            <a:r>
              <a:rPr lang="en-US" sz="2000" dirty="0" smtClean="0">
                <a:solidFill>
                  <a:schemeClr val="accent1"/>
                </a:solidFill>
              </a:rPr>
              <a:t>. </a:t>
            </a:r>
          </a:p>
          <a:p>
            <a:pPr algn="l" rtl="0"/>
            <a:endParaRPr lang="en-US" sz="2000" dirty="0" smtClean="0">
              <a:solidFill>
                <a:schemeClr val="accent1"/>
              </a:solidFill>
            </a:endParaRPr>
          </a:p>
          <a:p>
            <a:pPr algn="l" rtl="0"/>
            <a:r>
              <a:rPr lang="en-US" sz="2000" dirty="0" smtClean="0">
                <a:solidFill>
                  <a:schemeClr val="accent1"/>
                </a:solidFill>
              </a:rPr>
              <a:t>A fragment tries its best to be a sentence, but it just cannot make it. It's missing something. Usually, the verb is missing. 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</a:t>
            </a:r>
          </a:p>
          <a:p>
            <a:pPr algn="l" rtl="0">
              <a:buNone/>
            </a:pPr>
            <a:r>
              <a:rPr lang="en-US" sz="2000" i="1" dirty="0" smtClean="0">
                <a:solidFill>
                  <a:srgbClr val="FF0000"/>
                </a:solidFill>
              </a:rPr>
              <a:t>Ahmad in the office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S (the verb is missing) C 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             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Is there a subject (Who?) Yes, Ahmad is the subject.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Is there a verb (Did What?) No, we don't know what Ahmad did.    </a:t>
            </a:r>
          </a:p>
          <a:p>
            <a:pPr algn="ctr"/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7544" y="908720"/>
            <a:ext cx="8208912" cy="864096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2400" dirty="0" smtClean="0">
                <a:solidFill>
                  <a:srgbClr val="FF0000"/>
                </a:solidFill>
              </a:rPr>
              <a:t>Part 5: Writing </a:t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2. Sentences &amp; Fragments</a:t>
            </a:r>
            <a:endParaRPr lang="ar-SA" sz="2400" dirty="0">
              <a:solidFill>
                <a:srgbClr val="FF0000"/>
              </a:solidFill>
            </a:endParaRPr>
          </a:p>
        </p:txBody>
      </p:sp>
      <p:pic>
        <p:nvPicPr>
          <p:cNvPr id="9" name="Picture 8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7467600" cy="936104"/>
          </a:xfrm>
        </p:spPr>
        <p:txBody>
          <a:bodyPr>
            <a:noAutofit/>
          </a:bodyPr>
          <a:lstStyle/>
          <a:p>
            <a:pPr lvl="1" rtl="0"/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ar-SA" sz="28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4389120"/>
          </a:xfrm>
        </p:spPr>
        <p:txBody>
          <a:bodyPr>
            <a:normAutofit/>
          </a:bodyPr>
          <a:lstStyle/>
          <a:p>
            <a:pPr algn="l" rtl="0"/>
            <a:endParaRPr lang="en-US" sz="1600" dirty="0" smtClean="0"/>
          </a:p>
          <a:p>
            <a:pPr algn="l" rtl="0"/>
            <a:endParaRPr lang="en-US" sz="1600" dirty="0" smtClean="0"/>
          </a:p>
          <a:p>
            <a:pPr algn="l" rtl="0"/>
            <a:endParaRPr lang="en-US" sz="1600" dirty="0" smtClean="0"/>
          </a:p>
          <a:p>
            <a:pPr algn="l" rtl="0"/>
            <a:endParaRPr lang="en-US" sz="1600" dirty="0" smtClean="0"/>
          </a:p>
          <a:p>
            <a:pPr algn="l" rtl="0">
              <a:buNone/>
            </a:pPr>
            <a:r>
              <a:rPr lang="en-US" sz="1600" dirty="0"/>
              <a:t> </a:t>
            </a:r>
          </a:p>
          <a:p>
            <a:pPr algn="l" rtl="0">
              <a:buNone/>
            </a:pPr>
            <a:r>
              <a:rPr lang="en-US" sz="1600" dirty="0" smtClean="0"/>
              <a:t>     </a:t>
            </a:r>
            <a:endParaRPr lang="en-US" sz="1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6</a:t>
            </a:fld>
            <a:endParaRPr lang="ar-SA" dirty="0"/>
          </a:p>
        </p:txBody>
      </p:sp>
      <p:sp>
        <p:nvSpPr>
          <p:cNvPr id="8" name="Rounded Rectangle 7"/>
          <p:cNvSpPr/>
          <p:nvPr/>
        </p:nvSpPr>
        <p:spPr>
          <a:xfrm>
            <a:off x="827584" y="2132856"/>
            <a:ext cx="7560840" cy="3672408"/>
          </a:xfrm>
          <a:prstGeom prst="round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l" rtl="0"/>
            <a:r>
              <a:rPr lang="en-US" sz="2000" dirty="0" smtClean="0">
                <a:solidFill>
                  <a:schemeClr val="accent1"/>
                </a:solidFill>
              </a:rPr>
              <a:t>Which of the following lines are sentences and which aren’t. Put 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en-US" sz="2000" dirty="0" smtClean="0">
                <a:solidFill>
                  <a:schemeClr val="accent1"/>
                </a:solidFill>
                <a:sym typeface="Wingdings"/>
              </a:rPr>
              <a:t> next to the sentences and 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×</a:t>
            </a:r>
            <a:r>
              <a:rPr lang="en-US" sz="2000" dirty="0" smtClean="0">
                <a:solidFill>
                  <a:schemeClr val="accent1"/>
                </a:solidFill>
                <a:sym typeface="Wingdings"/>
              </a:rPr>
              <a:t> next to fragments.</a:t>
            </a:r>
          </a:p>
          <a:p>
            <a:pPr algn="l" rtl="0"/>
            <a:endParaRPr lang="en-US" sz="2000" dirty="0" smtClean="0">
              <a:solidFill>
                <a:schemeClr val="accent1"/>
              </a:solidFill>
              <a:sym typeface="Wingdings"/>
            </a:endParaRPr>
          </a:p>
          <a:p>
            <a:pPr marL="34290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sym typeface="Wingdings"/>
              </a:rPr>
              <a:t>Marika worked for a big camera company for six years. 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en-US" sz="2000" dirty="0" smtClean="0">
                <a:solidFill>
                  <a:schemeClr val="accent1"/>
                </a:solidFill>
                <a:sym typeface="Wingdings"/>
              </a:rPr>
              <a:t> </a:t>
            </a:r>
          </a:p>
          <a:p>
            <a:pPr marL="34290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sym typeface="Wingdings"/>
              </a:rPr>
              <a:t>My friend in Boston.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 ×</a:t>
            </a:r>
            <a:r>
              <a:rPr lang="en-US" sz="2000" dirty="0" smtClean="0">
                <a:solidFill>
                  <a:schemeClr val="accent1"/>
                </a:solidFill>
                <a:sym typeface="Wingdings"/>
              </a:rPr>
              <a:t> </a:t>
            </a:r>
          </a:p>
          <a:p>
            <a:pPr marL="34290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sym typeface="Wingdings"/>
              </a:rPr>
              <a:t>He’s tired.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 </a:t>
            </a:r>
            <a:r>
              <a:rPr lang="en-US" sz="2000" dirty="0" smtClean="0">
                <a:solidFill>
                  <a:schemeClr val="accent1"/>
                </a:solidFill>
                <a:sym typeface="Wingdings"/>
              </a:rPr>
              <a:t> </a:t>
            </a:r>
          </a:p>
          <a:p>
            <a:pPr marL="342900" indent="-342900" algn="l" rtl="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sym typeface="Wingdings"/>
              </a:rPr>
              <a:t>Teaches mathematics to students at a good college in Massachusetts. 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×</a:t>
            </a:r>
            <a:r>
              <a:rPr lang="en-US" sz="2000" dirty="0" smtClean="0">
                <a:solidFill>
                  <a:schemeClr val="accent1"/>
                </a:solidFill>
                <a:sym typeface="Wingdings"/>
              </a:rPr>
              <a:t> </a:t>
            </a: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7544" y="1052736"/>
            <a:ext cx="8208912" cy="864096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2400" dirty="0" smtClean="0">
                <a:solidFill>
                  <a:srgbClr val="FF0000"/>
                </a:solidFill>
              </a:rPr>
              <a:t>Part 5: Writing </a:t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2. Sentences &amp; Fragments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  <a:cs typeface="Traditional Arabic" pitchFamily="18" charset="-78"/>
              </a:rPr>
              <a:t>Book P. 13</a:t>
            </a:r>
            <a:endParaRPr lang="ar-SA" sz="2400" dirty="0">
              <a:solidFill>
                <a:srgbClr val="FF0000"/>
              </a:solidFill>
            </a:endParaRPr>
          </a:p>
        </p:txBody>
      </p:sp>
      <p:pic>
        <p:nvPicPr>
          <p:cNvPr id="9" name="Picture 8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216" y="1916832"/>
            <a:ext cx="7931224" cy="3597032"/>
          </a:xfrm>
        </p:spPr>
        <p:txBody>
          <a:bodyPr>
            <a:noAutofit/>
          </a:bodyPr>
          <a:lstStyle/>
          <a:p>
            <a:pPr marL="342900" indent="-342900" algn="ctr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r>
              <a:rPr lang="en-GB" sz="2000" i="1" dirty="0" smtClean="0">
                <a:solidFill>
                  <a:schemeClr val="accent1"/>
                </a:solidFill>
              </a:rPr>
              <a:t>Part 5: Writing</a:t>
            </a:r>
          </a:p>
          <a:p>
            <a:pPr marL="342900" indent="-342900" algn="ctr" rtl="0">
              <a:buClr>
                <a:schemeClr val="accent1"/>
              </a:buClr>
              <a:buNone/>
            </a:pPr>
            <a:r>
              <a:rPr lang="en-GB" sz="2000" i="1" dirty="0" smtClean="0">
                <a:solidFill>
                  <a:schemeClr val="accent1"/>
                </a:solidFill>
              </a:rPr>
              <a:t>1.The Sentence</a:t>
            </a:r>
          </a:p>
          <a:p>
            <a:pPr marL="342900" indent="-342900" algn="ctr" rtl="0">
              <a:buClr>
                <a:schemeClr val="accent1"/>
              </a:buClr>
              <a:buNone/>
            </a:pPr>
            <a:r>
              <a:rPr lang="en-GB" sz="2000" i="1" dirty="0" smtClean="0">
                <a:solidFill>
                  <a:schemeClr val="accent1"/>
                </a:solidFill>
              </a:rPr>
              <a:t>2. Sentences &amp; Fragments</a:t>
            </a:r>
          </a:p>
          <a:p>
            <a:pPr marL="342900" indent="-342900" algn="ctr" rtl="0">
              <a:buClr>
                <a:schemeClr val="accent1"/>
              </a:buClr>
              <a:buNone/>
            </a:pPr>
            <a:r>
              <a:rPr lang="en-GB" sz="2000" i="1" dirty="0" smtClean="0">
                <a:solidFill>
                  <a:srgbClr val="FF0000"/>
                </a:solidFill>
              </a:rPr>
              <a:t>3.Parts of the Sentence: Subjects &amp; Verbs √</a:t>
            </a:r>
          </a:p>
          <a:p>
            <a:pPr marL="342900" indent="-342900" algn="ctr" rtl="0">
              <a:buClr>
                <a:schemeClr val="accent1"/>
              </a:buClr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4.Exercises</a:t>
            </a:r>
          </a:p>
          <a:p>
            <a:pPr algn="ctr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7</a:t>
            </a:fld>
            <a:endParaRPr lang="ar-SA" dirty="0"/>
          </a:p>
        </p:txBody>
      </p:sp>
      <p:sp>
        <p:nvSpPr>
          <p:cNvPr id="5" name="Title 1"/>
          <p:cNvSpPr>
            <a:spLocks noGrp="1"/>
          </p:cNvSpPr>
          <p:nvPr/>
        </p:nvSpPr>
        <p:spPr>
          <a:xfrm>
            <a:off x="467544" y="84584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1: Finding the Ideal Job 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611560" y="476672"/>
            <a:ext cx="7920880" cy="5760640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2000" dirty="0"/>
              <a:t> </a:t>
            </a:r>
            <a:endParaRPr lang="en-US" sz="2400" dirty="0"/>
          </a:p>
          <a:p>
            <a:pPr algn="ctr" rtl="0">
              <a:buNone/>
            </a:pPr>
            <a:r>
              <a:rPr lang="en-US" sz="1600" dirty="0"/>
              <a:t>  </a:t>
            </a:r>
            <a:endParaRPr lang="en-US" sz="1600" dirty="0" smtClean="0"/>
          </a:p>
          <a:p>
            <a:pPr lvl="0" algn="l" rtl="0">
              <a:spcBef>
                <a:spcPts val="580"/>
              </a:spcBef>
              <a:buClr>
                <a:srgbClr val="D34817"/>
              </a:buClr>
              <a:buSzPct val="85000"/>
              <a:buNone/>
            </a:pPr>
            <a:r>
              <a:rPr lang="en-US" sz="1600" dirty="0" smtClean="0"/>
              <a:t> </a:t>
            </a:r>
            <a:endParaRPr lang="en-US" sz="1600" dirty="0"/>
          </a:p>
          <a:p>
            <a:pPr algn="l" rtl="0">
              <a:buNone/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8</a:t>
            </a:fld>
            <a:endParaRPr lang="ar-SA" dirty="0"/>
          </a:p>
        </p:txBody>
      </p:sp>
      <p:sp>
        <p:nvSpPr>
          <p:cNvPr id="4" name="Rounded Rectangle 3"/>
          <p:cNvSpPr/>
          <p:nvPr/>
        </p:nvSpPr>
        <p:spPr>
          <a:xfrm>
            <a:off x="467544" y="1268760"/>
            <a:ext cx="8208912" cy="7920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lvl="1" algn="l"/>
            <a:endParaRPr lang="en-US" sz="2000" dirty="0" smtClean="0">
              <a:solidFill>
                <a:schemeClr val="tx2"/>
              </a:solidFill>
            </a:endParaRPr>
          </a:p>
          <a:p>
            <a:pPr algn="l"/>
            <a:endParaRPr lang="ar-SA" sz="2000" dirty="0">
              <a:solidFill>
                <a:schemeClr val="tx2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27584" y="2636912"/>
            <a:ext cx="7488832" cy="1728192"/>
          </a:xfrm>
          <a:prstGeom prst="round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457200" lvl="0" indent="-457200" algn="l" rtl="0"/>
            <a:endParaRPr lang="en-US" sz="2000" dirty="0" smtClean="0">
              <a:solidFill>
                <a:schemeClr val="accent1"/>
              </a:solidFill>
            </a:endParaRPr>
          </a:p>
          <a:p>
            <a:pPr marL="457200" lvl="0" indent="-457200" algn="l" rtl="0">
              <a:buFont typeface="+mj-lt"/>
              <a:buAutoNum type="arabicPeriod"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457200" lvl="0" indent="-457200" algn="l" rtl="0">
              <a:buFont typeface="+mj-lt"/>
              <a:buAutoNum type="arabicPeriod"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457200" lvl="0" indent="-457200" algn="l" rtl="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Every sentence in English must have a subject and a verb.</a:t>
            </a:r>
          </a:p>
          <a:p>
            <a:pPr marL="457200" lvl="0" indent="-14288" algn="l" rtl="0"/>
            <a:r>
              <a:rPr lang="en-US" sz="2000" i="1" dirty="0" smtClean="0">
                <a:solidFill>
                  <a:srgbClr val="FF0000"/>
                </a:solidFill>
              </a:rPr>
              <a:t>She works.</a:t>
            </a:r>
          </a:p>
          <a:p>
            <a:pPr marL="457200" lvl="0" indent="-14288" algn="l" rtl="0"/>
            <a:r>
              <a:rPr lang="en-US" sz="2000" dirty="0" smtClean="0">
                <a:solidFill>
                  <a:schemeClr val="accent1"/>
                </a:solidFill>
              </a:rPr>
              <a:t>A sentence can have just a subject and a verb. But, usually, sentences have other words too. </a:t>
            </a:r>
          </a:p>
          <a:p>
            <a:pPr marL="457200" lvl="0" indent="-14288" algn="l" rtl="0"/>
            <a:r>
              <a:rPr lang="en-US" sz="2000" i="1" dirty="0" smtClean="0">
                <a:solidFill>
                  <a:srgbClr val="FF0000"/>
                </a:solidFill>
              </a:rPr>
              <a:t>She works for an employment agency.</a:t>
            </a:r>
          </a:p>
          <a:p>
            <a:pPr marL="457200" lvl="0" indent="-457200" algn="ctr" rtl="0"/>
            <a:endParaRPr lang="en-US" sz="2000" i="1" dirty="0" smtClean="0">
              <a:solidFill>
                <a:srgbClr val="FF0000"/>
              </a:solidFill>
            </a:endParaRPr>
          </a:p>
          <a:p>
            <a:pPr marL="457200" lvl="0" indent="-457200" algn="l" rtl="0"/>
            <a:endParaRPr lang="en-US" sz="2000" dirty="0" smtClean="0">
              <a:solidFill>
                <a:schemeClr val="accent1"/>
              </a:solidFill>
            </a:endParaRPr>
          </a:p>
          <a:p>
            <a:pPr algn="ctr"/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55576" y="4581128"/>
            <a:ext cx="7632848" cy="1368152"/>
          </a:xfrm>
          <a:prstGeom prst="round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457200" indent="-45720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2.   Subject pronouns </a:t>
            </a:r>
            <a:r>
              <a:rPr lang="en-US" sz="2000" dirty="0" smtClean="0">
                <a:solidFill>
                  <a:srgbClr val="FF0000"/>
                </a:solidFill>
              </a:rPr>
              <a:t>(</a:t>
            </a:r>
            <a:r>
              <a:rPr lang="en-US" sz="2000" i="1" dirty="0" smtClean="0">
                <a:solidFill>
                  <a:srgbClr val="FF0000"/>
                </a:solidFill>
              </a:rPr>
              <a:t>I, YOU, SHE, HE, IT</a:t>
            </a:r>
            <a:r>
              <a:rPr lang="en-US" sz="2000" dirty="0" smtClean="0">
                <a:solidFill>
                  <a:srgbClr val="FF0000"/>
                </a:solidFill>
              </a:rPr>
              <a:t>)</a:t>
            </a:r>
            <a:r>
              <a:rPr lang="en-US" sz="2000" dirty="0" smtClean="0">
                <a:solidFill>
                  <a:schemeClr val="accent1"/>
                </a:solidFill>
              </a:rPr>
              <a:t> can act as subjects. </a:t>
            </a:r>
          </a:p>
          <a:p>
            <a:pPr marL="361950" algn="l" rtl="0">
              <a:buNone/>
            </a:pPr>
            <a:r>
              <a:rPr lang="en-US" sz="2000" i="1" u="sng" dirty="0" smtClean="0">
                <a:solidFill>
                  <a:srgbClr val="FF0000"/>
                </a:solidFill>
              </a:rPr>
              <a:t>She</a:t>
            </a:r>
            <a:r>
              <a:rPr lang="en-US" sz="2000" i="1" dirty="0" smtClean="0">
                <a:solidFill>
                  <a:srgbClr val="FF0000"/>
                </a:solidFill>
              </a:rPr>
              <a:t> speaks English well.</a:t>
            </a:r>
          </a:p>
          <a:p>
            <a:pPr marL="361950" algn="l" rtl="0">
              <a:buNone/>
            </a:pPr>
            <a:r>
              <a:rPr lang="en-US" sz="2000" i="1" dirty="0" smtClean="0">
                <a:solidFill>
                  <a:srgbClr val="FF0000"/>
                </a:solidFill>
              </a:rPr>
              <a:t> </a:t>
            </a:r>
            <a:r>
              <a:rPr lang="en-US" sz="2000" i="1" u="sng" dirty="0" smtClean="0">
                <a:solidFill>
                  <a:srgbClr val="FF0000"/>
                </a:solidFill>
              </a:rPr>
              <a:t>I</a:t>
            </a:r>
            <a:r>
              <a:rPr lang="en-US" sz="2000" i="1" dirty="0" smtClean="0">
                <a:solidFill>
                  <a:srgbClr val="FF0000"/>
                </a:solidFill>
              </a:rPr>
              <a:t> live in Dammam.</a:t>
            </a:r>
          </a:p>
          <a:p>
            <a:pPr algn="ctr"/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764704"/>
            <a:ext cx="8136904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algn="ctr" rtl="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en-GB" sz="2400" dirty="0" smtClean="0">
                <a:solidFill>
                  <a:srgbClr val="FF0000"/>
                </a:solidFill>
              </a:rPr>
              <a:t>Part 5: Writing</a:t>
            </a:r>
          </a:p>
          <a:p>
            <a:pPr marL="274320" lvl="0" indent="-274320" algn="ctr" rtl="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en-US" sz="2400" dirty="0" smtClean="0">
                <a:solidFill>
                  <a:srgbClr val="FF0000"/>
                </a:solidFill>
              </a:rPr>
              <a:t>3.Parts of the Sentence</a:t>
            </a:r>
          </a:p>
          <a:p>
            <a:pPr marL="274320" lvl="0" indent="-274320" algn="ctr" rtl="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en-US" sz="2400" dirty="0" smtClean="0">
                <a:solidFill>
                  <a:srgbClr val="FF0000"/>
                </a:solidFill>
              </a:rPr>
              <a:t>Subject &amp; Verb</a:t>
            </a:r>
          </a:p>
          <a:p>
            <a:pPr marL="274320" lvl="0" indent="-274320" algn="ctr" rtl="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en-US" sz="2400" dirty="0" smtClean="0">
                <a:solidFill>
                  <a:srgbClr val="FF0000"/>
                </a:solidFill>
                <a:cs typeface="Traditional Arabic" pitchFamily="18" charset="-78"/>
              </a:rPr>
              <a:t>Book P. 13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endParaRPr lang="ar-SA" sz="2400" dirty="0">
              <a:solidFill>
                <a:srgbClr val="FF0000"/>
              </a:solidFill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10" name="Picture 9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611560" y="476672"/>
            <a:ext cx="7920880" cy="5760640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2000" dirty="0"/>
              <a:t> </a:t>
            </a:r>
            <a:endParaRPr lang="en-US" sz="2400" dirty="0"/>
          </a:p>
          <a:p>
            <a:pPr algn="ctr" rtl="0">
              <a:buNone/>
            </a:pPr>
            <a:r>
              <a:rPr lang="en-US" sz="1600" dirty="0"/>
              <a:t>  </a:t>
            </a:r>
            <a:endParaRPr lang="en-US" sz="1600" dirty="0" smtClean="0"/>
          </a:p>
          <a:p>
            <a:pPr lvl="0" algn="l" rtl="0">
              <a:spcBef>
                <a:spcPts val="580"/>
              </a:spcBef>
              <a:buClr>
                <a:srgbClr val="D34817"/>
              </a:buClr>
              <a:buSzPct val="85000"/>
              <a:buNone/>
            </a:pPr>
            <a:r>
              <a:rPr lang="en-US" sz="1600" dirty="0" smtClean="0"/>
              <a:t> </a:t>
            </a:r>
            <a:endParaRPr lang="en-US" sz="1600" dirty="0"/>
          </a:p>
          <a:p>
            <a:pPr algn="l" rtl="0">
              <a:buNone/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9</a:t>
            </a:fld>
            <a:endParaRPr lang="ar-SA" dirty="0"/>
          </a:p>
        </p:txBody>
      </p:sp>
      <p:sp>
        <p:nvSpPr>
          <p:cNvPr id="4" name="Rounded Rectangle 3"/>
          <p:cNvSpPr/>
          <p:nvPr/>
        </p:nvSpPr>
        <p:spPr>
          <a:xfrm>
            <a:off x="467544" y="1268760"/>
            <a:ext cx="8208912" cy="7920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lvl="1" algn="l"/>
            <a:endParaRPr lang="en-US" sz="2000" dirty="0" smtClean="0">
              <a:solidFill>
                <a:schemeClr val="tx2"/>
              </a:solidFill>
            </a:endParaRPr>
          </a:p>
          <a:p>
            <a:pPr algn="l"/>
            <a:endParaRPr lang="ar-SA" sz="2000" dirty="0">
              <a:solidFill>
                <a:schemeClr val="tx2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27584" y="2708920"/>
            <a:ext cx="7560840" cy="1440160"/>
          </a:xfrm>
          <a:prstGeom prst="round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361950" lvl="0" indent="-36195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3.    In commands, the subject is not mentioned. But, the subject of commands is always understood as "you".</a:t>
            </a:r>
          </a:p>
          <a:p>
            <a:pPr marL="361950" algn="l" rtl="0">
              <a:buNone/>
            </a:pPr>
            <a:r>
              <a:rPr lang="en-US" sz="2000" i="1" u="sng" dirty="0" smtClean="0">
                <a:solidFill>
                  <a:srgbClr val="FF0000"/>
                </a:solidFill>
              </a:rPr>
              <a:t>Answer</a:t>
            </a:r>
            <a:r>
              <a:rPr lang="en-US" sz="2000" i="1" dirty="0" smtClean="0">
                <a:solidFill>
                  <a:srgbClr val="FF0000"/>
                </a:solidFill>
              </a:rPr>
              <a:t> the phone.   </a:t>
            </a:r>
            <a:r>
              <a:rPr lang="en-US" sz="2000" dirty="0" smtClean="0">
                <a:solidFill>
                  <a:schemeClr val="accent1"/>
                </a:solidFill>
              </a:rPr>
              <a:t>= (you) answer the phone.</a:t>
            </a:r>
          </a:p>
          <a:p>
            <a:pPr algn="ctr"/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764704"/>
            <a:ext cx="81369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algn="ctr" rtl="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en-GB" sz="2400" dirty="0" smtClean="0">
                <a:solidFill>
                  <a:srgbClr val="FF0000"/>
                </a:solidFill>
              </a:rPr>
              <a:t>Part 5: Writing</a:t>
            </a:r>
          </a:p>
          <a:p>
            <a:pPr marL="274320" lvl="0" indent="-274320" algn="ctr" rtl="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en-US" sz="2400" dirty="0" smtClean="0">
                <a:solidFill>
                  <a:srgbClr val="FF0000"/>
                </a:solidFill>
              </a:rPr>
              <a:t>3.Parts of the Sentence</a:t>
            </a:r>
          </a:p>
          <a:p>
            <a:pPr marL="274320" lvl="0" indent="-274320" algn="ctr" rtl="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en-US" sz="2400" dirty="0" smtClean="0">
                <a:solidFill>
                  <a:srgbClr val="FF0000"/>
                </a:solidFill>
              </a:rPr>
              <a:t>Subject &amp; Verb</a:t>
            </a:r>
          </a:p>
          <a:p>
            <a:pPr marL="274320" indent="-274320" algn="ctr" rtl="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en-US" sz="2400" dirty="0" smtClean="0">
                <a:solidFill>
                  <a:srgbClr val="FF0000"/>
                </a:solidFill>
                <a:cs typeface="Traditional Arabic" pitchFamily="18" charset="-78"/>
              </a:rPr>
              <a:t>Book P. 13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endParaRPr lang="ar-SA" sz="2400" dirty="0" smtClean="0">
              <a:solidFill>
                <a:srgbClr val="FF0000"/>
              </a:solidFill>
            </a:endParaRPr>
          </a:p>
          <a:p>
            <a:pPr marL="274320" lvl="0" indent="-274320" algn="ctr" rtl="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en-US" sz="2400" dirty="0" smtClean="0">
                <a:solidFill>
                  <a:srgbClr val="FF0000"/>
                </a:solidFill>
              </a:rPr>
              <a:t> </a:t>
            </a:r>
            <a:endParaRPr lang="ar-SA" sz="2400" dirty="0">
              <a:solidFill>
                <a:srgbClr val="FF0000"/>
              </a:solidFill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27584" y="4221088"/>
            <a:ext cx="7560840" cy="1872208"/>
          </a:xfrm>
          <a:prstGeom prst="round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lvl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4. Subjects come before the verb and often come at the beginning of the sentence.</a:t>
            </a:r>
          </a:p>
          <a:p>
            <a:pPr marL="788670" lvl="1" indent="-514350" algn="l" rtl="0">
              <a:buNone/>
            </a:pPr>
            <a:r>
              <a:rPr lang="en-US" sz="2000" i="1" u="sng" dirty="0" smtClean="0">
                <a:solidFill>
                  <a:srgbClr val="FF0000"/>
                </a:solidFill>
              </a:rPr>
              <a:t>She</a:t>
            </a:r>
            <a:r>
              <a:rPr lang="en-US" sz="2000" i="1" dirty="0" smtClean="0">
                <a:solidFill>
                  <a:srgbClr val="FF0000"/>
                </a:solidFill>
              </a:rPr>
              <a:t> is a beautiful girl.</a:t>
            </a:r>
          </a:p>
          <a:p>
            <a:pPr marL="788670" lvl="1" indent="-514350" algn="l" rtl="0">
              <a:buNone/>
            </a:pPr>
            <a:r>
              <a:rPr lang="en-US" sz="2000" i="1" u="sng" dirty="0" smtClean="0">
                <a:solidFill>
                  <a:srgbClr val="FF0000"/>
                </a:solidFill>
              </a:rPr>
              <a:t>He</a:t>
            </a:r>
            <a:r>
              <a:rPr lang="en-US" sz="2000" i="1" dirty="0" smtClean="0">
                <a:solidFill>
                  <a:srgbClr val="FF0000"/>
                </a:solidFill>
              </a:rPr>
              <a:t> is a hardworking employee.</a:t>
            </a:r>
          </a:p>
          <a:p>
            <a:pPr marL="788670" lvl="1" indent="-514350" algn="l" rtl="0">
              <a:buNone/>
            </a:pPr>
            <a:r>
              <a:rPr lang="en-US" sz="2000" i="1" u="sng" dirty="0" smtClean="0">
                <a:solidFill>
                  <a:srgbClr val="FF0000"/>
                </a:solidFill>
              </a:rPr>
              <a:t>Connie</a:t>
            </a:r>
            <a:r>
              <a:rPr lang="en-US" sz="2000" i="1" dirty="0" smtClean="0">
                <a:solidFill>
                  <a:srgbClr val="FF0000"/>
                </a:solidFill>
              </a:rPr>
              <a:t> told me it was a great job.</a:t>
            </a:r>
            <a:endParaRPr lang="en-US" sz="2000" i="1" dirty="0">
              <a:solidFill>
                <a:srgbClr val="FF0000"/>
              </a:solidFill>
            </a:endParaRPr>
          </a:p>
        </p:txBody>
      </p:sp>
      <p:pic>
        <p:nvPicPr>
          <p:cNvPr id="11" name="Picture 10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683568" y="2204864"/>
            <a:ext cx="7848872" cy="3744416"/>
          </a:xfrm>
        </p:spPr>
        <p:txBody>
          <a:bodyPr>
            <a:normAutofit/>
          </a:bodyPr>
          <a:lstStyle/>
          <a:p>
            <a:pPr marL="788670" lvl="1" indent="-514350" algn="l" rtl="0">
              <a:buNone/>
            </a:pPr>
            <a:r>
              <a:rPr lang="en-US" sz="1600" dirty="0"/>
              <a:t> </a:t>
            </a:r>
          </a:p>
          <a:p>
            <a:pPr algn="l" rtl="0">
              <a:buNone/>
            </a:pPr>
            <a:r>
              <a:rPr lang="en-US" sz="1600" dirty="0"/>
              <a:t> </a:t>
            </a:r>
          </a:p>
          <a:p>
            <a:pPr>
              <a:buNone/>
            </a:pPr>
            <a:endParaRPr lang="ar-SA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10</a:t>
            </a:fld>
            <a:endParaRPr lang="ar-SA" dirty="0"/>
          </a:p>
        </p:txBody>
      </p:sp>
      <p:sp>
        <p:nvSpPr>
          <p:cNvPr id="6" name="Rounded Rectangle 5"/>
          <p:cNvSpPr/>
          <p:nvPr/>
        </p:nvSpPr>
        <p:spPr>
          <a:xfrm>
            <a:off x="827584" y="2636912"/>
            <a:ext cx="7560840" cy="1584176"/>
          </a:xfrm>
          <a:prstGeom prst="round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lvl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5. Subjects can be one word or many words.</a:t>
            </a:r>
          </a:p>
          <a:p>
            <a:pPr marL="180975" lvl="1" algn="l" rtl="0">
              <a:buNone/>
            </a:pPr>
            <a:r>
              <a:rPr lang="en-US" sz="2000" i="1" dirty="0" smtClean="0">
                <a:solidFill>
                  <a:schemeClr val="accent1"/>
                </a:solidFill>
              </a:rPr>
              <a:t> </a:t>
            </a:r>
            <a:r>
              <a:rPr lang="en-US" sz="2000" i="1" u="sng" dirty="0" smtClean="0">
                <a:solidFill>
                  <a:srgbClr val="FF0000"/>
                </a:solidFill>
              </a:rPr>
              <a:t>They</a:t>
            </a:r>
            <a:r>
              <a:rPr lang="en-US" sz="2000" i="1" dirty="0" smtClean="0">
                <a:solidFill>
                  <a:srgbClr val="FF0000"/>
                </a:solidFill>
              </a:rPr>
              <a:t> told me it was a great job.</a:t>
            </a:r>
          </a:p>
          <a:p>
            <a:pPr marL="180975" lvl="1" algn="l" rtl="0">
              <a:buNone/>
            </a:pPr>
            <a:r>
              <a:rPr lang="en-US" sz="2000" i="1" dirty="0" smtClean="0">
                <a:solidFill>
                  <a:srgbClr val="FF0000"/>
                </a:solidFill>
              </a:rPr>
              <a:t> S        </a:t>
            </a:r>
          </a:p>
          <a:p>
            <a:pPr algn="l" rtl="0">
              <a:buNone/>
            </a:pPr>
            <a:r>
              <a:rPr lang="en-US" sz="2000" i="1" dirty="0" smtClean="0">
                <a:solidFill>
                  <a:srgbClr val="FF0000"/>
                </a:solidFill>
              </a:rPr>
              <a:t>      </a:t>
            </a:r>
            <a:r>
              <a:rPr lang="en-US" sz="2000" u="sng" dirty="0" smtClean="0">
                <a:solidFill>
                  <a:srgbClr val="FF0000"/>
                </a:solidFill>
              </a:rPr>
              <a:t>Ahmad and Ali </a:t>
            </a:r>
            <a:r>
              <a:rPr lang="en-US" sz="2000" i="1" dirty="0" smtClean="0">
                <a:solidFill>
                  <a:srgbClr val="FF0000"/>
                </a:solidFill>
              </a:rPr>
              <a:t>told me it was a great job.</a:t>
            </a:r>
          </a:p>
          <a:p>
            <a:pPr algn="l" rtl="0">
              <a:buNone/>
            </a:pPr>
            <a:r>
              <a:rPr lang="en-US" sz="2000" i="1" dirty="0" smtClean="0">
                <a:solidFill>
                  <a:srgbClr val="FF0000"/>
                </a:solidFill>
              </a:rPr>
              <a:t>                      S</a:t>
            </a:r>
            <a:endParaRPr lang="en-US" sz="2000" i="1" dirty="0">
              <a:solidFill>
                <a:srgbClr val="FF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27584" y="4581128"/>
            <a:ext cx="7560840" cy="1152128"/>
          </a:xfrm>
          <a:prstGeom prst="round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lvl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6. Subjects cannot be repeated.</a:t>
            </a:r>
          </a:p>
          <a:p>
            <a:pPr algn="l" rtl="0">
              <a:buNone/>
            </a:pPr>
            <a:r>
              <a:rPr lang="en-US" sz="2000" i="1" u="sng" dirty="0" smtClean="0">
                <a:solidFill>
                  <a:srgbClr val="FF0000"/>
                </a:solidFill>
              </a:rPr>
              <a:t>They, Ahmad and Ali </a:t>
            </a:r>
            <a:r>
              <a:rPr lang="en-US" sz="2000" dirty="0" smtClean="0">
                <a:solidFill>
                  <a:srgbClr val="FF0000"/>
                </a:solidFill>
              </a:rPr>
              <a:t>told me it was a good job. × </a:t>
            </a:r>
            <a:r>
              <a:rPr lang="en-US" sz="2000" cap="all" dirty="0" smtClean="0">
                <a:solidFill>
                  <a:srgbClr val="FF0000"/>
                </a:solidFill>
              </a:rPr>
              <a:t>wrong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  S1                     S2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9552" y="764704"/>
            <a:ext cx="81369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algn="ctr" rtl="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en-GB" sz="2400" dirty="0" smtClean="0">
                <a:solidFill>
                  <a:srgbClr val="FF0000"/>
                </a:solidFill>
              </a:rPr>
              <a:t>Part 5: Writing</a:t>
            </a:r>
          </a:p>
          <a:p>
            <a:pPr marL="274320" lvl="0" indent="-274320" algn="ctr" rtl="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en-US" sz="2400" dirty="0" smtClean="0">
                <a:solidFill>
                  <a:srgbClr val="FF0000"/>
                </a:solidFill>
              </a:rPr>
              <a:t>3.Parts of the Sentence</a:t>
            </a:r>
          </a:p>
          <a:p>
            <a:pPr marL="274320" lvl="0" indent="-274320" algn="ctr" rtl="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en-US" sz="2400" dirty="0" smtClean="0">
                <a:solidFill>
                  <a:srgbClr val="FF0000"/>
                </a:solidFill>
              </a:rPr>
              <a:t>Subject &amp; Verb </a:t>
            </a:r>
          </a:p>
          <a:p>
            <a:pPr marL="274320" indent="-274320" algn="ctr" rtl="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en-US" sz="2400" dirty="0" smtClean="0">
                <a:solidFill>
                  <a:srgbClr val="FF0000"/>
                </a:solidFill>
                <a:cs typeface="Traditional Arabic" pitchFamily="18" charset="-78"/>
              </a:rPr>
              <a:t>Book P. 13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endParaRPr lang="ar-SA" sz="2400" dirty="0" smtClean="0">
              <a:solidFill>
                <a:srgbClr val="FF0000"/>
              </a:solidFill>
            </a:endParaRPr>
          </a:p>
          <a:p>
            <a:pPr marL="274320" lvl="0" indent="-274320" algn="ctr" rtl="0">
              <a:spcBef>
                <a:spcPts val="580"/>
              </a:spcBef>
              <a:buClr>
                <a:srgbClr val="D34817"/>
              </a:buClr>
              <a:buSzPct val="85000"/>
            </a:pPr>
            <a:endParaRPr lang="ar-SA" sz="2400" dirty="0">
              <a:solidFill>
                <a:srgbClr val="FF0000"/>
              </a:solidFill>
            </a:endParaRPr>
          </a:p>
        </p:txBody>
      </p:sp>
      <p:pic>
        <p:nvPicPr>
          <p:cNvPr id="9" name="Picture 8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395536" y="692696"/>
            <a:ext cx="7992888" cy="5760640"/>
          </a:xfrm>
        </p:spPr>
        <p:txBody>
          <a:bodyPr>
            <a:normAutofit/>
          </a:bodyPr>
          <a:lstStyle/>
          <a:p>
            <a:pPr lvl="1" algn="l" rtl="0">
              <a:buNone/>
            </a:pPr>
            <a:endParaRPr lang="en-US" sz="3600" dirty="0" smtClean="0"/>
          </a:p>
          <a:p>
            <a:pPr lvl="1" algn="l" rtl="0">
              <a:buNone/>
            </a:pPr>
            <a:endParaRPr lang="en-US" sz="3600" dirty="0"/>
          </a:p>
          <a:p>
            <a:pPr algn="l" rtl="0">
              <a:buNone/>
            </a:pPr>
            <a:endParaRPr lang="en-US" dirty="0" smtClean="0"/>
          </a:p>
          <a:p>
            <a:pPr marL="342900" indent="-342900" algn="l" rtl="0"/>
            <a:endParaRPr lang="en-US" sz="1700" dirty="0" smtClean="0"/>
          </a:p>
          <a:p>
            <a:pPr marL="342900" indent="-342900" algn="l" rtl="0"/>
            <a:endParaRPr lang="en-US" sz="1700" dirty="0" smtClean="0"/>
          </a:p>
          <a:p>
            <a:pPr marL="342900" indent="-342900" algn="l" rtl="0"/>
            <a:endParaRPr lang="en-US" sz="1700" dirty="0" smtClean="0"/>
          </a:p>
          <a:p>
            <a:pPr marL="342900" indent="-342900" algn="l" rtl="0"/>
            <a:endParaRPr lang="en-US" sz="1700" dirty="0" smtClean="0"/>
          </a:p>
          <a:p>
            <a:pPr marL="342900" indent="-342900" algn="l" rtl="0"/>
            <a:endParaRPr lang="en-US" sz="1700" dirty="0" smtClean="0"/>
          </a:p>
          <a:p>
            <a:pPr marL="342900" indent="-342900" algn="l" rtl="0"/>
            <a:endParaRPr lang="en-US" sz="1700" dirty="0" smtClean="0"/>
          </a:p>
          <a:p>
            <a:pPr marL="342900" indent="-342900" algn="l" rtl="0"/>
            <a:endParaRPr lang="en-US" sz="1700" dirty="0" smtClean="0"/>
          </a:p>
          <a:p>
            <a:pPr algn="l" rtl="0">
              <a:buNone/>
            </a:pPr>
            <a:endParaRPr lang="en-US" sz="3400" dirty="0"/>
          </a:p>
          <a:p>
            <a:pPr algn="l" rtl="0">
              <a:buNone/>
            </a:pPr>
            <a:endParaRPr lang="ar-S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11</a:t>
            </a:fld>
            <a:endParaRPr lang="ar-SA" dirty="0"/>
          </a:p>
        </p:txBody>
      </p:sp>
      <p:sp>
        <p:nvSpPr>
          <p:cNvPr id="11" name="Rounded Rectangle 10"/>
          <p:cNvSpPr/>
          <p:nvPr/>
        </p:nvSpPr>
        <p:spPr>
          <a:xfrm>
            <a:off x="827584" y="2564904"/>
            <a:ext cx="7560840" cy="1440160"/>
          </a:xfrm>
          <a:prstGeom prst="round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180975" indent="-180975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7. Verbs are usually the second word in the sentence, immediately following the subject.  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   </a:t>
            </a:r>
            <a:r>
              <a:rPr lang="en-US" sz="2000" i="1" dirty="0" smtClean="0">
                <a:solidFill>
                  <a:srgbClr val="FF0000"/>
                </a:solidFill>
              </a:rPr>
              <a:t>Huda </a:t>
            </a:r>
            <a:r>
              <a:rPr lang="en-US" sz="2000" i="1" u="sng" dirty="0" smtClean="0">
                <a:solidFill>
                  <a:srgbClr val="FF0000"/>
                </a:solidFill>
              </a:rPr>
              <a:t>speaks</a:t>
            </a:r>
            <a:r>
              <a:rPr lang="en-US" sz="2000" i="1" dirty="0" smtClean="0">
                <a:solidFill>
                  <a:srgbClr val="FF0000"/>
                </a:solidFill>
              </a:rPr>
              <a:t> English.</a:t>
            </a:r>
          </a:p>
          <a:p>
            <a:pPr algn="l" rtl="0">
              <a:buNone/>
            </a:pPr>
            <a:endParaRPr lang="en-US" sz="2000" i="1" dirty="0" smtClean="0">
              <a:solidFill>
                <a:srgbClr val="FF000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27584" y="1124744"/>
            <a:ext cx="7416824" cy="7920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 sz="2000" dirty="0">
              <a:solidFill>
                <a:schemeClr val="tx2"/>
              </a:solidFill>
            </a:endParaRPr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9552" y="764704"/>
            <a:ext cx="81369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algn="ctr" rtl="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en-GB" sz="2400" dirty="0" smtClean="0">
                <a:solidFill>
                  <a:srgbClr val="FF0000"/>
                </a:solidFill>
              </a:rPr>
              <a:t>Part 5: Writing</a:t>
            </a:r>
          </a:p>
          <a:p>
            <a:pPr marL="274320" lvl="0" indent="-274320" algn="ctr" rtl="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en-US" sz="2400" dirty="0" smtClean="0">
                <a:solidFill>
                  <a:srgbClr val="FF0000"/>
                </a:solidFill>
              </a:rPr>
              <a:t>3.Parts of the Sentence</a:t>
            </a:r>
          </a:p>
          <a:p>
            <a:pPr marL="274320" lvl="0" indent="-274320" algn="ctr" rtl="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en-US" sz="2400" dirty="0" smtClean="0">
                <a:solidFill>
                  <a:srgbClr val="FF0000"/>
                </a:solidFill>
              </a:rPr>
              <a:t>Subject &amp; Verb</a:t>
            </a:r>
          </a:p>
          <a:p>
            <a:pPr marL="274320" indent="-274320" algn="ctr" rtl="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en-US" sz="2400" dirty="0" smtClean="0">
                <a:solidFill>
                  <a:srgbClr val="FF0000"/>
                </a:solidFill>
                <a:cs typeface="Traditional Arabic" pitchFamily="18" charset="-78"/>
              </a:rPr>
              <a:t>Book P. 13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endParaRPr lang="ar-SA" sz="2400" dirty="0" smtClean="0">
              <a:solidFill>
                <a:srgbClr val="FF0000"/>
              </a:solidFill>
            </a:endParaRPr>
          </a:p>
          <a:p>
            <a:pPr marL="274320" lvl="0" indent="-274320" algn="ctr" rtl="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en-US" sz="2400" dirty="0" smtClean="0">
                <a:solidFill>
                  <a:srgbClr val="FF0000"/>
                </a:solidFill>
              </a:rPr>
              <a:t> </a:t>
            </a:r>
            <a:endParaRPr lang="ar-SA" sz="2400" dirty="0">
              <a:solidFill>
                <a:srgbClr val="FF0000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827584" y="4293096"/>
            <a:ext cx="7560840" cy="1656184"/>
          </a:xfrm>
          <a:prstGeom prst="round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lvl="0"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8. The first letter of the first word of a sentence must be capitalized. A sentence must end with a period, question mark, or exclamation point. </a:t>
            </a:r>
          </a:p>
          <a:p>
            <a:pPr lvl="0" algn="l" rtl="0">
              <a:buNone/>
            </a:pPr>
            <a:r>
              <a:rPr lang="en-US" sz="2000" i="1" dirty="0" smtClean="0">
                <a:solidFill>
                  <a:srgbClr val="FF0000"/>
                </a:solidFill>
              </a:rPr>
              <a:t>There was one problem.</a:t>
            </a:r>
          </a:p>
          <a:p>
            <a:pPr lvl="0" algn="l" rtl="0">
              <a:buNone/>
            </a:pPr>
            <a:r>
              <a:rPr lang="en-US" sz="2000" i="1" dirty="0" smtClean="0">
                <a:solidFill>
                  <a:srgbClr val="FF0000"/>
                </a:solidFill>
              </a:rPr>
              <a:t>I was bored. </a:t>
            </a:r>
            <a:endParaRPr lang="en-US" sz="2000" i="1" dirty="0">
              <a:solidFill>
                <a:srgbClr val="FF0000"/>
              </a:solidFill>
            </a:endParaRPr>
          </a:p>
        </p:txBody>
      </p:sp>
      <p:pic>
        <p:nvPicPr>
          <p:cNvPr id="9" name="Picture 8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216" y="1916832"/>
            <a:ext cx="7931224" cy="3597032"/>
          </a:xfrm>
        </p:spPr>
        <p:txBody>
          <a:bodyPr>
            <a:noAutofit/>
          </a:bodyPr>
          <a:lstStyle/>
          <a:p>
            <a:pPr marL="342900" indent="-342900" algn="ctr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r>
              <a:rPr lang="en-GB" sz="2000" i="1" dirty="0" smtClean="0">
                <a:solidFill>
                  <a:schemeClr val="accent1"/>
                </a:solidFill>
              </a:rPr>
              <a:t>Part 5: Writing</a:t>
            </a:r>
          </a:p>
          <a:p>
            <a:pPr marL="342900" indent="-342900" algn="ctr" rtl="0">
              <a:buClr>
                <a:schemeClr val="accent1"/>
              </a:buClr>
              <a:buNone/>
            </a:pPr>
            <a:r>
              <a:rPr lang="en-GB" sz="2000" i="1" dirty="0" smtClean="0">
                <a:solidFill>
                  <a:schemeClr val="accent1"/>
                </a:solidFill>
              </a:rPr>
              <a:t>1.The Sentence</a:t>
            </a:r>
          </a:p>
          <a:p>
            <a:pPr marL="342900" indent="-342900" algn="ctr" rtl="0">
              <a:buClr>
                <a:schemeClr val="accent1"/>
              </a:buClr>
              <a:buNone/>
            </a:pPr>
            <a:r>
              <a:rPr lang="en-GB" sz="2000" i="1" dirty="0" smtClean="0">
                <a:solidFill>
                  <a:schemeClr val="accent1"/>
                </a:solidFill>
              </a:rPr>
              <a:t>2. Sentences &amp; Fragments</a:t>
            </a:r>
          </a:p>
          <a:p>
            <a:pPr marL="342900" indent="-342900" algn="ctr" rtl="0">
              <a:buClr>
                <a:schemeClr val="accent1"/>
              </a:buClr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3.Parts of the Sentence: Subjects &amp; Verbs</a:t>
            </a:r>
          </a:p>
          <a:p>
            <a:pPr marL="342900" indent="-342900" algn="ctr" rtl="0">
              <a:buClr>
                <a:schemeClr val="accent1"/>
              </a:buClr>
              <a:buNone/>
            </a:pPr>
            <a:r>
              <a:rPr lang="en-GB" sz="2000" i="1" dirty="0" smtClean="0">
                <a:solidFill>
                  <a:srgbClr val="FF0000"/>
                </a:solidFill>
              </a:rPr>
              <a:t>4.Exercises √</a:t>
            </a:r>
          </a:p>
          <a:p>
            <a:pPr algn="ctr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12</a:t>
            </a:fld>
            <a:endParaRPr lang="ar-SA" dirty="0"/>
          </a:p>
        </p:txBody>
      </p:sp>
      <p:sp>
        <p:nvSpPr>
          <p:cNvPr id="5" name="Title 1"/>
          <p:cNvSpPr>
            <a:spLocks noGrp="1"/>
          </p:cNvSpPr>
          <p:nvPr/>
        </p:nvSpPr>
        <p:spPr>
          <a:xfrm>
            <a:off x="467544" y="84584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1: Finding the Ideal Job 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352800" cy="26813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280240"/>
            <a:ext cx="7560840" cy="438912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Q1:</a:t>
            </a:r>
            <a:r>
              <a:rPr lang="en-US" sz="2000" dirty="0" smtClean="0">
                <a:solidFill>
                  <a:schemeClr val="accent1"/>
                </a:solidFill>
              </a:rPr>
              <a:t> Each sentence has one mistake. Correct the mistakes.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The camera company it paid Marika a lot of money.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She happy with her job at the camera company.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Decided to change her job anyway.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Her didn’t understand her question.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5"/>
            </a:pPr>
            <a:r>
              <a:rPr lang="en-US" sz="2000" dirty="0" smtClean="0">
                <a:solidFill>
                  <a:schemeClr val="accent1"/>
                </a:solidFill>
              </a:rPr>
              <a:t>Why did she change her job?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5"/>
            </a:pPr>
            <a:r>
              <a:rPr lang="en-US" sz="2000" dirty="0" smtClean="0">
                <a:solidFill>
                  <a:schemeClr val="accent1"/>
                </a:solidFill>
              </a:rPr>
              <a:t>Marika she just wanted her dream job.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5"/>
            </a:pPr>
            <a:r>
              <a:rPr lang="en-US" sz="2000" dirty="0" smtClean="0">
                <a:solidFill>
                  <a:schemeClr val="accent1"/>
                </a:solidFill>
              </a:rPr>
              <a:t>Started Marika her own restaurant.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5"/>
            </a:pPr>
            <a:r>
              <a:rPr lang="en-US" sz="2000" dirty="0" smtClean="0">
                <a:solidFill>
                  <a:schemeClr val="accent1"/>
                </a:solidFill>
              </a:rPr>
              <a:t>Marika happier now than ever before!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l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13</a:t>
            </a:fld>
            <a:endParaRPr lang="ar-SA" dirty="0"/>
          </a:p>
        </p:txBody>
      </p:sp>
      <p:sp>
        <p:nvSpPr>
          <p:cNvPr id="6" name="Content Placeholder 2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584176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GB" sz="2400" dirty="0" smtClean="0">
                <a:solidFill>
                  <a:srgbClr val="FF0000"/>
                </a:solidFill>
                <a:latin typeface="+mn-lt"/>
              </a:rPr>
              <a:t>Part 5: Writing</a:t>
            </a:r>
          </a:p>
          <a:p>
            <a:pPr algn="ctr" rtl="0">
              <a:buNone/>
            </a:pP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4. Exercises </a:t>
            </a:r>
          </a:p>
          <a:p>
            <a:pPr lvl="0" algn="ctr" rtl="0"/>
            <a:r>
              <a:rPr lang="en-US" sz="2400" dirty="0" smtClean="0">
                <a:solidFill>
                  <a:srgbClr val="FF0000"/>
                </a:solidFill>
                <a:latin typeface="+mn-lt"/>
                <a:cs typeface="Traditional Arabic" pitchFamily="18" charset="-78"/>
              </a:rPr>
              <a:t>Book P. 14</a:t>
            </a:r>
            <a:r>
              <a:rPr lang="ar-SA" sz="24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ar-SA" sz="2400" dirty="0" smtClean="0">
                <a:solidFill>
                  <a:srgbClr val="FF0000"/>
                </a:solidFill>
                <a:latin typeface="+mn-lt"/>
              </a:rPr>
            </a:br>
            <a:endParaRPr lang="en-GB" sz="2400" dirty="0" smtClean="0">
              <a:solidFill>
                <a:srgbClr val="FF0000"/>
              </a:solidFill>
              <a:latin typeface="+mn-lt"/>
            </a:endParaRPr>
          </a:p>
          <a:p>
            <a:pPr rtl="0">
              <a:buNone/>
            </a:pP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3481" y="6356350"/>
            <a:ext cx="2960687" cy="365125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136224"/>
            <a:ext cx="7560840" cy="4389120"/>
          </a:xfrm>
        </p:spPr>
        <p:txBody>
          <a:bodyPr>
            <a:noAutofit/>
          </a:bodyPr>
          <a:lstStyle/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The camera company</a:t>
            </a:r>
            <a:r>
              <a:rPr lang="en-US" sz="2000" strike="sngStrike" dirty="0" smtClean="0">
                <a:solidFill>
                  <a:srgbClr val="FF0000"/>
                </a:solidFill>
              </a:rPr>
              <a:t> it </a:t>
            </a:r>
            <a:r>
              <a:rPr lang="en-US" sz="2000" dirty="0" smtClean="0">
                <a:solidFill>
                  <a:schemeClr val="accent1"/>
                </a:solidFill>
              </a:rPr>
              <a:t>paid Marika a lot of money.</a:t>
            </a:r>
            <a:endParaRPr lang="en-US" sz="2000" baseline="-250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She </a:t>
            </a:r>
            <a:r>
              <a:rPr lang="en-US" sz="2000" dirty="0" smtClean="0">
                <a:solidFill>
                  <a:srgbClr val="FF0000"/>
                </a:solidFill>
                <a:latin typeface="Bookman Old Style"/>
              </a:rPr>
              <a:t>↑</a:t>
            </a:r>
            <a:r>
              <a:rPr lang="en-US" sz="2000" baseline="30000" dirty="0" smtClean="0">
                <a:solidFill>
                  <a:srgbClr val="FF0000"/>
                </a:solidFill>
              </a:rPr>
              <a:t>is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>
                <a:solidFill>
                  <a:schemeClr val="accent1"/>
                </a:solidFill>
              </a:rPr>
              <a:t>happy with her job at the camera company.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rgbClr val="FF0000"/>
                </a:solidFill>
                <a:latin typeface="Bookman Old Style"/>
              </a:rPr>
              <a:t>↑</a:t>
            </a:r>
            <a:r>
              <a:rPr lang="en-US" sz="2000" dirty="0" smtClean="0">
                <a:solidFill>
                  <a:srgbClr val="FF0000"/>
                </a:solidFill>
              </a:rPr>
              <a:t>She </a:t>
            </a:r>
            <a:r>
              <a:rPr lang="en-US" sz="2000" strike="sngStrike" dirty="0" smtClean="0">
                <a:solidFill>
                  <a:srgbClr val="FF0000"/>
                </a:solidFill>
              </a:rPr>
              <a:t>D</a:t>
            </a:r>
            <a:r>
              <a:rPr lang="en-US" sz="2000" dirty="0" smtClean="0">
                <a:solidFill>
                  <a:schemeClr val="accent1"/>
                </a:solidFill>
              </a:rPr>
              <a:t>ecided </a:t>
            </a:r>
            <a:r>
              <a:rPr lang="en-US" sz="2000" baseline="30000" dirty="0" smtClean="0">
                <a:solidFill>
                  <a:srgbClr val="FF0000"/>
                </a:solidFill>
              </a:rPr>
              <a:t>decided</a:t>
            </a:r>
            <a:r>
              <a:rPr lang="en-US" sz="2000" dirty="0" smtClean="0">
                <a:solidFill>
                  <a:schemeClr val="accent1"/>
                </a:solidFill>
              </a:rPr>
              <a:t> to change her job anyway.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strike="sngStrike" dirty="0" smtClean="0">
                <a:solidFill>
                  <a:srgbClr val="FF0000"/>
                </a:solidFill>
              </a:rPr>
              <a:t>Her</a:t>
            </a:r>
            <a:r>
              <a:rPr lang="en-US" sz="2000" dirty="0" smtClean="0">
                <a:solidFill>
                  <a:schemeClr val="accent1"/>
                </a:solidFill>
              </a:rPr>
              <a:t>  </a:t>
            </a:r>
            <a:r>
              <a:rPr lang="en-US" sz="2000" baseline="30000" dirty="0" smtClean="0">
                <a:solidFill>
                  <a:srgbClr val="FF0000"/>
                </a:solidFill>
              </a:rPr>
              <a:t>She</a:t>
            </a:r>
            <a:r>
              <a:rPr lang="en-US" sz="2000" dirty="0" smtClean="0">
                <a:solidFill>
                  <a:schemeClr val="accent1"/>
                </a:solidFill>
              </a:rPr>
              <a:t> didn’t understand her question.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5"/>
            </a:pPr>
            <a:r>
              <a:rPr lang="en-US" sz="2000" dirty="0" smtClean="0">
                <a:solidFill>
                  <a:schemeClr val="accent1"/>
                </a:solidFill>
              </a:rPr>
              <a:t>Why did she change her job? </a:t>
            </a:r>
            <a:r>
              <a:rPr lang="en-US" sz="2000" dirty="0" smtClean="0">
                <a:solidFill>
                  <a:schemeClr val="accent1"/>
                </a:solidFill>
                <a:sym typeface="Wingdings"/>
              </a:rPr>
              <a:t></a:t>
            </a: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5"/>
            </a:pPr>
            <a:r>
              <a:rPr lang="en-US" sz="2000" dirty="0" smtClean="0">
                <a:solidFill>
                  <a:schemeClr val="accent1"/>
                </a:solidFill>
              </a:rPr>
              <a:t>Marika </a:t>
            </a:r>
            <a:r>
              <a:rPr lang="en-US" sz="2000" strike="sngStrike" dirty="0" smtClean="0">
                <a:solidFill>
                  <a:srgbClr val="FF0000"/>
                </a:solidFill>
              </a:rPr>
              <a:t>she</a:t>
            </a:r>
            <a:r>
              <a:rPr lang="en-US" sz="2000" dirty="0" smtClean="0">
                <a:solidFill>
                  <a:schemeClr val="accent1"/>
                </a:solidFill>
              </a:rPr>
              <a:t> just wanted her dream job.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5"/>
            </a:pPr>
            <a:r>
              <a:rPr lang="en-US" sz="2000" strike="sngStrike" dirty="0" smtClean="0">
                <a:solidFill>
                  <a:srgbClr val="FF0000"/>
                </a:solidFill>
              </a:rPr>
              <a:t>Started Marika  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baseline="30000" dirty="0" err="1" smtClean="0">
                <a:solidFill>
                  <a:srgbClr val="FF0000"/>
                </a:solidFill>
              </a:rPr>
              <a:t>Marika</a:t>
            </a:r>
            <a:r>
              <a:rPr lang="en-US" sz="2000" baseline="30000" dirty="0" smtClean="0">
                <a:solidFill>
                  <a:srgbClr val="FF0000"/>
                </a:solidFill>
              </a:rPr>
              <a:t> started </a:t>
            </a:r>
            <a:r>
              <a:rPr lang="en-US" sz="2000" dirty="0" smtClean="0">
                <a:solidFill>
                  <a:schemeClr val="accent1"/>
                </a:solidFill>
              </a:rPr>
              <a:t>her own restaurant.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5"/>
            </a:pPr>
            <a:r>
              <a:rPr lang="en-US" sz="2000" dirty="0" smtClean="0">
                <a:solidFill>
                  <a:schemeClr val="accent1"/>
                </a:solidFill>
              </a:rPr>
              <a:t>Marika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Bookman Old Style"/>
              </a:rPr>
              <a:t>↑</a:t>
            </a:r>
            <a:r>
              <a:rPr lang="en-US" sz="2000" baseline="30000" dirty="0" smtClean="0">
                <a:solidFill>
                  <a:srgbClr val="FF0000"/>
                </a:solidFill>
              </a:rPr>
              <a:t>is</a:t>
            </a:r>
            <a:r>
              <a:rPr lang="en-US" sz="2000" dirty="0" smtClean="0">
                <a:solidFill>
                  <a:schemeClr val="accent1"/>
                </a:solidFill>
              </a:rPr>
              <a:t> happier now than ever before!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l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F5CD-42AA-4952-98DC-6C967A1F0283}" type="slidenum">
              <a:rPr lang="ar-SA" smtClean="0"/>
              <a:pPr/>
              <a:t>14</a:t>
            </a:fld>
            <a:endParaRPr lang="ar-SA" dirty="0"/>
          </a:p>
        </p:txBody>
      </p:sp>
      <p:sp>
        <p:nvSpPr>
          <p:cNvPr id="6" name="Content Placeholder 2"/>
          <p:cNvSpPr>
            <a:spLocks noGrp="1"/>
          </p:cNvSpPr>
          <p:nvPr>
            <p:ph type="title"/>
          </p:nvPr>
        </p:nvSpPr>
        <p:spPr>
          <a:xfrm>
            <a:off x="457200" y="1556792"/>
            <a:ext cx="8229600" cy="1080120"/>
          </a:xfrm>
        </p:spPr>
        <p:txBody>
          <a:bodyPr>
            <a:noAutofit/>
          </a:bodyPr>
          <a:lstStyle/>
          <a:p>
            <a:pPr algn="ctr" rtl="0">
              <a:buNone/>
            </a:pPr>
            <a:r>
              <a:rPr lang="en-GB" sz="2400" dirty="0" smtClean="0">
                <a:solidFill>
                  <a:srgbClr val="FF0000"/>
                </a:solidFill>
                <a:latin typeface="+mn-lt"/>
              </a:rPr>
              <a:t>Part 5: Writing</a:t>
            </a:r>
          </a:p>
          <a:p>
            <a:pPr algn="ctr" rtl="0">
              <a:buNone/>
            </a:pP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4. Exercises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 Answers </a:t>
            </a:r>
          </a:p>
          <a:p>
            <a:pPr algn="ctr" rtl="0">
              <a:buNone/>
            </a:pPr>
            <a:endParaRPr lang="en-GB" sz="2400" dirty="0" smtClean="0">
              <a:solidFill>
                <a:srgbClr val="FF0000"/>
              </a:solidFill>
              <a:latin typeface="+mn-lt"/>
            </a:endParaRPr>
          </a:p>
          <a:p>
            <a:pPr rtl="0">
              <a:buNone/>
            </a:pP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76D9E8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>
        <a:gradFill flip="none" rotWithShape="1">
          <a:gsLst>
            <a:gs pos="0">
              <a:schemeClr val="bg2">
                <a:lumMod val="75000"/>
                <a:tint val="66000"/>
                <a:satMod val="160000"/>
              </a:schemeClr>
            </a:gs>
            <a:gs pos="50000">
              <a:schemeClr val="bg2">
                <a:lumMod val="75000"/>
                <a:tint val="44500"/>
                <a:satMod val="160000"/>
              </a:schemeClr>
            </a:gs>
            <a:gs pos="100000">
              <a:schemeClr val="bg2">
                <a:lumMod val="75000"/>
                <a:tint val="23500"/>
                <a:satMod val="160000"/>
              </a:schemeClr>
            </a:gs>
          </a:gsLst>
          <a:lin ang="5400000" scaled="1"/>
          <a:tileRect/>
        </a:gradFill>
        <a:ln>
          <a:noFill/>
        </a:ln>
      </a:spPr>
      <a:bodyPr rtlCol="1" anchor="ctr"/>
      <a:lstStyle>
        <a:defPPr algn="l">
          <a:defRPr sz="20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4279</TotalTime>
  <Words>927</Words>
  <Application>Microsoft Office PowerPoint</Application>
  <PresentationFormat>On-screen Show (4:3)</PresentationFormat>
  <Paragraphs>202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Flow</vt:lpstr>
      <vt:lpstr>      Unit 1 Finding the Ideal Job Writing: The Sentence   </vt:lpstr>
      <vt:lpstr>Slide 2</vt:lpstr>
      <vt:lpstr>Slide 3</vt:lpstr>
      <vt:lpstr> </vt:lpstr>
      <vt:lpstr>   </vt:lpstr>
      <vt:lpstr>   </vt:lpstr>
      <vt:lpstr>Slide 7</vt:lpstr>
      <vt:lpstr>Slide 8</vt:lpstr>
      <vt:lpstr>Slide 9</vt:lpstr>
      <vt:lpstr>Slide 10</vt:lpstr>
      <vt:lpstr>Slide 11</vt:lpstr>
      <vt:lpstr>Slide 12</vt:lpstr>
      <vt:lpstr>Part 5: Writing 4. Exercises  Book P. 14  </vt:lpstr>
      <vt:lpstr>Part 5: Writing 4. Exercises  Answers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laila alhasan</dc:creator>
  <cp:lastModifiedBy>laila alhasan</cp:lastModifiedBy>
  <cp:revision>108</cp:revision>
  <dcterms:created xsi:type="dcterms:W3CDTF">2011-10-20T17:08:53Z</dcterms:created>
  <dcterms:modified xsi:type="dcterms:W3CDTF">2012-03-26T07:48:50Z</dcterms:modified>
</cp:coreProperties>
</file>