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4"/>
  </p:notesMasterIdLst>
  <p:sldIdLst>
    <p:sldId id="257" r:id="rId2"/>
    <p:sldId id="279" r:id="rId3"/>
    <p:sldId id="280" r:id="rId4"/>
    <p:sldId id="292" r:id="rId5"/>
    <p:sldId id="281" r:id="rId6"/>
    <p:sldId id="283" r:id="rId7"/>
    <p:sldId id="284" r:id="rId8"/>
    <p:sldId id="285" r:id="rId9"/>
    <p:sldId id="286" r:id="rId10"/>
    <p:sldId id="287" r:id="rId11"/>
    <p:sldId id="288" r:id="rId12"/>
    <p:sldId id="289"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5" d="100"/>
          <a:sy n="105" d="100"/>
        </p:scale>
        <p:origin x="-16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957887C-4036-44FD-9240-F1B54A66E52E}" type="datetimeFigureOut">
              <a:rPr lang="ar-SA" smtClean="0"/>
              <a:pPr/>
              <a:t>04/05/1433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2D07918-C9FD-47C2-A1DC-9858ECCE5583}"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CDF7DF8A-FFAC-4D78-BC37-BB1E7198B48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DF7DF8A-FFAC-4D78-BC37-BB1E7198B48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DF7DF8A-FFAC-4D78-BC37-BB1E7198B48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DF7DF8A-FFAC-4D78-BC37-BB1E7198B48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CDF7DF8A-FFAC-4D78-BC37-BB1E7198B48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CDF7DF8A-FFAC-4D78-BC37-BB1E7198B48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CDF7DF8A-FFAC-4D78-BC37-BB1E7198B48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DF7DF8A-FFAC-4D78-BC37-BB1E7198B48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CDF7DF8A-FFAC-4D78-BC37-BB1E7198B48B}"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DF7DF8A-FFAC-4D78-BC37-BB1E7198B48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5AFD0C-5324-4E0F-8A80-87571A2D0D38}" type="datetimeFigureOut">
              <a:rPr lang="ar-SA" smtClean="0"/>
              <a:pPr/>
              <a:t>04/05/1433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DF7DF8A-FFAC-4D78-BC37-BB1E7198B48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25AFD0C-5324-4E0F-8A80-87571A2D0D38}" type="datetimeFigureOut">
              <a:rPr lang="ar-SA" smtClean="0"/>
              <a:pPr/>
              <a:t>04/05/1433</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DF7DF8A-FFAC-4D78-BC37-BB1E7198B48B}"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71600" y="1628801"/>
            <a:ext cx="7272808" cy="2304255"/>
          </a:xfrm>
        </p:spPr>
        <p:txBody>
          <a:bodyPr>
            <a:noAutofit/>
          </a:bodyPr>
          <a:lstStyle/>
          <a:p>
            <a:pPr algn="ctr"/>
            <a:r>
              <a:rPr lang="en-GB" sz="3600" b="1" dirty="0" smtClean="0">
                <a:solidFill>
                  <a:srgbClr val="FF0000"/>
                </a:solidFill>
                <a:latin typeface="+mn-lt"/>
              </a:rPr>
              <a:t/>
            </a:r>
            <a:br>
              <a:rPr lang="en-GB" sz="3600" b="1" dirty="0" smtClean="0">
                <a:solidFill>
                  <a:srgbClr val="FF0000"/>
                </a:solidFill>
                <a:latin typeface="+mn-lt"/>
              </a:rPr>
            </a:br>
            <a:r>
              <a:rPr lang="en-GB" sz="3600" b="1" dirty="0" smtClean="0">
                <a:solidFill>
                  <a:srgbClr val="FF0000"/>
                </a:solidFill>
                <a:latin typeface="+mn-lt"/>
              </a:rPr>
              <a:t/>
            </a:r>
            <a:br>
              <a:rPr lang="en-GB" sz="3600" b="1" dirty="0" smtClean="0">
                <a:solidFill>
                  <a:srgbClr val="FF0000"/>
                </a:solidFill>
                <a:latin typeface="+mn-lt"/>
              </a:rPr>
            </a:br>
            <a:r>
              <a:rPr lang="en-GB" sz="3600" dirty="0" smtClean="0">
                <a:solidFill>
                  <a:srgbClr val="FF0000"/>
                </a:solidFill>
                <a:latin typeface="+mn-lt"/>
              </a:rPr>
              <a:t/>
            </a:r>
            <a:br>
              <a:rPr lang="en-GB" sz="3600" dirty="0" smtClean="0">
                <a:solidFill>
                  <a:srgbClr val="FF0000"/>
                </a:solidFill>
                <a:latin typeface="+mn-lt"/>
              </a:rPr>
            </a:br>
            <a:r>
              <a:rPr lang="en-GB" sz="3600" dirty="0" smtClean="0">
                <a:solidFill>
                  <a:srgbClr val="FF0000"/>
                </a:solidFill>
                <a:latin typeface="+mn-lt"/>
              </a:rPr>
              <a:t/>
            </a:r>
            <a:br>
              <a:rPr lang="en-GB" sz="3600" dirty="0" smtClean="0">
                <a:solidFill>
                  <a:srgbClr val="FF0000"/>
                </a:solidFill>
                <a:latin typeface="+mn-lt"/>
              </a:rPr>
            </a:br>
            <a:r>
              <a:rPr lang="en-GB" sz="3600" dirty="0" smtClean="0">
                <a:solidFill>
                  <a:srgbClr val="FF0000"/>
                </a:solidFill>
                <a:latin typeface="+mn-lt"/>
              </a:rPr>
              <a:t/>
            </a:r>
            <a:br>
              <a:rPr lang="en-GB" sz="3600" dirty="0" smtClean="0">
                <a:solidFill>
                  <a:srgbClr val="FF0000"/>
                </a:solidFill>
                <a:latin typeface="+mn-lt"/>
              </a:rPr>
            </a:br>
            <a:r>
              <a:rPr lang="en-GB" sz="3600" dirty="0" smtClean="0">
                <a:solidFill>
                  <a:srgbClr val="FF0000"/>
                </a:solidFill>
                <a:latin typeface="+mn-lt"/>
              </a:rPr>
              <a:t/>
            </a:r>
            <a:br>
              <a:rPr lang="en-GB" sz="3600" dirty="0" smtClean="0">
                <a:solidFill>
                  <a:srgbClr val="FF0000"/>
                </a:solidFill>
                <a:latin typeface="+mn-lt"/>
              </a:rPr>
            </a:br>
            <a:r>
              <a:rPr lang="en-GB" sz="3600" dirty="0" smtClean="0">
                <a:solidFill>
                  <a:srgbClr val="FF0000"/>
                </a:solidFill>
                <a:latin typeface="+mn-lt"/>
              </a:rPr>
              <a:t/>
            </a:r>
            <a:br>
              <a:rPr lang="en-GB" sz="3600" dirty="0" smtClean="0">
                <a:solidFill>
                  <a:srgbClr val="FF0000"/>
                </a:solidFill>
                <a:latin typeface="+mn-lt"/>
              </a:rPr>
            </a:br>
            <a:r>
              <a:rPr lang="en-GB" sz="3600" dirty="0" smtClean="0">
                <a:solidFill>
                  <a:srgbClr val="FF0000"/>
                </a:solidFill>
                <a:latin typeface="+mn-lt"/>
              </a:rPr>
              <a:t/>
            </a:r>
            <a:br>
              <a:rPr lang="en-GB" sz="3600" dirty="0" smtClean="0">
                <a:solidFill>
                  <a:srgbClr val="FF0000"/>
                </a:solidFill>
                <a:latin typeface="+mn-lt"/>
              </a:rPr>
            </a:br>
            <a:r>
              <a:rPr lang="en-GB" sz="3600" dirty="0" smtClean="0">
                <a:solidFill>
                  <a:srgbClr val="FF0000"/>
                </a:solidFill>
                <a:latin typeface="+mn-lt"/>
              </a:rPr>
              <a:t/>
            </a:r>
            <a:br>
              <a:rPr lang="en-GB" sz="3600" dirty="0" smtClean="0">
                <a:solidFill>
                  <a:srgbClr val="FF0000"/>
                </a:solidFill>
                <a:latin typeface="+mn-lt"/>
              </a:rPr>
            </a:br>
            <a:r>
              <a:rPr lang="en-GB" sz="3600" dirty="0" smtClean="0">
                <a:solidFill>
                  <a:srgbClr val="FF0000"/>
                </a:solidFill>
                <a:latin typeface="+mn-lt"/>
              </a:rPr>
              <a:t/>
            </a:r>
            <a:br>
              <a:rPr lang="en-GB" sz="3600" dirty="0" smtClean="0">
                <a:solidFill>
                  <a:srgbClr val="FF0000"/>
                </a:solidFill>
                <a:latin typeface="+mn-lt"/>
              </a:rPr>
            </a:br>
            <a:r>
              <a:rPr lang="en-GB" sz="3600" b="1" dirty="0" smtClean="0">
                <a:solidFill>
                  <a:srgbClr val="FF0000"/>
                </a:solidFill>
                <a:latin typeface="+mn-lt"/>
              </a:rPr>
              <a:t>Unit 2</a:t>
            </a:r>
            <a:br>
              <a:rPr lang="en-GB" sz="3600" b="1" dirty="0" smtClean="0">
                <a:solidFill>
                  <a:srgbClr val="FF0000"/>
                </a:solidFill>
                <a:latin typeface="+mn-lt"/>
              </a:rPr>
            </a:br>
            <a:r>
              <a:rPr lang="en-GB" sz="3600" b="1" dirty="0" smtClean="0">
                <a:solidFill>
                  <a:srgbClr val="FF0000"/>
                </a:solidFill>
                <a:latin typeface="+mn-lt"/>
              </a:rPr>
              <a:t>Country Life vs. City Life</a:t>
            </a:r>
            <a:br>
              <a:rPr lang="en-GB" sz="3600" b="1" dirty="0" smtClean="0">
                <a:solidFill>
                  <a:srgbClr val="FF0000"/>
                </a:solidFill>
                <a:latin typeface="+mn-lt"/>
              </a:rPr>
            </a:br>
            <a:r>
              <a:rPr lang="en-GB" sz="3600" dirty="0" smtClean="0">
                <a:solidFill>
                  <a:srgbClr val="FF0000"/>
                </a:solidFill>
                <a:latin typeface="+mn-lt"/>
              </a:rPr>
              <a:t>Reading 1: Letters to the Editor</a:t>
            </a:r>
            <a:br>
              <a:rPr lang="en-GB" sz="3600" dirty="0" smtClean="0">
                <a:solidFill>
                  <a:srgbClr val="FF0000"/>
                </a:solidFill>
                <a:latin typeface="+mn-lt"/>
              </a:rPr>
            </a:br>
            <a:r>
              <a:rPr lang="en-GB" sz="3600" dirty="0" smtClean="0">
                <a:solidFill>
                  <a:srgbClr val="FF0000"/>
                </a:solidFill>
                <a:latin typeface="+mn-lt"/>
              </a:rPr>
              <a:t>The Farming Life for Me</a:t>
            </a:r>
            <a:r>
              <a:rPr lang="en-GB" sz="3600" b="1" dirty="0" smtClean="0">
                <a:solidFill>
                  <a:srgbClr val="FF0000"/>
                </a:solidFill>
                <a:latin typeface="+mn-lt"/>
              </a:rPr>
              <a:t/>
            </a:r>
            <a:br>
              <a:rPr lang="en-GB" sz="3600" b="1" dirty="0" smtClean="0">
                <a:solidFill>
                  <a:srgbClr val="FF0000"/>
                </a:solidFill>
                <a:latin typeface="+mn-lt"/>
              </a:rPr>
            </a:br>
            <a:r>
              <a:rPr lang="en-GB" sz="3600" b="1" dirty="0" smtClean="0">
                <a:solidFill>
                  <a:srgbClr val="FF0000"/>
                </a:solidFill>
                <a:latin typeface="+mn-lt"/>
              </a:rPr>
              <a:t/>
            </a:r>
            <a:br>
              <a:rPr lang="en-GB" sz="3600" b="1" dirty="0" smtClean="0">
                <a:solidFill>
                  <a:srgbClr val="FF0000"/>
                </a:solidFill>
                <a:latin typeface="+mn-lt"/>
              </a:rPr>
            </a:br>
            <a:endParaRPr lang="ar-SA" sz="3600" b="1" dirty="0">
              <a:solidFill>
                <a:srgbClr val="FF0000"/>
              </a:solidFill>
              <a:latin typeface="+mn-lt"/>
            </a:endParaRPr>
          </a:p>
        </p:txBody>
      </p:sp>
      <p:sp>
        <p:nvSpPr>
          <p:cNvPr id="3" name="Subtitle 2"/>
          <p:cNvSpPr>
            <a:spLocks noGrp="1"/>
          </p:cNvSpPr>
          <p:nvPr>
            <p:ph type="subTitle" idx="1"/>
          </p:nvPr>
        </p:nvSpPr>
        <p:spPr>
          <a:xfrm>
            <a:off x="677744" y="3228536"/>
            <a:ext cx="7854696" cy="1752600"/>
          </a:xfrm>
        </p:spPr>
        <p:txBody>
          <a:bodyPr/>
          <a:lstStyle/>
          <a:p>
            <a:r>
              <a:rPr lang="en-GB" dirty="0" smtClean="0">
                <a:solidFill>
                  <a:schemeClr val="tx1"/>
                </a:solidFill>
              </a:rPr>
              <a:t> </a:t>
            </a:r>
            <a:endParaRPr lang="ar-SA" dirty="0">
              <a:solidFill>
                <a:schemeClr val="tx1"/>
              </a:solidFill>
            </a:endParaRPr>
          </a:p>
        </p:txBody>
      </p:sp>
      <p:sp>
        <p:nvSpPr>
          <p:cNvPr id="7" name="Slide Number Placeholder 6"/>
          <p:cNvSpPr>
            <a:spLocks noGrp="1"/>
          </p:cNvSpPr>
          <p:nvPr>
            <p:ph type="sldNum" sz="quarter" idx="12"/>
          </p:nvPr>
        </p:nvSpPr>
        <p:spPr/>
        <p:txBody>
          <a:bodyPr/>
          <a:lstStyle/>
          <a:p>
            <a:fld id="{B35C6F79-6578-43F4-8EBC-0CE16EF11B55}" type="slidenum">
              <a:rPr lang="ar-SA" smtClean="0"/>
              <a:pPr/>
              <a:t>1</a:t>
            </a:fld>
            <a:endParaRPr lang="ar-SA" dirty="0"/>
          </a:p>
        </p:txBody>
      </p:sp>
      <p:pic>
        <p:nvPicPr>
          <p:cNvPr id="4" name="Picture 3" descr="C:\Users\laila alhasan\Downloads\cityvscountry.jpg"/>
          <p:cNvPicPr/>
          <p:nvPr/>
        </p:nvPicPr>
        <p:blipFill>
          <a:blip r:embed="rId2" cstate="print"/>
          <a:srcRect/>
          <a:stretch>
            <a:fillRect/>
          </a:stretch>
        </p:blipFill>
        <p:spPr bwMode="auto">
          <a:xfrm>
            <a:off x="971600" y="2924943"/>
            <a:ext cx="4752529" cy="1584177"/>
          </a:xfrm>
          <a:prstGeom prst="rect">
            <a:avLst/>
          </a:prstGeom>
          <a:noFill/>
          <a:ln w="9525">
            <a:noFill/>
            <a:miter lim="800000"/>
            <a:headEnd/>
            <a:tailEnd/>
          </a:ln>
        </p:spPr>
      </p:pic>
      <p:pic>
        <p:nvPicPr>
          <p:cNvPr id="6" name="Picture 5" descr="http://t0.gstatic.com/images?q=tbn:ANd9GcQjXSAIRnleQCVNq8-B-HFdA9yhb9A4qLbEU0vYVbyVpc9OG9h0"/>
          <p:cNvPicPr/>
          <p:nvPr/>
        </p:nvPicPr>
        <p:blipFill>
          <a:blip r:embed="rId3" cstate="print"/>
          <a:srcRect/>
          <a:stretch>
            <a:fillRect/>
          </a:stretch>
        </p:blipFill>
        <p:spPr bwMode="auto">
          <a:xfrm>
            <a:off x="5796136" y="2924944"/>
            <a:ext cx="2376263" cy="1584176"/>
          </a:xfrm>
          <a:prstGeom prst="rect">
            <a:avLst/>
          </a:prstGeom>
          <a:noFill/>
          <a:ln w="9525">
            <a:noFill/>
            <a:miter lim="800000"/>
            <a:headEnd/>
            <a:tailEnd/>
          </a:ln>
        </p:spPr>
      </p:pic>
      <p:sp>
        <p:nvSpPr>
          <p:cNvPr id="8" name="Footer Placeholder 11"/>
          <p:cNvSpPr>
            <a:spLocks noGrp="1"/>
          </p:cNvSpPr>
          <p:nvPr>
            <p:ph type="ftr" sz="quarter" idx="11"/>
          </p:nvPr>
        </p:nvSpPr>
        <p:spPr>
          <a:xfrm>
            <a:off x="1403350" y="4653136"/>
            <a:ext cx="6408738" cy="365125"/>
          </a:xfrm>
        </p:spPr>
        <p:txBody>
          <a:bodyPr/>
          <a:lstStyle/>
          <a:p>
            <a:pPr algn="ctr">
              <a:defRPr/>
            </a:pPr>
            <a:r>
              <a:rPr lang="en-US" sz="2400" b="1" dirty="0">
                <a:solidFill>
                  <a:srgbClr val="FF0000"/>
                </a:solidFill>
              </a:rPr>
              <a:t>Prepared by: Laila al-Hasan</a:t>
            </a:r>
            <a:endParaRPr lang="ar-SA" sz="2400" b="1" dirty="0">
              <a:solidFill>
                <a:srgbClr val="FF0000"/>
              </a:solidFill>
            </a:endParaRPr>
          </a:p>
        </p:txBody>
      </p:sp>
      <p:pic>
        <p:nvPicPr>
          <p:cNvPr id="9" name="Picture 8" descr="http://wikimapia.org/p/00/01/13/33/39_big.jpg"/>
          <p:cNvPicPr/>
          <p:nvPr/>
        </p:nvPicPr>
        <p:blipFill>
          <a:blip r:embed="rId4" cstate="print"/>
          <a:srcRect/>
          <a:stretch>
            <a:fillRect/>
          </a:stretch>
        </p:blipFill>
        <p:spPr bwMode="auto">
          <a:xfrm>
            <a:off x="3779912" y="5373216"/>
            <a:ext cx="1584176" cy="1008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424256"/>
            <a:ext cx="8208912" cy="2156872"/>
          </a:xfrm>
        </p:spPr>
        <p:txBody>
          <a:bodyPr>
            <a:normAutofit/>
          </a:bodyPr>
          <a:lstStyle/>
          <a:p>
            <a:pPr marL="342900" indent="-342900" algn="ctr" rtl="0">
              <a:buNone/>
            </a:pPr>
            <a:r>
              <a:rPr lang="en-GB" sz="2000" dirty="0" smtClean="0">
                <a:solidFill>
                  <a:schemeClr val="accent1"/>
                </a:solidFill>
              </a:rPr>
              <a:t>Part 3: Reading</a:t>
            </a:r>
          </a:p>
          <a:p>
            <a:pPr marL="342900" indent="-342900" algn="ctr" rtl="0">
              <a:buNone/>
            </a:pPr>
            <a:r>
              <a:rPr lang="en-GB" sz="2000" dirty="0" smtClean="0">
                <a:solidFill>
                  <a:schemeClr val="accent1"/>
                </a:solidFill>
              </a:rPr>
              <a:t>Reading 1: </a:t>
            </a:r>
            <a:r>
              <a:rPr lang="en-US" sz="2000" dirty="0" smtClean="0">
                <a:solidFill>
                  <a:schemeClr val="accent1"/>
                </a:solidFill>
              </a:rPr>
              <a:t>Letters to the Editor: The Farming Life for Me</a:t>
            </a:r>
          </a:p>
          <a:p>
            <a:pPr marL="342900" indent="-342900" algn="ctr" rtl="0">
              <a:buNone/>
            </a:pPr>
            <a:r>
              <a:rPr lang="en-US" sz="2000" dirty="0" smtClean="0">
                <a:solidFill>
                  <a:schemeClr val="accent1"/>
                </a:solidFill>
              </a:rPr>
              <a:t>Summary</a:t>
            </a:r>
          </a:p>
          <a:p>
            <a:pPr marL="342900" indent="-342900" algn="ctr" rtl="0">
              <a:buNone/>
            </a:pPr>
            <a:r>
              <a:rPr lang="en-US" sz="2000" dirty="0" smtClean="0">
                <a:solidFill>
                  <a:schemeClr val="accent1"/>
                </a:solidFill>
              </a:rPr>
              <a:t>Exercises</a:t>
            </a: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B35C6F79-6578-43F4-8EBC-0CE16EF11B55}" type="slidenum">
              <a:rPr lang="ar-SA" smtClean="0"/>
              <a:pPr/>
              <a:t>2</a:t>
            </a:fld>
            <a:endParaRPr lang="ar-SA" dirty="0"/>
          </a:p>
        </p:txBody>
      </p:sp>
      <p:sp>
        <p:nvSpPr>
          <p:cNvPr id="5" name="Title 1"/>
          <p:cNvSpPr>
            <a:spLocks noGrp="1"/>
          </p:cNvSpPr>
          <p:nvPr>
            <p:ph type="title"/>
          </p:nvPr>
        </p:nvSpPr>
        <p:spPr>
          <a:xfrm>
            <a:off x="446856" y="917848"/>
            <a:ext cx="8229600" cy="1143000"/>
          </a:xfrm>
        </p:spPr>
        <p:txBody>
          <a:bodyPr>
            <a:normAutofit/>
          </a:bodyPr>
          <a:lstStyle/>
          <a:p>
            <a:pPr algn="ctr" rtl="0"/>
            <a:r>
              <a:rPr lang="en-GB" sz="2400" b="1" dirty="0" smtClean="0">
                <a:solidFill>
                  <a:srgbClr val="FF0000"/>
                </a:solidFill>
                <a:latin typeface="+mn-lt"/>
              </a:rPr>
              <a:t>Unit 2: Country Life vs. City Life</a:t>
            </a:r>
            <a:br>
              <a:rPr lang="en-GB" sz="2400" b="1" dirty="0" smtClean="0">
                <a:solidFill>
                  <a:srgbClr val="FF0000"/>
                </a:solidFill>
                <a:latin typeface="+mn-lt"/>
              </a:rPr>
            </a:br>
            <a:endParaRPr lang="ar-SA" sz="2400" b="1" dirty="0">
              <a:solidFill>
                <a:srgbClr val="FF0000"/>
              </a:solidFill>
              <a:latin typeface="+mn-lt"/>
            </a:endParaRPr>
          </a:p>
        </p:txBody>
      </p:sp>
      <p:sp>
        <p:nvSpPr>
          <p:cNvPr id="6" name="Footer Placeholder 5"/>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7" name="Picture 6"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052736"/>
            <a:ext cx="7772400" cy="1512168"/>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 Book P.23</a:t>
            </a:r>
            <a:br>
              <a:rPr lang="en-US" sz="2400" dirty="0" smtClean="0">
                <a:solidFill>
                  <a:srgbClr val="FF0000"/>
                </a:solidFill>
                <a:latin typeface="+mn-lt"/>
              </a:rPr>
            </a:br>
            <a:r>
              <a:rPr lang="en-US" sz="2400" dirty="0" smtClean="0">
                <a:solidFill>
                  <a:srgbClr val="FF0000"/>
                </a:solidFill>
                <a:latin typeface="+mn-lt"/>
              </a:rPr>
              <a:t>Summary</a:t>
            </a:r>
            <a:br>
              <a:rPr lang="en-US" sz="2400" dirty="0" smtClean="0">
                <a:solidFill>
                  <a:srgbClr val="FF0000"/>
                </a:solidFill>
                <a:latin typeface="+mn-lt"/>
              </a:rPr>
            </a:br>
            <a:endParaRPr lang="ar-SA" sz="2400" dirty="0">
              <a:solidFill>
                <a:srgbClr val="FF0000"/>
              </a:solidFill>
              <a:latin typeface="+mn-lt"/>
            </a:endParaRPr>
          </a:p>
        </p:txBody>
      </p:sp>
      <p:sp>
        <p:nvSpPr>
          <p:cNvPr id="3" name="Content Placeholder 2"/>
          <p:cNvSpPr>
            <a:spLocks noGrp="1"/>
          </p:cNvSpPr>
          <p:nvPr>
            <p:ph idx="1"/>
          </p:nvPr>
        </p:nvSpPr>
        <p:spPr>
          <a:xfrm>
            <a:off x="827584" y="2420888"/>
            <a:ext cx="7560840" cy="4176464"/>
          </a:xfrm>
        </p:spPr>
        <p:txBody>
          <a:bodyPr>
            <a:noAutofit/>
          </a:bodyPr>
          <a:lstStyle/>
          <a:p>
            <a:pPr algn="just" rtl="0">
              <a:lnSpc>
                <a:spcPct val="150000"/>
              </a:lnSpc>
              <a:buNone/>
            </a:pPr>
            <a:r>
              <a:rPr lang="en-US" sz="2000" dirty="0" smtClean="0">
                <a:solidFill>
                  <a:schemeClr val="accent1"/>
                </a:solidFill>
                <a:cs typeface="Calibri" pitchFamily="34" charset="0"/>
              </a:rPr>
              <a:t>Read the article on page 23.  </a:t>
            </a:r>
          </a:p>
          <a:p>
            <a:pPr algn="just" rtl="0">
              <a:lnSpc>
                <a:spcPct val="150000"/>
              </a:lnSpc>
              <a:buNone/>
            </a:pPr>
            <a:r>
              <a:rPr lang="en-US" sz="2000" dirty="0" smtClean="0">
                <a:solidFill>
                  <a:srgbClr val="FF0000"/>
                </a:solidFill>
              </a:rPr>
              <a:t>Main Ideas:</a:t>
            </a:r>
            <a:endParaRPr lang="en-US" sz="2000" dirty="0" smtClean="0">
              <a:solidFill>
                <a:schemeClr val="accent1"/>
              </a:solidFill>
            </a:endParaRPr>
          </a:p>
          <a:p>
            <a:pPr marL="0" indent="0" algn="just" rtl="0">
              <a:buNone/>
            </a:pPr>
            <a:r>
              <a:rPr lang="en-US" sz="2000" dirty="0" smtClean="0">
                <a:solidFill>
                  <a:schemeClr val="accent1"/>
                </a:solidFill>
              </a:rPr>
              <a:t>This is a letter to the editor of a magazine for young people. The writer is a teenage boy who lives on a farm. He gives his opinion about life in the country and life in the city. He explains why he thinks it’s better to grow up on a farm than to grow up in the city.</a:t>
            </a:r>
          </a:p>
          <a:p>
            <a:pPr marL="269875" indent="0" algn="just" rtl="0">
              <a:lnSpc>
                <a:spcPct val="150000"/>
              </a:lnSpc>
              <a:buNone/>
            </a:pPr>
            <a:endParaRPr lang="en-US" sz="2000" dirty="0" smtClean="0">
              <a:solidFill>
                <a:schemeClr val="accent1"/>
              </a:solidFill>
            </a:endParaRPr>
          </a:p>
          <a:p>
            <a:pPr marL="269875" indent="0" algn="just" rtl="0">
              <a:lnSpc>
                <a:spcPct val="150000"/>
              </a:lnSpc>
              <a:buNone/>
            </a:pPr>
            <a:endParaRPr lang="en-US" sz="2000" dirty="0" smtClean="0">
              <a:solidFill>
                <a:schemeClr val="accent1"/>
              </a:solidFill>
            </a:endParaRPr>
          </a:p>
          <a:p>
            <a:pPr algn="just">
              <a:lnSpc>
                <a:spcPct val="150000"/>
              </a:lnSpc>
            </a:pP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B35C6F79-6578-43F4-8EBC-0CE16EF11B55}" type="slidenum">
              <a:rPr lang="ar-SA" smtClean="0"/>
              <a:pPr/>
              <a:t>3</a:t>
            </a:fld>
            <a:endParaRPr lang="ar-SA" dirty="0"/>
          </a:p>
        </p:txBody>
      </p:sp>
      <p:sp>
        <p:nvSpPr>
          <p:cNvPr id="5" name="Footer Placeholder 4"/>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908720"/>
            <a:ext cx="7772400" cy="1512168"/>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  Book P.23</a:t>
            </a:r>
            <a:br>
              <a:rPr lang="en-US" sz="2400" dirty="0" smtClean="0">
                <a:solidFill>
                  <a:srgbClr val="FF0000"/>
                </a:solidFill>
                <a:latin typeface="+mn-lt"/>
              </a:rPr>
            </a:br>
            <a:r>
              <a:rPr lang="en-US" sz="2400" dirty="0" smtClean="0">
                <a:solidFill>
                  <a:srgbClr val="FF0000"/>
                </a:solidFill>
                <a:latin typeface="+mn-lt"/>
              </a:rPr>
              <a:t>Summary</a:t>
            </a:r>
            <a:br>
              <a:rPr lang="en-US" sz="2400" dirty="0" smtClean="0">
                <a:solidFill>
                  <a:srgbClr val="FF0000"/>
                </a:solidFill>
                <a:latin typeface="+mn-lt"/>
              </a:rPr>
            </a:br>
            <a:endParaRPr lang="ar-SA" sz="2400" dirty="0">
              <a:solidFill>
                <a:srgbClr val="FF0000"/>
              </a:solidFill>
              <a:latin typeface="+mn-lt"/>
            </a:endParaRPr>
          </a:p>
        </p:txBody>
      </p:sp>
      <p:sp>
        <p:nvSpPr>
          <p:cNvPr id="3" name="Content Placeholder 2"/>
          <p:cNvSpPr>
            <a:spLocks noGrp="1"/>
          </p:cNvSpPr>
          <p:nvPr>
            <p:ph idx="1"/>
          </p:nvPr>
        </p:nvSpPr>
        <p:spPr>
          <a:xfrm>
            <a:off x="827584" y="2276872"/>
            <a:ext cx="7560840" cy="4176464"/>
          </a:xfrm>
        </p:spPr>
        <p:txBody>
          <a:bodyPr>
            <a:noAutofit/>
          </a:bodyPr>
          <a:lstStyle/>
          <a:p>
            <a:pPr marL="0" indent="0" algn="just" rtl="0">
              <a:buNone/>
            </a:pPr>
            <a:r>
              <a:rPr lang="en-US" sz="2000" dirty="0" smtClean="0">
                <a:solidFill>
                  <a:srgbClr val="FF0000"/>
                </a:solidFill>
              </a:rPr>
              <a:t>First</a:t>
            </a:r>
            <a:r>
              <a:rPr lang="en-US" sz="2000" dirty="0" smtClean="0">
                <a:solidFill>
                  <a:schemeClr val="accent1"/>
                </a:solidFill>
              </a:rPr>
              <a:t>: Farm kids are too busy with farm work to get into trouble with guns, drugs and alcohol like a lot of city kids do. They work on the farm; they milk the cows, feed the animals, drive the tractor in the fields ,and water the crops.</a:t>
            </a:r>
          </a:p>
          <a:p>
            <a:pPr marL="0" indent="0" algn="just" rtl="0">
              <a:buNone/>
            </a:pPr>
            <a:endParaRPr lang="en-US" sz="2000" dirty="0" smtClean="0">
              <a:solidFill>
                <a:schemeClr val="accent1"/>
              </a:solidFill>
            </a:endParaRPr>
          </a:p>
          <a:p>
            <a:pPr marL="0" indent="0" algn="just" rtl="0">
              <a:buNone/>
            </a:pPr>
            <a:r>
              <a:rPr lang="en-US" sz="2000" dirty="0" smtClean="0">
                <a:solidFill>
                  <a:srgbClr val="FF0000"/>
                </a:solidFill>
              </a:rPr>
              <a:t>Second</a:t>
            </a:r>
            <a:r>
              <a:rPr lang="en-US" sz="2000" dirty="0" smtClean="0">
                <a:solidFill>
                  <a:schemeClr val="accent1"/>
                </a:solidFill>
              </a:rPr>
              <a:t>: Farm kids understand what is important in life. The see the animals when they are born and raise them until they die. They understand that animals are raised to be hamburgers and fried chicken. They understand life and death. </a:t>
            </a:r>
          </a:p>
          <a:p>
            <a:pPr marL="0" indent="0" algn="just" rtl="0">
              <a:buNone/>
            </a:pPr>
            <a:endParaRPr lang="en-US" sz="2000" dirty="0" smtClean="0">
              <a:solidFill>
                <a:schemeClr val="accent1"/>
              </a:solidFill>
            </a:endParaRPr>
          </a:p>
          <a:p>
            <a:pPr marL="269875" indent="0" algn="just" rtl="0">
              <a:buNone/>
            </a:pPr>
            <a:endParaRPr lang="en-US" sz="2000" dirty="0" smtClean="0">
              <a:solidFill>
                <a:schemeClr val="accent1"/>
              </a:solidFill>
            </a:endParaRPr>
          </a:p>
          <a:p>
            <a:pPr marL="269875" indent="0" algn="just" rtl="0">
              <a:buNone/>
            </a:pPr>
            <a:endParaRPr lang="en-US" sz="2000" dirty="0" smtClean="0">
              <a:solidFill>
                <a:schemeClr val="accent1"/>
              </a:solidFill>
            </a:endParaRPr>
          </a:p>
          <a:p>
            <a:pPr algn="just"/>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B35C6F79-6578-43F4-8EBC-0CE16EF11B55}" type="slidenum">
              <a:rPr lang="ar-SA" smtClean="0"/>
              <a:pPr/>
              <a:t>4</a:t>
            </a:fld>
            <a:endParaRPr lang="ar-SA" dirty="0"/>
          </a:p>
        </p:txBody>
      </p:sp>
      <p:sp>
        <p:nvSpPr>
          <p:cNvPr id="5" name="Footer Placeholder 4"/>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424256"/>
            <a:ext cx="7560840" cy="3813056"/>
          </a:xfrm>
        </p:spPr>
        <p:txBody>
          <a:bodyPr>
            <a:noAutofit/>
          </a:bodyPr>
          <a:lstStyle/>
          <a:p>
            <a:pPr marL="269875" indent="0" algn="just" rtl="0">
              <a:buNone/>
            </a:pPr>
            <a:r>
              <a:rPr lang="en-US" sz="2000" dirty="0" smtClean="0">
                <a:solidFill>
                  <a:srgbClr val="FF0000"/>
                </a:solidFill>
              </a:rPr>
              <a:t>Third</a:t>
            </a:r>
            <a:r>
              <a:rPr lang="en-US" sz="2000" dirty="0" smtClean="0">
                <a:solidFill>
                  <a:schemeClr val="accent1"/>
                </a:solidFill>
              </a:rPr>
              <a:t>: Farm kids have a much better understanding of nature than city kids. They work outside; they watch sunrise and they know how wind snow and heat can change crops. </a:t>
            </a:r>
          </a:p>
          <a:p>
            <a:pPr marL="269875" indent="0" algn="just" rtl="0">
              <a:buNone/>
            </a:pPr>
            <a:endParaRPr lang="en-US" sz="2000" dirty="0" smtClean="0">
              <a:solidFill>
                <a:schemeClr val="accent1"/>
              </a:solidFill>
            </a:endParaRPr>
          </a:p>
          <a:p>
            <a:pPr marL="269875" indent="0" algn="just" rtl="0">
              <a:buNone/>
            </a:pPr>
            <a:r>
              <a:rPr lang="en-US" sz="2000" dirty="0" smtClean="0">
                <a:solidFill>
                  <a:srgbClr val="FF0000"/>
                </a:solidFill>
              </a:rPr>
              <a:t>Fourth</a:t>
            </a:r>
            <a:r>
              <a:rPr lang="en-US" sz="2000" dirty="0" smtClean="0">
                <a:solidFill>
                  <a:schemeClr val="accent1"/>
                </a:solidFill>
              </a:rPr>
              <a:t>: Farm kids have a greater sense of responsibility than city kids. They know that animals and crops depend on them and that they can die if they do look after them. They know they have to feed the animals and water the crops regularly , even when they are sick and tired, or they will die.      </a:t>
            </a:r>
          </a:p>
          <a:p>
            <a:pPr marL="269875" indent="0" algn="just" rtl="0">
              <a:buNone/>
            </a:pPr>
            <a:r>
              <a:rPr lang="en-US" sz="2000" dirty="0" smtClean="0">
                <a:solidFill>
                  <a:schemeClr val="accent1"/>
                </a:solidFill>
              </a:rPr>
              <a:t> </a:t>
            </a:r>
          </a:p>
          <a:p>
            <a:pPr marL="269875" indent="0" algn="just" rtl="0">
              <a:buNone/>
            </a:pPr>
            <a:endParaRPr lang="en-US" sz="2000" dirty="0" smtClean="0">
              <a:solidFill>
                <a:schemeClr val="accent1"/>
              </a:solidFill>
            </a:endParaRPr>
          </a:p>
          <a:p>
            <a:pPr algn="just" rtl="0">
              <a:buNone/>
            </a:pPr>
            <a:r>
              <a:rPr lang="en-US" sz="2000" dirty="0" smtClean="0">
                <a:solidFill>
                  <a:schemeClr val="accent1"/>
                </a:solidFill>
              </a:rPr>
              <a:t> </a:t>
            </a:r>
          </a:p>
          <a:p>
            <a:pPr marL="514350" indent="-514350" algn="just" rtl="0">
              <a:buNone/>
            </a:pPr>
            <a:r>
              <a:rPr lang="en-US" sz="2000" dirty="0" smtClean="0">
                <a:solidFill>
                  <a:schemeClr val="accent1"/>
                </a:solidFill>
              </a:rPr>
              <a:t> </a:t>
            </a:r>
          </a:p>
        </p:txBody>
      </p:sp>
      <p:sp>
        <p:nvSpPr>
          <p:cNvPr id="4" name="Slide Number Placeholder 3"/>
          <p:cNvSpPr>
            <a:spLocks noGrp="1"/>
          </p:cNvSpPr>
          <p:nvPr>
            <p:ph type="sldNum" sz="quarter" idx="12"/>
          </p:nvPr>
        </p:nvSpPr>
        <p:spPr/>
        <p:txBody>
          <a:bodyPr/>
          <a:lstStyle/>
          <a:p>
            <a:fld id="{B35C6F79-6578-43F4-8EBC-0CE16EF11B55}" type="slidenum">
              <a:rPr lang="ar-SA" smtClean="0"/>
              <a:pPr/>
              <a:t>5</a:t>
            </a:fld>
            <a:endParaRPr lang="ar-SA" dirty="0"/>
          </a:p>
        </p:txBody>
      </p:sp>
      <p:sp>
        <p:nvSpPr>
          <p:cNvPr id="5" name="Title 1"/>
          <p:cNvSpPr>
            <a:spLocks noGrp="1"/>
          </p:cNvSpPr>
          <p:nvPr>
            <p:ph type="title"/>
          </p:nvPr>
        </p:nvSpPr>
        <p:spPr>
          <a:xfrm>
            <a:off x="683568" y="764704"/>
            <a:ext cx="7772400" cy="1700808"/>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 Book P.23 </a:t>
            </a:r>
            <a:br>
              <a:rPr lang="en-US" sz="2400" dirty="0" smtClean="0">
                <a:solidFill>
                  <a:srgbClr val="FF0000"/>
                </a:solidFill>
                <a:latin typeface="+mn-lt"/>
              </a:rPr>
            </a:br>
            <a:r>
              <a:rPr lang="en-US" sz="2400" dirty="0" smtClean="0">
                <a:solidFill>
                  <a:srgbClr val="FF0000"/>
                </a:solidFill>
                <a:latin typeface="+mn-lt"/>
              </a:rPr>
              <a:t>Summary</a:t>
            </a:r>
            <a:br>
              <a:rPr lang="en-US" sz="2400" dirty="0" smtClean="0">
                <a:solidFill>
                  <a:srgbClr val="FF0000"/>
                </a:solidFill>
                <a:latin typeface="+mn-lt"/>
              </a:rPr>
            </a:br>
            <a:endParaRPr lang="ar-SA" sz="2400" dirty="0">
              <a:solidFill>
                <a:srgbClr val="FF0000"/>
              </a:solidFill>
              <a:latin typeface="+mn-lt"/>
            </a:endParaRPr>
          </a:p>
        </p:txBody>
      </p:sp>
      <p:sp>
        <p:nvSpPr>
          <p:cNvPr id="6" name="Footer Placeholder 5"/>
          <p:cNvSpPr>
            <a:spLocks noGrp="1"/>
          </p:cNvSpPr>
          <p:nvPr>
            <p:ph type="ftr" sz="quarter" idx="11"/>
          </p:nvPr>
        </p:nvSpPr>
        <p:spPr>
          <a:xfrm>
            <a:off x="2875384"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7" name="Picture 6"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pPr/>
              <a:t>6</a:t>
            </a:fld>
            <a:endParaRPr lang="ar-SA" dirty="0"/>
          </a:p>
        </p:txBody>
      </p:sp>
      <p:sp>
        <p:nvSpPr>
          <p:cNvPr id="5" name="Title 1"/>
          <p:cNvSpPr>
            <a:spLocks noGrp="1"/>
          </p:cNvSpPr>
          <p:nvPr>
            <p:ph type="title"/>
          </p:nvPr>
        </p:nvSpPr>
        <p:spPr>
          <a:xfrm>
            <a:off x="467544" y="917848"/>
            <a:ext cx="8229600" cy="1143000"/>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a:t>
            </a:r>
            <a:br>
              <a:rPr lang="en-US" sz="2400" dirty="0" smtClean="0">
                <a:solidFill>
                  <a:srgbClr val="FF0000"/>
                </a:solidFill>
                <a:latin typeface="+mn-lt"/>
              </a:rPr>
            </a:br>
            <a:r>
              <a:rPr lang="en-US" sz="2400" dirty="0" smtClean="0">
                <a:solidFill>
                  <a:srgbClr val="FF0000"/>
                </a:solidFill>
                <a:latin typeface="+mn-lt"/>
              </a:rPr>
              <a:t>Exercises/ Reading for Main Ideas - Book P.24 </a:t>
            </a:r>
            <a:br>
              <a:rPr lang="en-US" sz="2400" dirty="0" smtClean="0">
                <a:solidFill>
                  <a:srgbClr val="FF0000"/>
                </a:solidFill>
                <a:latin typeface="+mn-lt"/>
              </a:rPr>
            </a:br>
            <a:endParaRPr lang="ar-SA" sz="2400" dirty="0">
              <a:solidFill>
                <a:srgbClr val="FF0000"/>
              </a:solidFill>
              <a:latin typeface="+mn-lt"/>
            </a:endParaRPr>
          </a:p>
        </p:txBody>
      </p:sp>
      <p:sp>
        <p:nvSpPr>
          <p:cNvPr id="6" name="Content Placeholder 2"/>
          <p:cNvSpPr>
            <a:spLocks noGrp="1"/>
          </p:cNvSpPr>
          <p:nvPr>
            <p:ph idx="1"/>
          </p:nvPr>
        </p:nvSpPr>
        <p:spPr>
          <a:xfrm>
            <a:off x="827584" y="2136224"/>
            <a:ext cx="7560840" cy="4389120"/>
          </a:xfrm>
        </p:spPr>
        <p:txBody>
          <a:bodyPr>
            <a:noAutofit/>
          </a:bodyPr>
          <a:lstStyle/>
          <a:p>
            <a:pPr marL="0" indent="0" algn="just" rtl="0">
              <a:buClr>
                <a:schemeClr val="accent1"/>
              </a:buClr>
              <a:buNone/>
            </a:pPr>
            <a:r>
              <a:rPr lang="en-US" sz="2000" dirty="0" smtClean="0">
                <a:solidFill>
                  <a:srgbClr val="FF0000"/>
                </a:solidFill>
              </a:rPr>
              <a:t>Q1: </a:t>
            </a:r>
            <a:r>
              <a:rPr lang="en-US" sz="2000" dirty="0" smtClean="0">
                <a:solidFill>
                  <a:schemeClr val="accent1"/>
                </a:solidFill>
              </a:rPr>
              <a:t> Check (</a:t>
            </a:r>
            <a:r>
              <a:rPr lang="en-US" sz="2000" dirty="0" smtClean="0">
                <a:solidFill>
                  <a:schemeClr val="accent1"/>
                </a:solidFill>
                <a:sym typeface="Wingdings"/>
              </a:rPr>
              <a:t>) the sentence that best describes the main idea of Reading One.</a:t>
            </a:r>
          </a:p>
          <a:p>
            <a:pPr marL="342900" indent="-342900" algn="just" rtl="0">
              <a:buClr>
                <a:schemeClr val="accent1"/>
              </a:buClr>
              <a:buFont typeface="+mj-lt"/>
              <a:buAutoNum type="alphaUcPeriod"/>
            </a:pPr>
            <a:endParaRPr lang="en-US" sz="2000" dirty="0" smtClean="0">
              <a:solidFill>
                <a:schemeClr val="accent1"/>
              </a:solidFill>
              <a:sym typeface="Wingdings"/>
            </a:endParaRPr>
          </a:p>
          <a:p>
            <a:pPr marL="342900" indent="-342900" algn="just" rtl="0">
              <a:buClr>
                <a:schemeClr val="accent1"/>
              </a:buClr>
              <a:buFont typeface="+mj-lt"/>
              <a:buAutoNum type="alphaUcPeriod"/>
            </a:pPr>
            <a:r>
              <a:rPr lang="en-US" sz="2000" dirty="0" smtClean="0">
                <a:solidFill>
                  <a:schemeClr val="accent1"/>
                </a:solidFill>
                <a:sym typeface="Wingdings"/>
              </a:rPr>
              <a:t>Zachary believes that growing up on a farm is great for children.</a:t>
            </a:r>
          </a:p>
          <a:p>
            <a:pPr marL="342900" indent="-342900" algn="just" rtl="0">
              <a:buClr>
                <a:schemeClr val="accent1"/>
              </a:buClr>
              <a:buFont typeface="+mj-lt"/>
              <a:buAutoNum type="alphaUcPeriod"/>
            </a:pPr>
            <a:r>
              <a:rPr lang="en-US" sz="2000" dirty="0" smtClean="0">
                <a:solidFill>
                  <a:schemeClr val="accent1"/>
                </a:solidFill>
                <a:sym typeface="Wingdings"/>
              </a:rPr>
              <a:t>Zachary explains why he thinks all children should grow up on farms.</a:t>
            </a:r>
          </a:p>
          <a:p>
            <a:pPr marL="342900" indent="-342900" algn="just" rtl="0">
              <a:buClr>
                <a:schemeClr val="accent1"/>
              </a:buClr>
              <a:buFont typeface="+mj-lt"/>
              <a:buAutoNum type="alphaUcPeriod"/>
            </a:pPr>
            <a:r>
              <a:rPr lang="en-US" sz="2000" dirty="0" smtClean="0">
                <a:solidFill>
                  <a:schemeClr val="accent1"/>
                </a:solidFill>
                <a:sym typeface="Wingdings"/>
              </a:rPr>
              <a:t>Zachary explains why he thinks it’s great to grow up on a farm instead of in the city. </a:t>
            </a:r>
            <a:r>
              <a:rPr lang="en-US" sz="2000" dirty="0" smtClean="0">
                <a:solidFill>
                  <a:srgbClr val="FF0000"/>
                </a:solidFill>
                <a:sym typeface="Wingdings"/>
              </a:rPr>
              <a:t></a:t>
            </a:r>
            <a:r>
              <a:rPr lang="en-US" sz="2000" dirty="0" smtClean="0">
                <a:solidFill>
                  <a:schemeClr val="accent1"/>
                </a:solidFill>
                <a:sym typeface="Wingdings"/>
              </a:rPr>
              <a:t> </a:t>
            </a:r>
            <a:endParaRPr lang="en-US" sz="2000" dirty="0" smtClean="0">
              <a:solidFill>
                <a:schemeClr val="accent1"/>
              </a:solidFill>
            </a:endParaRP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pPr/>
              <a:t>7</a:t>
            </a:fld>
            <a:endParaRPr lang="ar-SA" dirty="0"/>
          </a:p>
        </p:txBody>
      </p:sp>
      <p:sp>
        <p:nvSpPr>
          <p:cNvPr id="5" name="Title 1"/>
          <p:cNvSpPr>
            <a:spLocks noGrp="1"/>
          </p:cNvSpPr>
          <p:nvPr>
            <p:ph type="title"/>
          </p:nvPr>
        </p:nvSpPr>
        <p:spPr>
          <a:xfrm>
            <a:off x="467544" y="917848"/>
            <a:ext cx="8229600" cy="1143000"/>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a:t>
            </a:r>
            <a:br>
              <a:rPr lang="en-US" sz="2400" dirty="0" smtClean="0">
                <a:solidFill>
                  <a:srgbClr val="FF0000"/>
                </a:solidFill>
                <a:latin typeface="+mn-lt"/>
              </a:rPr>
            </a:br>
            <a:r>
              <a:rPr lang="en-US" sz="2400" dirty="0" smtClean="0">
                <a:solidFill>
                  <a:srgbClr val="FF0000"/>
                </a:solidFill>
                <a:latin typeface="+mn-lt"/>
              </a:rPr>
              <a:t>Exercises/ Reading for Main Ideas - Book P.24 </a:t>
            </a:r>
            <a:br>
              <a:rPr lang="en-US" sz="2400" dirty="0" smtClean="0">
                <a:solidFill>
                  <a:srgbClr val="FF0000"/>
                </a:solidFill>
                <a:latin typeface="+mn-lt"/>
              </a:rPr>
            </a:br>
            <a:endParaRPr lang="ar-SA" sz="2400" dirty="0">
              <a:solidFill>
                <a:srgbClr val="FF0000"/>
              </a:solidFill>
              <a:latin typeface="+mn-lt"/>
            </a:endParaRPr>
          </a:p>
        </p:txBody>
      </p:sp>
      <p:sp>
        <p:nvSpPr>
          <p:cNvPr id="6" name="Content Placeholder 2"/>
          <p:cNvSpPr>
            <a:spLocks noGrp="1"/>
          </p:cNvSpPr>
          <p:nvPr>
            <p:ph idx="1"/>
          </p:nvPr>
        </p:nvSpPr>
        <p:spPr>
          <a:xfrm>
            <a:off x="827584" y="2136224"/>
            <a:ext cx="7560840" cy="4389120"/>
          </a:xfrm>
        </p:spPr>
        <p:txBody>
          <a:bodyPr>
            <a:noAutofit/>
          </a:bodyPr>
          <a:lstStyle/>
          <a:p>
            <a:pPr marL="0" indent="0" algn="just" rtl="0">
              <a:buClr>
                <a:schemeClr val="accent1"/>
              </a:buClr>
              <a:buNone/>
            </a:pPr>
            <a:r>
              <a:rPr lang="en-US" sz="2000" dirty="0" smtClean="0">
                <a:solidFill>
                  <a:schemeClr val="accent1"/>
                </a:solidFill>
              </a:rPr>
              <a:t> </a:t>
            </a:r>
          </a:p>
          <a:p>
            <a:pPr marL="0" indent="0" algn="just" rtl="0">
              <a:buClr>
                <a:schemeClr val="accent1"/>
              </a:buClr>
              <a:buNone/>
            </a:pPr>
            <a:r>
              <a:rPr lang="en-US" sz="2000" dirty="0" smtClean="0">
                <a:solidFill>
                  <a:srgbClr val="FF0000"/>
                </a:solidFill>
              </a:rPr>
              <a:t>Q2: </a:t>
            </a:r>
            <a:r>
              <a:rPr lang="en-US" sz="2000" dirty="0" smtClean="0">
                <a:solidFill>
                  <a:schemeClr val="accent1"/>
                </a:solidFill>
              </a:rPr>
              <a:t>Zachary gives four main reasons to support his idea. Choose the sentences that best express these four reasons. Label them 1-4 as they appear in the reading.</a:t>
            </a:r>
          </a:p>
          <a:p>
            <a:pPr marL="0" indent="0" algn="just" rtl="0">
              <a:buClr>
                <a:schemeClr val="accent1"/>
              </a:buClr>
              <a:buNone/>
            </a:pPr>
            <a:endParaRPr lang="en-US" sz="2000" dirty="0" smtClean="0">
              <a:solidFill>
                <a:schemeClr val="accent1"/>
              </a:solidFill>
            </a:endParaRPr>
          </a:p>
          <a:p>
            <a:pPr marL="342900" indent="-342900" algn="just" rtl="0">
              <a:buClr>
                <a:schemeClr val="accent1"/>
              </a:buClr>
              <a:buFont typeface="+mj-lt"/>
              <a:buAutoNum type="alphaUcPeriod"/>
            </a:pPr>
            <a:r>
              <a:rPr lang="en-US" sz="2000" dirty="0" smtClean="0">
                <a:solidFill>
                  <a:schemeClr val="accent1"/>
                </a:solidFill>
              </a:rPr>
              <a:t>Farm children understand at an early age more about life and death than city kids. </a:t>
            </a:r>
            <a:r>
              <a:rPr lang="en-US" sz="2000" dirty="0" smtClean="0">
                <a:solidFill>
                  <a:srgbClr val="FF0000"/>
                </a:solidFill>
              </a:rPr>
              <a:t>2</a:t>
            </a:r>
            <a:endParaRPr lang="en-US" sz="2000" dirty="0" smtClean="0">
              <a:solidFill>
                <a:schemeClr val="accent1"/>
              </a:solidFill>
            </a:endParaRPr>
          </a:p>
          <a:p>
            <a:pPr marL="342900" indent="-342900" algn="just" rtl="0">
              <a:buClr>
                <a:schemeClr val="accent1"/>
              </a:buClr>
              <a:buFont typeface="+mj-lt"/>
              <a:buAutoNum type="alphaUcPeriod"/>
            </a:pPr>
            <a:r>
              <a:rPr lang="en-US" sz="2000" dirty="0" smtClean="0">
                <a:solidFill>
                  <a:schemeClr val="accent1"/>
                </a:solidFill>
              </a:rPr>
              <a:t>Watching the births of animals is good for farm children.</a:t>
            </a:r>
          </a:p>
          <a:p>
            <a:pPr marL="342900" indent="-342900" algn="just" rtl="0">
              <a:buClr>
                <a:schemeClr val="accent1"/>
              </a:buClr>
              <a:buFont typeface="+mj-lt"/>
              <a:buAutoNum type="alphaUcPeriod"/>
            </a:pPr>
            <a:r>
              <a:rPr lang="en-US" sz="2000" dirty="0" smtClean="0">
                <a:solidFill>
                  <a:schemeClr val="accent1"/>
                </a:solidFill>
              </a:rPr>
              <a:t>Farm children understand soil better than city kids. </a:t>
            </a:r>
          </a:p>
          <a:p>
            <a:pPr marL="342900" indent="-342900" algn="just" rtl="0">
              <a:buClr>
                <a:schemeClr val="accent1"/>
              </a:buClr>
              <a:buNone/>
            </a:pPr>
            <a:r>
              <a:rPr lang="en-US" sz="2000" dirty="0" smtClean="0">
                <a:solidFill>
                  <a:schemeClr val="accent1"/>
                </a:solidFill>
              </a:rPr>
              <a:t> </a:t>
            </a:r>
          </a:p>
          <a:p>
            <a:pPr marL="0" indent="0" algn="just" rtl="0">
              <a:buClr>
                <a:schemeClr val="accent1"/>
              </a:buClr>
              <a:buNone/>
            </a:pPr>
            <a:endParaRPr lang="en-US" sz="2000" dirty="0" smtClean="0">
              <a:solidFill>
                <a:schemeClr val="accent1"/>
              </a:solidFill>
            </a:endParaRPr>
          </a:p>
          <a:p>
            <a:pPr marL="0" indent="0" algn="just" rtl="0">
              <a:buClr>
                <a:schemeClr val="accent1"/>
              </a:buClr>
              <a:buNone/>
            </a:pPr>
            <a:r>
              <a:rPr lang="en-US" sz="2000" dirty="0" smtClean="0">
                <a:solidFill>
                  <a:schemeClr val="accent1"/>
                </a:solidFill>
              </a:rPr>
              <a:t> </a:t>
            </a: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pPr/>
              <a:t>8</a:t>
            </a:fld>
            <a:endParaRPr lang="ar-SA" dirty="0"/>
          </a:p>
        </p:txBody>
      </p:sp>
      <p:sp>
        <p:nvSpPr>
          <p:cNvPr id="5" name="Title 1"/>
          <p:cNvSpPr>
            <a:spLocks noGrp="1"/>
          </p:cNvSpPr>
          <p:nvPr>
            <p:ph type="title"/>
          </p:nvPr>
        </p:nvSpPr>
        <p:spPr>
          <a:xfrm>
            <a:off x="467544" y="917848"/>
            <a:ext cx="8229600" cy="1143000"/>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a:t>
            </a:r>
            <a:br>
              <a:rPr lang="en-US" sz="2400" dirty="0" smtClean="0">
                <a:solidFill>
                  <a:srgbClr val="FF0000"/>
                </a:solidFill>
                <a:latin typeface="+mn-lt"/>
              </a:rPr>
            </a:br>
            <a:r>
              <a:rPr lang="en-US" sz="2400" dirty="0" smtClean="0">
                <a:solidFill>
                  <a:srgbClr val="FF0000"/>
                </a:solidFill>
                <a:latin typeface="+mn-lt"/>
              </a:rPr>
              <a:t>Exercises/ Reading for Main Ideas - Book P.24 </a:t>
            </a:r>
            <a:br>
              <a:rPr lang="en-US" sz="2400" dirty="0" smtClean="0">
                <a:solidFill>
                  <a:srgbClr val="FF0000"/>
                </a:solidFill>
                <a:latin typeface="+mn-lt"/>
              </a:rPr>
            </a:br>
            <a:endParaRPr lang="ar-SA" sz="2400" dirty="0">
              <a:solidFill>
                <a:srgbClr val="FF0000"/>
              </a:solidFill>
              <a:latin typeface="+mn-lt"/>
            </a:endParaRPr>
          </a:p>
        </p:txBody>
      </p:sp>
      <p:sp>
        <p:nvSpPr>
          <p:cNvPr id="6" name="Content Placeholder 2"/>
          <p:cNvSpPr>
            <a:spLocks noGrp="1"/>
          </p:cNvSpPr>
          <p:nvPr>
            <p:ph idx="1"/>
          </p:nvPr>
        </p:nvSpPr>
        <p:spPr>
          <a:xfrm>
            <a:off x="611560" y="1920200"/>
            <a:ext cx="7992888" cy="4389120"/>
          </a:xfrm>
        </p:spPr>
        <p:txBody>
          <a:bodyPr>
            <a:noAutofit/>
          </a:bodyPr>
          <a:lstStyle/>
          <a:p>
            <a:pPr marL="0" indent="0" algn="just" rtl="0">
              <a:buClr>
                <a:schemeClr val="accent1"/>
              </a:buClr>
              <a:buNone/>
            </a:pPr>
            <a:r>
              <a:rPr lang="en-US" sz="2000" dirty="0" smtClean="0">
                <a:solidFill>
                  <a:schemeClr val="accent1"/>
                </a:solidFill>
              </a:rPr>
              <a:t> </a:t>
            </a:r>
          </a:p>
          <a:p>
            <a:pPr marL="457200" indent="-457200" algn="just" rtl="0">
              <a:buClr>
                <a:schemeClr val="accent1"/>
              </a:buClr>
              <a:buFont typeface="+mj-lt"/>
              <a:buAutoNum type="alphaUcPeriod" startAt="4"/>
            </a:pPr>
            <a:r>
              <a:rPr lang="en-US" sz="2000" dirty="0" smtClean="0">
                <a:solidFill>
                  <a:schemeClr val="accent1"/>
                </a:solidFill>
              </a:rPr>
              <a:t>Farm children are too busy doing farm work to get into trouble. </a:t>
            </a:r>
            <a:r>
              <a:rPr lang="en-US" sz="2000" dirty="0" smtClean="0">
                <a:solidFill>
                  <a:srgbClr val="FF0000"/>
                </a:solidFill>
              </a:rPr>
              <a:t>1</a:t>
            </a:r>
            <a:endParaRPr lang="en-US" sz="2000" dirty="0" smtClean="0">
              <a:solidFill>
                <a:schemeClr val="accent1"/>
              </a:solidFill>
            </a:endParaRPr>
          </a:p>
          <a:p>
            <a:pPr marL="342900" indent="-342900" algn="just" rtl="0">
              <a:buClr>
                <a:schemeClr val="accent1"/>
              </a:buClr>
              <a:buFont typeface="+mj-lt"/>
              <a:buAutoNum type="alphaUcPeriod" startAt="4"/>
            </a:pPr>
            <a:r>
              <a:rPr lang="en-US" sz="2000" dirty="0" smtClean="0">
                <a:solidFill>
                  <a:schemeClr val="accent1"/>
                </a:solidFill>
              </a:rPr>
              <a:t>Farm children learn to fix fences and drive tractors. </a:t>
            </a:r>
          </a:p>
          <a:p>
            <a:pPr marL="342900" indent="-342900" algn="just" rtl="0">
              <a:buClr>
                <a:schemeClr val="accent1"/>
              </a:buClr>
              <a:buFont typeface="+mj-lt"/>
              <a:buAutoNum type="alphaUcPeriod" startAt="4"/>
            </a:pPr>
            <a:r>
              <a:rPr lang="en-US" sz="2000" dirty="0" smtClean="0">
                <a:solidFill>
                  <a:schemeClr val="accent1"/>
                </a:solidFill>
              </a:rPr>
              <a:t>Farm children understand more about nature than city children. </a:t>
            </a:r>
            <a:r>
              <a:rPr lang="en-US" sz="2000" dirty="0" smtClean="0">
                <a:solidFill>
                  <a:srgbClr val="FF0000"/>
                </a:solidFill>
              </a:rPr>
              <a:t>3</a:t>
            </a:r>
            <a:endParaRPr lang="en-US" sz="2000" dirty="0" smtClean="0">
              <a:solidFill>
                <a:schemeClr val="accent1"/>
              </a:solidFill>
            </a:endParaRPr>
          </a:p>
          <a:p>
            <a:pPr marL="342900" indent="-342900" algn="just" rtl="0">
              <a:buClr>
                <a:schemeClr val="accent1"/>
              </a:buClr>
              <a:buFont typeface="+mj-lt"/>
              <a:buAutoNum type="alphaUcPeriod" startAt="4"/>
            </a:pPr>
            <a:r>
              <a:rPr lang="en-US" sz="2000" dirty="0" smtClean="0">
                <a:solidFill>
                  <a:schemeClr val="accent1"/>
                </a:solidFill>
              </a:rPr>
              <a:t>Farm children have a greater sense of responsibility than city kids. </a:t>
            </a:r>
            <a:r>
              <a:rPr lang="en-US" sz="2000" dirty="0" smtClean="0">
                <a:solidFill>
                  <a:srgbClr val="FF0000"/>
                </a:solidFill>
              </a:rPr>
              <a:t>4</a:t>
            </a:r>
            <a:endParaRPr lang="en-US" sz="2000" dirty="0" smtClean="0">
              <a:solidFill>
                <a:schemeClr val="accent1"/>
              </a:solidFill>
            </a:endParaRPr>
          </a:p>
          <a:p>
            <a:pPr marL="342900" indent="-342900" algn="just" rtl="0">
              <a:buClr>
                <a:schemeClr val="accent1"/>
              </a:buClr>
              <a:buFont typeface="+mj-lt"/>
              <a:buAutoNum type="alphaUcPeriod" startAt="4"/>
            </a:pPr>
            <a:r>
              <a:rPr lang="en-US" sz="2000" dirty="0" smtClean="0">
                <a:solidFill>
                  <a:schemeClr val="accent1"/>
                </a:solidFill>
              </a:rPr>
              <a:t>Farm children are used to being outside more than city children.</a:t>
            </a:r>
          </a:p>
          <a:p>
            <a:pPr marL="342900" indent="-342900" algn="just" rtl="0">
              <a:buClr>
                <a:schemeClr val="accent1"/>
              </a:buClr>
              <a:buNone/>
            </a:pPr>
            <a:r>
              <a:rPr lang="en-US" sz="2000" dirty="0" smtClean="0">
                <a:solidFill>
                  <a:schemeClr val="accent1"/>
                </a:solidFill>
              </a:rPr>
              <a:t> </a:t>
            </a:r>
          </a:p>
          <a:p>
            <a:pPr marL="0" indent="0" algn="just" rtl="0">
              <a:buClr>
                <a:schemeClr val="accent1"/>
              </a:buClr>
              <a:buNone/>
            </a:pPr>
            <a:endParaRPr lang="en-US" sz="2000" dirty="0" smtClean="0">
              <a:solidFill>
                <a:schemeClr val="accent1"/>
              </a:solidFill>
            </a:endParaRPr>
          </a:p>
          <a:p>
            <a:pPr marL="0" indent="0" algn="just" rtl="0">
              <a:buClr>
                <a:schemeClr val="accent1"/>
              </a:buClr>
              <a:buNone/>
            </a:pPr>
            <a:r>
              <a:rPr lang="en-US" sz="2000" dirty="0" smtClean="0">
                <a:solidFill>
                  <a:schemeClr val="accent1"/>
                </a:solidFill>
              </a:rPr>
              <a:t> </a:t>
            </a: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pPr/>
              <a:t>9</a:t>
            </a:fld>
            <a:endParaRPr lang="ar-SA" dirty="0"/>
          </a:p>
        </p:txBody>
      </p:sp>
      <p:sp>
        <p:nvSpPr>
          <p:cNvPr id="5" name="Title 1"/>
          <p:cNvSpPr>
            <a:spLocks noGrp="1"/>
          </p:cNvSpPr>
          <p:nvPr>
            <p:ph type="title"/>
          </p:nvPr>
        </p:nvSpPr>
        <p:spPr>
          <a:xfrm>
            <a:off x="467544" y="917848"/>
            <a:ext cx="8229600" cy="1143000"/>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a:t>
            </a:r>
            <a:br>
              <a:rPr lang="en-US" sz="2400" dirty="0" smtClean="0">
                <a:solidFill>
                  <a:srgbClr val="FF0000"/>
                </a:solidFill>
                <a:latin typeface="+mn-lt"/>
              </a:rPr>
            </a:br>
            <a:r>
              <a:rPr lang="en-US" sz="2400" dirty="0" smtClean="0">
                <a:solidFill>
                  <a:srgbClr val="FF0000"/>
                </a:solidFill>
                <a:latin typeface="+mn-lt"/>
              </a:rPr>
              <a:t>Exercises / Reading for Details - Book P.24 </a:t>
            </a:r>
            <a:br>
              <a:rPr lang="en-US" sz="2400" dirty="0" smtClean="0">
                <a:solidFill>
                  <a:srgbClr val="FF0000"/>
                </a:solidFill>
                <a:latin typeface="+mn-lt"/>
              </a:rPr>
            </a:br>
            <a:endParaRPr lang="ar-SA" sz="2400" dirty="0">
              <a:solidFill>
                <a:srgbClr val="FF0000"/>
              </a:solidFill>
              <a:latin typeface="+mn-lt"/>
            </a:endParaRPr>
          </a:p>
        </p:txBody>
      </p:sp>
      <p:sp>
        <p:nvSpPr>
          <p:cNvPr id="6" name="Content Placeholder 2"/>
          <p:cNvSpPr>
            <a:spLocks noGrp="1"/>
          </p:cNvSpPr>
          <p:nvPr>
            <p:ph idx="1"/>
          </p:nvPr>
        </p:nvSpPr>
        <p:spPr>
          <a:xfrm>
            <a:off x="827584" y="2136224"/>
            <a:ext cx="7560840" cy="4389120"/>
          </a:xfrm>
        </p:spPr>
        <p:txBody>
          <a:bodyPr>
            <a:noAutofit/>
          </a:bodyPr>
          <a:lstStyle/>
          <a:p>
            <a:pPr marL="0" indent="0" algn="just" rtl="0">
              <a:buClr>
                <a:schemeClr val="accent1"/>
              </a:buClr>
              <a:buNone/>
            </a:pPr>
            <a:r>
              <a:rPr lang="en-US" sz="2000" dirty="0" smtClean="0">
                <a:solidFill>
                  <a:srgbClr val="FF0000"/>
                </a:solidFill>
              </a:rPr>
              <a:t>Q3: </a:t>
            </a:r>
            <a:r>
              <a:rPr lang="en-US" sz="2000" dirty="0" smtClean="0">
                <a:solidFill>
                  <a:schemeClr val="accent1"/>
                </a:solidFill>
              </a:rPr>
              <a:t>Read each statement. Part of the sentence is incorrect. Correct it. Then write the number of the paragraph that matches this statement.</a:t>
            </a:r>
          </a:p>
          <a:p>
            <a:pPr marL="0" indent="0" algn="just" rtl="0">
              <a:buClr>
                <a:schemeClr val="accent1"/>
              </a:buClr>
              <a:buNone/>
            </a:pPr>
            <a:endParaRPr lang="en-US" sz="2000" dirty="0" smtClean="0">
              <a:solidFill>
                <a:schemeClr val="accent1"/>
              </a:solidFill>
            </a:endParaRPr>
          </a:p>
          <a:p>
            <a:pPr marL="342900" indent="-342900" algn="just" rtl="0">
              <a:buClr>
                <a:schemeClr val="accent1"/>
              </a:buClr>
              <a:buFont typeface="+mj-lt"/>
              <a:buAutoNum type="alphaUcPeriod"/>
            </a:pPr>
            <a:r>
              <a:rPr lang="en-US" sz="2000" dirty="0" smtClean="0">
                <a:solidFill>
                  <a:schemeClr val="accent1"/>
                </a:solidFill>
              </a:rPr>
              <a:t>Farm kids have to do a lot of work on the farm such as milk the cows, water the crops, and sell vegetables. ______.</a:t>
            </a:r>
          </a:p>
          <a:p>
            <a:pPr marL="342900" indent="-342900" algn="just" rtl="0">
              <a:buClr>
                <a:schemeClr val="accent1"/>
              </a:buClr>
              <a:buFont typeface="+mj-lt"/>
              <a:buAutoNum type="alphaUcPeriod"/>
            </a:pPr>
            <a:r>
              <a:rPr lang="en-US" sz="2000" dirty="0" smtClean="0">
                <a:solidFill>
                  <a:schemeClr val="accent1"/>
                </a:solidFill>
              </a:rPr>
              <a:t>I feed and water the animals every day, and I water the crops every once in a while. ____</a:t>
            </a:r>
          </a:p>
          <a:p>
            <a:pPr marL="0" indent="0" algn="just" rtl="0">
              <a:buClr>
                <a:schemeClr val="accent1"/>
              </a:buClr>
              <a:buNone/>
            </a:pPr>
            <a:endParaRPr lang="en-US" sz="2000" dirty="0" smtClean="0">
              <a:solidFill>
                <a:schemeClr val="accent1"/>
              </a:solidFill>
            </a:endParaRPr>
          </a:p>
          <a:p>
            <a:pPr marL="0" indent="0" algn="just" rtl="0">
              <a:buClr>
                <a:schemeClr val="accent1"/>
              </a:buClr>
              <a:buNone/>
            </a:pPr>
            <a:r>
              <a:rPr lang="en-US" sz="2000" dirty="0" smtClean="0">
                <a:solidFill>
                  <a:schemeClr val="accent1"/>
                </a:solidFill>
              </a:rPr>
              <a:t> </a:t>
            </a: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pPr/>
              <a:t>10</a:t>
            </a:fld>
            <a:endParaRPr lang="ar-SA" dirty="0"/>
          </a:p>
        </p:txBody>
      </p:sp>
      <p:sp>
        <p:nvSpPr>
          <p:cNvPr id="5" name="Title 1"/>
          <p:cNvSpPr>
            <a:spLocks noGrp="1"/>
          </p:cNvSpPr>
          <p:nvPr>
            <p:ph type="title"/>
          </p:nvPr>
        </p:nvSpPr>
        <p:spPr>
          <a:xfrm>
            <a:off x="467544" y="917848"/>
            <a:ext cx="8229600" cy="1143000"/>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a:t>
            </a:r>
            <a:br>
              <a:rPr lang="en-US" sz="2400" dirty="0" smtClean="0">
                <a:solidFill>
                  <a:srgbClr val="FF0000"/>
                </a:solidFill>
                <a:latin typeface="+mn-lt"/>
              </a:rPr>
            </a:br>
            <a:r>
              <a:rPr lang="en-US" sz="2400" dirty="0" smtClean="0">
                <a:solidFill>
                  <a:srgbClr val="FF0000"/>
                </a:solidFill>
                <a:latin typeface="+mn-lt"/>
              </a:rPr>
              <a:t>Exercises / Reading for Details - Book P.24 </a:t>
            </a:r>
            <a:br>
              <a:rPr lang="en-US" sz="2400" dirty="0" smtClean="0">
                <a:solidFill>
                  <a:srgbClr val="FF0000"/>
                </a:solidFill>
                <a:latin typeface="+mn-lt"/>
              </a:rPr>
            </a:br>
            <a:endParaRPr lang="ar-SA" sz="2400" dirty="0">
              <a:solidFill>
                <a:srgbClr val="FF0000"/>
              </a:solidFill>
              <a:latin typeface="+mn-lt"/>
            </a:endParaRPr>
          </a:p>
        </p:txBody>
      </p:sp>
      <p:sp>
        <p:nvSpPr>
          <p:cNvPr id="6" name="Content Placeholder 2"/>
          <p:cNvSpPr>
            <a:spLocks noGrp="1"/>
          </p:cNvSpPr>
          <p:nvPr>
            <p:ph idx="1"/>
          </p:nvPr>
        </p:nvSpPr>
        <p:spPr>
          <a:xfrm>
            <a:off x="971600" y="2136224"/>
            <a:ext cx="7200800" cy="4389120"/>
          </a:xfrm>
        </p:spPr>
        <p:txBody>
          <a:bodyPr>
            <a:noAutofit/>
          </a:bodyPr>
          <a:lstStyle/>
          <a:p>
            <a:pPr marL="457200" indent="-457200" algn="just" rtl="0">
              <a:buClr>
                <a:schemeClr val="accent1"/>
              </a:buClr>
              <a:buFont typeface="+mj-lt"/>
              <a:buAutoNum type="alphaUcPeriod" startAt="3"/>
            </a:pPr>
            <a:r>
              <a:rPr lang="en-US" sz="2000" dirty="0" smtClean="0">
                <a:solidFill>
                  <a:schemeClr val="accent1"/>
                </a:solidFill>
              </a:rPr>
              <a:t>We know how to choose the worst trees in our woods to cut </a:t>
            </a:r>
          </a:p>
          <a:p>
            <a:pPr marL="457200" indent="-457200" algn="just" rtl="0">
              <a:buClr>
                <a:schemeClr val="accent1"/>
              </a:buClr>
              <a:buNone/>
            </a:pPr>
            <a:r>
              <a:rPr lang="en-US" sz="2000" dirty="0" smtClean="0">
                <a:solidFill>
                  <a:schemeClr val="accent1"/>
                </a:solidFill>
              </a:rPr>
              <a:t>        down. _____</a:t>
            </a:r>
          </a:p>
          <a:p>
            <a:pPr marL="342900" indent="-342900" algn="just" rtl="0">
              <a:buClr>
                <a:schemeClr val="accent1"/>
              </a:buClr>
              <a:buFont typeface="+mj-lt"/>
              <a:buAutoNum type="alphaUcPeriod" startAt="4"/>
            </a:pPr>
            <a:r>
              <a:rPr lang="en-US" sz="2000" dirty="0" smtClean="0">
                <a:solidFill>
                  <a:schemeClr val="accent1"/>
                </a:solidFill>
              </a:rPr>
              <a:t>At my house there is never enough work to do after school. _____</a:t>
            </a:r>
          </a:p>
          <a:p>
            <a:pPr marL="342900" indent="-342900" algn="just" rtl="0">
              <a:buClr>
                <a:schemeClr val="accent1"/>
              </a:buClr>
              <a:buFont typeface="+mj-lt"/>
              <a:buAutoNum type="alphaUcPeriod" startAt="4"/>
            </a:pPr>
            <a:r>
              <a:rPr lang="en-US" sz="2000" dirty="0" smtClean="0">
                <a:solidFill>
                  <a:schemeClr val="accent1"/>
                </a:solidFill>
              </a:rPr>
              <a:t>I remember the first time I saw a lamb born on our farm. _____</a:t>
            </a:r>
          </a:p>
          <a:p>
            <a:pPr marL="342900" indent="-342900" algn="just" rtl="0">
              <a:buClr>
                <a:schemeClr val="accent1"/>
              </a:buClr>
              <a:buFont typeface="+mj-lt"/>
              <a:buAutoNum type="alphaUcPeriod" startAt="4"/>
            </a:pPr>
            <a:r>
              <a:rPr lang="en-US" sz="2000" dirty="0" smtClean="0">
                <a:solidFill>
                  <a:schemeClr val="accent1"/>
                </a:solidFill>
              </a:rPr>
              <a:t>I’m not used to seeing life and death on the farm._____  </a:t>
            </a:r>
          </a:p>
          <a:p>
            <a:pPr marL="0" indent="0" algn="just" rtl="0">
              <a:buClr>
                <a:schemeClr val="accent1"/>
              </a:buClr>
              <a:buNone/>
            </a:pPr>
            <a:endParaRPr lang="en-US" sz="2000" dirty="0" smtClean="0">
              <a:solidFill>
                <a:schemeClr val="accent1"/>
              </a:solidFill>
            </a:endParaRPr>
          </a:p>
          <a:p>
            <a:pPr marL="0" indent="0" algn="just" rtl="0">
              <a:buClr>
                <a:schemeClr val="accent1"/>
              </a:buClr>
              <a:buNone/>
            </a:pPr>
            <a:r>
              <a:rPr lang="en-US" sz="2000" dirty="0" smtClean="0">
                <a:solidFill>
                  <a:schemeClr val="accent1"/>
                </a:solidFill>
              </a:rPr>
              <a:t> </a:t>
            </a: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pPr/>
              <a:t>11</a:t>
            </a:fld>
            <a:endParaRPr lang="ar-SA" dirty="0"/>
          </a:p>
        </p:txBody>
      </p:sp>
      <p:sp>
        <p:nvSpPr>
          <p:cNvPr id="5" name="Title 1"/>
          <p:cNvSpPr>
            <a:spLocks noGrp="1"/>
          </p:cNvSpPr>
          <p:nvPr>
            <p:ph type="title"/>
          </p:nvPr>
        </p:nvSpPr>
        <p:spPr>
          <a:xfrm>
            <a:off x="467544" y="917848"/>
            <a:ext cx="8229600" cy="1143000"/>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a:t>
            </a:r>
            <a:br>
              <a:rPr lang="en-US" sz="2400" dirty="0" smtClean="0">
                <a:solidFill>
                  <a:srgbClr val="FF0000"/>
                </a:solidFill>
                <a:latin typeface="+mn-lt"/>
              </a:rPr>
            </a:br>
            <a:r>
              <a:rPr lang="en-US" sz="2400" dirty="0" smtClean="0">
                <a:solidFill>
                  <a:srgbClr val="FF0000"/>
                </a:solidFill>
                <a:latin typeface="+mn-lt"/>
              </a:rPr>
              <a:t>Exercises / Reading for Details/ Answers </a:t>
            </a:r>
            <a:br>
              <a:rPr lang="en-US" sz="2400" dirty="0" smtClean="0">
                <a:solidFill>
                  <a:srgbClr val="FF0000"/>
                </a:solidFill>
                <a:latin typeface="+mn-lt"/>
              </a:rPr>
            </a:br>
            <a:endParaRPr lang="ar-SA" sz="2400" dirty="0">
              <a:solidFill>
                <a:srgbClr val="FF0000"/>
              </a:solidFill>
              <a:latin typeface="+mn-lt"/>
            </a:endParaRPr>
          </a:p>
        </p:txBody>
      </p:sp>
      <p:sp>
        <p:nvSpPr>
          <p:cNvPr id="6" name="Content Placeholder 2"/>
          <p:cNvSpPr>
            <a:spLocks noGrp="1"/>
          </p:cNvSpPr>
          <p:nvPr>
            <p:ph idx="1"/>
          </p:nvPr>
        </p:nvSpPr>
        <p:spPr>
          <a:xfrm>
            <a:off x="827584" y="2136224"/>
            <a:ext cx="7560840" cy="4389120"/>
          </a:xfrm>
        </p:spPr>
        <p:txBody>
          <a:bodyPr>
            <a:noAutofit/>
          </a:bodyPr>
          <a:lstStyle/>
          <a:p>
            <a:pPr marL="0" indent="0" algn="just" rtl="0">
              <a:buClr>
                <a:schemeClr val="accent1"/>
              </a:buClr>
              <a:buNone/>
            </a:pPr>
            <a:r>
              <a:rPr lang="en-US" sz="2000" dirty="0" smtClean="0">
                <a:solidFill>
                  <a:schemeClr val="accent1"/>
                </a:solidFill>
              </a:rPr>
              <a:t> </a:t>
            </a:r>
            <a:r>
              <a:rPr lang="en-US" sz="2000" dirty="0" smtClean="0">
                <a:solidFill>
                  <a:srgbClr val="FF0000"/>
                </a:solidFill>
              </a:rPr>
              <a:t>Q3: </a:t>
            </a:r>
            <a:r>
              <a:rPr lang="en-US" sz="2000" dirty="0" smtClean="0">
                <a:solidFill>
                  <a:schemeClr val="accent1"/>
                </a:solidFill>
              </a:rPr>
              <a:t>Read each statement. Part of the sentence is incorrect. Correct it. Then write the number of the paragraph that matches this statement.</a:t>
            </a:r>
          </a:p>
          <a:p>
            <a:pPr marL="0" indent="0" algn="just" rtl="0">
              <a:buClr>
                <a:schemeClr val="accent1"/>
              </a:buClr>
              <a:buNone/>
            </a:pPr>
            <a:endParaRPr lang="en-US" sz="2000" dirty="0" smtClean="0">
              <a:solidFill>
                <a:schemeClr val="accent1"/>
              </a:solidFill>
            </a:endParaRPr>
          </a:p>
          <a:p>
            <a:pPr marL="0" indent="0" algn="just" rtl="0">
              <a:buClr>
                <a:schemeClr val="accent1"/>
              </a:buClr>
              <a:buFont typeface="+mj-lt"/>
              <a:buAutoNum type="alphaUcPeriod"/>
            </a:pPr>
            <a:r>
              <a:rPr lang="en-US" sz="2000" dirty="0" smtClean="0">
                <a:solidFill>
                  <a:schemeClr val="accent1"/>
                </a:solidFill>
              </a:rPr>
              <a:t>  Farm kids have to do a lot of work on the farm such as milk the cows, water the crops, and </a:t>
            </a:r>
            <a:r>
              <a:rPr lang="en-US" sz="2000" strike="sngStrike" dirty="0" smtClean="0">
                <a:solidFill>
                  <a:schemeClr val="accent1"/>
                </a:solidFill>
              </a:rPr>
              <a:t>sell vegetables.</a:t>
            </a:r>
            <a:r>
              <a:rPr lang="en-US" sz="2000" dirty="0" smtClean="0">
                <a:solidFill>
                  <a:srgbClr val="FF0000"/>
                </a:solidFill>
              </a:rPr>
              <a:t>  (feed the animals)</a:t>
            </a:r>
            <a:r>
              <a:rPr lang="en-US" sz="2000" dirty="0" smtClean="0">
                <a:solidFill>
                  <a:schemeClr val="accent1"/>
                </a:solidFill>
              </a:rPr>
              <a:t>    </a:t>
            </a:r>
            <a:r>
              <a:rPr lang="en-US" sz="2000" dirty="0" smtClean="0">
                <a:solidFill>
                  <a:srgbClr val="FF0000"/>
                </a:solidFill>
              </a:rPr>
              <a:t> 2</a:t>
            </a:r>
            <a:endParaRPr lang="en-US" sz="2000" dirty="0" smtClean="0">
              <a:solidFill>
                <a:schemeClr val="accent1"/>
              </a:solidFill>
            </a:endParaRPr>
          </a:p>
          <a:p>
            <a:pPr marL="0" indent="0" algn="just" rtl="0">
              <a:buClr>
                <a:schemeClr val="accent1"/>
              </a:buClr>
              <a:buFont typeface="+mj-lt"/>
              <a:buAutoNum type="alphaUcPeriod"/>
            </a:pPr>
            <a:r>
              <a:rPr lang="en-US" sz="2000" dirty="0" smtClean="0">
                <a:solidFill>
                  <a:schemeClr val="accent1"/>
                </a:solidFill>
              </a:rPr>
              <a:t>  I feed and water the animals every day, and I water the crops </a:t>
            </a:r>
            <a:r>
              <a:rPr lang="en-US" sz="2000" strike="sngStrike" dirty="0" smtClean="0">
                <a:solidFill>
                  <a:schemeClr val="accent1"/>
                </a:solidFill>
              </a:rPr>
              <a:t>every once in a while</a:t>
            </a:r>
            <a:r>
              <a:rPr lang="en-US" sz="2000" dirty="0" smtClean="0">
                <a:solidFill>
                  <a:schemeClr val="accent1"/>
                </a:solidFill>
              </a:rPr>
              <a:t>. </a:t>
            </a:r>
            <a:r>
              <a:rPr lang="en-US" sz="2000" dirty="0" smtClean="0">
                <a:solidFill>
                  <a:srgbClr val="FF0000"/>
                </a:solidFill>
              </a:rPr>
              <a:t> (regularly)</a:t>
            </a:r>
            <a:r>
              <a:rPr lang="en-US" sz="2000" dirty="0" smtClean="0">
                <a:solidFill>
                  <a:schemeClr val="accent1"/>
                </a:solidFill>
              </a:rPr>
              <a:t> </a:t>
            </a:r>
            <a:r>
              <a:rPr lang="en-US" sz="2000" dirty="0" smtClean="0">
                <a:solidFill>
                  <a:srgbClr val="FF0000"/>
                </a:solidFill>
              </a:rPr>
              <a:t>5 </a:t>
            </a:r>
          </a:p>
          <a:p>
            <a:pPr marL="0" indent="0" algn="just" rtl="0">
              <a:buClr>
                <a:schemeClr val="accent1"/>
              </a:buClr>
              <a:buNone/>
            </a:pPr>
            <a:endParaRPr lang="en-US" sz="2000" dirty="0" smtClean="0">
              <a:solidFill>
                <a:schemeClr val="accent1"/>
              </a:solidFill>
            </a:endParaRPr>
          </a:p>
          <a:p>
            <a:pPr marL="0" indent="0" algn="just" rtl="0">
              <a:buClr>
                <a:schemeClr val="accent1"/>
              </a:buClr>
              <a:buNone/>
            </a:pPr>
            <a:r>
              <a:rPr lang="en-US" sz="2000" dirty="0" smtClean="0">
                <a:solidFill>
                  <a:schemeClr val="accent1"/>
                </a:solidFill>
              </a:rPr>
              <a:t> </a:t>
            </a: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pPr/>
              <a:t>12</a:t>
            </a:fld>
            <a:endParaRPr lang="ar-SA" dirty="0"/>
          </a:p>
        </p:txBody>
      </p:sp>
      <p:sp>
        <p:nvSpPr>
          <p:cNvPr id="5" name="Title 1"/>
          <p:cNvSpPr>
            <a:spLocks noGrp="1"/>
          </p:cNvSpPr>
          <p:nvPr>
            <p:ph type="title"/>
          </p:nvPr>
        </p:nvSpPr>
        <p:spPr>
          <a:xfrm>
            <a:off x="467544" y="917848"/>
            <a:ext cx="8229600" cy="1143000"/>
          </a:xfrm>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Reading 1: Letters to the Editor: The Farming Life for Me</a:t>
            </a:r>
            <a:br>
              <a:rPr lang="en-US" sz="2400" dirty="0" smtClean="0">
                <a:solidFill>
                  <a:srgbClr val="FF0000"/>
                </a:solidFill>
                <a:latin typeface="+mn-lt"/>
              </a:rPr>
            </a:br>
            <a:r>
              <a:rPr lang="en-US" sz="2400" dirty="0" smtClean="0">
                <a:solidFill>
                  <a:srgbClr val="FF0000"/>
                </a:solidFill>
                <a:latin typeface="+mn-lt"/>
              </a:rPr>
              <a:t>Exercises / Reading for Details/ Answers </a:t>
            </a:r>
            <a:br>
              <a:rPr lang="en-US" sz="2400" dirty="0" smtClean="0">
                <a:solidFill>
                  <a:srgbClr val="FF0000"/>
                </a:solidFill>
                <a:latin typeface="+mn-lt"/>
              </a:rPr>
            </a:br>
            <a:endParaRPr lang="ar-SA" sz="2400" dirty="0">
              <a:solidFill>
                <a:srgbClr val="FF0000"/>
              </a:solidFill>
              <a:latin typeface="+mn-lt"/>
            </a:endParaRPr>
          </a:p>
        </p:txBody>
      </p:sp>
      <p:sp>
        <p:nvSpPr>
          <p:cNvPr id="6" name="Content Placeholder 2"/>
          <p:cNvSpPr>
            <a:spLocks noGrp="1"/>
          </p:cNvSpPr>
          <p:nvPr>
            <p:ph idx="1"/>
          </p:nvPr>
        </p:nvSpPr>
        <p:spPr>
          <a:xfrm>
            <a:off x="827584" y="2136224"/>
            <a:ext cx="7560840" cy="4389120"/>
          </a:xfrm>
        </p:spPr>
        <p:txBody>
          <a:bodyPr>
            <a:noAutofit/>
          </a:bodyPr>
          <a:lstStyle/>
          <a:p>
            <a:pPr marL="342900" indent="-342900" algn="just" rtl="0">
              <a:buClr>
                <a:schemeClr val="accent1"/>
              </a:buClr>
              <a:buFont typeface="+mj-lt"/>
              <a:buAutoNum type="alphaUcPeriod" startAt="3"/>
            </a:pPr>
            <a:r>
              <a:rPr lang="en-US" sz="2000" dirty="0" smtClean="0">
                <a:solidFill>
                  <a:schemeClr val="accent1"/>
                </a:solidFill>
              </a:rPr>
              <a:t>We know how to choose the </a:t>
            </a:r>
            <a:r>
              <a:rPr lang="en-US" sz="2000" strike="sngStrike" dirty="0" smtClean="0">
                <a:solidFill>
                  <a:schemeClr val="accent1"/>
                </a:solidFill>
              </a:rPr>
              <a:t>worst</a:t>
            </a:r>
            <a:r>
              <a:rPr lang="en-US" sz="2000" dirty="0" smtClean="0">
                <a:solidFill>
                  <a:schemeClr val="accent1"/>
                </a:solidFill>
              </a:rPr>
              <a:t> trees in our woods to cut down. </a:t>
            </a:r>
            <a:r>
              <a:rPr lang="en-US" sz="2000" dirty="0" smtClean="0">
                <a:solidFill>
                  <a:srgbClr val="FF0000"/>
                </a:solidFill>
              </a:rPr>
              <a:t>(best)  4</a:t>
            </a:r>
            <a:endParaRPr lang="en-US" sz="2000" dirty="0" smtClean="0">
              <a:solidFill>
                <a:schemeClr val="accent1"/>
              </a:solidFill>
            </a:endParaRPr>
          </a:p>
          <a:p>
            <a:pPr marL="342900" indent="-342900" algn="just" rtl="0">
              <a:buClr>
                <a:schemeClr val="accent1"/>
              </a:buClr>
              <a:buFont typeface="+mj-lt"/>
              <a:buAutoNum type="alphaUcPeriod" startAt="4"/>
            </a:pPr>
            <a:r>
              <a:rPr lang="en-US" sz="2000" strike="sngStrike" dirty="0" smtClean="0">
                <a:solidFill>
                  <a:schemeClr val="accent1"/>
                </a:solidFill>
              </a:rPr>
              <a:t>At my house </a:t>
            </a:r>
            <a:r>
              <a:rPr lang="en-US" sz="2000" dirty="0" smtClean="0">
                <a:solidFill>
                  <a:schemeClr val="accent1"/>
                </a:solidFill>
              </a:rPr>
              <a:t>there is never enough work to do after school. </a:t>
            </a:r>
            <a:r>
              <a:rPr lang="en-US" sz="2000" dirty="0" smtClean="0">
                <a:solidFill>
                  <a:srgbClr val="FF0000"/>
                </a:solidFill>
              </a:rPr>
              <a:t>(On my farm) 2 </a:t>
            </a:r>
            <a:endParaRPr lang="en-US" sz="2000" u="sng" dirty="0" smtClean="0">
              <a:solidFill>
                <a:srgbClr val="FF0000"/>
              </a:solidFill>
            </a:endParaRPr>
          </a:p>
          <a:p>
            <a:pPr marL="342900" indent="-342900" algn="just" rtl="0">
              <a:buClr>
                <a:schemeClr val="accent1"/>
              </a:buClr>
              <a:buFont typeface="+mj-lt"/>
              <a:buAutoNum type="alphaUcPeriod" startAt="4"/>
            </a:pPr>
            <a:r>
              <a:rPr lang="en-US" sz="2000" dirty="0" smtClean="0">
                <a:solidFill>
                  <a:schemeClr val="accent1"/>
                </a:solidFill>
              </a:rPr>
              <a:t>I remember the first time I </a:t>
            </a:r>
            <a:r>
              <a:rPr lang="en-US" sz="2000" strike="sngStrike" dirty="0" smtClean="0">
                <a:solidFill>
                  <a:schemeClr val="accent1"/>
                </a:solidFill>
              </a:rPr>
              <a:t>saw a lamb born </a:t>
            </a:r>
            <a:r>
              <a:rPr lang="en-US" sz="2000" dirty="0" smtClean="0">
                <a:solidFill>
                  <a:schemeClr val="accent1"/>
                </a:solidFill>
              </a:rPr>
              <a:t>on our farm. </a:t>
            </a:r>
            <a:r>
              <a:rPr lang="en-US" sz="2000" dirty="0" smtClean="0">
                <a:solidFill>
                  <a:srgbClr val="FF0000"/>
                </a:solidFill>
              </a:rPr>
              <a:t>(Pulled a lamb) 3</a:t>
            </a:r>
            <a:endParaRPr lang="en-US" sz="2000" u="sng" dirty="0" smtClean="0">
              <a:solidFill>
                <a:srgbClr val="FF0000"/>
              </a:solidFill>
            </a:endParaRPr>
          </a:p>
          <a:p>
            <a:pPr marL="342900" indent="-342900" algn="just" rtl="0">
              <a:buClr>
                <a:schemeClr val="accent1"/>
              </a:buClr>
              <a:buFont typeface="+mj-lt"/>
              <a:buAutoNum type="alphaUcPeriod" startAt="4"/>
            </a:pPr>
            <a:r>
              <a:rPr lang="en-US" sz="2000" dirty="0" smtClean="0">
                <a:solidFill>
                  <a:schemeClr val="accent1"/>
                </a:solidFill>
              </a:rPr>
              <a:t>I’m </a:t>
            </a:r>
            <a:r>
              <a:rPr lang="en-US" sz="2000" strike="sngStrike" dirty="0" smtClean="0">
                <a:solidFill>
                  <a:schemeClr val="accent1"/>
                </a:solidFill>
              </a:rPr>
              <a:t>not</a:t>
            </a:r>
            <a:r>
              <a:rPr lang="en-US" sz="2000" dirty="0" smtClean="0">
                <a:solidFill>
                  <a:schemeClr val="accent1"/>
                </a:solidFill>
              </a:rPr>
              <a:t> used to seeing life and death on the farm. </a:t>
            </a:r>
            <a:r>
              <a:rPr lang="en-US" sz="2000" dirty="0" smtClean="0">
                <a:solidFill>
                  <a:srgbClr val="FF0000"/>
                </a:solidFill>
              </a:rPr>
              <a:t>( delete not) 3</a:t>
            </a:r>
            <a:endParaRPr lang="en-US" sz="2000" u="sng" dirty="0" smtClean="0">
              <a:solidFill>
                <a:srgbClr val="FF0000"/>
              </a:solidFill>
            </a:endParaRPr>
          </a:p>
          <a:p>
            <a:pPr marL="0" indent="0" algn="just" rtl="0">
              <a:buClr>
                <a:schemeClr val="accent1"/>
              </a:buClr>
              <a:buNone/>
            </a:pPr>
            <a:endParaRPr lang="en-US" sz="2000" dirty="0" smtClean="0">
              <a:solidFill>
                <a:schemeClr val="accent1"/>
              </a:solidFill>
            </a:endParaRPr>
          </a:p>
          <a:p>
            <a:pPr marL="0" indent="0" algn="just" rtl="0">
              <a:buClr>
                <a:schemeClr val="accent1"/>
              </a:buClr>
              <a:buNone/>
            </a:pPr>
            <a:r>
              <a:rPr lang="en-US" sz="2000" dirty="0" smtClean="0">
                <a:solidFill>
                  <a:schemeClr val="accent1"/>
                </a:solidFill>
              </a:rPr>
              <a:t> </a:t>
            </a:r>
          </a:p>
        </p:txBody>
      </p:sp>
      <p:sp>
        <p:nvSpPr>
          <p:cNvPr id="7" name="Footer Placeholder 6"/>
          <p:cNvSpPr>
            <a:spLocks noGrp="1"/>
          </p:cNvSpPr>
          <p:nvPr>
            <p:ph type="ftr" sz="quarter" idx="11"/>
          </p:nvPr>
        </p:nvSpPr>
        <p:spPr>
          <a:xfrm>
            <a:off x="2875384"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97</TotalTime>
  <Words>585</Words>
  <Application>Microsoft Office PowerPoint</Application>
  <PresentationFormat>On-screen Show (4:3)</PresentationFormat>
  <Paragraphs>105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          Unit 2 Country Life vs. City Life Reading 1: Letters to the Editor The Farming Life for Me  </vt:lpstr>
      <vt:lpstr>Unit 2: Country Life vs. City Life </vt:lpstr>
      <vt:lpstr>             Reading 1: Letters to the Editor: The Farming Life for Me Book P.23 Summary </vt:lpstr>
      <vt:lpstr>             Reading 1: Letters to the Editor: The Farming Life for Me  Book P.23 Summary </vt:lpstr>
      <vt:lpstr>             Reading 1: Letters to the Editor: The Farming Life for Me Book P.23  Summary </vt:lpstr>
      <vt:lpstr>             Reading 1: Letters to the Editor: The Farming Life for Me Exercises/ Reading for Main Ideas - Book P.24  </vt:lpstr>
      <vt:lpstr>             Reading 1: Letters to the Editor: The Farming Life for Me Exercises/ Reading for Main Ideas - Book P.24  </vt:lpstr>
      <vt:lpstr>             Reading 1: Letters to the Editor: The Farming Life for Me Exercises/ Reading for Main Ideas - Book P.24  </vt:lpstr>
      <vt:lpstr>             Reading 1: Letters to the Editor: The Farming Life for Me Exercises / Reading for Details - Book P.24  </vt:lpstr>
      <vt:lpstr>             Reading 1: Letters to the Editor: The Farming Life for Me Exercises / Reading for Details - Book P.24  </vt:lpstr>
      <vt:lpstr>             Reading 1: Letters to the Editor: The Farming Life for Me Exercises / Reading for Details/ Answers  </vt:lpstr>
      <vt:lpstr>             Reading 1: Letters to the Editor: The Farming Life for Me Exercises / Reading for Details/ Answers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Unit 2 Country Life vs. City Life Lecture 1 (Part 2)  </dc:title>
  <dc:creator>laila alhasan</dc:creator>
  <cp:lastModifiedBy>laila alhasan</cp:lastModifiedBy>
  <cp:revision>12</cp:revision>
  <dcterms:created xsi:type="dcterms:W3CDTF">2012-02-10T13:01:11Z</dcterms:created>
  <dcterms:modified xsi:type="dcterms:W3CDTF">2012-03-26T07:54:27Z</dcterms:modified>
</cp:coreProperties>
</file>