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58" r:id="rId3"/>
    <p:sldId id="259" r:id="rId4"/>
    <p:sldId id="275" r:id="rId5"/>
    <p:sldId id="260" r:id="rId6"/>
    <p:sldId id="261" r:id="rId7"/>
    <p:sldId id="262" r:id="rId8"/>
    <p:sldId id="263" r:id="rId9"/>
    <p:sldId id="264" r:id="rId10"/>
    <p:sldId id="265" r:id="rId11"/>
    <p:sldId id="266" r:id="rId12"/>
    <p:sldId id="267" r:id="rId13"/>
    <p:sldId id="268" r:id="rId14"/>
    <p:sldId id="269" r:id="rId15"/>
    <p:sldId id="277" r:id="rId16"/>
    <p:sldId id="271" r:id="rId17"/>
    <p:sldId id="272" r:id="rId18"/>
    <p:sldId id="273" r:id="rId19"/>
    <p:sldId id="274"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5" d="100"/>
          <a:sy n="105" d="100"/>
        </p:scale>
        <p:origin x="-169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FF745A91-2B01-4598-85C2-C23EBD4E383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F745A91-2B01-4598-85C2-C23EBD4E383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F745A91-2B01-4598-85C2-C23EBD4E383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F745A91-2B01-4598-85C2-C23EBD4E383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F745A91-2B01-4598-85C2-C23EBD4E383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F745A91-2B01-4598-85C2-C23EBD4E383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F745A91-2B01-4598-85C2-C23EBD4E383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F745A91-2B01-4598-85C2-C23EBD4E383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FF745A91-2B01-4598-85C2-C23EBD4E383B}"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F745A91-2B01-4598-85C2-C23EBD4E383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E2FD30-9BB2-49A8-B79F-9C10E7D31BB1}" type="datetimeFigureOut">
              <a:rPr lang="ar-SA" smtClean="0"/>
              <a:pPr/>
              <a:t>04/05/1433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F745A91-2B01-4598-85C2-C23EBD4E383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BE2FD30-9BB2-49A8-B79F-9C10E7D31BB1}" type="datetimeFigureOut">
              <a:rPr lang="ar-SA" smtClean="0"/>
              <a:pPr/>
              <a:t>04/05/1433</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F745A91-2B01-4598-85C2-C23EBD4E383B}"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19672" y="1673373"/>
            <a:ext cx="5686400" cy="2763739"/>
          </a:xfrm>
          <a:solidFill>
            <a:schemeClr val="tx1"/>
          </a:solidFill>
        </p:spPr>
        <p:txBody>
          <a:bodyPr>
            <a:normAutofit fontScale="90000"/>
          </a:bodyPr>
          <a:lstStyle/>
          <a:p>
            <a:pPr algn="ctr"/>
            <a:r>
              <a:rPr lang="en-GB" sz="3600" b="1" dirty="0" smtClean="0">
                <a:solidFill>
                  <a:srgbClr val="FF0000"/>
                </a:solidFill>
                <a:latin typeface="+mn-lt"/>
              </a:rPr>
              <a:t/>
            </a:r>
            <a:br>
              <a:rPr lang="en-GB" sz="3600" b="1" dirty="0" smtClean="0">
                <a:solidFill>
                  <a:srgbClr val="FF0000"/>
                </a:solidFill>
                <a:latin typeface="+mn-lt"/>
              </a:rPr>
            </a:br>
            <a:r>
              <a:rPr lang="en-GB" sz="4000" b="1" dirty="0" smtClean="0">
                <a:solidFill>
                  <a:srgbClr val="FF0000"/>
                </a:solidFill>
                <a:latin typeface="+mn-lt"/>
              </a:rPr>
              <a:t>Unit 2</a:t>
            </a:r>
            <a:br>
              <a:rPr lang="en-GB" sz="4000" b="1" dirty="0" smtClean="0">
                <a:solidFill>
                  <a:srgbClr val="FF0000"/>
                </a:solidFill>
                <a:latin typeface="+mn-lt"/>
              </a:rPr>
            </a:br>
            <a:r>
              <a:rPr lang="en-GB" sz="4000" b="1" dirty="0" smtClean="0">
                <a:solidFill>
                  <a:srgbClr val="FF0000"/>
                </a:solidFill>
                <a:latin typeface="+mn-lt"/>
              </a:rPr>
              <a:t>Country Life vs. City Life</a:t>
            </a:r>
            <a:br>
              <a:rPr lang="en-GB" sz="4000" b="1" dirty="0" smtClean="0">
                <a:solidFill>
                  <a:srgbClr val="FF0000"/>
                </a:solidFill>
                <a:latin typeface="+mn-lt"/>
              </a:rPr>
            </a:br>
            <a:r>
              <a:rPr lang="en-GB" sz="4000" dirty="0" smtClean="0">
                <a:solidFill>
                  <a:srgbClr val="FF0000"/>
                </a:solidFill>
                <a:latin typeface="+mn-lt"/>
              </a:rPr>
              <a:t>Vocabulary &amp; Writing</a:t>
            </a:r>
            <a:br>
              <a:rPr lang="en-GB" sz="4000" dirty="0" smtClean="0">
                <a:solidFill>
                  <a:srgbClr val="FF0000"/>
                </a:solidFill>
                <a:latin typeface="+mn-lt"/>
              </a:rPr>
            </a:br>
            <a:r>
              <a:rPr lang="en-GB" sz="4000" dirty="0" smtClean="0">
                <a:solidFill>
                  <a:srgbClr val="FF0000"/>
                </a:solidFill>
                <a:latin typeface="+mn-lt"/>
              </a:rPr>
              <a:t> The Paragraph</a:t>
            </a:r>
            <a:r>
              <a:rPr lang="en-GB" sz="4000" b="1" dirty="0" smtClean="0">
                <a:solidFill>
                  <a:srgbClr val="FF0000"/>
                </a:solidFill>
                <a:latin typeface="+mn-lt"/>
              </a:rPr>
              <a:t/>
            </a:r>
            <a:br>
              <a:rPr lang="en-GB" sz="4000" b="1" dirty="0" smtClean="0">
                <a:solidFill>
                  <a:srgbClr val="FF0000"/>
                </a:solidFill>
                <a:latin typeface="+mn-lt"/>
              </a:rPr>
            </a:br>
            <a:r>
              <a:rPr lang="en-GB" sz="4000" dirty="0" smtClean="0">
                <a:solidFill>
                  <a:srgbClr val="FF0000"/>
                </a:solidFill>
                <a:latin typeface="+mn-lt"/>
              </a:rPr>
              <a:t> </a:t>
            </a:r>
            <a:r>
              <a:rPr lang="en-GB" sz="3600" b="1" dirty="0" smtClean="0">
                <a:solidFill>
                  <a:srgbClr val="FF0000"/>
                </a:solidFill>
                <a:latin typeface="+mn-lt"/>
              </a:rPr>
              <a:t/>
            </a:r>
            <a:br>
              <a:rPr lang="en-GB" sz="3600" b="1" dirty="0" smtClean="0">
                <a:solidFill>
                  <a:srgbClr val="FF0000"/>
                </a:solidFill>
                <a:latin typeface="+mn-lt"/>
              </a:rPr>
            </a:br>
            <a:r>
              <a:rPr lang="en-GB" sz="3600" b="1" dirty="0" smtClean="0">
                <a:solidFill>
                  <a:srgbClr val="FF0000"/>
                </a:solidFill>
                <a:latin typeface="+mn-lt"/>
              </a:rPr>
              <a:t/>
            </a:r>
            <a:br>
              <a:rPr lang="en-GB" sz="3600" b="1" dirty="0" smtClean="0">
                <a:solidFill>
                  <a:srgbClr val="FF0000"/>
                </a:solidFill>
                <a:latin typeface="+mn-lt"/>
              </a:rPr>
            </a:br>
            <a:endParaRPr lang="ar-SA" sz="3600" b="1" dirty="0">
              <a:solidFill>
                <a:srgbClr val="FF0000"/>
              </a:solidFill>
              <a:latin typeface="+mn-lt"/>
            </a:endParaRPr>
          </a:p>
        </p:txBody>
      </p:sp>
      <p:sp>
        <p:nvSpPr>
          <p:cNvPr id="3" name="Subtitle 2"/>
          <p:cNvSpPr>
            <a:spLocks noGrp="1"/>
          </p:cNvSpPr>
          <p:nvPr>
            <p:ph type="subTitle" idx="1"/>
          </p:nvPr>
        </p:nvSpPr>
        <p:spPr>
          <a:xfrm>
            <a:off x="677744" y="2780928"/>
            <a:ext cx="7854696" cy="1752600"/>
          </a:xfrm>
        </p:spPr>
        <p:txBody>
          <a:bodyPr/>
          <a:lstStyle/>
          <a:p>
            <a:r>
              <a:rPr lang="en-GB" dirty="0" smtClean="0">
                <a:solidFill>
                  <a:schemeClr val="tx1"/>
                </a:solidFill>
              </a:rPr>
              <a:t> </a:t>
            </a:r>
            <a:endParaRPr lang="ar-SA" dirty="0">
              <a:solidFill>
                <a:schemeClr val="tx1"/>
              </a:solidFill>
            </a:endParaRPr>
          </a:p>
        </p:txBody>
      </p:sp>
      <p:sp>
        <p:nvSpPr>
          <p:cNvPr id="7" name="Slide Number Placeholder 6"/>
          <p:cNvSpPr>
            <a:spLocks noGrp="1"/>
          </p:cNvSpPr>
          <p:nvPr>
            <p:ph type="sldNum" sz="quarter" idx="12"/>
          </p:nvPr>
        </p:nvSpPr>
        <p:spPr/>
        <p:txBody>
          <a:bodyPr/>
          <a:lstStyle/>
          <a:p>
            <a:fld id="{F04AF8B7-C0BF-4FB4-B549-A73C497853DC}" type="slidenum">
              <a:rPr lang="ar-SA" smtClean="0"/>
              <a:pPr/>
              <a:t>1</a:t>
            </a:fld>
            <a:endParaRPr lang="ar-SA"/>
          </a:p>
        </p:txBody>
      </p:sp>
      <p:pic>
        <p:nvPicPr>
          <p:cNvPr id="4" name="Picture 3" descr="C:\Users\laila alhasan\Downloads\cityvscountry.jpg"/>
          <p:cNvPicPr/>
          <p:nvPr/>
        </p:nvPicPr>
        <p:blipFill>
          <a:blip r:embed="rId2" cstate="print"/>
          <a:srcRect/>
          <a:stretch>
            <a:fillRect/>
          </a:stretch>
        </p:blipFill>
        <p:spPr bwMode="auto">
          <a:xfrm>
            <a:off x="1619672" y="3068960"/>
            <a:ext cx="3643313" cy="1440160"/>
          </a:xfrm>
          <a:prstGeom prst="rect">
            <a:avLst/>
          </a:prstGeom>
          <a:noFill/>
          <a:ln w="9525">
            <a:noFill/>
            <a:miter lim="800000"/>
            <a:headEnd/>
            <a:tailEnd/>
          </a:ln>
        </p:spPr>
      </p:pic>
      <p:pic>
        <p:nvPicPr>
          <p:cNvPr id="6" name="Picture 5" descr="http://t0.gstatic.com/images?q=tbn:ANd9GcQjXSAIRnleQCVNq8-B-HFdA9yhb9A4qLbEU0vYVbyVpc9OG9h0"/>
          <p:cNvPicPr/>
          <p:nvPr/>
        </p:nvPicPr>
        <p:blipFill>
          <a:blip r:embed="rId3" cstate="print"/>
          <a:srcRect/>
          <a:stretch>
            <a:fillRect/>
          </a:stretch>
        </p:blipFill>
        <p:spPr bwMode="auto">
          <a:xfrm>
            <a:off x="5292080" y="3068960"/>
            <a:ext cx="1800199" cy="1440159"/>
          </a:xfrm>
          <a:prstGeom prst="rect">
            <a:avLst/>
          </a:prstGeom>
          <a:noFill/>
          <a:ln w="9525">
            <a:noFill/>
            <a:miter lim="800000"/>
            <a:headEnd/>
            <a:tailEnd/>
          </a:ln>
        </p:spPr>
      </p:pic>
      <p:sp>
        <p:nvSpPr>
          <p:cNvPr id="8" name="Footer Placeholder 11"/>
          <p:cNvSpPr>
            <a:spLocks noGrp="1"/>
          </p:cNvSpPr>
          <p:nvPr>
            <p:ph type="ftr" sz="quarter" idx="11"/>
          </p:nvPr>
        </p:nvSpPr>
        <p:spPr>
          <a:xfrm>
            <a:off x="1403350" y="4797152"/>
            <a:ext cx="6408738" cy="365125"/>
          </a:xfrm>
        </p:spPr>
        <p:txBody>
          <a:bodyPr/>
          <a:lstStyle/>
          <a:p>
            <a:pPr algn="ctr">
              <a:defRPr/>
            </a:pPr>
            <a:r>
              <a:rPr lang="en-US" sz="2400" b="1" dirty="0">
                <a:solidFill>
                  <a:srgbClr val="FF0000"/>
                </a:solidFill>
              </a:rPr>
              <a:t>Prepared by: Laila al-Hasan</a:t>
            </a:r>
            <a:endParaRPr lang="ar-SA" sz="2400" b="1" dirty="0">
              <a:solidFill>
                <a:srgbClr val="FF0000"/>
              </a:solidFill>
            </a:endParaRPr>
          </a:p>
        </p:txBody>
      </p:sp>
      <p:pic>
        <p:nvPicPr>
          <p:cNvPr id="9" name="Picture 8" descr="http://wikimapia.org/p/00/01/13/33/39_big.jpg"/>
          <p:cNvPicPr/>
          <p:nvPr/>
        </p:nvPicPr>
        <p:blipFill>
          <a:blip r:embed="rId4" cstate="print"/>
          <a:srcRect/>
          <a:stretch>
            <a:fillRect/>
          </a:stretch>
        </p:blipFill>
        <p:spPr bwMode="auto">
          <a:xfrm>
            <a:off x="3779912" y="5517232"/>
            <a:ext cx="1584176" cy="1008112"/>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0"/>
            <a:r>
              <a:rPr lang="en-GB" sz="2400" b="1" dirty="0" smtClean="0">
                <a:solidFill>
                  <a:srgbClr val="FF0000"/>
                </a:solidFill>
                <a:latin typeface="+mn-lt"/>
              </a:rPr>
              <a:t>Unit 2: Country life vs. City Life </a:t>
            </a:r>
            <a:br>
              <a:rPr lang="en-GB" sz="2400" b="1" dirty="0" smtClean="0">
                <a:solidFill>
                  <a:srgbClr val="FF0000"/>
                </a:solidFill>
                <a:latin typeface="+mn-lt"/>
              </a:rPr>
            </a:br>
            <a:endParaRPr lang="ar-SA" sz="2400" b="1" dirty="0">
              <a:solidFill>
                <a:srgbClr val="FF0000"/>
              </a:solidFill>
              <a:latin typeface="+mn-lt"/>
            </a:endParaRPr>
          </a:p>
        </p:txBody>
      </p:sp>
      <p:sp>
        <p:nvSpPr>
          <p:cNvPr id="3" name="Content Placeholder 2"/>
          <p:cNvSpPr>
            <a:spLocks noGrp="1"/>
          </p:cNvSpPr>
          <p:nvPr>
            <p:ph idx="1"/>
          </p:nvPr>
        </p:nvSpPr>
        <p:spPr>
          <a:xfrm>
            <a:off x="457200" y="2352248"/>
            <a:ext cx="8229600" cy="3525024"/>
          </a:xfrm>
        </p:spPr>
        <p:txBody>
          <a:bodyPr>
            <a:normAutofit/>
          </a:bodyPr>
          <a:lstStyle/>
          <a:p>
            <a:pPr marL="342900" indent="-342900" algn="ctr" rtl="0">
              <a:buNone/>
            </a:pPr>
            <a:r>
              <a:rPr lang="en-GB" sz="2000" dirty="0" smtClean="0">
                <a:solidFill>
                  <a:schemeClr val="accent1"/>
                </a:solidFill>
              </a:rPr>
              <a:t>Part 5: Vocabulary</a:t>
            </a:r>
          </a:p>
          <a:p>
            <a:pPr marL="342900" indent="-342900" algn="ctr" rtl="0">
              <a:buNone/>
            </a:pPr>
            <a:r>
              <a:rPr lang="en-GB" sz="2000" dirty="0" smtClean="0">
                <a:solidFill>
                  <a:schemeClr val="accent1"/>
                </a:solidFill>
              </a:rPr>
              <a:t>Focus on Vocabulary</a:t>
            </a:r>
          </a:p>
          <a:p>
            <a:pPr marL="342900" indent="-342900" algn="ctr" rtl="0">
              <a:buNone/>
            </a:pPr>
            <a:endParaRPr lang="en-GB" sz="2000" dirty="0" smtClean="0">
              <a:solidFill>
                <a:schemeClr val="accent1"/>
              </a:solidFill>
            </a:endParaRPr>
          </a:p>
          <a:p>
            <a:pPr marL="342900" indent="-342900" algn="ctr" rtl="0">
              <a:buNone/>
            </a:pPr>
            <a:r>
              <a:rPr lang="en-GB" sz="2000" dirty="0" smtClean="0">
                <a:solidFill>
                  <a:schemeClr val="accent1"/>
                </a:solidFill>
              </a:rPr>
              <a:t>Part 6: Writing</a:t>
            </a:r>
          </a:p>
          <a:p>
            <a:pPr marL="342900" indent="-342900" algn="ctr" rtl="0">
              <a:buNone/>
            </a:pPr>
            <a:r>
              <a:rPr lang="en-GB" sz="2000" dirty="0" smtClean="0">
                <a:solidFill>
                  <a:schemeClr val="accent1"/>
                </a:solidFill>
              </a:rPr>
              <a:t>Focus on Writing: The Paragraph</a:t>
            </a:r>
          </a:p>
          <a:p>
            <a:pPr marL="342900" indent="-342900" algn="ctr" rtl="0">
              <a:buNone/>
            </a:pPr>
            <a:endParaRPr lang="en-GB" sz="2000" dirty="0" smtClean="0">
              <a:solidFill>
                <a:schemeClr val="accent1"/>
              </a:solidFill>
            </a:endParaRPr>
          </a:p>
          <a:p>
            <a:pPr marL="342900" indent="-342900" algn="ctr" rtl="0">
              <a:buNone/>
            </a:pPr>
            <a:r>
              <a:rPr lang="en-GB" sz="2000" dirty="0" smtClean="0">
                <a:solidFill>
                  <a:schemeClr val="accent1"/>
                </a:solidFill>
              </a:rPr>
              <a:t> </a:t>
            </a:r>
          </a:p>
          <a:p>
            <a:pPr marL="342900" indent="-342900" algn="ctr" rtl="0">
              <a:buNone/>
            </a:pPr>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E7C47A10-9C23-4635-83FD-C346F597AC47}" type="slidenum">
              <a:rPr lang="ar-SA" smtClean="0"/>
              <a:pPr/>
              <a:t>2</a:t>
            </a:fld>
            <a:endParaRPr lang="ar-SA"/>
          </a:p>
        </p:txBody>
      </p:sp>
      <p:pic>
        <p:nvPicPr>
          <p:cNvPr id="5" name="Picture 4"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6" name="Footer Placeholder 5"/>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80240"/>
            <a:ext cx="8496944" cy="3381008"/>
          </a:xfrm>
        </p:spPr>
        <p:txBody>
          <a:bodyPr>
            <a:normAutofit/>
          </a:bodyPr>
          <a:lstStyle/>
          <a:p>
            <a:pPr marL="342900" indent="-342900" algn="ctr" rtl="0">
              <a:buNone/>
            </a:pPr>
            <a:r>
              <a:rPr lang="en-GB" sz="2000" dirty="0" smtClean="0">
                <a:solidFill>
                  <a:schemeClr val="accent1"/>
                </a:solidFill>
              </a:rPr>
              <a:t>Part 5: Vocabulary</a:t>
            </a:r>
          </a:p>
          <a:p>
            <a:pPr marL="342900" indent="-342900" algn="ctr" rtl="0">
              <a:buNone/>
            </a:pPr>
            <a:r>
              <a:rPr lang="en-GB" sz="2000" dirty="0" smtClean="0">
                <a:solidFill>
                  <a:schemeClr val="accent1"/>
                </a:solidFill>
              </a:rPr>
              <a:t>Focus on Vocabulary</a:t>
            </a:r>
          </a:p>
          <a:p>
            <a:pPr marL="342900" indent="-342900" algn="ctr" rtl="0">
              <a:buNone/>
            </a:pPr>
            <a:r>
              <a:rPr lang="en-GB" sz="2000" dirty="0" smtClean="0">
                <a:solidFill>
                  <a:schemeClr val="accent1"/>
                </a:solidFill>
              </a:rPr>
              <a:t>Exercises</a:t>
            </a:r>
          </a:p>
        </p:txBody>
      </p:sp>
      <p:sp>
        <p:nvSpPr>
          <p:cNvPr id="4" name="Slide Number Placeholder 3"/>
          <p:cNvSpPr>
            <a:spLocks noGrp="1"/>
          </p:cNvSpPr>
          <p:nvPr>
            <p:ph type="sldNum" sz="quarter" idx="12"/>
          </p:nvPr>
        </p:nvSpPr>
        <p:spPr/>
        <p:txBody>
          <a:bodyPr/>
          <a:lstStyle/>
          <a:p>
            <a:fld id="{F04AF8B7-C0BF-4FB4-B549-A73C497853DC}" type="slidenum">
              <a:rPr lang="ar-SA" smtClean="0"/>
              <a:pPr/>
              <a:t>3</a:t>
            </a:fld>
            <a:endParaRPr lang="ar-SA"/>
          </a:p>
        </p:txBody>
      </p:sp>
      <p:sp>
        <p:nvSpPr>
          <p:cNvPr id="5" name="Title 1"/>
          <p:cNvSpPr>
            <a:spLocks noGrp="1"/>
          </p:cNvSpPr>
          <p:nvPr>
            <p:ph type="title"/>
          </p:nvPr>
        </p:nvSpPr>
        <p:spPr>
          <a:xfrm>
            <a:off x="457200" y="704088"/>
            <a:ext cx="8229600" cy="1143000"/>
          </a:xfrm>
        </p:spPr>
        <p:txBody>
          <a:bodyPr>
            <a:normAutofit/>
          </a:bodyPr>
          <a:lstStyle/>
          <a:p>
            <a:pPr algn="ctr" rtl="0"/>
            <a:r>
              <a:rPr lang="en-GB" sz="2400" b="1" dirty="0" smtClean="0">
                <a:solidFill>
                  <a:srgbClr val="FF0000"/>
                </a:solidFill>
                <a:latin typeface="+mn-lt"/>
              </a:rPr>
              <a:t>Unit 2: Country life vs. City Life </a:t>
            </a:r>
            <a:br>
              <a:rPr lang="en-GB" sz="2400" b="1" dirty="0" smtClean="0">
                <a:solidFill>
                  <a:srgbClr val="FF0000"/>
                </a:solidFill>
                <a:latin typeface="+mn-lt"/>
              </a:rPr>
            </a:br>
            <a:endParaRPr lang="ar-SA" sz="2400" b="1" dirty="0">
              <a:solidFill>
                <a:srgbClr val="FF0000"/>
              </a:solidFill>
              <a:latin typeface="+mn-lt"/>
            </a:endParaRPr>
          </a:p>
        </p:txBody>
      </p:sp>
      <p:pic>
        <p:nvPicPr>
          <p:cNvPr id="6" name="Picture 5"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935480"/>
            <a:ext cx="7560840" cy="4389120"/>
          </a:xfrm>
        </p:spPr>
        <p:txBody>
          <a:bodyPr>
            <a:noAutofit/>
          </a:bodyPr>
          <a:lstStyle/>
          <a:p>
            <a:pPr algn="l" rtl="0">
              <a:buClr>
                <a:schemeClr val="accent1"/>
              </a:buClr>
              <a:buNone/>
            </a:pPr>
            <a:r>
              <a:rPr lang="en-US" sz="2000" dirty="0" smtClean="0">
                <a:solidFill>
                  <a:schemeClr val="accent1"/>
                </a:solidFill>
              </a:rPr>
              <a:t>      Fill in the blanks with the suitable words from the box below.</a:t>
            </a:r>
          </a:p>
          <a:p>
            <a:pPr algn="l" rtl="0">
              <a:buClr>
                <a:schemeClr val="accent1"/>
              </a:buClr>
              <a:buNone/>
            </a:pPr>
            <a:endParaRPr lang="en-US" sz="2000" dirty="0" smtClean="0">
              <a:solidFill>
                <a:schemeClr val="accent1"/>
              </a:solidFill>
            </a:endParaRPr>
          </a:p>
          <a:p>
            <a:pPr algn="l" rtl="0">
              <a:buClr>
                <a:schemeClr val="accent1"/>
              </a:buClr>
              <a:buNone/>
            </a:pPr>
            <a:endParaRPr lang="en-US" sz="2000" dirty="0" smtClean="0">
              <a:solidFill>
                <a:schemeClr val="accent1"/>
              </a:solidFill>
            </a:endParaRPr>
          </a:p>
          <a:p>
            <a:pPr marL="342900" lvl="0" indent="-342900" algn="l" rtl="0">
              <a:buClr>
                <a:schemeClr val="accent1"/>
              </a:buClr>
              <a:buFont typeface="+mj-lt"/>
              <a:buAutoNum type="arabicPeriod"/>
            </a:pPr>
            <a:endParaRPr lang="en-US" sz="2000" dirty="0" smtClean="0">
              <a:solidFill>
                <a:schemeClr val="accent1"/>
              </a:solidFill>
            </a:endParaRPr>
          </a:p>
          <a:p>
            <a:pPr marL="342900" lvl="0" indent="-342900" algn="l" rtl="0">
              <a:buClr>
                <a:schemeClr val="accent1"/>
              </a:buClr>
              <a:buFont typeface="+mj-lt"/>
              <a:buAutoNum type="arabicPeriod"/>
            </a:pPr>
            <a:endParaRPr lang="en-US" sz="2000" dirty="0" smtClean="0">
              <a:solidFill>
                <a:schemeClr val="accent1"/>
              </a:solidFill>
            </a:endParaRPr>
          </a:p>
          <a:p>
            <a:pPr marL="342900" lvl="0" indent="-342900" algn="l" rtl="0">
              <a:buClr>
                <a:schemeClr val="accent1"/>
              </a:buClr>
              <a:buFont typeface="+mj-lt"/>
              <a:buAutoNum type="arabicPeriod"/>
            </a:pPr>
            <a:r>
              <a:rPr lang="en-US" sz="2000" dirty="0" smtClean="0">
                <a:solidFill>
                  <a:schemeClr val="accent1"/>
                </a:solidFill>
              </a:rPr>
              <a:t>"I don't want to take care of a dog. I don't want to worry about it or feed it or have to take it on walks." This man does not want _______for the dog.</a:t>
            </a:r>
          </a:p>
          <a:p>
            <a:pPr marL="342900" lvl="0" indent="-342900" algn="l" rtl="0">
              <a:buClr>
                <a:schemeClr val="accent1"/>
              </a:buClr>
              <a:buNone/>
            </a:pPr>
            <a:r>
              <a:rPr lang="en-US" sz="2000" dirty="0" smtClean="0">
                <a:solidFill>
                  <a:schemeClr val="accent1"/>
                </a:solidFill>
              </a:rPr>
              <a:t> </a:t>
            </a:r>
          </a:p>
          <a:p>
            <a:pPr marL="342900" lvl="0" indent="-342900" algn="l" rtl="0">
              <a:buClr>
                <a:schemeClr val="accent1"/>
              </a:buClr>
              <a:buFont typeface="+mj-lt"/>
              <a:buAutoNum type="arabicPeriod" startAt="2"/>
            </a:pPr>
            <a:r>
              <a:rPr lang="en-US" sz="2000" dirty="0" smtClean="0">
                <a:solidFill>
                  <a:schemeClr val="accent1"/>
                </a:solidFill>
              </a:rPr>
              <a:t>"I can't believe it. When I first started working, I made $20.000 a year. Now I'm making around $60.000. I never thought I could do it." This man is excited because his _______is so much higher now. </a:t>
            </a:r>
          </a:p>
          <a:p>
            <a:pPr marL="342900" lvl="0" indent="-342900" algn="l" rtl="0">
              <a:buClr>
                <a:schemeClr val="accent1"/>
              </a:buClr>
              <a:buNone/>
            </a:pPr>
            <a:endParaRPr lang="en-US" sz="2000" dirty="0" smtClean="0">
              <a:solidFill>
                <a:schemeClr val="accent1"/>
              </a:solidFill>
            </a:endParaRPr>
          </a:p>
          <a:p>
            <a:pPr algn="l" rtl="0">
              <a:buClr>
                <a:schemeClr val="accent1"/>
              </a:buClr>
              <a:buNone/>
            </a:pPr>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F04AF8B7-C0BF-4FB4-B549-A73C497853DC}" type="slidenum">
              <a:rPr lang="ar-SA" smtClean="0"/>
              <a:pPr/>
              <a:t>4</a:t>
            </a:fld>
            <a:endParaRPr lang="ar-SA"/>
          </a:p>
        </p:txBody>
      </p:sp>
      <p:sp>
        <p:nvSpPr>
          <p:cNvPr id="5" name="Rounded Rectangle 4"/>
          <p:cNvSpPr/>
          <p:nvPr/>
        </p:nvSpPr>
        <p:spPr>
          <a:xfrm>
            <a:off x="395536" y="1052736"/>
            <a:ext cx="820891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ctr" rtl="0"/>
            <a:endParaRPr lang="en-US" sz="2400" dirty="0" smtClean="0">
              <a:solidFill>
                <a:srgbClr val="FF0000"/>
              </a:solidFill>
            </a:endParaRPr>
          </a:p>
          <a:p>
            <a:pPr marL="0" lvl="1" algn="ctr" rtl="0"/>
            <a:r>
              <a:rPr lang="en-US" sz="2400" dirty="0" smtClean="0">
                <a:solidFill>
                  <a:srgbClr val="FF0000"/>
                </a:solidFill>
              </a:rPr>
              <a:t>Part 5: Focus on Vocabulary</a:t>
            </a:r>
          </a:p>
          <a:p>
            <a:pPr marL="0" lvl="1" algn="ctr" rtl="0"/>
            <a:r>
              <a:rPr lang="en-US" sz="2400" dirty="0" smtClean="0">
                <a:solidFill>
                  <a:srgbClr val="FF0000"/>
                </a:solidFill>
              </a:rPr>
              <a:t>Exercises - Book P. 28-29</a:t>
            </a:r>
          </a:p>
          <a:p>
            <a:pPr marL="0" lvl="1" algn="ctr" rtl="0"/>
            <a:endParaRPr lang="ar-SA" sz="2400" dirty="0">
              <a:solidFill>
                <a:srgbClr val="FF0000"/>
              </a:solidFill>
            </a:endParaRPr>
          </a:p>
        </p:txBody>
      </p:sp>
      <p:sp>
        <p:nvSpPr>
          <p:cNvPr id="7" name="Rectangle 6"/>
          <p:cNvSpPr/>
          <p:nvPr/>
        </p:nvSpPr>
        <p:spPr>
          <a:xfrm>
            <a:off x="971600" y="2636912"/>
            <a:ext cx="7200800" cy="720080"/>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l" rtl="0"/>
            <a:endParaRPr lang="en-US" sz="2000" dirty="0" smtClean="0">
              <a:solidFill>
                <a:srgbClr val="FF0000"/>
              </a:solidFill>
            </a:endParaRPr>
          </a:p>
          <a:p>
            <a:pPr algn="ctr" rtl="0"/>
            <a:r>
              <a:rPr lang="en-US" sz="2000" dirty="0" smtClean="0">
                <a:solidFill>
                  <a:srgbClr val="FF0000"/>
                </a:solidFill>
              </a:rPr>
              <a:t>birth – dependent- proud – responsibility – courage – income – quit – sunrise – crops – nature – raises - woods </a:t>
            </a:r>
          </a:p>
          <a:p>
            <a:pPr algn="l" rtl="0">
              <a:buNone/>
            </a:pPr>
            <a:endParaRPr lang="en-US" sz="2000" dirty="0" smtClean="0">
              <a:solidFill>
                <a:srgbClr val="FF0000"/>
              </a:solidFill>
            </a:endParaRPr>
          </a:p>
        </p:txBody>
      </p:sp>
      <p:pic>
        <p:nvPicPr>
          <p:cNvPr id="6" name="Picture 5"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8" name="Footer Placeholder 7"/>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935480"/>
            <a:ext cx="7560840" cy="4389120"/>
          </a:xfrm>
        </p:spPr>
        <p:txBody>
          <a:bodyPr>
            <a:noAutofit/>
          </a:bodyPr>
          <a:lstStyle/>
          <a:p>
            <a:pPr algn="l" rtl="0">
              <a:buClr>
                <a:schemeClr val="accent1"/>
              </a:buClr>
              <a:buNone/>
            </a:pPr>
            <a:r>
              <a:rPr lang="en-US" sz="2000" dirty="0" smtClean="0">
                <a:solidFill>
                  <a:schemeClr val="accent1"/>
                </a:solidFill>
              </a:rPr>
              <a:t>      Fill in the blanks with the suitable words from the box below.</a:t>
            </a:r>
          </a:p>
          <a:p>
            <a:pPr algn="l" rtl="0">
              <a:buClr>
                <a:schemeClr val="accent1"/>
              </a:buClr>
              <a:buNone/>
            </a:pPr>
            <a:endParaRPr lang="en-US" sz="2000" dirty="0" smtClean="0">
              <a:solidFill>
                <a:schemeClr val="accent1"/>
              </a:solidFill>
            </a:endParaRPr>
          </a:p>
          <a:p>
            <a:pPr algn="l" rtl="0">
              <a:buClr>
                <a:schemeClr val="accent1"/>
              </a:buClr>
              <a:buNone/>
            </a:pPr>
            <a:endParaRPr lang="en-US" sz="2000" dirty="0" smtClean="0">
              <a:solidFill>
                <a:schemeClr val="accent1"/>
              </a:solidFill>
            </a:endParaRPr>
          </a:p>
          <a:p>
            <a:pPr marL="342900" lvl="0" indent="-342900" algn="l" rtl="0">
              <a:buClr>
                <a:schemeClr val="accent1"/>
              </a:buClr>
              <a:buFont typeface="+mj-lt"/>
              <a:buAutoNum type="arabicPeriod" startAt="3"/>
            </a:pPr>
            <a:endParaRPr lang="en-US" sz="2000" dirty="0" smtClean="0">
              <a:solidFill>
                <a:schemeClr val="accent1"/>
              </a:solidFill>
            </a:endParaRPr>
          </a:p>
          <a:p>
            <a:pPr marL="342900" lvl="0" indent="-342900" algn="l" rtl="0">
              <a:buClr>
                <a:schemeClr val="accent1"/>
              </a:buClr>
              <a:buFont typeface="+mj-lt"/>
              <a:buAutoNum type="arabicPeriod" startAt="3"/>
            </a:pPr>
            <a:endParaRPr lang="en-US" sz="2000" dirty="0" smtClean="0">
              <a:solidFill>
                <a:schemeClr val="accent1"/>
              </a:solidFill>
            </a:endParaRPr>
          </a:p>
          <a:p>
            <a:pPr marL="342900" lvl="0" indent="-342900" algn="l" rtl="0">
              <a:buClr>
                <a:schemeClr val="accent1"/>
              </a:buClr>
              <a:buFont typeface="+mj-lt"/>
              <a:buAutoNum type="arabicPeriod" startAt="3"/>
            </a:pPr>
            <a:r>
              <a:rPr lang="en-US" sz="2000" dirty="0" smtClean="0">
                <a:solidFill>
                  <a:schemeClr val="accent1"/>
                </a:solidFill>
              </a:rPr>
              <a:t>"Oh, I love being outside. I love to feel the wind in my face while I walk through the trees listening to the birds." He loves _______.</a:t>
            </a:r>
          </a:p>
          <a:p>
            <a:pPr marL="342900" lvl="0" indent="-342900" algn="l" rtl="0">
              <a:buClr>
                <a:schemeClr val="accent1"/>
              </a:buClr>
              <a:buNone/>
            </a:pPr>
            <a:endParaRPr lang="en-US" sz="2000" dirty="0" smtClean="0">
              <a:solidFill>
                <a:schemeClr val="accent1"/>
              </a:solidFill>
            </a:endParaRPr>
          </a:p>
          <a:p>
            <a:pPr marL="457200" indent="-457200" algn="l" rtl="0">
              <a:buClr>
                <a:schemeClr val="accent1"/>
              </a:buClr>
              <a:buFont typeface="+mj-lt"/>
              <a:buAutoNum type="arabicPeriod" startAt="4"/>
            </a:pPr>
            <a:r>
              <a:rPr lang="en-US" sz="2000" dirty="0" smtClean="0">
                <a:solidFill>
                  <a:schemeClr val="accent1"/>
                </a:solidFill>
              </a:rPr>
              <a:t>"Well, I already planted the corn. The tomatoes can't go in until April. I guess I could go out and plant the carrots and cucumbers today." This farmer is trying to decide which _______to plant.</a:t>
            </a:r>
          </a:p>
          <a:p>
            <a:pPr marL="342900" lvl="0" indent="-342900" algn="l" rtl="0">
              <a:buClr>
                <a:schemeClr val="accent1"/>
              </a:buClr>
              <a:buFont typeface="+mj-lt"/>
              <a:buAutoNum type="arabicPeriod" startAt="4"/>
            </a:pPr>
            <a:endParaRPr lang="en-US" sz="2000" dirty="0" smtClean="0">
              <a:solidFill>
                <a:schemeClr val="accent1"/>
              </a:solidFill>
            </a:endParaRPr>
          </a:p>
          <a:p>
            <a:pPr marL="342900" lvl="0" indent="-342900" algn="l" rtl="0">
              <a:buClr>
                <a:schemeClr val="accent1"/>
              </a:buClr>
              <a:buNone/>
            </a:pPr>
            <a:endParaRPr lang="en-US" sz="2000" dirty="0" smtClean="0">
              <a:solidFill>
                <a:schemeClr val="accent1"/>
              </a:solidFill>
            </a:endParaRPr>
          </a:p>
          <a:p>
            <a:pPr algn="l" rtl="0">
              <a:buClr>
                <a:schemeClr val="accent1"/>
              </a:buClr>
              <a:buNone/>
            </a:pPr>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F04AF8B7-C0BF-4FB4-B549-A73C497853DC}" type="slidenum">
              <a:rPr lang="ar-SA" smtClean="0"/>
              <a:pPr/>
              <a:t>5</a:t>
            </a:fld>
            <a:endParaRPr lang="ar-SA"/>
          </a:p>
        </p:txBody>
      </p:sp>
      <p:sp>
        <p:nvSpPr>
          <p:cNvPr id="5" name="Rounded Rectangle 4"/>
          <p:cNvSpPr/>
          <p:nvPr/>
        </p:nvSpPr>
        <p:spPr>
          <a:xfrm>
            <a:off x="395536" y="1052736"/>
            <a:ext cx="820891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ctr" rtl="0"/>
            <a:endParaRPr lang="en-US" sz="2400" dirty="0" smtClean="0">
              <a:solidFill>
                <a:srgbClr val="FF0000"/>
              </a:solidFill>
            </a:endParaRPr>
          </a:p>
          <a:p>
            <a:pPr marL="0" lvl="1" algn="ctr" rtl="0"/>
            <a:r>
              <a:rPr lang="en-US" sz="2400" dirty="0" smtClean="0">
                <a:solidFill>
                  <a:srgbClr val="FF0000"/>
                </a:solidFill>
              </a:rPr>
              <a:t>Part 5: Focus on Vocabulary</a:t>
            </a:r>
          </a:p>
          <a:p>
            <a:pPr marL="0" lvl="1" algn="ctr" rtl="0"/>
            <a:r>
              <a:rPr lang="en-US" sz="2400" dirty="0" smtClean="0">
                <a:solidFill>
                  <a:srgbClr val="FF0000"/>
                </a:solidFill>
              </a:rPr>
              <a:t>Exercises - Book P. 28-29</a:t>
            </a:r>
          </a:p>
          <a:p>
            <a:pPr marL="0" lvl="1" algn="ctr" rtl="0"/>
            <a:endParaRPr lang="ar-SA" sz="2400" dirty="0">
              <a:solidFill>
                <a:srgbClr val="FF0000"/>
              </a:solidFill>
            </a:endParaRPr>
          </a:p>
        </p:txBody>
      </p:sp>
      <p:sp>
        <p:nvSpPr>
          <p:cNvPr id="7" name="Rectangle 6"/>
          <p:cNvSpPr/>
          <p:nvPr/>
        </p:nvSpPr>
        <p:spPr>
          <a:xfrm>
            <a:off x="971600" y="2636912"/>
            <a:ext cx="7200800" cy="720080"/>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l" rtl="0"/>
            <a:endParaRPr lang="en-US" sz="2000" dirty="0" smtClean="0">
              <a:solidFill>
                <a:srgbClr val="FF0000"/>
              </a:solidFill>
            </a:endParaRPr>
          </a:p>
          <a:p>
            <a:pPr algn="ctr" rtl="0"/>
            <a:r>
              <a:rPr lang="en-US" sz="2000" dirty="0" smtClean="0">
                <a:solidFill>
                  <a:srgbClr val="FF0000"/>
                </a:solidFill>
              </a:rPr>
              <a:t>birth – dependent- proud – responsibility – courage – income – quit – sunrise – crops – nature – raises - woods </a:t>
            </a:r>
          </a:p>
          <a:p>
            <a:pPr algn="l" rtl="0">
              <a:buNone/>
            </a:pPr>
            <a:endParaRPr lang="en-US" sz="2000" dirty="0" smtClean="0">
              <a:solidFill>
                <a:srgbClr val="FF0000"/>
              </a:solidFill>
            </a:endParaRPr>
          </a:p>
        </p:txBody>
      </p:sp>
      <p:pic>
        <p:nvPicPr>
          <p:cNvPr id="6" name="Picture 5"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8" name="Footer Placeholder 7"/>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1216" y="1935480"/>
            <a:ext cx="8003232" cy="4389120"/>
          </a:xfrm>
        </p:spPr>
        <p:txBody>
          <a:bodyPr>
            <a:noAutofit/>
          </a:bodyPr>
          <a:lstStyle/>
          <a:p>
            <a:pPr algn="l" rtl="0">
              <a:buClr>
                <a:schemeClr val="accent1"/>
              </a:buClr>
              <a:buNone/>
            </a:pPr>
            <a:endParaRPr lang="en-US" sz="2000" dirty="0" smtClean="0">
              <a:solidFill>
                <a:schemeClr val="accent1"/>
              </a:solidFill>
            </a:endParaRPr>
          </a:p>
          <a:p>
            <a:pPr marL="342900" lvl="0" indent="-342900" algn="l" rtl="0">
              <a:buClr>
                <a:schemeClr val="accent1"/>
              </a:buClr>
              <a:buNone/>
            </a:pPr>
            <a:endParaRPr lang="en-US" sz="2000" dirty="0" smtClean="0">
              <a:solidFill>
                <a:schemeClr val="accent1"/>
              </a:solidFill>
            </a:endParaRPr>
          </a:p>
          <a:p>
            <a:pPr marL="342900" lvl="0" indent="-342900" algn="l" rtl="0">
              <a:buClr>
                <a:schemeClr val="accent1"/>
              </a:buClr>
              <a:buFont typeface="+mj-lt"/>
              <a:buAutoNum type="arabicPeriod" startAt="5"/>
            </a:pPr>
            <a:endParaRPr lang="en-US" sz="2000" dirty="0" smtClean="0">
              <a:solidFill>
                <a:schemeClr val="accent1"/>
              </a:solidFill>
            </a:endParaRPr>
          </a:p>
          <a:p>
            <a:pPr marL="342900" lvl="0" indent="-342900" algn="l" rtl="0">
              <a:buClr>
                <a:schemeClr val="accent1"/>
              </a:buClr>
              <a:buFont typeface="+mj-lt"/>
              <a:buAutoNum type="arabicPeriod" startAt="5"/>
            </a:pPr>
            <a:endParaRPr lang="en-US" sz="2000" dirty="0" smtClean="0">
              <a:solidFill>
                <a:schemeClr val="accent1"/>
              </a:solidFill>
            </a:endParaRPr>
          </a:p>
          <a:p>
            <a:pPr marL="342900" lvl="0" indent="-342900" algn="l" rtl="0">
              <a:buClr>
                <a:schemeClr val="accent1"/>
              </a:buClr>
              <a:buFont typeface="+mj-lt"/>
              <a:buAutoNum type="arabicPeriod" startAt="5"/>
            </a:pPr>
            <a:r>
              <a:rPr lang="en-US" sz="2000" dirty="0" smtClean="0">
                <a:solidFill>
                  <a:schemeClr val="accent1"/>
                </a:solidFill>
              </a:rPr>
              <a:t>"I love this time of day. Most people are still asleep. I feel like I have the world and this beautiful view all to myself." This woman is watching the _______. </a:t>
            </a:r>
          </a:p>
          <a:p>
            <a:pPr marL="342900" lvl="0" indent="-342900" algn="l" rtl="0">
              <a:buClr>
                <a:schemeClr val="accent1"/>
              </a:buClr>
              <a:buNone/>
            </a:pPr>
            <a:endParaRPr lang="en-US" sz="2000" dirty="0" smtClean="0">
              <a:solidFill>
                <a:schemeClr val="accent1"/>
              </a:solidFill>
            </a:endParaRPr>
          </a:p>
          <a:p>
            <a:pPr marL="457200" indent="-457200" algn="l" rtl="0">
              <a:buClr>
                <a:schemeClr val="accent1"/>
              </a:buClr>
              <a:buFont typeface="+mj-lt"/>
              <a:buAutoNum type="arabicPeriod" startAt="6"/>
            </a:pPr>
            <a:r>
              <a:rPr lang="en-US" sz="2000" dirty="0" smtClean="0">
                <a:solidFill>
                  <a:schemeClr val="accent1"/>
                </a:solidFill>
              </a:rPr>
              <a:t>"I've got more chickens than you could count. I have black ones, brown ones, and grey ones; I have young ones and old ones. What kind of chicken are you looking for?" this farmer _______chickens.</a:t>
            </a:r>
          </a:p>
          <a:p>
            <a:pPr marL="342900" lvl="0" indent="-342900" algn="l" rtl="0">
              <a:buClr>
                <a:schemeClr val="accent1"/>
              </a:buClr>
              <a:buFont typeface="+mj-lt"/>
              <a:buAutoNum type="arabicPeriod" startAt="6"/>
            </a:pPr>
            <a:endParaRPr lang="en-US" sz="2000" dirty="0" smtClean="0">
              <a:solidFill>
                <a:schemeClr val="accent1"/>
              </a:solidFill>
            </a:endParaRPr>
          </a:p>
          <a:p>
            <a:pPr marL="342900" indent="-342900" algn="l" rtl="0">
              <a:buClr>
                <a:schemeClr val="accent1"/>
              </a:buClr>
              <a:buFont typeface="+mj-lt"/>
              <a:buAutoNum type="arabicPeriod" startAt="6"/>
            </a:pPr>
            <a:endParaRPr lang="en-US" sz="2000" dirty="0" smtClean="0">
              <a:solidFill>
                <a:schemeClr val="accent1"/>
              </a:solidFill>
            </a:endParaRPr>
          </a:p>
          <a:p>
            <a:pPr marL="342900" indent="-342900" algn="l" rtl="0">
              <a:buClr>
                <a:schemeClr val="accent1"/>
              </a:buClr>
              <a:buNone/>
            </a:pPr>
            <a:endParaRPr lang="en-US" sz="2000" dirty="0" smtClean="0">
              <a:solidFill>
                <a:schemeClr val="accent1"/>
              </a:solidFill>
            </a:endParaRPr>
          </a:p>
          <a:p>
            <a:pPr algn="l" rtl="0">
              <a:buClr>
                <a:schemeClr val="accent1"/>
              </a:buClr>
              <a:buNone/>
            </a:pPr>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F04AF8B7-C0BF-4FB4-B549-A73C497853DC}" type="slidenum">
              <a:rPr lang="ar-SA" smtClean="0"/>
              <a:pPr/>
              <a:t>6</a:t>
            </a:fld>
            <a:endParaRPr lang="ar-SA"/>
          </a:p>
        </p:txBody>
      </p:sp>
      <p:sp>
        <p:nvSpPr>
          <p:cNvPr id="5" name="Rounded Rectangle 4"/>
          <p:cNvSpPr/>
          <p:nvPr/>
        </p:nvSpPr>
        <p:spPr>
          <a:xfrm>
            <a:off x="395536" y="1052736"/>
            <a:ext cx="820891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ctr" rtl="0"/>
            <a:endParaRPr lang="en-US" sz="2400" dirty="0" smtClean="0">
              <a:solidFill>
                <a:srgbClr val="FF0000"/>
              </a:solidFill>
            </a:endParaRPr>
          </a:p>
          <a:p>
            <a:pPr marL="0" lvl="1" algn="ctr" rtl="0"/>
            <a:r>
              <a:rPr lang="en-US" sz="2400" dirty="0" smtClean="0">
                <a:solidFill>
                  <a:srgbClr val="FF0000"/>
                </a:solidFill>
              </a:rPr>
              <a:t>Part 5: Focus on Vocabulary</a:t>
            </a:r>
          </a:p>
          <a:p>
            <a:pPr marL="0" lvl="1" algn="ctr" rtl="0"/>
            <a:r>
              <a:rPr lang="en-US" sz="2400" dirty="0" smtClean="0">
                <a:solidFill>
                  <a:srgbClr val="FF0000"/>
                </a:solidFill>
              </a:rPr>
              <a:t>Exercises - Book P. 28-29</a:t>
            </a:r>
          </a:p>
          <a:p>
            <a:pPr marL="0" lvl="1" algn="ctr" rtl="0"/>
            <a:endParaRPr lang="ar-SA" sz="2400" dirty="0">
              <a:solidFill>
                <a:srgbClr val="FF0000"/>
              </a:solidFill>
            </a:endParaRPr>
          </a:p>
        </p:txBody>
      </p:sp>
      <p:sp>
        <p:nvSpPr>
          <p:cNvPr id="7" name="Rectangle 6"/>
          <p:cNvSpPr/>
          <p:nvPr/>
        </p:nvSpPr>
        <p:spPr>
          <a:xfrm>
            <a:off x="971600" y="2132856"/>
            <a:ext cx="7200800" cy="720080"/>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l" rtl="0"/>
            <a:endParaRPr lang="en-US" sz="2000" dirty="0" smtClean="0">
              <a:solidFill>
                <a:srgbClr val="FF0000"/>
              </a:solidFill>
            </a:endParaRPr>
          </a:p>
          <a:p>
            <a:pPr algn="ctr" rtl="0"/>
            <a:r>
              <a:rPr lang="en-US" sz="2000" dirty="0" smtClean="0">
                <a:solidFill>
                  <a:srgbClr val="FF0000"/>
                </a:solidFill>
              </a:rPr>
              <a:t>birth – dependent- proud – responsibility – courage – income – quit – sunrise – crops – nature – raises - woods </a:t>
            </a:r>
          </a:p>
          <a:p>
            <a:pPr algn="l" rtl="0">
              <a:buNone/>
            </a:pPr>
            <a:endParaRPr lang="en-US" sz="2000" dirty="0" smtClean="0">
              <a:solidFill>
                <a:srgbClr val="FF0000"/>
              </a:solidFill>
            </a:endParaRPr>
          </a:p>
        </p:txBody>
      </p:sp>
      <p:pic>
        <p:nvPicPr>
          <p:cNvPr id="6" name="Picture 5"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9" name="Footer Placeholder 8"/>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342256"/>
            <a:ext cx="7632848" cy="4607024"/>
          </a:xfrm>
        </p:spPr>
        <p:txBody>
          <a:bodyPr>
            <a:noAutofit/>
          </a:bodyPr>
          <a:lstStyle/>
          <a:p>
            <a:pPr marL="514350" lvl="0" indent="-514350" algn="l" rtl="0">
              <a:buClr>
                <a:schemeClr val="accent1"/>
              </a:buClr>
              <a:buFont typeface="+mj-lt"/>
              <a:buAutoNum type="arabicPeriod" startAt="5"/>
            </a:pPr>
            <a:endParaRPr lang="en-US" sz="2000" dirty="0" smtClean="0">
              <a:solidFill>
                <a:schemeClr val="accent1"/>
              </a:solidFill>
            </a:endParaRPr>
          </a:p>
          <a:p>
            <a:pPr marL="361950" indent="-361950" algn="l" rtl="0">
              <a:buClr>
                <a:schemeClr val="accent1"/>
              </a:buClr>
              <a:buFont typeface="+mj-lt"/>
              <a:buAutoNum type="arabicPeriod" startAt="6"/>
            </a:pPr>
            <a:endParaRPr lang="en-US" sz="2000" dirty="0" smtClean="0">
              <a:solidFill>
                <a:schemeClr val="accent1"/>
              </a:solidFill>
            </a:endParaRPr>
          </a:p>
          <a:p>
            <a:pPr marL="361950" indent="-361950" algn="l" rtl="0">
              <a:buClr>
                <a:schemeClr val="accent1"/>
              </a:buClr>
              <a:buFont typeface="+mj-lt"/>
              <a:buAutoNum type="arabicPeriod" startAt="6"/>
            </a:pPr>
            <a:endParaRPr lang="en-US" sz="2000" dirty="0" smtClean="0">
              <a:solidFill>
                <a:schemeClr val="accent1"/>
              </a:solidFill>
            </a:endParaRPr>
          </a:p>
          <a:p>
            <a:pPr marL="361950" lvl="0" indent="-361950" algn="l" rtl="0">
              <a:buClr>
                <a:schemeClr val="accent1"/>
              </a:buClr>
              <a:buFont typeface="+mj-lt"/>
              <a:buAutoNum type="arabicPeriod" startAt="7"/>
            </a:pPr>
            <a:endParaRPr lang="en-US" sz="2000" dirty="0" smtClean="0">
              <a:solidFill>
                <a:schemeClr val="accent1"/>
              </a:solidFill>
            </a:endParaRPr>
          </a:p>
          <a:p>
            <a:pPr marL="361950" lvl="0" indent="-361950" algn="l" rtl="0">
              <a:buClr>
                <a:schemeClr val="accent1"/>
              </a:buClr>
              <a:buFont typeface="+mj-lt"/>
              <a:buAutoNum type="arabicPeriod" startAt="7"/>
            </a:pPr>
            <a:endParaRPr lang="en-US" sz="2000" dirty="0" smtClean="0">
              <a:solidFill>
                <a:schemeClr val="accent1"/>
              </a:solidFill>
            </a:endParaRPr>
          </a:p>
          <a:p>
            <a:pPr marL="361950" lvl="0" indent="-361950" algn="l" rtl="0">
              <a:buClr>
                <a:schemeClr val="accent1"/>
              </a:buClr>
              <a:buFont typeface="+mj-lt"/>
              <a:buAutoNum type="arabicPeriod" startAt="7"/>
            </a:pPr>
            <a:r>
              <a:rPr lang="en-US" sz="2000" dirty="0" smtClean="0">
                <a:solidFill>
                  <a:schemeClr val="accent1"/>
                </a:solidFill>
              </a:rPr>
              <a:t>"I'm so happy for you. You really did such a good job. I'm just so pleased." The mother is very _______of her son.</a:t>
            </a:r>
          </a:p>
          <a:p>
            <a:pPr marL="361950" lvl="0" indent="-361950" algn="l" rtl="0">
              <a:buClr>
                <a:schemeClr val="accent1"/>
              </a:buClr>
              <a:buNone/>
            </a:pPr>
            <a:r>
              <a:rPr lang="en-US" sz="2000" dirty="0" smtClean="0">
                <a:solidFill>
                  <a:schemeClr val="accent1"/>
                </a:solidFill>
              </a:rPr>
              <a:t> </a:t>
            </a:r>
          </a:p>
          <a:p>
            <a:pPr marL="342900" indent="-342900" algn="l" rtl="0">
              <a:buClr>
                <a:schemeClr val="accent1"/>
              </a:buClr>
              <a:buFont typeface="+mj-lt"/>
              <a:buAutoNum type="arabicPeriod" startAt="8"/>
            </a:pPr>
            <a:r>
              <a:rPr lang="en-US" sz="2000" dirty="0" smtClean="0">
                <a:solidFill>
                  <a:schemeClr val="accent1"/>
                </a:solidFill>
              </a:rPr>
              <a:t>"It was just amazing. I have never seen anything so beautiful! And to hold my baby son in my arms for the first time! I'll never forget it." This man is describing the _______of his son.</a:t>
            </a:r>
          </a:p>
          <a:p>
            <a:pPr marL="342900" indent="-342900" algn="l" rtl="0">
              <a:buClr>
                <a:schemeClr val="accent1"/>
              </a:buClr>
              <a:buNone/>
            </a:pPr>
            <a:r>
              <a:rPr lang="en-US" sz="2000" dirty="0" smtClean="0">
                <a:solidFill>
                  <a:schemeClr val="accent1"/>
                </a:solidFill>
              </a:rPr>
              <a:t> </a:t>
            </a:r>
          </a:p>
          <a:p>
            <a:pPr marL="342900" indent="-342900" algn="l" rtl="0">
              <a:buClr>
                <a:schemeClr val="accent1"/>
              </a:buClr>
              <a:buNone/>
            </a:pPr>
            <a:endParaRPr lang="en-US" sz="2000" dirty="0" smtClean="0">
              <a:solidFill>
                <a:schemeClr val="accent1"/>
              </a:solidFill>
            </a:endParaRPr>
          </a:p>
        </p:txBody>
      </p:sp>
      <p:sp>
        <p:nvSpPr>
          <p:cNvPr id="4" name="Slide Number Placeholder 3"/>
          <p:cNvSpPr>
            <a:spLocks noGrp="1"/>
          </p:cNvSpPr>
          <p:nvPr>
            <p:ph type="sldNum" sz="quarter" idx="12"/>
          </p:nvPr>
        </p:nvSpPr>
        <p:spPr/>
        <p:txBody>
          <a:bodyPr/>
          <a:lstStyle/>
          <a:p>
            <a:fld id="{F04AF8B7-C0BF-4FB4-B549-A73C497853DC}" type="slidenum">
              <a:rPr lang="ar-SA" smtClean="0"/>
              <a:pPr/>
              <a:t>7</a:t>
            </a:fld>
            <a:endParaRPr lang="ar-SA"/>
          </a:p>
        </p:txBody>
      </p:sp>
      <p:pic>
        <p:nvPicPr>
          <p:cNvPr id="5" name="Picture 4"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6" name="Rounded Rectangle 5"/>
          <p:cNvSpPr/>
          <p:nvPr/>
        </p:nvSpPr>
        <p:spPr>
          <a:xfrm>
            <a:off x="395536" y="1052736"/>
            <a:ext cx="820891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ctr" rtl="0"/>
            <a:endParaRPr lang="en-US" sz="2000" dirty="0" smtClean="0">
              <a:solidFill>
                <a:srgbClr val="FF0000"/>
              </a:solidFill>
            </a:endParaRPr>
          </a:p>
          <a:p>
            <a:pPr marL="0" lvl="1" algn="ctr" rtl="0"/>
            <a:endParaRPr lang="ar-SA" sz="2000" dirty="0">
              <a:solidFill>
                <a:srgbClr val="FF0000"/>
              </a:solidFill>
            </a:endParaRPr>
          </a:p>
        </p:txBody>
      </p:sp>
      <p:sp>
        <p:nvSpPr>
          <p:cNvPr id="7" name="Rectangle 6"/>
          <p:cNvSpPr/>
          <p:nvPr/>
        </p:nvSpPr>
        <p:spPr>
          <a:xfrm>
            <a:off x="971600" y="2132856"/>
            <a:ext cx="7200800" cy="720080"/>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l" rtl="0"/>
            <a:endParaRPr lang="en-US" sz="2000" dirty="0" smtClean="0">
              <a:solidFill>
                <a:srgbClr val="FF0000"/>
              </a:solidFill>
            </a:endParaRPr>
          </a:p>
          <a:p>
            <a:pPr algn="ctr" rtl="0"/>
            <a:r>
              <a:rPr lang="en-US" sz="2000" dirty="0" smtClean="0">
                <a:solidFill>
                  <a:srgbClr val="FF0000"/>
                </a:solidFill>
              </a:rPr>
              <a:t>birth – dependent- proud – responsibility – courage – income – quit – sunrise – crops – nature – raises - woods </a:t>
            </a:r>
          </a:p>
          <a:p>
            <a:pPr algn="l" rtl="0">
              <a:buNone/>
            </a:pPr>
            <a:endParaRPr lang="en-US" sz="2000" dirty="0" smtClean="0">
              <a:solidFill>
                <a:srgbClr val="FF0000"/>
              </a:solidFill>
            </a:endParaRPr>
          </a:p>
        </p:txBody>
      </p:sp>
      <p:sp>
        <p:nvSpPr>
          <p:cNvPr id="8" name="Footer Placeholder 7"/>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
        <p:nvSpPr>
          <p:cNvPr id="9" name="Rounded Rectangle 8"/>
          <p:cNvSpPr/>
          <p:nvPr/>
        </p:nvSpPr>
        <p:spPr>
          <a:xfrm>
            <a:off x="547936" y="1052736"/>
            <a:ext cx="820891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ctr" rtl="0"/>
            <a:endParaRPr lang="en-US" sz="2400" dirty="0" smtClean="0">
              <a:solidFill>
                <a:srgbClr val="FF0000"/>
              </a:solidFill>
            </a:endParaRPr>
          </a:p>
          <a:p>
            <a:pPr marL="0" lvl="1" algn="ctr" rtl="0"/>
            <a:r>
              <a:rPr lang="en-US" sz="2400" dirty="0" smtClean="0">
                <a:solidFill>
                  <a:srgbClr val="FF0000"/>
                </a:solidFill>
              </a:rPr>
              <a:t>Part 5: Focus on Vocabulary</a:t>
            </a:r>
          </a:p>
          <a:p>
            <a:pPr marL="0" lvl="1" algn="ctr" rtl="0"/>
            <a:r>
              <a:rPr lang="en-US" sz="2400" dirty="0" smtClean="0">
                <a:solidFill>
                  <a:srgbClr val="FF0000"/>
                </a:solidFill>
              </a:rPr>
              <a:t>Exercises - Book P. 28-29</a:t>
            </a:r>
          </a:p>
          <a:p>
            <a:pPr marL="0" lvl="1" algn="ctr" rtl="0"/>
            <a:endParaRPr lang="ar-SA" sz="2400"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710408"/>
            <a:ext cx="7546032" cy="3022848"/>
          </a:xfrm>
        </p:spPr>
        <p:txBody>
          <a:bodyPr>
            <a:noAutofit/>
          </a:bodyPr>
          <a:lstStyle/>
          <a:p>
            <a:pPr marL="342900" indent="-342900" algn="l" rtl="0">
              <a:buClr>
                <a:schemeClr val="accent1"/>
              </a:buClr>
              <a:buNone/>
            </a:pPr>
            <a:endParaRPr lang="en-US" sz="2000" dirty="0" smtClean="0">
              <a:solidFill>
                <a:schemeClr val="accent1"/>
              </a:solidFill>
            </a:endParaRPr>
          </a:p>
          <a:p>
            <a:pPr marL="342900" indent="-342900" algn="l" rtl="0">
              <a:buClr>
                <a:schemeClr val="accent1"/>
              </a:buClr>
              <a:buFont typeface="+mj-lt"/>
              <a:buAutoNum type="arabicPeriod" startAt="9"/>
            </a:pPr>
            <a:endParaRPr lang="en-US" sz="2000" dirty="0" smtClean="0">
              <a:solidFill>
                <a:schemeClr val="accent1"/>
              </a:solidFill>
            </a:endParaRPr>
          </a:p>
          <a:p>
            <a:pPr marL="342900" indent="-342900" algn="l" rtl="0">
              <a:buClr>
                <a:schemeClr val="accent1"/>
              </a:buClr>
              <a:buFont typeface="+mj-lt"/>
              <a:buAutoNum type="arabicPeriod" startAt="9"/>
            </a:pPr>
            <a:r>
              <a:rPr lang="en-US" sz="2000" dirty="0" smtClean="0">
                <a:solidFill>
                  <a:schemeClr val="accent1"/>
                </a:solidFill>
              </a:rPr>
              <a:t>"I just don't know what I would do without my car. It takes me everywhere – to work, to the gym, to the store. I don't think I could live without it." This man is _________on his car.</a:t>
            </a:r>
          </a:p>
          <a:p>
            <a:pPr marL="342900" indent="-342900" algn="l" rtl="0">
              <a:buClr>
                <a:schemeClr val="accent1"/>
              </a:buClr>
              <a:buNone/>
            </a:pPr>
            <a:endParaRPr lang="en-US" sz="2000" dirty="0" smtClean="0">
              <a:solidFill>
                <a:schemeClr val="accent1"/>
              </a:solidFill>
            </a:endParaRPr>
          </a:p>
          <a:p>
            <a:pPr marL="342900" lvl="0" indent="-342900" algn="l" rtl="0">
              <a:buClr>
                <a:schemeClr val="accent1"/>
              </a:buClr>
              <a:buFont typeface="+mj-lt"/>
              <a:buAutoNum type="arabicPeriod" startAt="10"/>
            </a:pPr>
            <a:r>
              <a:rPr lang="en-US" sz="2000" dirty="0" smtClean="0">
                <a:solidFill>
                  <a:schemeClr val="accent1"/>
                </a:solidFill>
              </a:rPr>
              <a:t>"I like to be in big open spaces. I don't really like tall buildings or even tall trees. In fact I don't  like any trees." This person would not like to walk in the </a:t>
            </a:r>
            <a:r>
              <a:rPr lang="en-US" sz="2000" u="sng" dirty="0" smtClean="0">
                <a:solidFill>
                  <a:schemeClr val="accent1"/>
                </a:solidFill>
              </a:rPr>
              <a:t>_______</a:t>
            </a:r>
            <a:r>
              <a:rPr lang="en-US" sz="2000" dirty="0" smtClean="0">
                <a:solidFill>
                  <a:schemeClr val="accent1"/>
                </a:solidFill>
              </a:rPr>
              <a:t>. </a:t>
            </a:r>
          </a:p>
          <a:p>
            <a:pPr marL="342900" indent="-342900" algn="l" rtl="0">
              <a:buClr>
                <a:schemeClr val="accent1"/>
              </a:buClr>
              <a:buNone/>
            </a:pPr>
            <a:r>
              <a:rPr lang="en-US" sz="2000" dirty="0" smtClean="0">
                <a:solidFill>
                  <a:schemeClr val="accent1"/>
                </a:solidFill>
              </a:rPr>
              <a:t> </a:t>
            </a:r>
          </a:p>
          <a:p>
            <a:pPr marL="342900" indent="-342900" algn="l" rtl="0">
              <a:buClr>
                <a:schemeClr val="accent1"/>
              </a:buClr>
              <a:buNone/>
            </a:pPr>
            <a:endParaRPr lang="en-US" sz="2000" dirty="0" smtClean="0">
              <a:solidFill>
                <a:schemeClr val="accent1"/>
              </a:solidFill>
            </a:endParaRPr>
          </a:p>
        </p:txBody>
      </p:sp>
      <p:sp>
        <p:nvSpPr>
          <p:cNvPr id="4" name="Slide Number Placeholder 3"/>
          <p:cNvSpPr>
            <a:spLocks noGrp="1"/>
          </p:cNvSpPr>
          <p:nvPr>
            <p:ph type="sldNum" sz="quarter" idx="12"/>
          </p:nvPr>
        </p:nvSpPr>
        <p:spPr/>
        <p:txBody>
          <a:bodyPr/>
          <a:lstStyle/>
          <a:p>
            <a:fld id="{F04AF8B7-C0BF-4FB4-B549-A73C497853DC}" type="slidenum">
              <a:rPr lang="ar-SA" smtClean="0"/>
              <a:pPr/>
              <a:t>8</a:t>
            </a:fld>
            <a:endParaRPr lang="ar-SA"/>
          </a:p>
        </p:txBody>
      </p:sp>
      <p:pic>
        <p:nvPicPr>
          <p:cNvPr id="5" name="Picture 4"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6" name="Rounded Rectangle 5"/>
          <p:cNvSpPr/>
          <p:nvPr/>
        </p:nvSpPr>
        <p:spPr>
          <a:xfrm>
            <a:off x="395536" y="1052736"/>
            <a:ext cx="820891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ctr" rtl="0"/>
            <a:endParaRPr lang="en-US" sz="2000" dirty="0" smtClean="0">
              <a:solidFill>
                <a:srgbClr val="FF0000"/>
              </a:solidFill>
            </a:endParaRPr>
          </a:p>
          <a:p>
            <a:pPr marL="0" lvl="1" algn="ctr" rtl="0"/>
            <a:endParaRPr lang="ar-SA" sz="2000" dirty="0">
              <a:solidFill>
                <a:srgbClr val="FF0000"/>
              </a:solidFill>
            </a:endParaRPr>
          </a:p>
        </p:txBody>
      </p:sp>
      <p:sp>
        <p:nvSpPr>
          <p:cNvPr id="7" name="Rectangle 6"/>
          <p:cNvSpPr/>
          <p:nvPr/>
        </p:nvSpPr>
        <p:spPr>
          <a:xfrm>
            <a:off x="971600" y="2276872"/>
            <a:ext cx="7200800" cy="720080"/>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l" rtl="0"/>
            <a:endParaRPr lang="en-US" sz="2000" dirty="0" smtClean="0">
              <a:solidFill>
                <a:srgbClr val="FF0000"/>
              </a:solidFill>
            </a:endParaRPr>
          </a:p>
          <a:p>
            <a:pPr algn="ctr" rtl="0"/>
            <a:r>
              <a:rPr lang="en-US" sz="2000" dirty="0" smtClean="0">
                <a:solidFill>
                  <a:srgbClr val="FF0000"/>
                </a:solidFill>
              </a:rPr>
              <a:t>birth – dependent- proud – responsibility – courage – income – quit – sunrise – crops – nature – raises - woods </a:t>
            </a:r>
          </a:p>
          <a:p>
            <a:pPr algn="l" rtl="0">
              <a:buNone/>
            </a:pPr>
            <a:endParaRPr lang="en-US" sz="2000" dirty="0" smtClean="0">
              <a:solidFill>
                <a:srgbClr val="FF0000"/>
              </a:solidFill>
            </a:endParaRPr>
          </a:p>
        </p:txBody>
      </p:sp>
      <p:sp>
        <p:nvSpPr>
          <p:cNvPr id="8" name="Footer Placeholder 7"/>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
        <p:nvSpPr>
          <p:cNvPr id="9" name="Rounded Rectangle 8"/>
          <p:cNvSpPr/>
          <p:nvPr/>
        </p:nvSpPr>
        <p:spPr>
          <a:xfrm>
            <a:off x="547936" y="1205136"/>
            <a:ext cx="820891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ctr" rtl="0"/>
            <a:endParaRPr lang="en-US" sz="2400" dirty="0" smtClean="0">
              <a:solidFill>
                <a:srgbClr val="FF0000"/>
              </a:solidFill>
            </a:endParaRPr>
          </a:p>
          <a:p>
            <a:pPr marL="0" lvl="1" algn="ctr" rtl="0"/>
            <a:r>
              <a:rPr lang="en-US" sz="2400" dirty="0" smtClean="0">
                <a:solidFill>
                  <a:srgbClr val="FF0000"/>
                </a:solidFill>
              </a:rPr>
              <a:t>Part 5: Focus on Vocabulary</a:t>
            </a:r>
          </a:p>
          <a:p>
            <a:pPr marL="0" lvl="1" algn="ctr" rtl="0"/>
            <a:r>
              <a:rPr lang="en-US" sz="2400" dirty="0" smtClean="0">
                <a:solidFill>
                  <a:srgbClr val="FF0000"/>
                </a:solidFill>
              </a:rPr>
              <a:t>Exercises - Book P. 28-29</a:t>
            </a:r>
          </a:p>
          <a:p>
            <a:pPr marL="0" lvl="1" algn="ctr" rtl="0"/>
            <a:endParaRPr lang="ar-SA" sz="2400"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2909664"/>
            <a:ext cx="7560840" cy="3687688"/>
          </a:xfrm>
        </p:spPr>
        <p:txBody>
          <a:bodyPr>
            <a:noAutofit/>
          </a:bodyPr>
          <a:lstStyle/>
          <a:p>
            <a:pPr marL="342900" lvl="0" indent="-342900" algn="l" rtl="0">
              <a:buClr>
                <a:schemeClr val="accent1"/>
              </a:buClr>
              <a:buNone/>
            </a:pPr>
            <a:endParaRPr lang="en-US" sz="2000" dirty="0" smtClean="0">
              <a:solidFill>
                <a:schemeClr val="accent1"/>
              </a:solidFill>
            </a:endParaRPr>
          </a:p>
          <a:p>
            <a:pPr marL="342900" indent="-342900" algn="l" rtl="0">
              <a:buClr>
                <a:schemeClr val="accent1"/>
              </a:buClr>
              <a:buFont typeface="+mj-lt"/>
              <a:buAutoNum type="arabicPeriod" startAt="11"/>
            </a:pPr>
            <a:r>
              <a:rPr lang="en-US" sz="2000" dirty="0" smtClean="0">
                <a:solidFill>
                  <a:schemeClr val="accent1"/>
                </a:solidFill>
              </a:rPr>
              <a:t>"You are so brave. I would be too afraid to try to get a new job after being a farmer for thirty years.  I just don't think I could do it." This farmer is talking to his neighbor. He thinks his neighbor  has a lot of _______. </a:t>
            </a:r>
          </a:p>
          <a:p>
            <a:pPr marL="342900" indent="-342900" algn="l" rtl="0">
              <a:buClr>
                <a:schemeClr val="accent1"/>
              </a:buClr>
              <a:buFont typeface="+mj-lt"/>
              <a:buAutoNum type="arabicPeriod" startAt="11"/>
            </a:pPr>
            <a:endParaRPr lang="en-US" sz="2000" dirty="0" smtClean="0">
              <a:solidFill>
                <a:schemeClr val="accent1"/>
              </a:solidFill>
            </a:endParaRPr>
          </a:p>
          <a:p>
            <a:pPr marL="342900" lvl="0" indent="-342900" algn="l" rtl="0">
              <a:buClr>
                <a:schemeClr val="accent1"/>
              </a:buClr>
              <a:buFont typeface="+mj-lt"/>
              <a:buAutoNum type="arabicPeriod" startAt="11"/>
            </a:pPr>
            <a:r>
              <a:rPr lang="en-US" sz="2000" dirty="0" smtClean="0">
                <a:solidFill>
                  <a:schemeClr val="accent1"/>
                </a:solidFill>
              </a:rPr>
              <a:t>"I love the farm. I don't want to leave. But everyone tells me I'm losing money. They say I should sell the land and move to the city. But, I'm not ready to give it up. I'm going to stay." This farmer doesn't want to _______farming. </a:t>
            </a:r>
          </a:p>
          <a:p>
            <a:pPr marL="342900" indent="-342900" algn="l" rtl="0">
              <a:buClr>
                <a:schemeClr val="accent1"/>
              </a:buClr>
              <a:buFont typeface="+mj-lt"/>
              <a:buAutoNum type="arabicPeriod" startAt="11"/>
            </a:pPr>
            <a:endParaRPr lang="en-US" sz="2000" dirty="0" smtClean="0">
              <a:solidFill>
                <a:schemeClr val="accent1"/>
              </a:solidFill>
            </a:endParaRPr>
          </a:p>
          <a:p>
            <a:pPr marL="342900" indent="-342900" algn="l" rtl="0">
              <a:buClr>
                <a:schemeClr val="accent1"/>
              </a:buClr>
              <a:buFont typeface="+mj-lt"/>
              <a:buAutoNum type="arabicPeriod" startAt="11"/>
            </a:pPr>
            <a:endParaRPr lang="en-US" sz="2000" dirty="0" smtClean="0">
              <a:solidFill>
                <a:schemeClr val="accent1"/>
              </a:solidFill>
            </a:endParaRPr>
          </a:p>
          <a:p>
            <a:pPr marL="342900" indent="-342900" algn="l" rtl="0">
              <a:buClr>
                <a:schemeClr val="accent1"/>
              </a:buClr>
              <a:buFont typeface="+mj-lt"/>
              <a:buAutoNum type="arabicPeriod" startAt="11"/>
            </a:pPr>
            <a:endParaRPr lang="en-US" sz="2000" dirty="0" smtClean="0">
              <a:solidFill>
                <a:schemeClr val="accent1"/>
              </a:solidFill>
            </a:endParaRPr>
          </a:p>
          <a:p>
            <a:pPr algn="l" rtl="0">
              <a:buClr>
                <a:schemeClr val="accent1"/>
              </a:buClr>
              <a:buNone/>
            </a:pPr>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F04AF8B7-C0BF-4FB4-B549-A73C497853DC}" type="slidenum">
              <a:rPr lang="ar-SA" smtClean="0"/>
              <a:pPr/>
              <a:t>9</a:t>
            </a:fld>
            <a:endParaRPr lang="ar-SA"/>
          </a:p>
        </p:txBody>
      </p:sp>
      <p:pic>
        <p:nvPicPr>
          <p:cNvPr id="5" name="Picture 4"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6" name="Rectangle 5"/>
          <p:cNvSpPr/>
          <p:nvPr/>
        </p:nvSpPr>
        <p:spPr>
          <a:xfrm>
            <a:off x="971600" y="2204864"/>
            <a:ext cx="7200800" cy="720080"/>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l" rtl="0"/>
            <a:endParaRPr lang="en-US" sz="2000" dirty="0" smtClean="0">
              <a:solidFill>
                <a:srgbClr val="FF0000"/>
              </a:solidFill>
            </a:endParaRPr>
          </a:p>
          <a:p>
            <a:pPr algn="ctr" rtl="0"/>
            <a:r>
              <a:rPr lang="en-US" sz="2000" dirty="0" smtClean="0">
                <a:solidFill>
                  <a:srgbClr val="FF0000"/>
                </a:solidFill>
              </a:rPr>
              <a:t>birth – dependent- proud – responsibility – courage – income – quit – sunrise – crops – nature – raises - woods </a:t>
            </a:r>
          </a:p>
          <a:p>
            <a:pPr algn="l" rtl="0">
              <a:buNone/>
            </a:pPr>
            <a:endParaRPr lang="en-US" sz="2000" dirty="0" smtClean="0">
              <a:solidFill>
                <a:srgbClr val="FF0000"/>
              </a:solidFill>
            </a:endParaRPr>
          </a:p>
        </p:txBody>
      </p:sp>
      <p:sp>
        <p:nvSpPr>
          <p:cNvPr id="7" name="Rounded Rectangle 6"/>
          <p:cNvSpPr/>
          <p:nvPr/>
        </p:nvSpPr>
        <p:spPr>
          <a:xfrm>
            <a:off x="395536" y="1052736"/>
            <a:ext cx="820891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ctr" rtl="0"/>
            <a:endParaRPr lang="en-US" sz="2000" dirty="0" smtClean="0">
              <a:solidFill>
                <a:srgbClr val="FF0000"/>
              </a:solidFill>
            </a:endParaRPr>
          </a:p>
          <a:p>
            <a:pPr marL="0" lvl="1" algn="ctr" rtl="0"/>
            <a:endParaRPr lang="ar-SA" sz="2000" dirty="0">
              <a:solidFill>
                <a:srgbClr val="FF0000"/>
              </a:solidFill>
            </a:endParaRPr>
          </a:p>
        </p:txBody>
      </p:sp>
      <p:sp>
        <p:nvSpPr>
          <p:cNvPr id="8" name="Footer Placeholder 7"/>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
        <p:nvSpPr>
          <p:cNvPr id="9" name="Rounded Rectangle 8"/>
          <p:cNvSpPr/>
          <p:nvPr/>
        </p:nvSpPr>
        <p:spPr>
          <a:xfrm>
            <a:off x="547936" y="1205136"/>
            <a:ext cx="820891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ctr" rtl="0"/>
            <a:endParaRPr lang="en-US" sz="2400" dirty="0" smtClean="0">
              <a:solidFill>
                <a:srgbClr val="FF0000"/>
              </a:solidFill>
            </a:endParaRPr>
          </a:p>
          <a:p>
            <a:pPr marL="0" lvl="1" algn="ctr" rtl="0"/>
            <a:r>
              <a:rPr lang="en-US" sz="2400" dirty="0" smtClean="0">
                <a:solidFill>
                  <a:srgbClr val="FF0000"/>
                </a:solidFill>
              </a:rPr>
              <a:t>Part 5: Focus on Vocabulary</a:t>
            </a:r>
          </a:p>
          <a:p>
            <a:pPr marL="0" lvl="1" algn="ctr" rtl="0"/>
            <a:r>
              <a:rPr lang="en-US" sz="2400" dirty="0" smtClean="0">
                <a:solidFill>
                  <a:srgbClr val="FF0000"/>
                </a:solidFill>
              </a:rPr>
              <a:t>Exercises - Book P. 28-29</a:t>
            </a:r>
          </a:p>
          <a:p>
            <a:pPr marL="0" lvl="1" algn="ctr" rtl="0"/>
            <a:endParaRPr lang="ar-SA" sz="2400"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2276872"/>
            <a:ext cx="7560840" cy="3687688"/>
          </a:xfrm>
        </p:spPr>
        <p:txBody>
          <a:bodyPr>
            <a:normAutofit/>
          </a:bodyPr>
          <a:lstStyle/>
          <a:p>
            <a:pPr marL="342900" lvl="0" indent="-342900" algn="l" rtl="0">
              <a:buClr>
                <a:schemeClr val="accent1"/>
              </a:buClr>
              <a:buNone/>
            </a:pPr>
            <a:r>
              <a:rPr lang="en-US" sz="2000" dirty="0" smtClean="0">
                <a:solidFill>
                  <a:schemeClr val="accent1"/>
                </a:solidFill>
              </a:rPr>
              <a:t>1- responsibility, 2- income, 3- nature,  4-  crops, 5- sunrise, 6- raises, 7- proud, 8- birth</a:t>
            </a:r>
          </a:p>
          <a:p>
            <a:pPr marL="342900" lvl="0" indent="-342900" algn="l" rtl="0">
              <a:buClr>
                <a:schemeClr val="accent1"/>
              </a:buClr>
              <a:buNone/>
            </a:pPr>
            <a:r>
              <a:rPr lang="en-US" sz="2000" dirty="0" smtClean="0">
                <a:solidFill>
                  <a:schemeClr val="accent1"/>
                </a:solidFill>
              </a:rPr>
              <a:t>9- dependent, 10- woods, 11- courage,12- quit</a:t>
            </a:r>
          </a:p>
          <a:p>
            <a:pPr marL="342900" lvl="0" indent="-342900" algn="l" rtl="0">
              <a:buClr>
                <a:schemeClr val="accent1"/>
              </a:buClr>
              <a:buNone/>
            </a:pPr>
            <a:endParaRPr lang="en-US" sz="2000" dirty="0" smtClean="0">
              <a:solidFill>
                <a:schemeClr val="accent1"/>
              </a:solidFill>
            </a:endParaRPr>
          </a:p>
        </p:txBody>
      </p:sp>
      <p:sp>
        <p:nvSpPr>
          <p:cNvPr id="4" name="Slide Number Placeholder 3"/>
          <p:cNvSpPr>
            <a:spLocks noGrp="1"/>
          </p:cNvSpPr>
          <p:nvPr>
            <p:ph type="sldNum" sz="quarter" idx="12"/>
          </p:nvPr>
        </p:nvSpPr>
        <p:spPr/>
        <p:txBody>
          <a:bodyPr/>
          <a:lstStyle/>
          <a:p>
            <a:fld id="{F04AF8B7-C0BF-4FB4-B549-A73C497853DC}" type="slidenum">
              <a:rPr lang="ar-SA" smtClean="0"/>
              <a:pPr/>
              <a:t>10</a:t>
            </a:fld>
            <a:endParaRPr lang="ar-SA"/>
          </a:p>
        </p:txBody>
      </p:sp>
      <p:pic>
        <p:nvPicPr>
          <p:cNvPr id="5" name="Picture 4"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7" name="Rounded Rectangle 6"/>
          <p:cNvSpPr/>
          <p:nvPr/>
        </p:nvSpPr>
        <p:spPr>
          <a:xfrm>
            <a:off x="395536" y="1052736"/>
            <a:ext cx="820891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ctr" rtl="0"/>
            <a:endParaRPr lang="en-US" sz="2400" dirty="0" smtClean="0">
              <a:solidFill>
                <a:srgbClr val="FF0000"/>
              </a:solidFill>
            </a:endParaRPr>
          </a:p>
          <a:p>
            <a:pPr marL="0" lvl="1" algn="ctr" rtl="0"/>
            <a:r>
              <a:rPr lang="en-US" sz="2400" dirty="0" smtClean="0">
                <a:solidFill>
                  <a:srgbClr val="FF0000"/>
                </a:solidFill>
              </a:rPr>
              <a:t>Part 5: Focus on Vocabulary</a:t>
            </a:r>
          </a:p>
          <a:p>
            <a:pPr marL="0" lvl="1" algn="ctr" rtl="0"/>
            <a:r>
              <a:rPr lang="en-US" sz="2400" dirty="0" smtClean="0">
                <a:solidFill>
                  <a:srgbClr val="FF0000"/>
                </a:solidFill>
              </a:rPr>
              <a:t>Exercises/ Answer Key</a:t>
            </a:r>
          </a:p>
          <a:p>
            <a:pPr marL="0" lvl="1" algn="ctr" rtl="0"/>
            <a:endParaRPr lang="ar-SA" sz="2400" dirty="0">
              <a:solidFill>
                <a:srgbClr val="FF0000"/>
              </a:solidFill>
            </a:endParaRPr>
          </a:p>
        </p:txBody>
      </p:sp>
      <p:sp>
        <p:nvSpPr>
          <p:cNvPr id="9" name="Footer Placeholder 8"/>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840" y="2496264"/>
            <a:ext cx="8229600" cy="3309000"/>
          </a:xfrm>
        </p:spPr>
        <p:txBody>
          <a:bodyPr>
            <a:normAutofit/>
          </a:bodyPr>
          <a:lstStyle/>
          <a:p>
            <a:pPr marL="342900" indent="-342900" algn="ctr" rtl="0">
              <a:buNone/>
            </a:pPr>
            <a:r>
              <a:rPr lang="en-GB" sz="2000" dirty="0" smtClean="0">
                <a:solidFill>
                  <a:schemeClr val="accent1"/>
                </a:solidFill>
              </a:rPr>
              <a:t>Part 6: Writing</a:t>
            </a:r>
          </a:p>
          <a:p>
            <a:pPr marL="342900" indent="-342900" algn="ctr" rtl="0">
              <a:buNone/>
            </a:pPr>
            <a:r>
              <a:rPr lang="en-GB" sz="2000" dirty="0" smtClean="0">
                <a:solidFill>
                  <a:schemeClr val="accent1"/>
                </a:solidFill>
              </a:rPr>
              <a:t>Focus on Writing: The Paragraph</a:t>
            </a:r>
          </a:p>
          <a:p>
            <a:pPr marL="342900" indent="-342900" algn="ctr" rtl="0">
              <a:buNone/>
            </a:pPr>
            <a:r>
              <a:rPr lang="en-GB" sz="2000" dirty="0" smtClean="0">
                <a:solidFill>
                  <a:schemeClr val="accent1"/>
                </a:solidFill>
              </a:rPr>
              <a:t>Exercises</a:t>
            </a:r>
          </a:p>
          <a:p>
            <a:pPr marL="342900" indent="-342900" algn="ctr" rtl="0">
              <a:buNone/>
            </a:pPr>
            <a:endParaRPr lang="en-GB" sz="2000" dirty="0" smtClean="0">
              <a:solidFill>
                <a:schemeClr val="accent1"/>
              </a:solidFill>
            </a:endParaRPr>
          </a:p>
          <a:p>
            <a:pPr algn="ctr" rtl="0">
              <a:buNone/>
            </a:pPr>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F04AF8B7-C0BF-4FB4-B549-A73C497853DC}" type="slidenum">
              <a:rPr lang="ar-SA" smtClean="0"/>
              <a:pPr/>
              <a:t>11</a:t>
            </a:fld>
            <a:endParaRPr lang="ar-SA"/>
          </a:p>
        </p:txBody>
      </p:sp>
      <p:sp>
        <p:nvSpPr>
          <p:cNvPr id="6" name="Title 1"/>
          <p:cNvSpPr>
            <a:spLocks noGrp="1"/>
          </p:cNvSpPr>
          <p:nvPr>
            <p:ph type="title"/>
          </p:nvPr>
        </p:nvSpPr>
        <p:spPr>
          <a:xfrm>
            <a:off x="457200" y="704088"/>
            <a:ext cx="8229600" cy="1143000"/>
          </a:xfrm>
        </p:spPr>
        <p:txBody>
          <a:bodyPr>
            <a:normAutofit/>
          </a:bodyPr>
          <a:lstStyle/>
          <a:p>
            <a:pPr algn="ctr" rtl="0"/>
            <a:r>
              <a:rPr lang="en-GB" sz="2400" b="1" dirty="0" smtClean="0">
                <a:solidFill>
                  <a:srgbClr val="FF0000"/>
                </a:solidFill>
                <a:latin typeface="+mn-lt"/>
              </a:rPr>
              <a:t>Unit 2: Country life vs. City Life </a:t>
            </a:r>
            <a:br>
              <a:rPr lang="en-GB" sz="2400" b="1" dirty="0" smtClean="0">
                <a:solidFill>
                  <a:srgbClr val="FF0000"/>
                </a:solidFill>
                <a:latin typeface="+mn-lt"/>
              </a:rPr>
            </a:br>
            <a:endParaRPr lang="ar-SA" sz="2400" b="1" dirty="0">
              <a:solidFill>
                <a:srgbClr val="FF0000"/>
              </a:solidFill>
              <a:latin typeface="+mn-lt"/>
            </a:endParaRPr>
          </a:p>
        </p:txBody>
      </p:sp>
      <p:pic>
        <p:nvPicPr>
          <p:cNvPr id="5" name="Picture 4"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 </a:t>
            </a:r>
            <a:endParaRPr lang="ar-SA" sz="2800" dirty="0"/>
          </a:p>
        </p:txBody>
      </p:sp>
      <p:sp>
        <p:nvSpPr>
          <p:cNvPr id="3" name="Content Placeholder 2"/>
          <p:cNvSpPr>
            <a:spLocks noGrp="1"/>
          </p:cNvSpPr>
          <p:nvPr>
            <p:ph idx="1"/>
          </p:nvPr>
        </p:nvSpPr>
        <p:spPr/>
        <p:txBody>
          <a:bodyPr>
            <a:normAutofit/>
          </a:bodyPr>
          <a:lstStyle/>
          <a:p>
            <a:pPr algn="l" rtl="0">
              <a:buNone/>
            </a:pPr>
            <a:endParaRPr lang="en-US" sz="1600" dirty="0" smtClean="0">
              <a:solidFill>
                <a:schemeClr val="accent1"/>
              </a:solidFill>
            </a:endParaRPr>
          </a:p>
          <a:p>
            <a:pPr algn="l" rtl="0">
              <a:buNone/>
            </a:pPr>
            <a:r>
              <a:rPr lang="en-US" sz="1400" dirty="0" smtClean="0">
                <a:solidFill>
                  <a:schemeClr val="accent1"/>
                </a:solidFill>
              </a:rPr>
              <a:t> </a:t>
            </a:r>
          </a:p>
          <a:p>
            <a:pPr algn="l" rtl="0">
              <a:buNone/>
            </a:pPr>
            <a:endParaRPr lang="en-US" sz="1400" dirty="0" smtClean="0">
              <a:solidFill>
                <a:schemeClr val="accent1"/>
              </a:solidFill>
            </a:endParaRPr>
          </a:p>
          <a:p>
            <a:pPr algn="l" rtl="0">
              <a:buNone/>
            </a:pPr>
            <a:endParaRPr lang="en-US" sz="1400" dirty="0" smtClean="0">
              <a:solidFill>
                <a:schemeClr val="accent1"/>
              </a:solidFill>
            </a:endParaRPr>
          </a:p>
          <a:p>
            <a:pPr algn="l" rtl="0">
              <a:buNone/>
            </a:pPr>
            <a:endParaRPr lang="en-US" sz="1400" dirty="0" smtClean="0">
              <a:solidFill>
                <a:schemeClr val="accent1"/>
              </a:solidFill>
            </a:endParaRPr>
          </a:p>
          <a:p>
            <a:pPr algn="l" rtl="0">
              <a:buNone/>
            </a:pPr>
            <a:endParaRPr lang="en-US" sz="1400" dirty="0" smtClean="0">
              <a:solidFill>
                <a:schemeClr val="accent1"/>
              </a:solidFill>
            </a:endParaRPr>
          </a:p>
          <a:p>
            <a:pPr algn="l" rtl="0">
              <a:buNone/>
            </a:pPr>
            <a:endParaRPr lang="en-US" sz="1400" dirty="0" smtClean="0">
              <a:solidFill>
                <a:schemeClr val="accent1"/>
              </a:solidFill>
            </a:endParaRPr>
          </a:p>
          <a:p>
            <a:pPr algn="l" rtl="0">
              <a:buNone/>
            </a:pPr>
            <a:r>
              <a:rPr lang="en-US" sz="1400" dirty="0" smtClean="0">
                <a:solidFill>
                  <a:schemeClr val="accent1"/>
                </a:solidFill>
              </a:rPr>
              <a:t>           </a:t>
            </a:r>
          </a:p>
          <a:p>
            <a:pPr algn="l" rtl="0">
              <a:lnSpc>
                <a:spcPct val="260000"/>
              </a:lnSpc>
              <a:buNone/>
            </a:pPr>
            <a:endParaRPr lang="en-US" sz="1400" u="sng" dirty="0" smtClean="0">
              <a:solidFill>
                <a:schemeClr val="accent1"/>
              </a:solidFill>
            </a:endParaRPr>
          </a:p>
          <a:p>
            <a:pPr algn="l" rtl="0">
              <a:buNone/>
            </a:pPr>
            <a:endParaRPr lang="ar-SA" sz="1400" dirty="0">
              <a:solidFill>
                <a:schemeClr val="accent1"/>
              </a:solidFill>
            </a:endParaRPr>
          </a:p>
        </p:txBody>
      </p:sp>
      <p:sp>
        <p:nvSpPr>
          <p:cNvPr id="4" name="Slide Number Placeholder 3"/>
          <p:cNvSpPr>
            <a:spLocks noGrp="1"/>
          </p:cNvSpPr>
          <p:nvPr>
            <p:ph type="sldNum" sz="quarter" idx="12"/>
          </p:nvPr>
        </p:nvSpPr>
        <p:spPr/>
        <p:txBody>
          <a:bodyPr/>
          <a:lstStyle/>
          <a:p>
            <a:fld id="{F04AF8B7-C0BF-4FB4-B549-A73C497853DC}" type="slidenum">
              <a:rPr lang="ar-SA" smtClean="0"/>
              <a:pPr/>
              <a:t>12</a:t>
            </a:fld>
            <a:endParaRPr lang="ar-SA"/>
          </a:p>
        </p:txBody>
      </p:sp>
      <p:sp>
        <p:nvSpPr>
          <p:cNvPr id="5" name="Rectangle 4"/>
          <p:cNvSpPr/>
          <p:nvPr/>
        </p:nvSpPr>
        <p:spPr>
          <a:xfrm>
            <a:off x="539552" y="1124744"/>
            <a:ext cx="8064896" cy="64807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GB" sz="2400" dirty="0" smtClean="0">
                <a:solidFill>
                  <a:srgbClr val="FF0000"/>
                </a:solidFill>
              </a:rPr>
              <a:t>Part 6: </a:t>
            </a:r>
            <a:r>
              <a:rPr lang="en-US" sz="2400" dirty="0" smtClean="0">
                <a:solidFill>
                  <a:srgbClr val="FF0000"/>
                </a:solidFill>
              </a:rPr>
              <a:t>Focus on Writing</a:t>
            </a:r>
            <a:br>
              <a:rPr lang="en-US" sz="2400" dirty="0" smtClean="0">
                <a:solidFill>
                  <a:srgbClr val="FF0000"/>
                </a:solidFill>
              </a:rPr>
            </a:br>
            <a:r>
              <a:rPr lang="en-US" sz="2400" dirty="0" smtClean="0">
                <a:solidFill>
                  <a:srgbClr val="FF0000"/>
                </a:solidFill>
              </a:rPr>
              <a:t>The Paragraph</a:t>
            </a:r>
          </a:p>
          <a:p>
            <a:pPr algn="ctr" rtl="0"/>
            <a:r>
              <a:rPr lang="en-US" sz="2400" dirty="0" smtClean="0">
                <a:solidFill>
                  <a:srgbClr val="FF0000"/>
                </a:solidFill>
              </a:rPr>
              <a:t>Book P.31</a:t>
            </a:r>
          </a:p>
        </p:txBody>
      </p:sp>
      <p:sp>
        <p:nvSpPr>
          <p:cNvPr id="6" name="Rectangle 5"/>
          <p:cNvSpPr/>
          <p:nvPr/>
        </p:nvSpPr>
        <p:spPr>
          <a:xfrm>
            <a:off x="827584" y="2132856"/>
            <a:ext cx="7488832" cy="4032448"/>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just" rtl="0"/>
            <a:r>
              <a:rPr lang="en-US" sz="2000" dirty="0" smtClean="0">
                <a:solidFill>
                  <a:schemeClr val="accent1"/>
                </a:solidFill>
              </a:rPr>
              <a:t>      </a:t>
            </a:r>
          </a:p>
          <a:p>
            <a:pPr algn="just" rtl="0"/>
            <a:r>
              <a:rPr lang="en-US" sz="2000" b="1" dirty="0" smtClean="0">
                <a:solidFill>
                  <a:schemeClr val="accent1"/>
                </a:solidFill>
              </a:rPr>
              <a:t>      </a:t>
            </a:r>
            <a:r>
              <a:rPr lang="en-US" sz="2000" b="1" dirty="0" smtClean="0">
                <a:solidFill>
                  <a:srgbClr val="FF0000"/>
                </a:solidFill>
              </a:rPr>
              <a:t>The kids love the work.</a:t>
            </a:r>
            <a:r>
              <a:rPr lang="en-US" sz="2000" b="1" dirty="0" smtClean="0">
                <a:solidFill>
                  <a:schemeClr val="accent1"/>
                </a:solidFill>
              </a:rPr>
              <a:t> </a:t>
            </a:r>
            <a:r>
              <a:rPr lang="en-US" sz="2000" b="1" dirty="0" smtClean="0">
                <a:solidFill>
                  <a:srgbClr val="7030A0"/>
                </a:solidFill>
              </a:rPr>
              <a:t>They love the feeling of being able to see the work they did with their own hands. They are excited to make things with their hands using ideas they studied back at school</a:t>
            </a:r>
            <a:r>
              <a:rPr lang="en-US" sz="2000" b="1" dirty="0" smtClean="0">
                <a:solidFill>
                  <a:schemeClr val="accent1"/>
                </a:solidFill>
              </a:rPr>
              <a:t>. </a:t>
            </a:r>
            <a:r>
              <a:rPr lang="en-US" sz="2000" b="1" dirty="0" smtClean="0">
                <a:solidFill>
                  <a:srgbClr val="7030A0"/>
                </a:solidFill>
              </a:rPr>
              <a:t>A group of students who built a fence out of wood from the farms trees said proudly, "We really used Math." </a:t>
            </a:r>
            <a:r>
              <a:rPr lang="en-US" sz="2000" b="1" dirty="0" smtClean="0">
                <a:solidFill>
                  <a:srgbClr val="00B050"/>
                </a:solidFill>
              </a:rPr>
              <a:t>Working on the farm makes kids feel great about themselves and their hard work.</a:t>
            </a:r>
          </a:p>
          <a:p>
            <a:pPr algn="just" rtl="0"/>
            <a:endParaRPr lang="en-US" sz="2000" dirty="0" smtClean="0">
              <a:solidFill>
                <a:srgbClr val="00B050"/>
              </a:solidFill>
            </a:endParaRPr>
          </a:p>
          <a:p>
            <a:pPr algn="just" rtl="0"/>
            <a:r>
              <a:rPr lang="en-US" sz="2000" b="1" dirty="0" smtClean="0">
                <a:solidFill>
                  <a:srgbClr val="FF0000"/>
                </a:solidFill>
              </a:rPr>
              <a:t>Topic Sentence</a:t>
            </a:r>
            <a:r>
              <a:rPr lang="en-US" sz="2000" b="1" dirty="0" smtClean="0">
                <a:solidFill>
                  <a:schemeClr val="accent1"/>
                </a:solidFill>
              </a:rPr>
              <a:t> / </a:t>
            </a:r>
            <a:r>
              <a:rPr lang="en-US" sz="2000" b="1" dirty="0" smtClean="0">
                <a:solidFill>
                  <a:srgbClr val="7030A0"/>
                </a:solidFill>
              </a:rPr>
              <a:t>Supporting Sentence /  </a:t>
            </a:r>
            <a:r>
              <a:rPr lang="en-US" sz="2000" b="1" dirty="0" smtClean="0">
                <a:solidFill>
                  <a:srgbClr val="00B050"/>
                </a:solidFill>
              </a:rPr>
              <a:t>Concluding Sentence</a:t>
            </a:r>
          </a:p>
          <a:p>
            <a:pPr algn="just" rtl="0"/>
            <a:endParaRPr lang="en-US" sz="2000" dirty="0" smtClean="0">
              <a:solidFill>
                <a:srgbClr val="00B050"/>
              </a:solidFill>
            </a:endParaRPr>
          </a:p>
          <a:p>
            <a:pPr algn="just" rtl="0">
              <a:buNone/>
            </a:pPr>
            <a:endParaRPr lang="en-US" sz="2000" dirty="0" smtClean="0">
              <a:solidFill>
                <a:schemeClr val="accent1"/>
              </a:solidFill>
            </a:endParaRPr>
          </a:p>
        </p:txBody>
      </p:sp>
      <p:pic>
        <p:nvPicPr>
          <p:cNvPr id="12" name="Picture 11"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13" name="Footer Placeholder 12"/>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40280"/>
            <a:ext cx="8229600" cy="3309000"/>
          </a:xfrm>
        </p:spPr>
        <p:txBody>
          <a:bodyPr>
            <a:noAutofit/>
          </a:bodyPr>
          <a:lstStyle/>
          <a:p>
            <a:pPr algn="l" rtl="0">
              <a:buNone/>
            </a:pPr>
            <a:r>
              <a:rPr lang="en-US" sz="1600" dirty="0" smtClean="0">
                <a:solidFill>
                  <a:schemeClr val="tx2"/>
                </a:solidFill>
              </a:rPr>
              <a:t> </a:t>
            </a: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4"/>
            </a:pPr>
            <a:endParaRPr lang="en-US" sz="1600" dirty="0" smtClean="0">
              <a:solidFill>
                <a:schemeClr val="tx2"/>
              </a:solidFill>
            </a:endParaRPr>
          </a:p>
          <a:p>
            <a:pPr marL="342900" lvl="0" indent="-342900" algn="l" rtl="0">
              <a:buFont typeface="+mj-lt"/>
              <a:buAutoNum type="arabicPeriod" startAt="4"/>
            </a:pPr>
            <a:endParaRPr lang="en-US" sz="1600" dirty="0" smtClean="0">
              <a:solidFill>
                <a:schemeClr val="tx2"/>
              </a:solidFill>
            </a:endParaRPr>
          </a:p>
          <a:p>
            <a:pPr marL="342900" lvl="0" indent="-342900" algn="l" rtl="0">
              <a:buFont typeface="+mj-lt"/>
              <a:buAutoNum type="arabicPeriod" startAt="4"/>
            </a:pPr>
            <a:endParaRPr lang="en-US" sz="1600" dirty="0" smtClean="0">
              <a:solidFill>
                <a:schemeClr val="tx2"/>
              </a:solidFill>
            </a:endParaRPr>
          </a:p>
          <a:p>
            <a:pPr algn="l" rtl="0">
              <a:buNone/>
            </a:pPr>
            <a:r>
              <a:rPr lang="en-US" sz="1600" dirty="0" smtClean="0">
                <a:solidFill>
                  <a:schemeClr val="tx2"/>
                </a:solidFill>
              </a:rPr>
              <a:t> </a:t>
            </a:r>
          </a:p>
          <a:p>
            <a:pPr algn="l" rtl="0">
              <a:buNone/>
            </a:pPr>
            <a:r>
              <a:rPr lang="en-US" sz="1600" dirty="0" smtClean="0">
                <a:solidFill>
                  <a:schemeClr val="tx2"/>
                </a:solidFill>
              </a:rPr>
              <a:t> </a:t>
            </a:r>
          </a:p>
          <a:p>
            <a:pPr algn="l" rtl="0">
              <a:buNone/>
            </a:pPr>
            <a:endParaRPr lang="ar-SA" sz="1600" dirty="0">
              <a:solidFill>
                <a:schemeClr val="tx2"/>
              </a:solidFill>
            </a:endParaRPr>
          </a:p>
        </p:txBody>
      </p:sp>
      <p:sp>
        <p:nvSpPr>
          <p:cNvPr id="5" name="Slide Number Placeholder 4"/>
          <p:cNvSpPr>
            <a:spLocks noGrp="1"/>
          </p:cNvSpPr>
          <p:nvPr>
            <p:ph type="sldNum" sz="quarter" idx="12"/>
          </p:nvPr>
        </p:nvSpPr>
        <p:spPr/>
        <p:txBody>
          <a:bodyPr/>
          <a:lstStyle/>
          <a:p>
            <a:fld id="{F04AF8B7-C0BF-4FB4-B549-A73C497853DC}" type="slidenum">
              <a:rPr lang="ar-SA" smtClean="0"/>
              <a:pPr/>
              <a:t>13</a:t>
            </a:fld>
            <a:endParaRPr lang="ar-SA"/>
          </a:p>
        </p:txBody>
      </p:sp>
      <p:sp>
        <p:nvSpPr>
          <p:cNvPr id="6" name="Rectangle 5"/>
          <p:cNvSpPr/>
          <p:nvPr/>
        </p:nvSpPr>
        <p:spPr>
          <a:xfrm>
            <a:off x="539552" y="1052736"/>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dirty="0" smtClean="0">
              <a:solidFill>
                <a:srgbClr val="FF0000"/>
              </a:solidFill>
            </a:endParaRPr>
          </a:p>
          <a:p>
            <a:pPr algn="ctr" rtl="0">
              <a:buNone/>
            </a:pPr>
            <a:endParaRPr lang="en-US" sz="2000" dirty="0" smtClean="0">
              <a:solidFill>
                <a:srgbClr val="FF0000"/>
              </a:solidFill>
            </a:endParaRPr>
          </a:p>
        </p:txBody>
      </p:sp>
      <p:sp>
        <p:nvSpPr>
          <p:cNvPr id="8" name="Rectangle 7"/>
          <p:cNvSpPr/>
          <p:nvPr/>
        </p:nvSpPr>
        <p:spPr>
          <a:xfrm>
            <a:off x="827584" y="2564904"/>
            <a:ext cx="7560840" cy="1296144"/>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l" rtl="0"/>
            <a:endParaRPr lang="en-US" sz="2000" dirty="0" smtClean="0">
              <a:solidFill>
                <a:schemeClr val="accent1"/>
              </a:solidFill>
            </a:endParaRPr>
          </a:p>
          <a:p>
            <a:pPr marL="342900" indent="-342900" algn="l" rtl="0">
              <a:buFont typeface="+mj-lt"/>
              <a:buAutoNum type="arabicPeriod"/>
            </a:pPr>
            <a:r>
              <a:rPr lang="en-US" sz="2000" dirty="0" smtClean="0">
                <a:solidFill>
                  <a:schemeClr val="accent1"/>
                </a:solidFill>
              </a:rPr>
              <a:t>A paragraph is two or more sentences about one main idea</a:t>
            </a:r>
          </a:p>
          <a:p>
            <a:pPr marL="361950" lvl="0" indent="-361950" algn="l" rtl="0">
              <a:buNone/>
            </a:pPr>
            <a:r>
              <a:rPr lang="en-US" sz="2000" dirty="0" smtClean="0">
                <a:solidFill>
                  <a:schemeClr val="accent1"/>
                </a:solidFill>
              </a:rPr>
              <a:t>      The main idea usually appears in the first sentence, called the </a:t>
            </a:r>
          </a:p>
          <a:p>
            <a:pPr marL="361950" lvl="0" algn="l" rtl="0">
              <a:buNone/>
            </a:pPr>
            <a:r>
              <a:rPr lang="en-US" sz="2000" b="1" i="1" dirty="0" smtClean="0">
                <a:solidFill>
                  <a:srgbClr val="FF0000"/>
                </a:solidFill>
              </a:rPr>
              <a:t>topic sentence</a:t>
            </a:r>
            <a:r>
              <a:rPr lang="en-US" sz="2000" dirty="0" smtClean="0">
                <a:solidFill>
                  <a:srgbClr val="FF0000"/>
                </a:solidFill>
              </a:rPr>
              <a:t>.</a:t>
            </a:r>
          </a:p>
          <a:p>
            <a:pPr algn="l" rtl="0">
              <a:buNone/>
            </a:pPr>
            <a:endParaRPr lang="en-US" sz="2000" dirty="0" smtClean="0">
              <a:solidFill>
                <a:schemeClr val="accent1"/>
              </a:solidFill>
            </a:endParaRPr>
          </a:p>
        </p:txBody>
      </p:sp>
      <p:sp>
        <p:nvSpPr>
          <p:cNvPr id="9" name="Rectangle 8"/>
          <p:cNvSpPr/>
          <p:nvPr/>
        </p:nvSpPr>
        <p:spPr>
          <a:xfrm>
            <a:off x="827584" y="4077072"/>
            <a:ext cx="7560840" cy="1224136"/>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l" rtl="0"/>
            <a:endParaRPr lang="ar-SA" sz="2000" dirty="0" smtClean="0">
              <a:solidFill>
                <a:schemeClr val="accent1"/>
              </a:solidFill>
            </a:endParaRPr>
          </a:p>
          <a:p>
            <a:pPr marL="342900" lvl="0" indent="-342900" algn="l" rtl="0"/>
            <a:r>
              <a:rPr lang="en-US" sz="2000" dirty="0" smtClean="0">
                <a:solidFill>
                  <a:schemeClr val="accent1"/>
                </a:solidFill>
              </a:rPr>
              <a:t>2. The sentences in the previous paragraph explain the main idea. They give examples of the main idea and explain why the main idea is true. These are called </a:t>
            </a:r>
            <a:r>
              <a:rPr lang="en-US" sz="2000" b="1" i="1" dirty="0" smtClean="0">
                <a:solidFill>
                  <a:srgbClr val="FF0000"/>
                </a:solidFill>
              </a:rPr>
              <a:t>supporting sentences.</a:t>
            </a:r>
            <a:r>
              <a:rPr lang="en-US" sz="2000" dirty="0" smtClean="0">
                <a:solidFill>
                  <a:srgbClr val="FF0000"/>
                </a:solidFill>
              </a:rPr>
              <a:t>  </a:t>
            </a:r>
          </a:p>
          <a:p>
            <a:pPr algn="l" rtl="0">
              <a:buNone/>
            </a:pPr>
            <a:endParaRPr lang="en-US" sz="2000" dirty="0" smtClean="0">
              <a:solidFill>
                <a:schemeClr val="accent1"/>
              </a:solidFill>
            </a:endParaRPr>
          </a:p>
        </p:txBody>
      </p:sp>
      <p:pic>
        <p:nvPicPr>
          <p:cNvPr id="10" name="Picture 9"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11" name="Footer Placeholder 10"/>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
        <p:nvSpPr>
          <p:cNvPr id="12" name="Rectangle 11"/>
          <p:cNvSpPr/>
          <p:nvPr/>
        </p:nvSpPr>
        <p:spPr>
          <a:xfrm>
            <a:off x="539552" y="1124744"/>
            <a:ext cx="8064896" cy="64807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GB" sz="2400" dirty="0" smtClean="0">
                <a:solidFill>
                  <a:srgbClr val="FF0000"/>
                </a:solidFill>
              </a:rPr>
              <a:t>Part 6: </a:t>
            </a:r>
            <a:r>
              <a:rPr lang="en-US" sz="2400" dirty="0" smtClean="0">
                <a:solidFill>
                  <a:srgbClr val="FF0000"/>
                </a:solidFill>
              </a:rPr>
              <a:t>Focus on Writing</a:t>
            </a:r>
            <a:br>
              <a:rPr lang="en-US" sz="2400" dirty="0" smtClean="0">
                <a:solidFill>
                  <a:srgbClr val="FF0000"/>
                </a:solidFill>
              </a:rPr>
            </a:br>
            <a:r>
              <a:rPr lang="en-US" sz="2400" dirty="0" smtClean="0">
                <a:solidFill>
                  <a:srgbClr val="FF0000"/>
                </a:solidFill>
              </a:rPr>
              <a:t>The Paragraph</a:t>
            </a:r>
          </a:p>
          <a:p>
            <a:pPr algn="ctr" rtl="0"/>
            <a:r>
              <a:rPr lang="en-US" sz="2400" dirty="0" smtClean="0">
                <a:solidFill>
                  <a:srgbClr val="FF0000"/>
                </a:solidFill>
              </a:rPr>
              <a:t>Book P. 31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40280"/>
            <a:ext cx="8229600" cy="3309000"/>
          </a:xfrm>
        </p:spPr>
        <p:txBody>
          <a:bodyPr>
            <a:noAutofit/>
          </a:bodyPr>
          <a:lstStyle/>
          <a:p>
            <a:pPr algn="l" rtl="0">
              <a:buNone/>
            </a:pPr>
            <a:r>
              <a:rPr lang="en-US" sz="1600" dirty="0" smtClean="0">
                <a:solidFill>
                  <a:schemeClr val="tx2"/>
                </a:solidFill>
              </a:rPr>
              <a:t> </a:t>
            </a: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4"/>
            </a:pPr>
            <a:endParaRPr lang="en-US" sz="1600" dirty="0" smtClean="0">
              <a:solidFill>
                <a:schemeClr val="tx2"/>
              </a:solidFill>
            </a:endParaRPr>
          </a:p>
          <a:p>
            <a:pPr marL="342900" lvl="0" indent="-342900" algn="l" rtl="0">
              <a:buFont typeface="+mj-lt"/>
              <a:buAutoNum type="arabicPeriod" startAt="4"/>
            </a:pPr>
            <a:endParaRPr lang="en-US" sz="1600" dirty="0" smtClean="0">
              <a:solidFill>
                <a:schemeClr val="tx2"/>
              </a:solidFill>
            </a:endParaRPr>
          </a:p>
          <a:p>
            <a:pPr marL="342900" lvl="0" indent="-342900" algn="l" rtl="0">
              <a:buFont typeface="+mj-lt"/>
              <a:buAutoNum type="arabicPeriod" startAt="4"/>
            </a:pPr>
            <a:endParaRPr lang="en-US" sz="1600" dirty="0" smtClean="0">
              <a:solidFill>
                <a:schemeClr val="tx2"/>
              </a:solidFill>
            </a:endParaRPr>
          </a:p>
          <a:p>
            <a:pPr algn="l" rtl="0">
              <a:buNone/>
            </a:pPr>
            <a:r>
              <a:rPr lang="en-US" sz="1600" dirty="0" smtClean="0">
                <a:solidFill>
                  <a:schemeClr val="tx2"/>
                </a:solidFill>
              </a:rPr>
              <a:t> </a:t>
            </a:r>
          </a:p>
          <a:p>
            <a:pPr algn="l" rtl="0">
              <a:buNone/>
            </a:pPr>
            <a:r>
              <a:rPr lang="en-US" sz="1600" dirty="0" smtClean="0">
                <a:solidFill>
                  <a:schemeClr val="tx2"/>
                </a:solidFill>
              </a:rPr>
              <a:t> </a:t>
            </a:r>
          </a:p>
          <a:p>
            <a:pPr algn="l" rtl="0">
              <a:buNone/>
            </a:pPr>
            <a:endParaRPr lang="ar-SA" sz="1600" dirty="0">
              <a:solidFill>
                <a:schemeClr val="tx2"/>
              </a:solidFill>
            </a:endParaRPr>
          </a:p>
        </p:txBody>
      </p:sp>
      <p:sp>
        <p:nvSpPr>
          <p:cNvPr id="5" name="Slide Number Placeholder 4"/>
          <p:cNvSpPr>
            <a:spLocks noGrp="1"/>
          </p:cNvSpPr>
          <p:nvPr>
            <p:ph type="sldNum" sz="quarter" idx="12"/>
          </p:nvPr>
        </p:nvSpPr>
        <p:spPr/>
        <p:txBody>
          <a:bodyPr/>
          <a:lstStyle/>
          <a:p>
            <a:fld id="{F04AF8B7-C0BF-4FB4-B549-A73C497853DC}" type="slidenum">
              <a:rPr lang="ar-SA" smtClean="0"/>
              <a:pPr/>
              <a:t>14</a:t>
            </a:fld>
            <a:endParaRPr lang="ar-SA"/>
          </a:p>
        </p:txBody>
      </p:sp>
      <p:sp>
        <p:nvSpPr>
          <p:cNvPr id="6" name="Rectangle 5"/>
          <p:cNvSpPr/>
          <p:nvPr/>
        </p:nvSpPr>
        <p:spPr>
          <a:xfrm>
            <a:off x="539552" y="1052736"/>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dirty="0" smtClean="0">
              <a:solidFill>
                <a:srgbClr val="FF0000"/>
              </a:solidFill>
            </a:endParaRPr>
          </a:p>
          <a:p>
            <a:pPr algn="ctr" rtl="0">
              <a:buNone/>
            </a:pPr>
            <a:endParaRPr lang="en-US" sz="2000" dirty="0" smtClean="0">
              <a:solidFill>
                <a:srgbClr val="FF0000"/>
              </a:solidFill>
            </a:endParaRPr>
          </a:p>
        </p:txBody>
      </p:sp>
      <p:sp>
        <p:nvSpPr>
          <p:cNvPr id="12" name="Rectangle 11"/>
          <p:cNvSpPr/>
          <p:nvPr/>
        </p:nvSpPr>
        <p:spPr>
          <a:xfrm>
            <a:off x="827584" y="2636912"/>
            <a:ext cx="7560840" cy="1296144"/>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marL="342900" indent="-342900" algn="l" rtl="0"/>
            <a:endParaRPr lang="en-US" sz="2000" dirty="0" smtClean="0">
              <a:solidFill>
                <a:schemeClr val="accent1"/>
              </a:solidFill>
            </a:endParaRPr>
          </a:p>
          <a:p>
            <a:pPr lvl="0" algn="l" rtl="0"/>
            <a:r>
              <a:rPr lang="en-US" sz="2000" dirty="0" smtClean="0">
                <a:solidFill>
                  <a:schemeClr val="accent1"/>
                </a:solidFill>
              </a:rPr>
              <a:t>3. Sometimes at the end of the paragraph, there is a sentence that repeats the main idea of the paragraph. This is called the </a:t>
            </a:r>
            <a:r>
              <a:rPr lang="en-US" sz="2000" b="1" i="1" dirty="0" smtClean="0">
                <a:solidFill>
                  <a:srgbClr val="FF0000"/>
                </a:solidFill>
              </a:rPr>
              <a:t>concluding sentence.</a:t>
            </a:r>
            <a:r>
              <a:rPr lang="en-US" sz="2000" dirty="0" smtClean="0">
                <a:solidFill>
                  <a:srgbClr val="FF0000"/>
                </a:solidFill>
              </a:rPr>
              <a:t> </a:t>
            </a:r>
          </a:p>
          <a:p>
            <a:pPr algn="l" rtl="0">
              <a:buNone/>
            </a:pPr>
            <a:endParaRPr lang="en-US" sz="2000" dirty="0" smtClean="0">
              <a:solidFill>
                <a:schemeClr val="accent1"/>
              </a:solidFill>
            </a:endParaRPr>
          </a:p>
        </p:txBody>
      </p:sp>
      <p:sp>
        <p:nvSpPr>
          <p:cNvPr id="13" name="Rectangle 12"/>
          <p:cNvSpPr/>
          <p:nvPr/>
        </p:nvSpPr>
        <p:spPr>
          <a:xfrm>
            <a:off x="755576" y="4293096"/>
            <a:ext cx="7632848" cy="100811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l" rtl="0"/>
            <a:endParaRPr lang="en-US" sz="2000" dirty="0" smtClean="0">
              <a:solidFill>
                <a:schemeClr val="accent1"/>
              </a:solidFill>
            </a:endParaRPr>
          </a:p>
          <a:p>
            <a:pPr lvl="0" algn="l" rtl="0"/>
            <a:r>
              <a:rPr lang="en-US" sz="2000" dirty="0" smtClean="0">
                <a:solidFill>
                  <a:schemeClr val="accent1"/>
                </a:solidFill>
              </a:rPr>
              <a:t>4. When writing a paragraph indent the first sentence five spaces. </a:t>
            </a:r>
          </a:p>
          <a:p>
            <a:pPr algn="l" rtl="0">
              <a:buNone/>
            </a:pPr>
            <a:endParaRPr lang="en-US" sz="2000" dirty="0" smtClean="0">
              <a:solidFill>
                <a:schemeClr val="accent1"/>
              </a:solidFill>
            </a:endParaRPr>
          </a:p>
        </p:txBody>
      </p:sp>
      <p:pic>
        <p:nvPicPr>
          <p:cNvPr id="10" name="Picture 9"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11" name="Footer Placeholder 10"/>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
        <p:nvSpPr>
          <p:cNvPr id="9" name="Rectangle 8"/>
          <p:cNvSpPr/>
          <p:nvPr/>
        </p:nvSpPr>
        <p:spPr>
          <a:xfrm>
            <a:off x="539552" y="1124744"/>
            <a:ext cx="8064896" cy="64807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GB" sz="2400" dirty="0" smtClean="0">
                <a:solidFill>
                  <a:srgbClr val="FF0000"/>
                </a:solidFill>
              </a:rPr>
              <a:t>Part 6: </a:t>
            </a:r>
            <a:r>
              <a:rPr lang="en-US" sz="2400" dirty="0" smtClean="0">
                <a:solidFill>
                  <a:srgbClr val="FF0000"/>
                </a:solidFill>
              </a:rPr>
              <a:t>Focus on Writing</a:t>
            </a:r>
            <a:br>
              <a:rPr lang="en-US" sz="2400" dirty="0" smtClean="0">
                <a:solidFill>
                  <a:srgbClr val="FF0000"/>
                </a:solidFill>
              </a:rPr>
            </a:br>
            <a:r>
              <a:rPr lang="en-US" sz="2400" dirty="0" smtClean="0">
                <a:solidFill>
                  <a:srgbClr val="FF0000"/>
                </a:solidFill>
              </a:rPr>
              <a:t>The Paragraph</a:t>
            </a:r>
          </a:p>
          <a:p>
            <a:pPr algn="ctr" rtl="0"/>
            <a:r>
              <a:rPr lang="en-US" sz="2400" dirty="0" smtClean="0">
                <a:solidFill>
                  <a:srgbClr val="FF0000"/>
                </a:solidFill>
              </a:rPr>
              <a:t>Book P. 31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4864"/>
            <a:ext cx="8229600" cy="3744416"/>
          </a:xfrm>
        </p:spPr>
        <p:txBody>
          <a:bodyPr>
            <a:noAutofit/>
          </a:bodyPr>
          <a:lstStyle/>
          <a:p>
            <a:pPr algn="l" rtl="0">
              <a:buNone/>
            </a:pPr>
            <a:r>
              <a:rPr lang="en-US" sz="1600" dirty="0" smtClean="0">
                <a:solidFill>
                  <a:schemeClr val="tx2"/>
                </a:solidFill>
              </a:rPr>
              <a:t> </a:t>
            </a: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None/>
            </a:pPr>
            <a:endParaRPr lang="en-US" sz="1600" dirty="0" smtClean="0">
              <a:solidFill>
                <a:schemeClr val="tx2"/>
              </a:solidFill>
            </a:endParaRPr>
          </a:p>
          <a:p>
            <a:pPr algn="l" rtl="0">
              <a:buNone/>
            </a:pPr>
            <a:r>
              <a:rPr lang="en-US" sz="1600" dirty="0" smtClean="0">
                <a:solidFill>
                  <a:schemeClr val="tx2"/>
                </a:solidFill>
              </a:rPr>
              <a:t> </a:t>
            </a:r>
          </a:p>
          <a:p>
            <a:pPr algn="l" rtl="0">
              <a:buNone/>
            </a:pPr>
            <a:r>
              <a:rPr lang="en-US" sz="1600" dirty="0" smtClean="0">
                <a:solidFill>
                  <a:schemeClr val="tx2"/>
                </a:solidFill>
              </a:rPr>
              <a:t> </a:t>
            </a:r>
          </a:p>
          <a:p>
            <a:pPr algn="l" rtl="0">
              <a:buNone/>
            </a:pPr>
            <a:endParaRPr lang="ar-SA" sz="1600" dirty="0">
              <a:solidFill>
                <a:schemeClr val="tx2"/>
              </a:solidFill>
            </a:endParaRPr>
          </a:p>
        </p:txBody>
      </p:sp>
      <p:sp>
        <p:nvSpPr>
          <p:cNvPr id="5" name="Slide Number Placeholder 4"/>
          <p:cNvSpPr>
            <a:spLocks noGrp="1"/>
          </p:cNvSpPr>
          <p:nvPr>
            <p:ph type="sldNum" sz="quarter" idx="12"/>
          </p:nvPr>
        </p:nvSpPr>
        <p:spPr/>
        <p:txBody>
          <a:bodyPr/>
          <a:lstStyle/>
          <a:p>
            <a:fld id="{F04AF8B7-C0BF-4FB4-B549-A73C497853DC}" type="slidenum">
              <a:rPr lang="ar-SA" smtClean="0"/>
              <a:pPr/>
              <a:t>15</a:t>
            </a:fld>
            <a:endParaRPr lang="ar-SA" dirty="0"/>
          </a:p>
        </p:txBody>
      </p:sp>
      <p:sp>
        <p:nvSpPr>
          <p:cNvPr id="6" name="Rectangle 5"/>
          <p:cNvSpPr/>
          <p:nvPr/>
        </p:nvSpPr>
        <p:spPr>
          <a:xfrm>
            <a:off x="611560" y="908720"/>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400" dirty="0" smtClean="0">
              <a:solidFill>
                <a:srgbClr val="FF0000"/>
              </a:solidFill>
            </a:endParaRPr>
          </a:p>
          <a:p>
            <a:pPr algn="ctr" rtl="0"/>
            <a:r>
              <a:rPr lang="en-GB" sz="2400" dirty="0" smtClean="0">
                <a:solidFill>
                  <a:srgbClr val="FF0000"/>
                </a:solidFill>
              </a:rPr>
              <a:t>Part 6: </a:t>
            </a:r>
            <a:r>
              <a:rPr lang="en-US" sz="2400" dirty="0" smtClean="0">
                <a:solidFill>
                  <a:srgbClr val="FF0000"/>
                </a:solidFill>
              </a:rPr>
              <a:t>Focus on Writing</a:t>
            </a:r>
            <a:br>
              <a:rPr lang="en-US" sz="2400" dirty="0" smtClean="0">
                <a:solidFill>
                  <a:srgbClr val="FF0000"/>
                </a:solidFill>
              </a:rPr>
            </a:br>
            <a:r>
              <a:rPr lang="en-US" sz="2400" dirty="0" smtClean="0">
                <a:solidFill>
                  <a:srgbClr val="FF0000"/>
                </a:solidFill>
              </a:rPr>
              <a:t>The Paragraph</a:t>
            </a:r>
          </a:p>
          <a:p>
            <a:pPr algn="ctr" rtl="0"/>
            <a:r>
              <a:rPr lang="en-US" sz="2400" dirty="0" smtClean="0">
                <a:solidFill>
                  <a:srgbClr val="FF0000"/>
                </a:solidFill>
              </a:rPr>
              <a:t>Exercises - Book P. 32 </a:t>
            </a:r>
            <a:endParaRPr lang="ar-SA" sz="2400" dirty="0" smtClean="0">
              <a:solidFill>
                <a:srgbClr val="FF0000"/>
              </a:solidFill>
            </a:endParaRPr>
          </a:p>
          <a:p>
            <a:pPr algn="ctr" rtl="0">
              <a:buNone/>
            </a:pPr>
            <a:endParaRPr lang="en-US" sz="2400" dirty="0" smtClean="0">
              <a:solidFill>
                <a:srgbClr val="FF0000"/>
              </a:solidFill>
            </a:endParaRPr>
          </a:p>
        </p:txBody>
      </p:sp>
      <p:pic>
        <p:nvPicPr>
          <p:cNvPr id="10" name="Picture 9"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11" name="Footer Placeholder 10"/>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
        <p:nvSpPr>
          <p:cNvPr id="9" name="Content Placeholder 2"/>
          <p:cNvSpPr txBox="1">
            <a:spLocks/>
          </p:cNvSpPr>
          <p:nvPr/>
        </p:nvSpPr>
        <p:spPr>
          <a:xfrm>
            <a:off x="827584" y="2132856"/>
            <a:ext cx="7560840" cy="3309000"/>
          </a:xfrm>
          <a:prstGeom prst="rect">
            <a:avLst/>
          </a:prstGeom>
        </p:spPr>
        <p:txBody>
          <a:bodyPr vert="horz">
            <a:noAutofit/>
          </a:bodyPr>
          <a:lstStyle/>
          <a:p>
            <a:pPr marR="0" lvl="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GB" sz="2000" i="1" dirty="0" smtClean="0">
                <a:solidFill>
                  <a:srgbClr val="FF0000"/>
                </a:solidFill>
              </a:rPr>
              <a:t>Q1: Each one of these paragraphs is missing a topic sentence. Read each incomplete paragraph . Then choose the best topic sentence from the list below. </a:t>
            </a:r>
          </a:p>
          <a:p>
            <a:pPr marR="0" lvl="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GB" sz="2000" dirty="0" smtClean="0">
                <a:solidFill>
                  <a:schemeClr val="accent1"/>
                </a:solidFill>
              </a:rPr>
              <a:t>1 __________________________________________________________</a:t>
            </a:r>
          </a:p>
          <a:p>
            <a:pPr marR="0" lvl="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GB" sz="2000" dirty="0" smtClean="0">
                <a:solidFill>
                  <a:schemeClr val="accent1"/>
                </a:solidFill>
              </a:rPr>
              <a:t>One way is to spend time in the parks. Most cities have large open parks where you can run, play soccer, or just enjoy nature. Another way is to grow plants in pots. You can even grow vegetables in pots. Living in the city doesn't mean you can’t enjoy nature.</a:t>
            </a:r>
          </a:p>
          <a:p>
            <a:pPr marL="342900" marR="0" lvl="0" indent="-342900" algn="l" defTabSz="914400" rtl="0" eaLnBrk="1" fontAlgn="auto" latinLnBrk="0" hangingPunct="1">
              <a:lnSpc>
                <a:spcPct val="100000"/>
              </a:lnSpc>
              <a:spcBef>
                <a:spcPct val="20000"/>
              </a:spcBef>
              <a:spcAft>
                <a:spcPts val="0"/>
              </a:spcAft>
              <a:buClr>
                <a:schemeClr val="accent1"/>
              </a:buClr>
              <a:buSzPct val="95000"/>
              <a:buFont typeface="Wingdings 2"/>
              <a:buAutoNum type="alphaLcParenR"/>
              <a:tabLst/>
              <a:defRPr/>
            </a:pPr>
            <a:r>
              <a:rPr lang="en-GB" sz="2000" dirty="0" smtClean="0">
                <a:solidFill>
                  <a:schemeClr val="accent1"/>
                </a:solidFill>
              </a:rPr>
              <a:t>People can enjoy nature in a few different ways.</a:t>
            </a:r>
          </a:p>
          <a:p>
            <a:pPr marL="342900" marR="0" lvl="0" indent="-342900" algn="l" defTabSz="914400" rtl="0" eaLnBrk="1" fontAlgn="auto" latinLnBrk="0" hangingPunct="1">
              <a:lnSpc>
                <a:spcPct val="100000"/>
              </a:lnSpc>
              <a:spcBef>
                <a:spcPct val="20000"/>
              </a:spcBef>
              <a:spcAft>
                <a:spcPts val="0"/>
              </a:spcAft>
              <a:buClr>
                <a:schemeClr val="accent1"/>
              </a:buClr>
              <a:buSzPct val="95000"/>
              <a:buFont typeface="Wingdings 2"/>
              <a:buAutoNum type="alphaLcParenR"/>
              <a:tabLst/>
              <a:defRPr/>
            </a:pPr>
            <a:r>
              <a:rPr lang="en-GB" sz="2000" dirty="0" smtClean="0">
                <a:solidFill>
                  <a:schemeClr val="accent1"/>
                </a:solidFill>
              </a:rPr>
              <a:t>There are a few ways for country people to enjoy nature.</a:t>
            </a:r>
          </a:p>
          <a:p>
            <a:pPr marL="342900" marR="0" lvl="0" indent="-342900" algn="l" defTabSz="914400" rtl="0" eaLnBrk="1" fontAlgn="auto" latinLnBrk="0" hangingPunct="1">
              <a:lnSpc>
                <a:spcPct val="100000"/>
              </a:lnSpc>
              <a:spcBef>
                <a:spcPct val="20000"/>
              </a:spcBef>
              <a:spcAft>
                <a:spcPts val="0"/>
              </a:spcAft>
              <a:buClr>
                <a:schemeClr val="accent1"/>
              </a:buClr>
              <a:buSzPct val="95000"/>
              <a:buFont typeface="Wingdings 2"/>
              <a:buAutoNum type="alphaLcParenR"/>
              <a:tabLst/>
              <a:defRPr/>
            </a:pPr>
            <a:r>
              <a:rPr lang="en-GB" sz="2000" dirty="0" smtClean="0">
                <a:solidFill>
                  <a:schemeClr val="accent1"/>
                </a:solidFill>
              </a:rPr>
              <a:t>There are a couple of ways to stay in touch with nature while living in the city. </a:t>
            </a:r>
            <a:endParaRPr kumimoji="0" lang="ar-SA" sz="2000" b="0"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4864"/>
            <a:ext cx="8229600" cy="3744416"/>
          </a:xfrm>
        </p:spPr>
        <p:txBody>
          <a:bodyPr>
            <a:noAutofit/>
          </a:bodyPr>
          <a:lstStyle/>
          <a:p>
            <a:pPr algn="l" rtl="0">
              <a:buNone/>
            </a:pPr>
            <a:r>
              <a:rPr lang="en-US" sz="1600" dirty="0" smtClean="0">
                <a:solidFill>
                  <a:schemeClr val="tx2"/>
                </a:solidFill>
              </a:rPr>
              <a:t> </a:t>
            </a: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None/>
            </a:pPr>
            <a:endParaRPr lang="en-US" sz="1600" dirty="0" smtClean="0">
              <a:solidFill>
                <a:schemeClr val="tx2"/>
              </a:solidFill>
            </a:endParaRPr>
          </a:p>
          <a:p>
            <a:pPr algn="l" rtl="0">
              <a:buNone/>
            </a:pPr>
            <a:r>
              <a:rPr lang="en-US" sz="1600" dirty="0" smtClean="0">
                <a:solidFill>
                  <a:schemeClr val="tx2"/>
                </a:solidFill>
              </a:rPr>
              <a:t> </a:t>
            </a:r>
          </a:p>
          <a:p>
            <a:pPr algn="l" rtl="0">
              <a:buNone/>
            </a:pPr>
            <a:r>
              <a:rPr lang="en-US" sz="1600" dirty="0" smtClean="0">
                <a:solidFill>
                  <a:schemeClr val="tx2"/>
                </a:solidFill>
              </a:rPr>
              <a:t> </a:t>
            </a:r>
          </a:p>
          <a:p>
            <a:pPr algn="l" rtl="0">
              <a:buNone/>
            </a:pPr>
            <a:endParaRPr lang="ar-SA" sz="1600" dirty="0">
              <a:solidFill>
                <a:schemeClr val="tx2"/>
              </a:solidFill>
            </a:endParaRPr>
          </a:p>
        </p:txBody>
      </p:sp>
      <p:sp>
        <p:nvSpPr>
          <p:cNvPr id="5" name="Slide Number Placeholder 4"/>
          <p:cNvSpPr>
            <a:spLocks noGrp="1"/>
          </p:cNvSpPr>
          <p:nvPr>
            <p:ph type="sldNum" sz="quarter" idx="12"/>
          </p:nvPr>
        </p:nvSpPr>
        <p:spPr/>
        <p:txBody>
          <a:bodyPr/>
          <a:lstStyle/>
          <a:p>
            <a:fld id="{F04AF8B7-C0BF-4FB4-B549-A73C497853DC}" type="slidenum">
              <a:rPr lang="ar-SA" smtClean="0"/>
              <a:pPr/>
              <a:t>16</a:t>
            </a:fld>
            <a:endParaRPr lang="ar-SA" dirty="0"/>
          </a:p>
        </p:txBody>
      </p:sp>
      <p:sp>
        <p:nvSpPr>
          <p:cNvPr id="6" name="Rectangle 5"/>
          <p:cNvSpPr/>
          <p:nvPr/>
        </p:nvSpPr>
        <p:spPr>
          <a:xfrm>
            <a:off x="539552" y="1052736"/>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dirty="0" smtClean="0">
              <a:solidFill>
                <a:srgbClr val="FF0000"/>
              </a:solidFill>
            </a:endParaRPr>
          </a:p>
          <a:p>
            <a:pPr algn="ctr" rtl="0">
              <a:buNone/>
            </a:pPr>
            <a:endParaRPr lang="en-US" sz="2000" dirty="0" smtClean="0">
              <a:solidFill>
                <a:srgbClr val="FF0000"/>
              </a:solidFill>
            </a:endParaRPr>
          </a:p>
        </p:txBody>
      </p:sp>
      <p:pic>
        <p:nvPicPr>
          <p:cNvPr id="10" name="Picture 9"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11" name="Footer Placeholder 10"/>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
        <p:nvSpPr>
          <p:cNvPr id="9" name="Content Placeholder 2"/>
          <p:cNvSpPr txBox="1">
            <a:spLocks/>
          </p:cNvSpPr>
          <p:nvPr/>
        </p:nvSpPr>
        <p:spPr>
          <a:xfrm>
            <a:off x="827584" y="1988840"/>
            <a:ext cx="7704856" cy="3309000"/>
          </a:xfrm>
          <a:prstGeom prst="rect">
            <a:avLst/>
          </a:prstGeom>
        </p:spPr>
        <p:txBody>
          <a:bodyPr vert="horz">
            <a:noAutofit/>
          </a:bodyPr>
          <a:lstStyle/>
          <a:p>
            <a:pPr marR="0" lvl="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GB" sz="2000" dirty="0" smtClean="0">
                <a:solidFill>
                  <a:schemeClr val="accent1"/>
                </a:solidFill>
              </a:rPr>
              <a:t>2 ___________________________________________________________</a:t>
            </a:r>
          </a:p>
          <a:p>
            <a:pPr marR="0" lvl="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GB" sz="2000" dirty="0" smtClean="0">
                <a:solidFill>
                  <a:schemeClr val="accent1"/>
                </a:solidFill>
              </a:rPr>
              <a:t>He writes about his land, farming, and American life. He has written over 30 books. Berry lives on a small farm in Kentucky with his wife, Tanya. He uses his own hands or animals to do most of the work on the farm. He grows most of his own food, and he buys what he can’t grow from his neighbours. His writing is often about his land, his farm, or his town.</a:t>
            </a:r>
          </a:p>
          <a:p>
            <a:pPr marR="0" lvl="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lang="en-GB" sz="2000" dirty="0" smtClean="0">
              <a:solidFill>
                <a:schemeClr val="accent1"/>
              </a:solidFill>
            </a:endParaRPr>
          </a:p>
          <a:p>
            <a:pPr marL="342900" marR="0" lvl="0" indent="-342900" algn="l" defTabSz="914400" rtl="0" eaLnBrk="1" fontAlgn="auto" latinLnBrk="0" hangingPunct="1">
              <a:lnSpc>
                <a:spcPct val="100000"/>
              </a:lnSpc>
              <a:spcBef>
                <a:spcPct val="20000"/>
              </a:spcBef>
              <a:spcAft>
                <a:spcPts val="0"/>
              </a:spcAft>
              <a:buClr>
                <a:schemeClr val="accent1"/>
              </a:buClr>
              <a:buSzPct val="95000"/>
              <a:buFont typeface="Wingdings 2"/>
              <a:buAutoNum type="alphaLcParenR"/>
              <a:tabLst/>
              <a:defRPr/>
            </a:pPr>
            <a:r>
              <a:rPr lang="en-GB" sz="2000" dirty="0" smtClean="0">
                <a:solidFill>
                  <a:schemeClr val="accent1"/>
                </a:solidFill>
              </a:rPr>
              <a:t>Wendell Berry is a writer.</a:t>
            </a:r>
          </a:p>
          <a:p>
            <a:pPr marL="342900" lvl="0" indent="-342900" algn="l" rtl="0">
              <a:spcBef>
                <a:spcPct val="20000"/>
              </a:spcBef>
              <a:buClr>
                <a:schemeClr val="accent1"/>
              </a:buClr>
              <a:buSzPct val="95000"/>
              <a:buFont typeface="Wingdings 2"/>
              <a:buAutoNum type="alphaLcParenR"/>
            </a:pPr>
            <a:r>
              <a:rPr lang="en-GB" sz="2000" dirty="0" smtClean="0">
                <a:solidFill>
                  <a:schemeClr val="accent1"/>
                </a:solidFill>
              </a:rPr>
              <a:t>Wendell Berry lives on a farm in Kentucky.</a:t>
            </a:r>
          </a:p>
          <a:p>
            <a:pPr marL="342900" lvl="0" indent="-342900" algn="l" rtl="0">
              <a:spcBef>
                <a:spcPct val="20000"/>
              </a:spcBef>
              <a:buClr>
                <a:schemeClr val="accent1"/>
              </a:buClr>
              <a:buSzPct val="95000"/>
              <a:buFont typeface="Wingdings 2"/>
              <a:buAutoNum type="alphaLcParenR"/>
            </a:pPr>
            <a:r>
              <a:rPr lang="en-GB" sz="2000" dirty="0" smtClean="0">
                <a:solidFill>
                  <a:schemeClr val="accent1"/>
                </a:solidFill>
              </a:rPr>
              <a:t>Wendell Berry is an American writer and farmer. </a:t>
            </a:r>
          </a:p>
          <a:p>
            <a:pPr marL="342900" marR="0" lvl="0" indent="-342900" algn="l" defTabSz="914400" rtl="0" eaLnBrk="1" fontAlgn="auto" latinLnBrk="0" hangingPunct="1">
              <a:lnSpc>
                <a:spcPct val="100000"/>
              </a:lnSpc>
              <a:spcBef>
                <a:spcPct val="20000"/>
              </a:spcBef>
              <a:spcAft>
                <a:spcPts val="0"/>
              </a:spcAft>
              <a:buClr>
                <a:schemeClr val="accent3"/>
              </a:buClr>
              <a:buSzPct val="95000"/>
              <a:tabLst/>
              <a:defRPr/>
            </a:pPr>
            <a:endParaRPr lang="en-GB" sz="2000" dirty="0" smtClean="0">
              <a:solidFill>
                <a:schemeClr val="accent1"/>
              </a:solidFill>
            </a:endParaRPr>
          </a:p>
        </p:txBody>
      </p:sp>
      <p:sp>
        <p:nvSpPr>
          <p:cNvPr id="8" name="Rectangle 7"/>
          <p:cNvSpPr/>
          <p:nvPr/>
        </p:nvSpPr>
        <p:spPr>
          <a:xfrm>
            <a:off x="691952" y="1205136"/>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dirty="0" smtClean="0">
              <a:solidFill>
                <a:srgbClr val="FF0000"/>
              </a:solidFill>
            </a:endParaRPr>
          </a:p>
          <a:p>
            <a:pPr algn="ctr" rtl="0">
              <a:buNone/>
            </a:pPr>
            <a:endParaRPr lang="en-US" sz="2000" dirty="0" smtClean="0">
              <a:solidFill>
                <a:srgbClr val="FF0000"/>
              </a:solidFill>
            </a:endParaRPr>
          </a:p>
        </p:txBody>
      </p:sp>
      <p:sp>
        <p:nvSpPr>
          <p:cNvPr id="12" name="Rectangle 11"/>
          <p:cNvSpPr/>
          <p:nvPr/>
        </p:nvSpPr>
        <p:spPr>
          <a:xfrm>
            <a:off x="539552" y="980728"/>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400" dirty="0" smtClean="0">
              <a:solidFill>
                <a:srgbClr val="FF0000"/>
              </a:solidFill>
            </a:endParaRPr>
          </a:p>
          <a:p>
            <a:pPr algn="ctr" rtl="0"/>
            <a:r>
              <a:rPr lang="en-GB" sz="2400" dirty="0" smtClean="0">
                <a:solidFill>
                  <a:srgbClr val="FF0000"/>
                </a:solidFill>
              </a:rPr>
              <a:t>Part 6: </a:t>
            </a:r>
            <a:r>
              <a:rPr lang="en-US" sz="2400" dirty="0" smtClean="0">
                <a:solidFill>
                  <a:srgbClr val="FF0000"/>
                </a:solidFill>
              </a:rPr>
              <a:t>Focus on Writing</a:t>
            </a:r>
            <a:br>
              <a:rPr lang="en-US" sz="2400" dirty="0" smtClean="0">
                <a:solidFill>
                  <a:srgbClr val="FF0000"/>
                </a:solidFill>
              </a:rPr>
            </a:br>
            <a:r>
              <a:rPr lang="en-US" sz="2400" dirty="0" smtClean="0">
                <a:solidFill>
                  <a:srgbClr val="FF0000"/>
                </a:solidFill>
              </a:rPr>
              <a:t>The Paragraph</a:t>
            </a:r>
          </a:p>
          <a:p>
            <a:pPr algn="ctr" rtl="0"/>
            <a:r>
              <a:rPr lang="en-US" sz="2400" dirty="0" smtClean="0">
                <a:solidFill>
                  <a:srgbClr val="FF0000"/>
                </a:solidFill>
              </a:rPr>
              <a:t>Exercises - Book P. 32 </a:t>
            </a:r>
            <a:endParaRPr lang="ar-SA" sz="2400" dirty="0" smtClean="0">
              <a:solidFill>
                <a:srgbClr val="FF0000"/>
              </a:solidFill>
            </a:endParaRPr>
          </a:p>
          <a:p>
            <a:pPr algn="ctr" rtl="0">
              <a:buNone/>
            </a:pPr>
            <a:endParaRPr lang="en-US" sz="2400" dirty="0" smtClean="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4864"/>
            <a:ext cx="8229600" cy="3744416"/>
          </a:xfrm>
        </p:spPr>
        <p:txBody>
          <a:bodyPr>
            <a:noAutofit/>
          </a:bodyPr>
          <a:lstStyle/>
          <a:p>
            <a:pPr algn="l" rtl="0">
              <a:buNone/>
            </a:pPr>
            <a:r>
              <a:rPr lang="en-US" sz="1600" dirty="0" smtClean="0">
                <a:solidFill>
                  <a:schemeClr val="tx2"/>
                </a:solidFill>
              </a:rPr>
              <a:t> </a:t>
            </a: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None/>
            </a:pPr>
            <a:endParaRPr lang="en-US" sz="1600" dirty="0" smtClean="0">
              <a:solidFill>
                <a:schemeClr val="tx2"/>
              </a:solidFill>
            </a:endParaRPr>
          </a:p>
          <a:p>
            <a:pPr algn="l" rtl="0">
              <a:buNone/>
            </a:pPr>
            <a:r>
              <a:rPr lang="en-US" sz="1600" dirty="0" smtClean="0">
                <a:solidFill>
                  <a:schemeClr val="tx2"/>
                </a:solidFill>
              </a:rPr>
              <a:t> </a:t>
            </a:r>
          </a:p>
          <a:p>
            <a:pPr algn="l" rtl="0">
              <a:buNone/>
            </a:pPr>
            <a:r>
              <a:rPr lang="en-US" sz="1600" dirty="0" smtClean="0">
                <a:solidFill>
                  <a:schemeClr val="tx2"/>
                </a:solidFill>
              </a:rPr>
              <a:t> </a:t>
            </a:r>
          </a:p>
          <a:p>
            <a:pPr algn="l" rtl="0">
              <a:buNone/>
            </a:pPr>
            <a:endParaRPr lang="ar-SA" sz="1600" dirty="0">
              <a:solidFill>
                <a:schemeClr val="tx2"/>
              </a:solidFill>
            </a:endParaRPr>
          </a:p>
        </p:txBody>
      </p:sp>
      <p:sp>
        <p:nvSpPr>
          <p:cNvPr id="5" name="Slide Number Placeholder 4"/>
          <p:cNvSpPr>
            <a:spLocks noGrp="1"/>
          </p:cNvSpPr>
          <p:nvPr>
            <p:ph type="sldNum" sz="quarter" idx="12"/>
          </p:nvPr>
        </p:nvSpPr>
        <p:spPr/>
        <p:txBody>
          <a:bodyPr/>
          <a:lstStyle/>
          <a:p>
            <a:fld id="{F04AF8B7-C0BF-4FB4-B549-A73C497853DC}" type="slidenum">
              <a:rPr lang="ar-SA" smtClean="0"/>
              <a:pPr/>
              <a:t>17</a:t>
            </a:fld>
            <a:endParaRPr lang="ar-SA" dirty="0"/>
          </a:p>
        </p:txBody>
      </p:sp>
      <p:sp>
        <p:nvSpPr>
          <p:cNvPr id="6" name="Rectangle 5"/>
          <p:cNvSpPr/>
          <p:nvPr/>
        </p:nvSpPr>
        <p:spPr>
          <a:xfrm>
            <a:off x="539552" y="1052736"/>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dirty="0" smtClean="0">
              <a:solidFill>
                <a:srgbClr val="FF0000"/>
              </a:solidFill>
            </a:endParaRPr>
          </a:p>
          <a:p>
            <a:pPr algn="ctr" rtl="0">
              <a:buNone/>
            </a:pPr>
            <a:endParaRPr lang="en-US" sz="2000" dirty="0" smtClean="0">
              <a:solidFill>
                <a:srgbClr val="FF0000"/>
              </a:solidFill>
            </a:endParaRPr>
          </a:p>
        </p:txBody>
      </p:sp>
      <p:pic>
        <p:nvPicPr>
          <p:cNvPr id="10" name="Picture 9"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11" name="Footer Placeholder 10"/>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
        <p:nvSpPr>
          <p:cNvPr id="9" name="Content Placeholder 2"/>
          <p:cNvSpPr txBox="1">
            <a:spLocks/>
          </p:cNvSpPr>
          <p:nvPr/>
        </p:nvSpPr>
        <p:spPr>
          <a:xfrm>
            <a:off x="827584" y="2060848"/>
            <a:ext cx="7704856" cy="3309000"/>
          </a:xfrm>
          <a:prstGeom prst="rect">
            <a:avLst/>
          </a:prstGeom>
        </p:spPr>
        <p:txBody>
          <a:bodyPr vert="horz">
            <a:noAutofit/>
          </a:bodyPr>
          <a:lstStyle/>
          <a:p>
            <a:pPr marR="0" lvl="0" algn="l" defTabSz="914400" rtl="0" eaLnBrk="1" fontAlgn="auto" latinLnBrk="0" hangingPunct="1">
              <a:spcBef>
                <a:spcPct val="20000"/>
              </a:spcBef>
              <a:spcAft>
                <a:spcPts val="0"/>
              </a:spcAft>
              <a:buClr>
                <a:schemeClr val="accent3"/>
              </a:buClr>
              <a:buSzPct val="95000"/>
              <a:buFont typeface="Wingdings 2"/>
              <a:buNone/>
              <a:tabLst/>
              <a:defRPr/>
            </a:pPr>
            <a:r>
              <a:rPr lang="en-GB" sz="2000" i="1" dirty="0" smtClean="0">
                <a:solidFill>
                  <a:srgbClr val="FF0000"/>
                </a:solidFill>
              </a:rPr>
              <a:t>Q2: Read each topic sentence below. From the list of opposite supporting sentences, choose three that you think work best with each topic sentence. Show the order by writing 1,2, or3 next to the sentences.</a:t>
            </a:r>
          </a:p>
          <a:p>
            <a:pPr marL="342900" marR="0" lvl="0" indent="-342900" algn="l" defTabSz="914400" rtl="0" eaLnBrk="1" fontAlgn="auto" latinLnBrk="0" hangingPunct="1">
              <a:spcBef>
                <a:spcPct val="20000"/>
              </a:spcBef>
              <a:spcAft>
                <a:spcPts val="0"/>
              </a:spcAft>
              <a:buClr>
                <a:schemeClr val="accent1"/>
              </a:buClr>
              <a:buSzPct val="95000"/>
              <a:buFont typeface="+mj-lt"/>
              <a:buAutoNum type="arabicPeriod"/>
              <a:tabLst/>
              <a:defRPr/>
            </a:pPr>
            <a:r>
              <a:rPr lang="en-GB" sz="2000" dirty="0" smtClean="0">
                <a:solidFill>
                  <a:schemeClr val="accent1"/>
                </a:solidFill>
              </a:rPr>
              <a:t>The children who visit the Farm School love being in nature.</a:t>
            </a:r>
          </a:p>
          <a:p>
            <a:pPr marL="914400" lvl="1" indent="-457200" algn="l" rtl="0">
              <a:spcBef>
                <a:spcPct val="20000"/>
              </a:spcBef>
              <a:buClr>
                <a:schemeClr val="accent1"/>
              </a:buClr>
              <a:buSzPct val="95000"/>
              <a:buFont typeface="+mj-lt"/>
              <a:buAutoNum type="alphaUcPeriod"/>
              <a:defRPr/>
            </a:pPr>
            <a:r>
              <a:rPr lang="en-GB" sz="2000" dirty="0" smtClean="0">
                <a:solidFill>
                  <a:schemeClr val="accent1"/>
                </a:solidFill>
              </a:rPr>
              <a:t>They learn to see things they never noticed in the land around them. ____</a:t>
            </a:r>
          </a:p>
          <a:p>
            <a:pPr marL="914400" lvl="1" indent="-457200" algn="l" rtl="0">
              <a:spcBef>
                <a:spcPct val="20000"/>
              </a:spcBef>
              <a:buClr>
                <a:schemeClr val="accent1"/>
              </a:buClr>
              <a:buSzPct val="95000"/>
              <a:buFont typeface="+mj-lt"/>
              <a:buAutoNum type="alphaUcPeriod"/>
              <a:defRPr/>
            </a:pPr>
            <a:r>
              <a:rPr lang="en-GB" sz="2000" dirty="0" smtClean="0">
                <a:solidFill>
                  <a:schemeClr val="accent1"/>
                </a:solidFill>
              </a:rPr>
              <a:t>“I loved learning how to build a fence,” said one girl. _____</a:t>
            </a:r>
          </a:p>
          <a:p>
            <a:pPr marL="914400" lvl="1" indent="-457200" algn="l" rtl="0">
              <a:spcBef>
                <a:spcPct val="20000"/>
              </a:spcBef>
              <a:buClr>
                <a:schemeClr val="accent1"/>
              </a:buClr>
              <a:buSzPct val="95000"/>
              <a:buFont typeface="+mj-lt"/>
              <a:buAutoNum type="alphaUcPeriod"/>
              <a:defRPr/>
            </a:pPr>
            <a:r>
              <a:rPr lang="en-GB" sz="2000" dirty="0" smtClean="0">
                <a:solidFill>
                  <a:schemeClr val="accent1"/>
                </a:solidFill>
              </a:rPr>
              <a:t>“I never saw light come through the leaves,” said one young girl. _____</a:t>
            </a:r>
          </a:p>
          <a:p>
            <a:pPr marL="914400" lvl="1" indent="-457200" algn="l" rtl="0">
              <a:spcBef>
                <a:spcPct val="20000"/>
              </a:spcBef>
              <a:buClr>
                <a:schemeClr val="accent1"/>
              </a:buClr>
              <a:buSzPct val="95000"/>
              <a:buFont typeface="+mj-lt"/>
              <a:buAutoNum type="alphaUcPeriod"/>
              <a:defRPr/>
            </a:pPr>
            <a:r>
              <a:rPr lang="en-GB" sz="2000" dirty="0" smtClean="0">
                <a:solidFill>
                  <a:schemeClr val="accent1"/>
                </a:solidFill>
              </a:rPr>
              <a:t> They love not having homework for three days. _____</a:t>
            </a:r>
          </a:p>
          <a:p>
            <a:pPr marL="914400" lvl="1" indent="-457200" algn="l" rtl="0">
              <a:spcBef>
                <a:spcPct val="20000"/>
              </a:spcBef>
              <a:buClr>
                <a:schemeClr val="accent1"/>
              </a:buClr>
              <a:buSzPct val="95000"/>
              <a:buFont typeface="+mj-lt"/>
              <a:buAutoNum type="alphaUcPeriod"/>
              <a:defRPr/>
            </a:pPr>
            <a:r>
              <a:rPr lang="en-GB" sz="2000" dirty="0" smtClean="0">
                <a:solidFill>
                  <a:schemeClr val="accent1"/>
                </a:solidFill>
              </a:rPr>
              <a:t>“I watched my first sunrise. I never knew it was so beautiful,” said another. _____</a:t>
            </a:r>
          </a:p>
          <a:p>
            <a:pPr marL="342900" marR="0" lvl="0" indent="-342900" algn="l" defTabSz="914400" rtl="0" eaLnBrk="1" fontAlgn="auto" latinLnBrk="0" hangingPunct="1">
              <a:spcBef>
                <a:spcPct val="20000"/>
              </a:spcBef>
              <a:spcAft>
                <a:spcPts val="0"/>
              </a:spcAft>
              <a:buClr>
                <a:schemeClr val="accent3"/>
              </a:buClr>
              <a:buSzPct val="95000"/>
              <a:tabLst/>
              <a:defRPr/>
            </a:pPr>
            <a:endParaRPr lang="en-GB" sz="2000" dirty="0" smtClean="0">
              <a:solidFill>
                <a:schemeClr val="accent1"/>
              </a:solidFill>
            </a:endParaRPr>
          </a:p>
        </p:txBody>
      </p:sp>
      <p:sp>
        <p:nvSpPr>
          <p:cNvPr id="8" name="Rectangle 7"/>
          <p:cNvSpPr/>
          <p:nvPr/>
        </p:nvSpPr>
        <p:spPr>
          <a:xfrm>
            <a:off x="691952" y="1205136"/>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dirty="0" smtClean="0">
              <a:solidFill>
                <a:srgbClr val="FF0000"/>
              </a:solidFill>
            </a:endParaRPr>
          </a:p>
          <a:p>
            <a:pPr algn="ctr" rtl="0">
              <a:buNone/>
            </a:pPr>
            <a:endParaRPr lang="en-US" sz="2000" dirty="0" smtClean="0">
              <a:solidFill>
                <a:srgbClr val="FF0000"/>
              </a:solidFill>
            </a:endParaRPr>
          </a:p>
        </p:txBody>
      </p:sp>
      <p:sp>
        <p:nvSpPr>
          <p:cNvPr id="12" name="Rectangle 11"/>
          <p:cNvSpPr/>
          <p:nvPr/>
        </p:nvSpPr>
        <p:spPr>
          <a:xfrm>
            <a:off x="539552" y="836712"/>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400" dirty="0" smtClean="0">
              <a:solidFill>
                <a:srgbClr val="FF0000"/>
              </a:solidFill>
            </a:endParaRPr>
          </a:p>
          <a:p>
            <a:pPr algn="ctr" rtl="0"/>
            <a:r>
              <a:rPr lang="en-GB" sz="2400" dirty="0" smtClean="0">
                <a:solidFill>
                  <a:srgbClr val="FF0000"/>
                </a:solidFill>
              </a:rPr>
              <a:t>Part 6: </a:t>
            </a:r>
            <a:r>
              <a:rPr lang="en-US" sz="2400" dirty="0" smtClean="0">
                <a:solidFill>
                  <a:srgbClr val="FF0000"/>
                </a:solidFill>
              </a:rPr>
              <a:t>Focus on Writing</a:t>
            </a:r>
            <a:br>
              <a:rPr lang="en-US" sz="2400" dirty="0" smtClean="0">
                <a:solidFill>
                  <a:srgbClr val="FF0000"/>
                </a:solidFill>
              </a:rPr>
            </a:br>
            <a:r>
              <a:rPr lang="en-US" sz="2400" dirty="0" smtClean="0">
                <a:solidFill>
                  <a:srgbClr val="FF0000"/>
                </a:solidFill>
              </a:rPr>
              <a:t>The Paragraph</a:t>
            </a:r>
          </a:p>
          <a:p>
            <a:pPr algn="ctr" rtl="0"/>
            <a:r>
              <a:rPr lang="en-US" sz="2400" dirty="0" smtClean="0">
                <a:solidFill>
                  <a:srgbClr val="FF0000"/>
                </a:solidFill>
              </a:rPr>
              <a:t>Exercises - Book P. 32 </a:t>
            </a:r>
            <a:endParaRPr lang="ar-SA" sz="2400" dirty="0" smtClean="0">
              <a:solidFill>
                <a:srgbClr val="FF0000"/>
              </a:solidFill>
            </a:endParaRPr>
          </a:p>
          <a:p>
            <a:pPr algn="ctr" rtl="0">
              <a:buNone/>
            </a:pPr>
            <a:endParaRPr lang="en-US" sz="2400" dirty="0" smtClean="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4864"/>
            <a:ext cx="8229600" cy="3744416"/>
          </a:xfrm>
        </p:spPr>
        <p:txBody>
          <a:bodyPr>
            <a:noAutofit/>
          </a:bodyPr>
          <a:lstStyle/>
          <a:p>
            <a:pPr algn="l" rtl="0">
              <a:buNone/>
            </a:pPr>
            <a:r>
              <a:rPr lang="en-US" sz="1600" dirty="0" smtClean="0">
                <a:solidFill>
                  <a:schemeClr val="tx2"/>
                </a:solidFill>
              </a:rPr>
              <a:t> </a:t>
            </a: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Font typeface="+mj-lt"/>
              <a:buAutoNum type="arabicPeriod" startAt="2"/>
            </a:pPr>
            <a:endParaRPr lang="en-US" sz="1600" dirty="0" smtClean="0">
              <a:solidFill>
                <a:schemeClr val="tx2"/>
              </a:solidFill>
            </a:endParaRPr>
          </a:p>
          <a:p>
            <a:pPr marL="342900" lvl="0" indent="-342900" algn="l" rtl="0">
              <a:buNone/>
            </a:pPr>
            <a:endParaRPr lang="en-US" sz="1600" dirty="0" smtClean="0">
              <a:solidFill>
                <a:schemeClr val="tx2"/>
              </a:solidFill>
            </a:endParaRPr>
          </a:p>
          <a:p>
            <a:pPr algn="l" rtl="0">
              <a:buNone/>
            </a:pPr>
            <a:r>
              <a:rPr lang="en-US" sz="1600" dirty="0" smtClean="0">
                <a:solidFill>
                  <a:schemeClr val="tx2"/>
                </a:solidFill>
              </a:rPr>
              <a:t> </a:t>
            </a:r>
          </a:p>
          <a:p>
            <a:pPr algn="l" rtl="0">
              <a:buNone/>
            </a:pPr>
            <a:r>
              <a:rPr lang="en-US" sz="1600" dirty="0" smtClean="0">
                <a:solidFill>
                  <a:schemeClr val="tx2"/>
                </a:solidFill>
              </a:rPr>
              <a:t> </a:t>
            </a:r>
          </a:p>
          <a:p>
            <a:pPr algn="l" rtl="0">
              <a:buNone/>
            </a:pPr>
            <a:endParaRPr lang="ar-SA" sz="1600" dirty="0">
              <a:solidFill>
                <a:schemeClr val="tx2"/>
              </a:solidFill>
            </a:endParaRPr>
          </a:p>
        </p:txBody>
      </p:sp>
      <p:sp>
        <p:nvSpPr>
          <p:cNvPr id="5" name="Slide Number Placeholder 4"/>
          <p:cNvSpPr>
            <a:spLocks noGrp="1"/>
          </p:cNvSpPr>
          <p:nvPr>
            <p:ph type="sldNum" sz="quarter" idx="12"/>
          </p:nvPr>
        </p:nvSpPr>
        <p:spPr/>
        <p:txBody>
          <a:bodyPr/>
          <a:lstStyle/>
          <a:p>
            <a:fld id="{F04AF8B7-C0BF-4FB4-B549-A73C497853DC}" type="slidenum">
              <a:rPr lang="ar-SA" smtClean="0"/>
              <a:pPr/>
              <a:t>18</a:t>
            </a:fld>
            <a:endParaRPr lang="ar-SA" dirty="0"/>
          </a:p>
        </p:txBody>
      </p:sp>
      <p:sp>
        <p:nvSpPr>
          <p:cNvPr id="6" name="Rectangle 5"/>
          <p:cNvSpPr/>
          <p:nvPr/>
        </p:nvSpPr>
        <p:spPr>
          <a:xfrm>
            <a:off x="539552" y="1052736"/>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dirty="0" smtClean="0">
              <a:solidFill>
                <a:srgbClr val="FF0000"/>
              </a:solidFill>
            </a:endParaRPr>
          </a:p>
          <a:p>
            <a:pPr algn="ctr" rtl="0">
              <a:buNone/>
            </a:pPr>
            <a:endParaRPr lang="en-US" sz="2000" dirty="0" smtClean="0">
              <a:solidFill>
                <a:srgbClr val="FF0000"/>
              </a:solidFill>
            </a:endParaRPr>
          </a:p>
        </p:txBody>
      </p:sp>
      <p:pic>
        <p:nvPicPr>
          <p:cNvPr id="10" name="Picture 9"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11" name="Footer Placeholder 10"/>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
        <p:nvSpPr>
          <p:cNvPr id="9" name="Content Placeholder 2"/>
          <p:cNvSpPr txBox="1">
            <a:spLocks/>
          </p:cNvSpPr>
          <p:nvPr/>
        </p:nvSpPr>
        <p:spPr>
          <a:xfrm>
            <a:off x="827584" y="2064216"/>
            <a:ext cx="7560840" cy="3309000"/>
          </a:xfrm>
          <a:prstGeom prst="rect">
            <a:avLst/>
          </a:prstGeom>
        </p:spPr>
        <p:txBody>
          <a:bodyPr vert="horz">
            <a:noAutofit/>
          </a:bodyPr>
          <a:lstStyle/>
          <a:p>
            <a:pPr marR="0" lvl="0" algn="l" defTabSz="914400" rtl="0" eaLnBrk="1" fontAlgn="auto" latinLnBrk="0" hangingPunct="1">
              <a:spcBef>
                <a:spcPct val="20000"/>
              </a:spcBef>
              <a:spcAft>
                <a:spcPts val="0"/>
              </a:spcAft>
              <a:buClr>
                <a:schemeClr val="accent3"/>
              </a:buClr>
              <a:buSzPct val="95000"/>
              <a:buFont typeface="Wingdings 2"/>
              <a:buNone/>
              <a:tabLst/>
              <a:defRPr/>
            </a:pPr>
            <a:endParaRPr lang="en-GB" sz="2000" i="1" dirty="0" smtClean="0">
              <a:solidFill>
                <a:srgbClr val="FF0000"/>
              </a:solidFill>
            </a:endParaRPr>
          </a:p>
          <a:p>
            <a:pPr marL="342900" marR="0" lvl="0" indent="-342900" algn="l" defTabSz="914400" rtl="0" eaLnBrk="1" fontAlgn="auto" latinLnBrk="0" hangingPunct="1">
              <a:spcBef>
                <a:spcPct val="20000"/>
              </a:spcBef>
              <a:spcAft>
                <a:spcPts val="0"/>
              </a:spcAft>
              <a:buClr>
                <a:schemeClr val="accent1"/>
              </a:buClr>
              <a:buSzPct val="95000"/>
              <a:buFont typeface="+mj-lt"/>
              <a:buAutoNum type="arabicPeriod" startAt="2"/>
              <a:tabLst/>
              <a:defRPr/>
            </a:pPr>
            <a:r>
              <a:rPr lang="en-GB" sz="2000" dirty="0" smtClean="0">
                <a:solidFill>
                  <a:schemeClr val="accent1"/>
                </a:solidFill>
              </a:rPr>
              <a:t> American farm families are starting to act more like city families. </a:t>
            </a:r>
          </a:p>
          <a:p>
            <a:pPr marL="715963" marR="0" lvl="0" indent="-182563" algn="l" defTabSz="914400" rtl="0" eaLnBrk="1" fontAlgn="auto" latinLnBrk="0" hangingPunct="1">
              <a:spcBef>
                <a:spcPct val="20000"/>
              </a:spcBef>
              <a:spcAft>
                <a:spcPts val="0"/>
              </a:spcAft>
              <a:buClr>
                <a:schemeClr val="accent1"/>
              </a:buClr>
              <a:buSzPct val="95000"/>
              <a:buAutoNum type="alphaLcParenR"/>
              <a:tabLst/>
              <a:defRPr/>
            </a:pPr>
            <a:r>
              <a:rPr lang="en-GB" sz="2000" dirty="0" smtClean="0">
                <a:solidFill>
                  <a:schemeClr val="accent1"/>
                </a:solidFill>
              </a:rPr>
              <a:t>British farmers are selling their farms in record numbers. _____</a:t>
            </a:r>
          </a:p>
          <a:p>
            <a:pPr marL="715963" lvl="0" indent="-182563" algn="l" rtl="0">
              <a:spcBef>
                <a:spcPct val="20000"/>
              </a:spcBef>
              <a:buClr>
                <a:schemeClr val="accent1"/>
              </a:buClr>
              <a:buSzPct val="95000"/>
              <a:buAutoNum type="alphaLcParenR"/>
            </a:pPr>
            <a:r>
              <a:rPr lang="en-GB" sz="2000" dirty="0" smtClean="0">
                <a:solidFill>
                  <a:schemeClr val="accent1"/>
                </a:solidFill>
              </a:rPr>
              <a:t>Farm children start working in the field at a young age. _____</a:t>
            </a:r>
          </a:p>
          <a:p>
            <a:pPr marL="715963" lvl="0" indent="-182563" algn="l" rtl="0">
              <a:spcBef>
                <a:spcPct val="20000"/>
              </a:spcBef>
              <a:buClr>
                <a:schemeClr val="accent1"/>
              </a:buClr>
              <a:buSzPct val="95000"/>
              <a:buAutoNum type="alphaLcParenR"/>
            </a:pPr>
            <a:r>
              <a:rPr lang="en-GB" sz="2000" dirty="0" smtClean="0">
                <a:solidFill>
                  <a:schemeClr val="accent1"/>
                </a:solidFill>
              </a:rPr>
              <a:t>Dad usually stays working the farm and Mom gets a job in Town. _____</a:t>
            </a:r>
          </a:p>
          <a:p>
            <a:pPr marL="715963" lvl="0" indent="-182563" algn="l" rtl="0">
              <a:spcBef>
                <a:spcPct val="20000"/>
              </a:spcBef>
              <a:buClr>
                <a:schemeClr val="accent1"/>
              </a:buClr>
              <a:buSzPct val="95000"/>
              <a:buAutoNum type="alphaLcParenR"/>
            </a:pPr>
            <a:r>
              <a:rPr lang="en-GB" sz="2000" dirty="0" smtClean="0">
                <a:solidFill>
                  <a:schemeClr val="accent1"/>
                </a:solidFill>
              </a:rPr>
              <a:t> With more wives working off the farm, a lot of farm families now eat out in restaurants just like city families. _____</a:t>
            </a:r>
          </a:p>
          <a:p>
            <a:pPr marL="715963" lvl="0" indent="-182563" algn="l" rtl="0">
              <a:spcBef>
                <a:spcPct val="20000"/>
              </a:spcBef>
              <a:buClr>
                <a:schemeClr val="accent1"/>
              </a:buClr>
              <a:buSzPct val="95000"/>
              <a:buAutoNum type="alphaLcParenR"/>
            </a:pPr>
            <a:r>
              <a:rPr lang="en-GB" sz="2000" dirty="0" smtClean="0">
                <a:solidFill>
                  <a:schemeClr val="accent1"/>
                </a:solidFill>
              </a:rPr>
              <a:t>Most farm families now have both parents working. _____</a:t>
            </a:r>
          </a:p>
          <a:p>
            <a:pPr marL="342900" marR="0" lvl="0" indent="-342900" algn="l" defTabSz="914400" rtl="0" eaLnBrk="1" fontAlgn="auto" latinLnBrk="0" hangingPunct="1">
              <a:spcBef>
                <a:spcPct val="20000"/>
              </a:spcBef>
              <a:spcAft>
                <a:spcPts val="0"/>
              </a:spcAft>
              <a:buClr>
                <a:schemeClr val="accent3"/>
              </a:buClr>
              <a:buSzPct val="95000"/>
              <a:tabLst/>
              <a:defRPr/>
            </a:pPr>
            <a:endParaRPr lang="en-GB" sz="2000" dirty="0" smtClean="0">
              <a:solidFill>
                <a:schemeClr val="accent1"/>
              </a:solidFill>
            </a:endParaRPr>
          </a:p>
        </p:txBody>
      </p:sp>
      <p:sp>
        <p:nvSpPr>
          <p:cNvPr id="8" name="Rectangle 7"/>
          <p:cNvSpPr/>
          <p:nvPr/>
        </p:nvSpPr>
        <p:spPr>
          <a:xfrm>
            <a:off x="691952" y="1205136"/>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dirty="0" smtClean="0">
              <a:solidFill>
                <a:srgbClr val="FF0000"/>
              </a:solidFill>
            </a:endParaRPr>
          </a:p>
          <a:p>
            <a:pPr algn="ctr" rtl="0">
              <a:buNone/>
            </a:pPr>
            <a:endParaRPr lang="en-US" sz="2000" dirty="0" smtClean="0">
              <a:solidFill>
                <a:srgbClr val="FF0000"/>
              </a:solidFill>
            </a:endParaRPr>
          </a:p>
        </p:txBody>
      </p:sp>
      <p:sp>
        <p:nvSpPr>
          <p:cNvPr id="12" name="Rectangle 11"/>
          <p:cNvSpPr/>
          <p:nvPr/>
        </p:nvSpPr>
        <p:spPr>
          <a:xfrm>
            <a:off x="539552" y="908720"/>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400" dirty="0" smtClean="0">
              <a:solidFill>
                <a:srgbClr val="FF0000"/>
              </a:solidFill>
            </a:endParaRPr>
          </a:p>
          <a:p>
            <a:pPr algn="ctr" rtl="0"/>
            <a:r>
              <a:rPr lang="en-GB" sz="2400" dirty="0" smtClean="0">
                <a:solidFill>
                  <a:srgbClr val="FF0000"/>
                </a:solidFill>
              </a:rPr>
              <a:t>Part 6: </a:t>
            </a:r>
            <a:r>
              <a:rPr lang="en-US" sz="2400" dirty="0" smtClean="0">
                <a:solidFill>
                  <a:srgbClr val="FF0000"/>
                </a:solidFill>
              </a:rPr>
              <a:t>Focus on Writing</a:t>
            </a:r>
            <a:br>
              <a:rPr lang="en-US" sz="2400" dirty="0" smtClean="0">
                <a:solidFill>
                  <a:srgbClr val="FF0000"/>
                </a:solidFill>
              </a:rPr>
            </a:br>
            <a:r>
              <a:rPr lang="en-US" sz="2400" dirty="0" smtClean="0">
                <a:solidFill>
                  <a:srgbClr val="FF0000"/>
                </a:solidFill>
              </a:rPr>
              <a:t>The Paragraph</a:t>
            </a:r>
          </a:p>
          <a:p>
            <a:pPr algn="ctr" rtl="0"/>
            <a:r>
              <a:rPr lang="en-US" sz="2400" dirty="0" smtClean="0">
                <a:solidFill>
                  <a:srgbClr val="FF0000"/>
                </a:solidFill>
              </a:rPr>
              <a:t>Exercises - Book P. 32 </a:t>
            </a:r>
            <a:endParaRPr lang="ar-SA" sz="2400" dirty="0" smtClean="0">
              <a:solidFill>
                <a:srgbClr val="FF0000"/>
              </a:solidFill>
            </a:endParaRPr>
          </a:p>
          <a:p>
            <a:pPr algn="ctr" rtl="0">
              <a:buNone/>
            </a:pPr>
            <a:endParaRPr lang="en-US" sz="2400" dirty="0" smtClean="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2420888"/>
            <a:ext cx="7560840" cy="3744416"/>
          </a:xfrm>
        </p:spPr>
        <p:txBody>
          <a:bodyPr>
            <a:noAutofit/>
          </a:bodyPr>
          <a:lstStyle/>
          <a:p>
            <a:pPr algn="l" rtl="0">
              <a:buNone/>
            </a:pPr>
            <a:r>
              <a:rPr lang="en-US" sz="2000" dirty="0" smtClean="0">
                <a:solidFill>
                  <a:schemeClr val="accent1"/>
                </a:solidFill>
              </a:rPr>
              <a:t> Q1: 1- c, 2-c</a:t>
            </a:r>
          </a:p>
          <a:p>
            <a:pPr algn="l" rtl="0">
              <a:buNone/>
            </a:pPr>
            <a:r>
              <a:rPr lang="en-US" sz="2000" dirty="0" smtClean="0">
                <a:solidFill>
                  <a:schemeClr val="accent1"/>
                </a:solidFill>
              </a:rPr>
              <a:t>Q2: 1: a-1, c-2, e-3</a:t>
            </a:r>
          </a:p>
          <a:p>
            <a:pPr algn="l" rtl="0">
              <a:buNone/>
            </a:pPr>
            <a:r>
              <a:rPr lang="en-US" sz="2000" dirty="0" smtClean="0">
                <a:solidFill>
                  <a:schemeClr val="accent1"/>
                </a:solidFill>
              </a:rPr>
              <a:t>2: c-1, d-2, e-3</a:t>
            </a:r>
          </a:p>
          <a:p>
            <a:pPr marL="342900" lvl="0" indent="-342900" algn="l" rtl="0">
              <a:buNone/>
            </a:pPr>
            <a:endParaRPr lang="en-US" sz="2000" dirty="0" smtClean="0">
              <a:solidFill>
                <a:schemeClr val="accent1"/>
              </a:solidFill>
            </a:endParaRPr>
          </a:p>
          <a:p>
            <a:pPr marL="342900" lvl="0" indent="-342900" algn="l" rtl="0">
              <a:buFont typeface="+mj-lt"/>
              <a:buAutoNum type="arabicPeriod" startAt="2"/>
            </a:pPr>
            <a:endParaRPr lang="en-US" sz="2000" dirty="0" smtClean="0">
              <a:solidFill>
                <a:schemeClr val="accent1"/>
              </a:solidFill>
            </a:endParaRPr>
          </a:p>
          <a:p>
            <a:pPr marL="342900" lvl="0" indent="-342900" algn="l" rtl="0">
              <a:buFont typeface="+mj-lt"/>
              <a:buAutoNum type="arabicPeriod" startAt="2"/>
            </a:pPr>
            <a:endParaRPr lang="en-US" sz="2000" dirty="0" smtClean="0">
              <a:solidFill>
                <a:schemeClr val="accent1"/>
              </a:solidFill>
            </a:endParaRPr>
          </a:p>
          <a:p>
            <a:pPr marL="342900" lvl="0" indent="-342900" algn="l" rtl="0">
              <a:buNone/>
            </a:pPr>
            <a:endParaRPr lang="en-US" sz="2000" dirty="0" smtClean="0">
              <a:solidFill>
                <a:schemeClr val="accent1"/>
              </a:solidFill>
            </a:endParaRPr>
          </a:p>
          <a:p>
            <a:pPr marL="342900" lvl="0" indent="-342900" algn="l" rtl="0">
              <a:buFont typeface="+mj-lt"/>
              <a:buAutoNum type="arabicPeriod" startAt="2"/>
            </a:pPr>
            <a:endParaRPr lang="en-US" sz="2000" dirty="0" smtClean="0">
              <a:solidFill>
                <a:schemeClr val="accent1"/>
              </a:solidFill>
            </a:endParaRPr>
          </a:p>
          <a:p>
            <a:pPr marL="342900" lvl="0" indent="-342900" algn="l" rtl="0">
              <a:buNone/>
            </a:pPr>
            <a:endParaRPr lang="en-US" sz="2000" dirty="0" smtClean="0">
              <a:solidFill>
                <a:schemeClr val="accent1"/>
              </a:solidFill>
            </a:endParaRPr>
          </a:p>
          <a:p>
            <a:pPr marL="342900" lvl="0" indent="-342900" algn="l" rtl="0">
              <a:buNone/>
            </a:pPr>
            <a:endParaRPr lang="en-US" sz="2000" dirty="0" smtClean="0">
              <a:solidFill>
                <a:schemeClr val="accent1"/>
              </a:solidFill>
            </a:endParaRPr>
          </a:p>
          <a:p>
            <a:pPr algn="l" rtl="0">
              <a:buNone/>
            </a:pPr>
            <a:r>
              <a:rPr lang="en-US" sz="2000" dirty="0" smtClean="0">
                <a:solidFill>
                  <a:schemeClr val="accent1"/>
                </a:solidFill>
              </a:rPr>
              <a:t> </a:t>
            </a:r>
          </a:p>
          <a:p>
            <a:pPr algn="l" rtl="0">
              <a:buNone/>
            </a:pPr>
            <a:r>
              <a:rPr lang="en-US" sz="2000" dirty="0" smtClean="0">
                <a:solidFill>
                  <a:schemeClr val="accent1"/>
                </a:solidFill>
              </a:rPr>
              <a:t> </a:t>
            </a:r>
          </a:p>
          <a:p>
            <a:pPr algn="l" rtl="0">
              <a:buNone/>
            </a:pPr>
            <a:endParaRPr lang="ar-SA" sz="2000" dirty="0">
              <a:solidFill>
                <a:schemeClr val="accent1"/>
              </a:solidFill>
            </a:endParaRPr>
          </a:p>
        </p:txBody>
      </p:sp>
      <p:sp>
        <p:nvSpPr>
          <p:cNvPr id="5" name="Slide Number Placeholder 4"/>
          <p:cNvSpPr>
            <a:spLocks noGrp="1"/>
          </p:cNvSpPr>
          <p:nvPr>
            <p:ph type="sldNum" sz="quarter" idx="12"/>
          </p:nvPr>
        </p:nvSpPr>
        <p:spPr/>
        <p:txBody>
          <a:bodyPr/>
          <a:lstStyle/>
          <a:p>
            <a:fld id="{F04AF8B7-C0BF-4FB4-B549-A73C497853DC}" type="slidenum">
              <a:rPr lang="ar-SA" smtClean="0"/>
              <a:pPr/>
              <a:t>19</a:t>
            </a:fld>
            <a:endParaRPr lang="ar-SA" dirty="0"/>
          </a:p>
        </p:txBody>
      </p:sp>
      <p:sp>
        <p:nvSpPr>
          <p:cNvPr id="6" name="Rectangle 5"/>
          <p:cNvSpPr/>
          <p:nvPr/>
        </p:nvSpPr>
        <p:spPr>
          <a:xfrm>
            <a:off x="539552" y="1052736"/>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buNone/>
            </a:pPr>
            <a:endParaRPr lang="en-US" sz="2000" dirty="0" smtClean="0">
              <a:solidFill>
                <a:srgbClr val="FF0000"/>
              </a:solidFill>
            </a:endParaRPr>
          </a:p>
        </p:txBody>
      </p:sp>
      <p:pic>
        <p:nvPicPr>
          <p:cNvPr id="10" name="Picture 9"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
        <p:nvSpPr>
          <p:cNvPr id="11" name="Footer Placeholder 10"/>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
        <p:nvSpPr>
          <p:cNvPr id="9" name="Content Placeholder 2"/>
          <p:cNvSpPr txBox="1">
            <a:spLocks/>
          </p:cNvSpPr>
          <p:nvPr/>
        </p:nvSpPr>
        <p:spPr>
          <a:xfrm>
            <a:off x="302840" y="2496264"/>
            <a:ext cx="8229600" cy="3309000"/>
          </a:xfrm>
          <a:prstGeom prst="rect">
            <a:avLst/>
          </a:prstGeom>
        </p:spPr>
        <p:txBody>
          <a:bodyPr vert="horz">
            <a:normAutofit/>
          </a:bodyPr>
          <a:lstStyle/>
          <a:p>
            <a:pPr marL="342900" marR="0" lvl="0" indent="-342900" algn="l" defTabSz="914400" rtl="0" eaLnBrk="1" fontAlgn="auto" latinLnBrk="0" hangingPunct="1">
              <a:lnSpc>
                <a:spcPct val="100000"/>
              </a:lnSpc>
              <a:spcBef>
                <a:spcPct val="20000"/>
              </a:spcBef>
              <a:spcAft>
                <a:spcPts val="0"/>
              </a:spcAft>
              <a:buClr>
                <a:schemeClr val="accent3"/>
              </a:buClr>
              <a:buSzPct val="95000"/>
              <a:tabLst/>
              <a:defRPr/>
            </a:pPr>
            <a:endParaRPr lang="en-GB" sz="1600" dirty="0" smtClean="0">
              <a:solidFill>
                <a:schemeClr val="accent1"/>
              </a:solidFill>
            </a:endParaRPr>
          </a:p>
        </p:txBody>
      </p:sp>
      <p:sp>
        <p:nvSpPr>
          <p:cNvPr id="8" name="Rectangle 7"/>
          <p:cNvSpPr/>
          <p:nvPr/>
        </p:nvSpPr>
        <p:spPr>
          <a:xfrm>
            <a:off x="691952" y="1205136"/>
            <a:ext cx="8064896" cy="8640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400" dirty="0" smtClean="0">
              <a:solidFill>
                <a:srgbClr val="FF0000"/>
              </a:solidFill>
            </a:endParaRPr>
          </a:p>
          <a:p>
            <a:pPr algn="ctr" rtl="0"/>
            <a:r>
              <a:rPr lang="en-GB" sz="2400" dirty="0" smtClean="0">
                <a:solidFill>
                  <a:srgbClr val="FF0000"/>
                </a:solidFill>
              </a:rPr>
              <a:t>Part 6: </a:t>
            </a:r>
            <a:r>
              <a:rPr lang="en-US" sz="2400" dirty="0" smtClean="0">
                <a:solidFill>
                  <a:srgbClr val="FF0000"/>
                </a:solidFill>
              </a:rPr>
              <a:t>Focus on Writing</a:t>
            </a:r>
            <a:br>
              <a:rPr lang="en-US" sz="2400" dirty="0" smtClean="0">
                <a:solidFill>
                  <a:srgbClr val="FF0000"/>
                </a:solidFill>
              </a:rPr>
            </a:br>
            <a:r>
              <a:rPr lang="en-US" sz="2400" dirty="0" smtClean="0">
                <a:solidFill>
                  <a:srgbClr val="FF0000"/>
                </a:solidFill>
              </a:rPr>
              <a:t>The Paragraph</a:t>
            </a:r>
          </a:p>
          <a:p>
            <a:pPr algn="ctr" rtl="0"/>
            <a:r>
              <a:rPr lang="en-US" sz="2400" dirty="0" smtClean="0">
                <a:solidFill>
                  <a:srgbClr val="FF0000"/>
                </a:solidFill>
              </a:rPr>
              <a:t>Exercises/ Answers </a:t>
            </a:r>
            <a:endParaRPr lang="ar-SA" sz="2400" dirty="0" smtClean="0">
              <a:solidFill>
                <a:srgbClr val="FF0000"/>
              </a:solidFill>
            </a:endParaRPr>
          </a:p>
          <a:p>
            <a:pPr algn="ctr" rtl="0">
              <a:buNone/>
            </a:pPr>
            <a:endParaRPr lang="en-US" sz="2400" dirty="0" smtClean="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117</TotalTime>
  <Words>1657</Words>
  <Application>Microsoft Office PowerPoint</Application>
  <PresentationFormat>On-screen Show (4:3)</PresentationFormat>
  <Paragraphs>286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Flow</vt:lpstr>
      <vt:lpstr> Unit 2 Country Life vs. City Life Vocabulary &amp; Writing  The Paragraph    </vt:lpstr>
      <vt:lpstr>Unit 2: Country life vs. City Life  </vt:lpstr>
      <vt:lpstr>Unit 2: Country life vs. City Life  </vt:lpstr>
      <vt:lpstr>Slide 4</vt:lpstr>
      <vt:lpstr>Slide 5</vt:lpstr>
      <vt:lpstr>Slide 6</vt:lpstr>
      <vt:lpstr>Slide 7</vt:lpstr>
      <vt:lpstr>Slide 8</vt:lpstr>
      <vt:lpstr>Slide 9</vt:lpstr>
      <vt:lpstr>Slide 10</vt:lpstr>
      <vt:lpstr>Unit 2: Country life vs. City Life  </vt:lpstr>
      <vt:lpstr> </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Unit 2 Country Life vs. City Life Lecture 3   </dc:title>
  <dc:creator>laila alhasan</dc:creator>
  <cp:lastModifiedBy>laila alhasan</cp:lastModifiedBy>
  <cp:revision>15</cp:revision>
  <dcterms:created xsi:type="dcterms:W3CDTF">2012-02-10T13:29:10Z</dcterms:created>
  <dcterms:modified xsi:type="dcterms:W3CDTF">2012-03-26T07:55:56Z</dcterms:modified>
</cp:coreProperties>
</file>