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744" r:id="rId1"/>
  </p:sldMasterIdLst>
  <p:notesMasterIdLst>
    <p:notesMasterId r:id="rId14"/>
  </p:notesMasterIdLst>
  <p:sldIdLst>
    <p:sldId id="257" r:id="rId2"/>
    <p:sldId id="268" r:id="rId3"/>
    <p:sldId id="290" r:id="rId4"/>
    <p:sldId id="292" r:id="rId5"/>
    <p:sldId id="291" r:id="rId6"/>
    <p:sldId id="262" r:id="rId7"/>
    <p:sldId id="285" r:id="rId8"/>
    <p:sldId id="282" r:id="rId9"/>
    <p:sldId id="263" r:id="rId10"/>
    <p:sldId id="283" r:id="rId11"/>
    <p:sldId id="284" r:id="rId12"/>
    <p:sldId id="293" r:id="rId13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105" d="100"/>
          <a:sy n="105" d="100"/>
        </p:scale>
        <p:origin x="-169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3616ED0C-C683-4080-877B-D67CD72BBA6B}" type="datetimeFigureOut">
              <a:rPr lang="ar-SA" smtClean="0"/>
              <a:pPr/>
              <a:t>04/05/1433</a:t>
            </a:fld>
            <a:endParaRPr lang="ar-S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BC46FA47-B1FF-46A9-AE42-087D803F2C83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2B49D-E6FD-44D4-8D1F-75C08999DDD6}" type="datetime1">
              <a:rPr lang="ar-SA" smtClean="0"/>
              <a:pPr/>
              <a:t>04/05/1433</a:t>
            </a:fld>
            <a:endParaRPr lang="ar-SA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Prepared by: Laila al-Hasan</a:t>
            </a:r>
            <a:endParaRPr lang="ar-SA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AF8B7-C0BF-4FB4-B549-A73C497853DC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55C834-FA5D-4003-A503-7BB5A918DD79}" type="datetime1">
              <a:rPr lang="ar-SA" smtClean="0"/>
              <a:pPr/>
              <a:t>04/05/1433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Prepared by: Laila al-Hasan</a:t>
            </a:r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AF8B7-C0BF-4FB4-B549-A73C497853DC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7E2D8D-9340-470B-A8C8-7E0C658ABC76}" type="datetime1">
              <a:rPr lang="ar-SA" smtClean="0"/>
              <a:pPr/>
              <a:t>04/05/1433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Prepared by: Laila al-Hasan</a:t>
            </a:r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AF8B7-C0BF-4FB4-B549-A73C497853DC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27EDC-E213-48DD-852B-3B2A7D97B6F2}" type="datetime1">
              <a:rPr lang="ar-SA" smtClean="0"/>
              <a:pPr/>
              <a:t>04/05/1433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Prepared by: Laila al-Hasan</a:t>
            </a:r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AF8B7-C0BF-4FB4-B549-A73C497853DC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22DCF-85FB-4A0A-BD80-9E56AD254F10}" type="datetime1">
              <a:rPr lang="ar-SA" smtClean="0"/>
              <a:pPr/>
              <a:t>04/05/1433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Prepared by: Laila al-Hasan</a:t>
            </a:r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AF8B7-C0BF-4FB4-B549-A73C497853DC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22517A-8BDF-4D91-A507-B10259EDE144}" type="datetime1">
              <a:rPr lang="ar-SA" smtClean="0"/>
              <a:pPr/>
              <a:t>04/05/1433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Prepared by: Laila al-Hasan</a:t>
            </a:r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AF8B7-C0BF-4FB4-B549-A73C497853DC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07F11-9FBF-46DE-BD0D-AFC5B3B13057}" type="datetime1">
              <a:rPr lang="ar-SA" smtClean="0"/>
              <a:pPr/>
              <a:t>04/05/1433</a:t>
            </a:fld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Prepared by: Laila al-Hasan</a:t>
            </a:r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AF8B7-C0BF-4FB4-B549-A73C497853DC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EEF35-0836-492A-A201-FE60BA25BF05}" type="datetime1">
              <a:rPr lang="ar-SA" smtClean="0"/>
              <a:pPr/>
              <a:t>04/05/1433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Prepared by: Laila al-Hasan</a:t>
            </a:r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AF8B7-C0BF-4FB4-B549-A73C497853DC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4F762-BAD1-405B-A4C0-0292428FFB33}" type="datetime1">
              <a:rPr lang="ar-SA" smtClean="0"/>
              <a:pPr/>
              <a:t>04/05/1433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Prepared by: Laila al-Hasan</a:t>
            </a:r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F04AF8B7-C0BF-4FB4-B549-A73C497853DC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B7515-1AF8-4CA4-9B48-5B0AD0AECEFC}" type="datetime1">
              <a:rPr lang="ar-SA" smtClean="0"/>
              <a:pPr/>
              <a:t>04/05/1433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Prepared by: Laila al-Hasan</a:t>
            </a:r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AF8B7-C0BF-4FB4-B549-A73C497853DC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049C9-00CB-48AA-9AE8-5EE3109FE0F5}" type="datetime1">
              <a:rPr lang="ar-SA" smtClean="0"/>
              <a:pPr/>
              <a:t>04/05/1433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Prepared by: Laila al-Hasan</a:t>
            </a:r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AF8B7-C0BF-4FB4-B549-A73C497853DC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9DD6D722-554D-45C5-9409-7B8331CB96D1}" type="datetime1">
              <a:rPr lang="ar-SA" smtClean="0"/>
              <a:pPr/>
              <a:t>04/05/1433</a:t>
            </a:fld>
            <a:endParaRPr lang="ar-SA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r>
              <a:rPr lang="en-GB" smtClean="0"/>
              <a:t>Prepared by: Laila al-Hasan</a:t>
            </a:r>
            <a:endParaRPr lang="ar-SA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F04AF8B7-C0BF-4FB4-B549-A73C497853DC}" type="slidenum">
              <a:rPr lang="ar-SA" smtClean="0"/>
              <a:pPr/>
              <a:t>‹#›</a:t>
            </a:fld>
            <a:endParaRPr lang="ar-SA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hf hdr="0" dt="0"/>
  <p:txStyles>
    <p:titleStyle>
      <a:lvl1pPr algn="l" rtl="1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r" rtl="1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r" rtl="1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r" rtl="1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r" rtl="1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r" rtl="1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r" rtl="1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r" rtl="1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r" rtl="1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r" rtl="1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1600" y="1601365"/>
            <a:ext cx="7272808" cy="2763739"/>
          </a:xfrm>
          <a:solidFill>
            <a:schemeClr val="tx1"/>
          </a:solidFill>
        </p:spPr>
        <p:txBody>
          <a:bodyPr>
            <a:normAutofit fontScale="90000"/>
          </a:bodyPr>
          <a:lstStyle/>
          <a:p>
            <a:pPr algn="ctr"/>
            <a:r>
              <a:rPr lang="en-GB" sz="3600" b="1" dirty="0" smtClean="0">
                <a:solidFill>
                  <a:srgbClr val="FF0000"/>
                </a:solidFill>
                <a:latin typeface="+mn-lt"/>
              </a:rPr>
              <a:t/>
            </a:r>
            <a:br>
              <a:rPr lang="en-GB" sz="3600" b="1" dirty="0" smtClean="0">
                <a:solidFill>
                  <a:srgbClr val="FF0000"/>
                </a:solidFill>
                <a:latin typeface="+mn-lt"/>
              </a:rPr>
            </a:br>
            <a:r>
              <a:rPr lang="en-GB" sz="4000" b="1" dirty="0" smtClean="0">
                <a:solidFill>
                  <a:srgbClr val="FF0000"/>
                </a:solidFill>
                <a:latin typeface="+mn-lt"/>
              </a:rPr>
              <a:t>Unit 2</a:t>
            </a:r>
            <a:br>
              <a:rPr lang="en-GB" sz="4000" b="1" dirty="0" smtClean="0">
                <a:solidFill>
                  <a:srgbClr val="FF0000"/>
                </a:solidFill>
                <a:latin typeface="+mn-lt"/>
              </a:rPr>
            </a:br>
            <a:r>
              <a:rPr lang="en-GB" sz="4000" b="1" dirty="0" smtClean="0">
                <a:solidFill>
                  <a:srgbClr val="FF0000"/>
                </a:solidFill>
                <a:latin typeface="+mn-lt"/>
              </a:rPr>
              <a:t>Country Life vs. City Life</a:t>
            </a:r>
            <a:br>
              <a:rPr lang="en-GB" sz="4000" b="1" dirty="0" smtClean="0">
                <a:solidFill>
                  <a:srgbClr val="FF0000"/>
                </a:solidFill>
                <a:latin typeface="+mn-lt"/>
              </a:rPr>
            </a:br>
            <a:r>
              <a:rPr lang="en-GB" sz="4000" dirty="0" smtClean="0">
                <a:solidFill>
                  <a:srgbClr val="FF0000"/>
                </a:solidFill>
                <a:latin typeface="+mn-lt"/>
              </a:rPr>
              <a:t>Grammar:</a:t>
            </a:r>
            <a:br>
              <a:rPr lang="en-GB" sz="4000" dirty="0" smtClean="0">
                <a:solidFill>
                  <a:srgbClr val="FF0000"/>
                </a:solidFill>
                <a:latin typeface="+mn-lt"/>
              </a:rPr>
            </a:br>
            <a:r>
              <a:rPr lang="en-GB" sz="4000" dirty="0" smtClean="0">
                <a:solidFill>
                  <a:srgbClr val="FF0000"/>
                </a:solidFill>
                <a:latin typeface="+mn-lt"/>
              </a:rPr>
              <a:t> Simple Past Tense</a:t>
            </a:r>
            <a:r>
              <a:rPr lang="en-GB" sz="4000" b="1" dirty="0" smtClean="0">
                <a:solidFill>
                  <a:srgbClr val="FF0000"/>
                </a:solidFill>
                <a:latin typeface="+mn-lt"/>
              </a:rPr>
              <a:t/>
            </a:r>
            <a:br>
              <a:rPr lang="en-GB" sz="4000" b="1" dirty="0" smtClean="0">
                <a:solidFill>
                  <a:srgbClr val="FF0000"/>
                </a:solidFill>
                <a:latin typeface="+mn-lt"/>
              </a:rPr>
            </a:br>
            <a:r>
              <a:rPr lang="en-GB" sz="4000" dirty="0" smtClean="0">
                <a:solidFill>
                  <a:srgbClr val="FF0000"/>
                </a:solidFill>
                <a:latin typeface="+mn-lt"/>
              </a:rPr>
              <a:t> </a:t>
            </a:r>
            <a:r>
              <a:rPr lang="en-GB" sz="3600" b="1" dirty="0" smtClean="0">
                <a:solidFill>
                  <a:srgbClr val="FF0000"/>
                </a:solidFill>
                <a:latin typeface="+mn-lt"/>
              </a:rPr>
              <a:t/>
            </a:r>
            <a:br>
              <a:rPr lang="en-GB" sz="3600" b="1" dirty="0" smtClean="0">
                <a:solidFill>
                  <a:srgbClr val="FF0000"/>
                </a:solidFill>
                <a:latin typeface="+mn-lt"/>
              </a:rPr>
            </a:br>
            <a:r>
              <a:rPr lang="en-GB" sz="3600" b="1" dirty="0" smtClean="0">
                <a:solidFill>
                  <a:srgbClr val="FF0000"/>
                </a:solidFill>
                <a:latin typeface="+mn-lt"/>
              </a:rPr>
              <a:t/>
            </a:r>
            <a:br>
              <a:rPr lang="en-GB" sz="3600" b="1" dirty="0" smtClean="0">
                <a:solidFill>
                  <a:srgbClr val="FF0000"/>
                </a:solidFill>
                <a:latin typeface="+mn-lt"/>
              </a:rPr>
            </a:br>
            <a:endParaRPr lang="ar-SA" sz="36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77744" y="2780928"/>
            <a:ext cx="7854696" cy="1752600"/>
          </a:xfrm>
        </p:spPr>
        <p:txBody>
          <a:bodyPr/>
          <a:lstStyle/>
          <a:p>
            <a:r>
              <a:rPr lang="en-GB" dirty="0" smtClean="0">
                <a:solidFill>
                  <a:schemeClr val="tx1"/>
                </a:solidFill>
              </a:rPr>
              <a:t> </a:t>
            </a:r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AF8B7-C0BF-4FB4-B549-A73C497853DC}" type="slidenum">
              <a:rPr lang="ar-SA" smtClean="0"/>
              <a:pPr/>
              <a:t>1</a:t>
            </a:fld>
            <a:endParaRPr lang="ar-SA"/>
          </a:p>
        </p:txBody>
      </p:sp>
      <p:pic>
        <p:nvPicPr>
          <p:cNvPr id="4" name="Picture 3" descr="C:\Users\laila alhasan\Downloads\cityvscountry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3068960"/>
            <a:ext cx="4291385" cy="144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http://t0.gstatic.com/images?q=tbn:ANd9GcQjXSAIRnleQCVNq8-B-HFdA9yhb9A4qLbEU0vYVbyVpc9OG9h0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92080" y="3068960"/>
            <a:ext cx="2376264" cy="14401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Footer Placeholder 11"/>
          <p:cNvSpPr>
            <a:spLocks noGrp="1"/>
          </p:cNvSpPr>
          <p:nvPr>
            <p:ph type="ftr" sz="quarter" idx="11"/>
          </p:nvPr>
        </p:nvSpPr>
        <p:spPr>
          <a:xfrm>
            <a:off x="1403350" y="4797152"/>
            <a:ext cx="6408738" cy="365125"/>
          </a:xfrm>
        </p:spPr>
        <p:txBody>
          <a:bodyPr/>
          <a:lstStyle/>
          <a:p>
            <a:pPr algn="ctr">
              <a:defRPr/>
            </a:pPr>
            <a:r>
              <a:rPr lang="en-US" sz="2400" b="1" dirty="0">
                <a:solidFill>
                  <a:srgbClr val="FF0000"/>
                </a:solidFill>
              </a:rPr>
              <a:t>Prepared by: Laila al-Hasan</a:t>
            </a:r>
            <a:endParaRPr lang="ar-SA" sz="2400" b="1" dirty="0">
              <a:solidFill>
                <a:srgbClr val="FF0000"/>
              </a:solidFill>
            </a:endParaRPr>
          </a:p>
        </p:txBody>
      </p:sp>
      <p:pic>
        <p:nvPicPr>
          <p:cNvPr id="9" name="Picture 8" descr="http://wikimapia.org/p/00/01/13/33/39_big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79912" y="5517232"/>
            <a:ext cx="1584176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2352248"/>
            <a:ext cx="8229600" cy="3597032"/>
          </a:xfrm>
        </p:spPr>
        <p:txBody>
          <a:bodyPr>
            <a:normAutofit/>
          </a:bodyPr>
          <a:lstStyle/>
          <a:p>
            <a:pPr marL="342900" indent="-342900" algn="ctr" rtl="0">
              <a:buNone/>
            </a:pPr>
            <a:r>
              <a:rPr lang="en-GB" sz="2000" dirty="0" smtClean="0">
                <a:solidFill>
                  <a:schemeClr val="accent1"/>
                </a:solidFill>
              </a:rPr>
              <a:t>Part 7: Grammar</a:t>
            </a:r>
          </a:p>
          <a:p>
            <a:pPr marL="342900" indent="-342900" algn="ctr" rtl="0">
              <a:buNone/>
            </a:pPr>
            <a:r>
              <a:rPr lang="en-GB" sz="2000" dirty="0" smtClean="0">
                <a:solidFill>
                  <a:schemeClr val="accent1"/>
                </a:solidFill>
              </a:rPr>
              <a:t>Simple Past Tense</a:t>
            </a:r>
          </a:p>
          <a:p>
            <a:pPr marL="342900" indent="-342900" algn="ctr" rtl="0">
              <a:buNone/>
            </a:pPr>
            <a:r>
              <a:rPr lang="en-GB" sz="2000" dirty="0" smtClean="0">
                <a:solidFill>
                  <a:schemeClr val="accent1"/>
                </a:solidFill>
              </a:rPr>
              <a:t>Exercises</a:t>
            </a:r>
          </a:p>
          <a:p>
            <a:pPr algn="ctr" rtl="0">
              <a:buNone/>
            </a:pPr>
            <a:endParaRPr lang="ar-SA" sz="2000" dirty="0">
              <a:solidFill>
                <a:schemeClr val="accent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AF8B7-C0BF-4FB4-B549-A73C497853DC}" type="slidenum">
              <a:rPr lang="ar-SA" smtClean="0"/>
              <a:pPr/>
              <a:t>2</a:t>
            </a:fld>
            <a:endParaRPr lang="ar-SA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>
            <a:normAutofit/>
          </a:bodyPr>
          <a:lstStyle/>
          <a:p>
            <a:pPr algn="ctr" rtl="0"/>
            <a:r>
              <a:rPr lang="en-GB" sz="2400" b="1" dirty="0" smtClean="0">
                <a:solidFill>
                  <a:srgbClr val="FF0000"/>
                </a:solidFill>
                <a:latin typeface="+mn-lt"/>
              </a:rPr>
              <a:t>Unit 2: Country life vs. City Life </a:t>
            </a:r>
            <a:br>
              <a:rPr lang="en-GB" sz="2400" b="1" dirty="0" smtClean="0">
                <a:solidFill>
                  <a:srgbClr val="FF0000"/>
                </a:solidFill>
                <a:latin typeface="+mn-lt"/>
              </a:rPr>
            </a:br>
            <a:endParaRPr lang="ar-SA" sz="2400" b="1" dirty="0">
              <a:solidFill>
                <a:srgbClr val="FF0000"/>
              </a:solidFill>
              <a:latin typeface="+mn-lt"/>
            </a:endParaRPr>
          </a:p>
        </p:txBody>
      </p:sp>
      <p:pic>
        <p:nvPicPr>
          <p:cNvPr id="5" name="Picture 4" descr="http://wikimapia.org/p/00/01/13/33/39_big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5" y="6165304"/>
            <a:ext cx="720079" cy="4983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2915816" y="6356350"/>
            <a:ext cx="3352800" cy="365125"/>
          </a:xfrm>
        </p:spPr>
        <p:txBody>
          <a:bodyPr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Prepared by: Laila al-Hasan</a:t>
            </a:r>
            <a:endParaRPr lang="ar-SA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9208" y="3789040"/>
            <a:ext cx="8229600" cy="792088"/>
          </a:xfrm>
        </p:spPr>
        <p:txBody>
          <a:bodyPr>
            <a:noAutofit/>
          </a:bodyPr>
          <a:lstStyle/>
          <a:p>
            <a:pPr algn="l" rtl="0">
              <a:buNone/>
            </a:pPr>
            <a:r>
              <a:rPr lang="en-US" sz="2000" dirty="0" smtClean="0">
                <a:solidFill>
                  <a:schemeClr val="accent1"/>
                </a:solidFill>
              </a:rPr>
              <a:t> </a:t>
            </a:r>
          </a:p>
          <a:p>
            <a:pPr algn="l" rtl="0">
              <a:buNone/>
            </a:pPr>
            <a:endParaRPr lang="en-US" sz="2000" u="sng" dirty="0" smtClean="0">
              <a:solidFill>
                <a:schemeClr val="accent1"/>
              </a:solidFill>
            </a:endParaRPr>
          </a:p>
          <a:p>
            <a:pPr algn="l" rtl="0">
              <a:buNone/>
            </a:pPr>
            <a:endParaRPr lang="en-US" sz="2000" u="sng" dirty="0" smtClean="0">
              <a:solidFill>
                <a:schemeClr val="accent1"/>
              </a:solidFill>
            </a:endParaRPr>
          </a:p>
          <a:p>
            <a:pPr algn="l" rtl="0">
              <a:buNone/>
            </a:pPr>
            <a:endParaRPr lang="en-US" sz="2000" u="sng" dirty="0" smtClean="0">
              <a:solidFill>
                <a:schemeClr val="accent1"/>
              </a:solidFill>
            </a:endParaRPr>
          </a:p>
          <a:p>
            <a:pPr algn="l" rtl="0">
              <a:buNone/>
            </a:pPr>
            <a:endParaRPr lang="en-US" sz="2000" u="sng" dirty="0" smtClean="0">
              <a:solidFill>
                <a:schemeClr val="accent1"/>
              </a:solidFill>
            </a:endParaRPr>
          </a:p>
          <a:p>
            <a:pPr algn="l" rtl="0">
              <a:buNone/>
            </a:pPr>
            <a:endParaRPr lang="ar-SA" sz="2000" dirty="0">
              <a:solidFill>
                <a:schemeClr val="accent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AF8B7-C0BF-4FB4-B549-A73C497853DC}" type="slidenum">
              <a:rPr lang="ar-SA" smtClean="0"/>
              <a:pPr/>
              <a:t>3</a:t>
            </a:fld>
            <a:endParaRPr lang="ar-SA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539552" y="1061864"/>
            <a:ext cx="8229600" cy="1143000"/>
          </a:xfrm>
        </p:spPr>
        <p:txBody>
          <a:bodyPr>
            <a:noAutofit/>
          </a:bodyPr>
          <a:lstStyle/>
          <a:p>
            <a:pPr marL="0" lvl="1" algn="ctr" rtl="0"/>
            <a:r>
              <a:rPr lang="en-US" sz="2400" dirty="0" smtClean="0">
                <a:solidFill>
                  <a:srgbClr val="FF0000"/>
                </a:solidFill>
                <a:latin typeface="+mn-lt"/>
              </a:rPr>
              <a:t/>
            </a:r>
            <a:br>
              <a:rPr lang="en-US" sz="2400" dirty="0" smtClean="0">
                <a:solidFill>
                  <a:srgbClr val="FF0000"/>
                </a:solidFill>
                <a:latin typeface="+mn-lt"/>
              </a:rPr>
            </a:br>
            <a:r>
              <a:rPr lang="en-US" sz="2400" dirty="0" smtClean="0">
                <a:solidFill>
                  <a:srgbClr val="FF0000"/>
                </a:solidFill>
                <a:latin typeface="+mn-lt"/>
              </a:rPr>
              <a:t>Part 7: Grammar</a:t>
            </a:r>
            <a:br>
              <a:rPr lang="en-US" sz="2400" dirty="0" smtClean="0">
                <a:solidFill>
                  <a:srgbClr val="FF0000"/>
                </a:solidFill>
                <a:latin typeface="+mn-lt"/>
              </a:rPr>
            </a:br>
            <a:r>
              <a:rPr lang="en-US" sz="2400" dirty="0">
                <a:solidFill>
                  <a:srgbClr val="FF0000"/>
                </a:solidFill>
                <a:latin typeface="+mn-lt"/>
              </a:rPr>
              <a:t>S</a:t>
            </a:r>
            <a:r>
              <a:rPr lang="en-US" sz="2400" dirty="0" smtClean="0">
                <a:solidFill>
                  <a:srgbClr val="FF0000"/>
                </a:solidFill>
                <a:latin typeface="+mn-lt"/>
              </a:rPr>
              <a:t>imple Past Tense</a:t>
            </a:r>
            <a:br>
              <a:rPr lang="en-US" sz="2400" dirty="0" smtClean="0">
                <a:solidFill>
                  <a:srgbClr val="FF0000"/>
                </a:solidFill>
                <a:latin typeface="+mn-lt"/>
              </a:rPr>
            </a:br>
            <a:r>
              <a:rPr lang="en-US" sz="2400" dirty="0" smtClean="0">
                <a:solidFill>
                  <a:srgbClr val="FF0000"/>
                </a:solidFill>
                <a:latin typeface="+mn-lt"/>
              </a:rPr>
              <a:t>Introduction</a:t>
            </a:r>
            <a:br>
              <a:rPr lang="en-US" sz="2400" dirty="0" smtClean="0">
                <a:solidFill>
                  <a:srgbClr val="FF0000"/>
                </a:solidFill>
                <a:latin typeface="+mn-lt"/>
              </a:rPr>
            </a:br>
            <a:endParaRPr lang="ar-SA" sz="2400" dirty="0">
              <a:solidFill>
                <a:srgbClr val="FF0000"/>
              </a:solidFill>
              <a:latin typeface="+mn-lt"/>
            </a:endParaRPr>
          </a:p>
        </p:txBody>
      </p:sp>
      <p:pic>
        <p:nvPicPr>
          <p:cNvPr id="6" name="Picture 5" descr="http://wikimapia.org/p/00/01/13/33/39_big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5" y="6165304"/>
            <a:ext cx="720079" cy="4983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2915816" y="6356350"/>
            <a:ext cx="3352800" cy="365125"/>
          </a:xfrm>
        </p:spPr>
        <p:txBody>
          <a:bodyPr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Prepared by: Laila al-Hasan</a:t>
            </a:r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83568" y="3068960"/>
            <a:ext cx="718254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endParaRPr lang="en-US" sz="2000" u="sng" dirty="0" smtClean="0"/>
          </a:p>
          <a:p>
            <a:endParaRPr lang="en-US" sz="2000" dirty="0">
              <a:solidFill>
                <a:schemeClr val="tx2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827584" y="2132856"/>
            <a:ext cx="7560840" cy="2664296"/>
          </a:xfrm>
          <a:prstGeom prst="rect">
            <a:avLst/>
          </a:prstGeom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l" rtl="0"/>
            <a:r>
              <a:rPr lang="en-US" sz="2000" dirty="0" smtClean="0">
                <a:solidFill>
                  <a:schemeClr val="accent1"/>
                </a:solidFill>
              </a:rPr>
              <a:t>We use the past simple to talk about actions and states which we see as completed in the past.</a:t>
            </a:r>
          </a:p>
          <a:p>
            <a:pPr algn="l" rtl="0"/>
            <a:r>
              <a:rPr lang="en-US" sz="2000" dirty="0" smtClean="0">
                <a:solidFill>
                  <a:schemeClr val="accent1"/>
                </a:solidFill>
              </a:rPr>
              <a:t>We can use it to talk about a specific point in time.</a:t>
            </a:r>
          </a:p>
          <a:p>
            <a:pPr algn="l" rtl="0"/>
            <a:endParaRPr lang="en-US" sz="2000" dirty="0" smtClean="0">
              <a:solidFill>
                <a:schemeClr val="accent1"/>
              </a:solidFill>
            </a:endParaRPr>
          </a:p>
          <a:p>
            <a:pPr algn="l" rtl="0">
              <a:buFont typeface="Wingdings" pitchFamily="2" charset="2"/>
              <a:buChar char="q"/>
            </a:pPr>
            <a:r>
              <a:rPr lang="en-US" sz="2000" dirty="0" smtClean="0">
                <a:solidFill>
                  <a:srgbClr val="FF0000"/>
                </a:solidFill>
              </a:rPr>
              <a:t> She came back last Friday. </a:t>
            </a:r>
          </a:p>
          <a:p>
            <a:pPr algn="l" rtl="0">
              <a:buFont typeface="Wingdings" pitchFamily="2" charset="2"/>
              <a:buChar char="q"/>
            </a:pPr>
            <a:r>
              <a:rPr lang="en-US" sz="2000" dirty="0" smtClean="0">
                <a:solidFill>
                  <a:srgbClr val="FF0000"/>
                </a:solidFill>
              </a:rPr>
              <a:t> I saw her in the street. </a:t>
            </a:r>
          </a:p>
          <a:p>
            <a:pPr algn="l" rtl="0">
              <a:buFont typeface="Wingdings" pitchFamily="2" charset="2"/>
              <a:buChar char="q"/>
            </a:pPr>
            <a:r>
              <a:rPr lang="en-US" sz="2000" dirty="0" smtClean="0">
                <a:solidFill>
                  <a:srgbClr val="FF0000"/>
                </a:solidFill>
              </a:rPr>
              <a:t> They didn't agree to the deal.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9208" y="3789040"/>
            <a:ext cx="8229600" cy="792088"/>
          </a:xfrm>
        </p:spPr>
        <p:txBody>
          <a:bodyPr>
            <a:noAutofit/>
          </a:bodyPr>
          <a:lstStyle/>
          <a:p>
            <a:pPr algn="l" rtl="0">
              <a:buNone/>
            </a:pPr>
            <a:r>
              <a:rPr lang="en-US" sz="2000" dirty="0" smtClean="0">
                <a:solidFill>
                  <a:schemeClr val="accent1"/>
                </a:solidFill>
              </a:rPr>
              <a:t> </a:t>
            </a:r>
          </a:p>
          <a:p>
            <a:pPr algn="l" rtl="0">
              <a:buNone/>
            </a:pPr>
            <a:endParaRPr lang="en-US" sz="2000" u="sng" dirty="0" smtClean="0">
              <a:solidFill>
                <a:schemeClr val="accent1"/>
              </a:solidFill>
            </a:endParaRPr>
          </a:p>
          <a:p>
            <a:pPr algn="l" rtl="0">
              <a:buNone/>
            </a:pPr>
            <a:endParaRPr lang="en-US" sz="2000" u="sng" dirty="0" smtClean="0">
              <a:solidFill>
                <a:schemeClr val="accent1"/>
              </a:solidFill>
            </a:endParaRPr>
          </a:p>
          <a:p>
            <a:pPr algn="l" rtl="0">
              <a:buNone/>
            </a:pPr>
            <a:endParaRPr lang="en-US" sz="2000" u="sng" dirty="0" smtClean="0">
              <a:solidFill>
                <a:schemeClr val="accent1"/>
              </a:solidFill>
            </a:endParaRPr>
          </a:p>
          <a:p>
            <a:pPr algn="l" rtl="0">
              <a:buNone/>
            </a:pPr>
            <a:endParaRPr lang="en-US" sz="2000" u="sng" dirty="0" smtClean="0">
              <a:solidFill>
                <a:schemeClr val="accent1"/>
              </a:solidFill>
            </a:endParaRPr>
          </a:p>
          <a:p>
            <a:pPr algn="l" rtl="0">
              <a:buNone/>
            </a:pPr>
            <a:endParaRPr lang="ar-SA" sz="2000" dirty="0">
              <a:solidFill>
                <a:schemeClr val="accent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AF8B7-C0BF-4FB4-B549-A73C497853DC}" type="slidenum">
              <a:rPr lang="ar-SA" smtClean="0"/>
              <a:pPr/>
              <a:t>4</a:t>
            </a:fld>
            <a:endParaRPr lang="ar-SA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539552" y="1061864"/>
            <a:ext cx="8229600" cy="1143000"/>
          </a:xfrm>
        </p:spPr>
        <p:txBody>
          <a:bodyPr>
            <a:noAutofit/>
          </a:bodyPr>
          <a:lstStyle/>
          <a:p>
            <a:pPr marL="0" lvl="1" algn="ctr" rtl="0"/>
            <a:r>
              <a:rPr lang="en-US" sz="2400" dirty="0" smtClean="0">
                <a:solidFill>
                  <a:srgbClr val="FF0000"/>
                </a:solidFill>
                <a:latin typeface="+mn-lt"/>
              </a:rPr>
              <a:t/>
            </a:r>
            <a:br>
              <a:rPr lang="en-US" sz="2400" dirty="0" smtClean="0">
                <a:solidFill>
                  <a:srgbClr val="FF0000"/>
                </a:solidFill>
                <a:latin typeface="+mn-lt"/>
              </a:rPr>
            </a:br>
            <a:r>
              <a:rPr lang="en-US" sz="2400" dirty="0" smtClean="0">
                <a:solidFill>
                  <a:srgbClr val="FF0000"/>
                </a:solidFill>
                <a:latin typeface="+mn-lt"/>
              </a:rPr>
              <a:t>Part 7: Grammar</a:t>
            </a:r>
            <a:br>
              <a:rPr lang="en-US" sz="2400" dirty="0" smtClean="0">
                <a:solidFill>
                  <a:srgbClr val="FF0000"/>
                </a:solidFill>
                <a:latin typeface="+mn-lt"/>
              </a:rPr>
            </a:br>
            <a:r>
              <a:rPr lang="en-US" sz="2400" dirty="0">
                <a:solidFill>
                  <a:srgbClr val="FF0000"/>
                </a:solidFill>
                <a:latin typeface="+mn-lt"/>
              </a:rPr>
              <a:t>S</a:t>
            </a:r>
            <a:r>
              <a:rPr lang="en-US" sz="2400" dirty="0" smtClean="0">
                <a:solidFill>
                  <a:srgbClr val="FF0000"/>
                </a:solidFill>
                <a:latin typeface="+mn-lt"/>
              </a:rPr>
              <a:t>imple Past Tense</a:t>
            </a:r>
            <a:br>
              <a:rPr lang="en-US" sz="2400" dirty="0" smtClean="0">
                <a:solidFill>
                  <a:srgbClr val="FF0000"/>
                </a:solidFill>
                <a:latin typeface="+mn-lt"/>
              </a:rPr>
            </a:br>
            <a:r>
              <a:rPr lang="en-US" sz="2400" dirty="0" smtClean="0">
                <a:solidFill>
                  <a:srgbClr val="FF0000"/>
                </a:solidFill>
                <a:latin typeface="+mn-lt"/>
              </a:rPr>
              <a:t>Introduction</a:t>
            </a:r>
            <a:br>
              <a:rPr lang="en-US" sz="2400" dirty="0" smtClean="0">
                <a:solidFill>
                  <a:srgbClr val="FF0000"/>
                </a:solidFill>
                <a:latin typeface="+mn-lt"/>
              </a:rPr>
            </a:br>
            <a:endParaRPr lang="ar-SA" sz="2400" dirty="0">
              <a:solidFill>
                <a:srgbClr val="FF0000"/>
              </a:solidFill>
              <a:latin typeface="+mn-lt"/>
            </a:endParaRPr>
          </a:p>
        </p:txBody>
      </p:sp>
      <p:pic>
        <p:nvPicPr>
          <p:cNvPr id="6" name="Picture 5" descr="http://wikimapia.org/p/00/01/13/33/39_big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5" y="6165304"/>
            <a:ext cx="720079" cy="4983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2915816" y="6356350"/>
            <a:ext cx="3352800" cy="365125"/>
          </a:xfrm>
        </p:spPr>
        <p:txBody>
          <a:bodyPr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Prepared by: Laila al-Hasan</a:t>
            </a:r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83568" y="3068960"/>
            <a:ext cx="718254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endParaRPr lang="en-US" sz="2000" u="sng" dirty="0" smtClean="0"/>
          </a:p>
          <a:p>
            <a:endParaRPr lang="en-US" sz="2000" dirty="0">
              <a:solidFill>
                <a:schemeClr val="tx2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827584" y="1978377"/>
            <a:ext cx="756084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endParaRPr lang="en-US" sz="2000" dirty="0" smtClean="0">
              <a:solidFill>
                <a:schemeClr val="accent1"/>
              </a:solidFill>
            </a:endParaRPr>
          </a:p>
          <a:p>
            <a:pPr algn="l" rtl="0"/>
            <a:endParaRPr lang="en-US" sz="2000" dirty="0" smtClean="0">
              <a:solidFill>
                <a:schemeClr val="accent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27584" y="2132856"/>
            <a:ext cx="7560840" cy="2664296"/>
          </a:xfrm>
          <a:prstGeom prst="rect">
            <a:avLst/>
          </a:prstGeom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l" rtl="0"/>
            <a:r>
              <a:rPr lang="en-US" sz="2000" dirty="0" smtClean="0">
                <a:solidFill>
                  <a:schemeClr val="accent1"/>
                </a:solidFill>
              </a:rPr>
              <a:t>It can also be used to talk about a period of time.</a:t>
            </a:r>
          </a:p>
          <a:p>
            <a:pPr algn="l" rtl="0">
              <a:buFont typeface="Wingdings" pitchFamily="2" charset="2"/>
              <a:buChar char="q"/>
            </a:pPr>
            <a:endParaRPr lang="en-US" sz="2000" dirty="0" smtClean="0">
              <a:solidFill>
                <a:srgbClr val="FF0000"/>
              </a:solidFill>
            </a:endParaRPr>
          </a:p>
          <a:p>
            <a:pPr algn="l" rtl="0">
              <a:buFont typeface="Wingdings" pitchFamily="2" charset="2"/>
              <a:buChar char="q"/>
            </a:pPr>
            <a:r>
              <a:rPr lang="en-US" sz="2000" dirty="0" smtClean="0">
                <a:solidFill>
                  <a:srgbClr val="FF0000"/>
                </a:solidFill>
              </a:rPr>
              <a:t> She lived in Tokyo for seven years. </a:t>
            </a:r>
          </a:p>
          <a:p>
            <a:pPr algn="l" rtl="0">
              <a:buFont typeface="Wingdings" pitchFamily="2" charset="2"/>
              <a:buChar char="q"/>
            </a:pPr>
            <a:r>
              <a:rPr lang="en-US" sz="2000" dirty="0" smtClean="0">
                <a:solidFill>
                  <a:srgbClr val="FF0000"/>
                </a:solidFill>
              </a:rPr>
              <a:t> They were in London from Monday to Thursday of last week. </a:t>
            </a:r>
          </a:p>
          <a:p>
            <a:pPr marL="90488" indent="-90488" algn="l" rtl="0">
              <a:buFont typeface="Wingdings" pitchFamily="2" charset="2"/>
              <a:buChar char="q"/>
            </a:pPr>
            <a:r>
              <a:rPr lang="en-US" sz="2000" dirty="0" smtClean="0">
                <a:solidFill>
                  <a:srgbClr val="FF0000"/>
                </a:solidFill>
              </a:rPr>
              <a:t> When I was living in New York, I went to all the art exhibitions    I could.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9208" y="3789040"/>
            <a:ext cx="8229600" cy="792088"/>
          </a:xfrm>
        </p:spPr>
        <p:txBody>
          <a:bodyPr>
            <a:noAutofit/>
          </a:bodyPr>
          <a:lstStyle/>
          <a:p>
            <a:pPr algn="l" rtl="0">
              <a:buNone/>
            </a:pPr>
            <a:r>
              <a:rPr lang="en-US" sz="2000" dirty="0" smtClean="0">
                <a:solidFill>
                  <a:schemeClr val="accent1"/>
                </a:solidFill>
              </a:rPr>
              <a:t> </a:t>
            </a:r>
          </a:p>
          <a:p>
            <a:pPr algn="l" rtl="0">
              <a:buNone/>
            </a:pPr>
            <a:endParaRPr lang="en-US" sz="2000" u="sng" dirty="0" smtClean="0">
              <a:solidFill>
                <a:schemeClr val="accent1"/>
              </a:solidFill>
            </a:endParaRPr>
          </a:p>
          <a:p>
            <a:pPr algn="l" rtl="0">
              <a:buNone/>
            </a:pPr>
            <a:endParaRPr lang="en-US" sz="2000" u="sng" dirty="0" smtClean="0">
              <a:solidFill>
                <a:schemeClr val="accent1"/>
              </a:solidFill>
            </a:endParaRPr>
          </a:p>
          <a:p>
            <a:pPr algn="l" rtl="0">
              <a:buNone/>
            </a:pPr>
            <a:endParaRPr lang="en-US" sz="2000" u="sng" dirty="0" smtClean="0">
              <a:solidFill>
                <a:schemeClr val="accent1"/>
              </a:solidFill>
            </a:endParaRPr>
          </a:p>
          <a:p>
            <a:pPr algn="l" rtl="0">
              <a:buNone/>
            </a:pPr>
            <a:endParaRPr lang="en-US" sz="2000" u="sng" dirty="0" smtClean="0">
              <a:solidFill>
                <a:schemeClr val="accent1"/>
              </a:solidFill>
            </a:endParaRPr>
          </a:p>
          <a:p>
            <a:pPr algn="l" rtl="0">
              <a:buNone/>
            </a:pPr>
            <a:endParaRPr lang="ar-SA" sz="2000" dirty="0">
              <a:solidFill>
                <a:schemeClr val="accent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AF8B7-C0BF-4FB4-B549-A73C497853DC}" type="slidenum">
              <a:rPr lang="ar-SA" smtClean="0"/>
              <a:pPr/>
              <a:t>5</a:t>
            </a:fld>
            <a:endParaRPr lang="ar-SA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539552" y="845840"/>
            <a:ext cx="8229600" cy="1143000"/>
          </a:xfrm>
        </p:spPr>
        <p:txBody>
          <a:bodyPr>
            <a:noAutofit/>
          </a:bodyPr>
          <a:lstStyle/>
          <a:p>
            <a:pPr marL="0" lvl="1" algn="ctr" rtl="0"/>
            <a:r>
              <a:rPr lang="en-US" sz="2400" dirty="0" smtClean="0">
                <a:solidFill>
                  <a:srgbClr val="FF0000"/>
                </a:solidFill>
                <a:latin typeface="+mn-lt"/>
              </a:rPr>
              <a:t/>
            </a:r>
            <a:br>
              <a:rPr lang="en-US" sz="2400" dirty="0" smtClean="0">
                <a:solidFill>
                  <a:srgbClr val="FF0000"/>
                </a:solidFill>
                <a:latin typeface="+mn-lt"/>
              </a:rPr>
            </a:br>
            <a:r>
              <a:rPr lang="en-US" sz="2400" dirty="0" smtClean="0">
                <a:solidFill>
                  <a:srgbClr val="FF0000"/>
                </a:solidFill>
                <a:latin typeface="+mn-lt"/>
              </a:rPr>
              <a:t/>
            </a:r>
            <a:br>
              <a:rPr lang="en-US" sz="2400" dirty="0" smtClean="0">
                <a:solidFill>
                  <a:srgbClr val="FF0000"/>
                </a:solidFill>
                <a:latin typeface="+mn-lt"/>
              </a:rPr>
            </a:br>
            <a:endParaRPr lang="ar-SA" sz="2400" dirty="0">
              <a:solidFill>
                <a:srgbClr val="FF0000"/>
              </a:solidFill>
              <a:latin typeface="+mn-lt"/>
            </a:endParaRPr>
          </a:p>
        </p:txBody>
      </p:sp>
      <p:pic>
        <p:nvPicPr>
          <p:cNvPr id="6" name="Picture 5" descr="http://wikimapia.org/p/00/01/13/33/39_big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5" y="6165304"/>
            <a:ext cx="720079" cy="4983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2915816" y="6356350"/>
            <a:ext cx="3352800" cy="365125"/>
          </a:xfrm>
        </p:spPr>
        <p:txBody>
          <a:bodyPr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Prepared by: Laila al-Hasan</a:t>
            </a:r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83568" y="3068960"/>
            <a:ext cx="718254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endParaRPr lang="en-US" sz="2000" u="sng" dirty="0" smtClean="0"/>
          </a:p>
          <a:p>
            <a:endParaRPr lang="en-US" sz="2000" dirty="0">
              <a:solidFill>
                <a:schemeClr val="tx2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827584" y="2060848"/>
            <a:ext cx="7560840" cy="4104456"/>
          </a:xfrm>
          <a:prstGeom prst="rect">
            <a:avLst/>
          </a:prstGeom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l" rtl="0"/>
            <a:endParaRPr lang="en-US" sz="2000" dirty="0" smtClean="0">
              <a:solidFill>
                <a:schemeClr val="accent1"/>
              </a:solidFill>
            </a:endParaRPr>
          </a:p>
          <a:p>
            <a:pPr algn="l" rtl="0"/>
            <a:r>
              <a:rPr lang="en-US" sz="2000" dirty="0" smtClean="0">
                <a:solidFill>
                  <a:schemeClr val="accent1"/>
                </a:solidFill>
              </a:rPr>
              <a:t>You will often find the past simple used with time expressions such as these:</a:t>
            </a:r>
          </a:p>
          <a:p>
            <a:pPr algn="ctr" rtl="0"/>
            <a:r>
              <a:rPr lang="en-US" sz="2000" dirty="0" smtClean="0">
                <a:solidFill>
                  <a:srgbClr val="FF0000"/>
                </a:solidFill>
              </a:rPr>
              <a:t> Yesterday </a:t>
            </a:r>
          </a:p>
          <a:p>
            <a:pPr algn="ctr" rtl="0"/>
            <a:r>
              <a:rPr lang="en-US" sz="2000" dirty="0" smtClean="0">
                <a:solidFill>
                  <a:srgbClr val="FF0000"/>
                </a:solidFill>
              </a:rPr>
              <a:t> three weeks ago </a:t>
            </a:r>
          </a:p>
          <a:p>
            <a:pPr algn="ctr" rtl="0"/>
            <a:r>
              <a:rPr lang="en-US" sz="2000" dirty="0" smtClean="0">
                <a:solidFill>
                  <a:srgbClr val="FF0000"/>
                </a:solidFill>
              </a:rPr>
              <a:t> last year </a:t>
            </a:r>
          </a:p>
          <a:p>
            <a:pPr algn="ctr" rtl="0"/>
            <a:r>
              <a:rPr lang="en-US" sz="2000" dirty="0" smtClean="0">
                <a:solidFill>
                  <a:srgbClr val="FF0000"/>
                </a:solidFill>
              </a:rPr>
              <a:t> in 2002 </a:t>
            </a:r>
          </a:p>
          <a:p>
            <a:pPr algn="ctr" rtl="0"/>
            <a:r>
              <a:rPr lang="en-US" sz="2000" dirty="0" smtClean="0">
                <a:solidFill>
                  <a:srgbClr val="FF0000"/>
                </a:solidFill>
              </a:rPr>
              <a:t>from March to June </a:t>
            </a:r>
          </a:p>
          <a:p>
            <a:pPr algn="ctr" rtl="0"/>
            <a:r>
              <a:rPr lang="en-US" sz="2000" dirty="0" smtClean="0">
                <a:solidFill>
                  <a:srgbClr val="FF0000"/>
                </a:solidFill>
              </a:rPr>
              <a:t>for a long time </a:t>
            </a:r>
          </a:p>
          <a:p>
            <a:pPr algn="ctr" rtl="0"/>
            <a:r>
              <a:rPr lang="en-US" sz="2000" dirty="0" smtClean="0">
                <a:solidFill>
                  <a:srgbClr val="FF0000"/>
                </a:solidFill>
              </a:rPr>
              <a:t> for 6 weeks </a:t>
            </a:r>
          </a:p>
          <a:p>
            <a:pPr algn="ctr" rtl="0"/>
            <a:r>
              <a:rPr lang="en-US" sz="2000" dirty="0" smtClean="0">
                <a:solidFill>
                  <a:srgbClr val="FF0000"/>
                </a:solidFill>
              </a:rPr>
              <a:t>in the 1980s </a:t>
            </a:r>
          </a:p>
          <a:p>
            <a:pPr algn="ctr" rtl="0"/>
            <a:r>
              <a:rPr lang="en-US" sz="2000" dirty="0" smtClean="0">
                <a:solidFill>
                  <a:srgbClr val="FF0000"/>
                </a:solidFill>
              </a:rPr>
              <a:t> in the last century </a:t>
            </a:r>
          </a:p>
          <a:p>
            <a:pPr algn="ctr" rtl="0"/>
            <a:r>
              <a:rPr lang="en-US" sz="2000" dirty="0" smtClean="0">
                <a:solidFill>
                  <a:srgbClr val="FF0000"/>
                </a:solidFill>
              </a:rPr>
              <a:t>in the past</a:t>
            </a:r>
            <a:endParaRPr lang="ar-SA" sz="2000" dirty="0">
              <a:solidFill>
                <a:srgbClr val="FF0000"/>
              </a:solidFill>
            </a:endParaRP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539552" y="1061864"/>
            <a:ext cx="8229600" cy="1143000"/>
          </a:xfrm>
          <a:prstGeom prst="rect">
            <a:avLst/>
          </a:prstGeom>
        </p:spPr>
        <p:txBody>
          <a:bodyPr vert="horz" lIns="0" rIns="0" bIns="0" anchor="b">
            <a:noAutofit/>
          </a:bodyPr>
          <a:lstStyle/>
          <a:p>
            <a:pPr marL="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</a:rPr>
              <a:t/>
            </a:r>
            <a:b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</a:rPr>
            </a:b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</a:rPr>
              <a:t>Part 7: Grammar</a:t>
            </a:r>
            <a:b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</a:rPr>
            </a:b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</a:rPr>
              <a:t>Simple Past Tense</a:t>
            </a:r>
            <a:b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</a:rPr>
            </a:b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</a:rPr>
              <a:t>Introduction</a:t>
            </a:r>
            <a:b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</a:rPr>
            </a:br>
            <a:endParaRPr kumimoji="0" lang="ar-SA" sz="2400" b="0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61864"/>
            <a:ext cx="8229600" cy="1143000"/>
          </a:xfrm>
        </p:spPr>
        <p:txBody>
          <a:bodyPr>
            <a:noAutofit/>
          </a:bodyPr>
          <a:lstStyle/>
          <a:p>
            <a:pPr marL="342900" indent="-342900" algn="ctr" rtl="0"/>
            <a:r>
              <a:rPr lang="en-US" sz="2400" dirty="0" smtClean="0">
                <a:solidFill>
                  <a:srgbClr val="FF0000"/>
                </a:solidFill>
                <a:latin typeface="+mn-lt"/>
              </a:rPr>
              <a:t/>
            </a:r>
            <a:br>
              <a:rPr lang="en-US" sz="2400" dirty="0" smtClean="0">
                <a:solidFill>
                  <a:srgbClr val="FF0000"/>
                </a:solidFill>
                <a:latin typeface="+mn-lt"/>
              </a:rPr>
            </a:br>
            <a:r>
              <a:rPr lang="en-GB" sz="2400" dirty="0" smtClean="0">
                <a:solidFill>
                  <a:srgbClr val="FF0000"/>
                </a:solidFill>
                <a:latin typeface="+mn-lt"/>
              </a:rPr>
              <a:t>Part 7: Grammar</a:t>
            </a:r>
            <a:br>
              <a:rPr lang="en-GB" sz="2400" dirty="0" smtClean="0">
                <a:solidFill>
                  <a:srgbClr val="FF0000"/>
                </a:solidFill>
                <a:latin typeface="+mn-lt"/>
              </a:rPr>
            </a:br>
            <a:r>
              <a:rPr lang="en-GB" sz="2400" dirty="0" smtClean="0">
                <a:solidFill>
                  <a:srgbClr val="FF0000"/>
                </a:solidFill>
                <a:latin typeface="+mn-lt"/>
              </a:rPr>
              <a:t>Simple Past Tense</a:t>
            </a:r>
            <a:br>
              <a:rPr lang="en-GB" sz="2400" dirty="0" smtClean="0">
                <a:solidFill>
                  <a:srgbClr val="FF0000"/>
                </a:solidFill>
                <a:latin typeface="+mn-lt"/>
              </a:rPr>
            </a:br>
            <a:r>
              <a:rPr lang="en-GB" sz="2400" dirty="0" smtClean="0">
                <a:solidFill>
                  <a:srgbClr val="FF0000"/>
                </a:solidFill>
                <a:latin typeface="+mn-lt"/>
              </a:rPr>
              <a:t>Book P.34</a:t>
            </a:r>
            <a:br>
              <a:rPr lang="en-GB" sz="2400" dirty="0" smtClean="0">
                <a:solidFill>
                  <a:srgbClr val="FF0000"/>
                </a:solidFill>
                <a:latin typeface="+mn-lt"/>
              </a:rPr>
            </a:br>
            <a:endParaRPr lang="ar-SA" sz="24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l" rtl="0">
              <a:buNone/>
            </a:pPr>
            <a:r>
              <a:rPr lang="en-US" sz="1600" dirty="0" smtClean="0"/>
              <a:t> </a:t>
            </a:r>
          </a:p>
          <a:p>
            <a:pPr algn="l" rtl="0">
              <a:buNone/>
            </a:pPr>
            <a:r>
              <a:rPr lang="en-US" sz="1600" dirty="0" smtClean="0"/>
              <a:t> </a:t>
            </a:r>
          </a:p>
          <a:p>
            <a:pPr algn="l" rtl="0">
              <a:buNone/>
            </a:pPr>
            <a:r>
              <a:rPr lang="en-US" sz="1600" dirty="0" smtClean="0"/>
              <a:t> 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AF8B7-C0BF-4FB4-B549-A73C497853DC}" type="slidenum">
              <a:rPr lang="ar-SA" smtClean="0"/>
              <a:pPr/>
              <a:t>6</a:t>
            </a:fld>
            <a:endParaRPr lang="ar-SA"/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7020272" y="4221088"/>
            <a:ext cx="288032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>
          <a:xfrm>
            <a:off x="611560" y="1052736"/>
            <a:ext cx="8064896" cy="864096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l" rtl="0">
              <a:buNone/>
            </a:pPr>
            <a:endParaRPr lang="en-US" dirty="0" smtClean="0">
              <a:solidFill>
                <a:schemeClr val="tx2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827584" y="1844824"/>
            <a:ext cx="7560840" cy="1584176"/>
          </a:xfrm>
          <a:prstGeom prst="rect">
            <a:avLst/>
          </a:prstGeom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marL="342900" indent="-342900" algn="l" rtl="0">
              <a:buFont typeface="+mj-lt"/>
              <a:buAutoNum type="arabicPeriod"/>
            </a:pPr>
            <a:r>
              <a:rPr lang="en-US" sz="2000" dirty="0" smtClean="0">
                <a:solidFill>
                  <a:schemeClr val="accent1"/>
                </a:solidFill>
              </a:rPr>
              <a:t>When we talk about things that happened in the past, we use the simple past tense</a:t>
            </a:r>
          </a:p>
          <a:p>
            <a:pPr lvl="1" algn="l" rtl="0">
              <a:buNone/>
            </a:pPr>
            <a:r>
              <a:rPr lang="en-US" sz="2000" dirty="0" smtClean="0">
                <a:solidFill>
                  <a:schemeClr val="tx1"/>
                </a:solidFill>
              </a:rPr>
              <a:t>- </a:t>
            </a:r>
            <a:r>
              <a:rPr lang="en-US" sz="2000" i="1" dirty="0" smtClean="0">
                <a:solidFill>
                  <a:srgbClr val="FF0000"/>
                </a:solidFill>
              </a:rPr>
              <a:t>Last summer, I worked on a farm.</a:t>
            </a:r>
          </a:p>
          <a:p>
            <a:pPr lvl="1" algn="l" rtl="0">
              <a:buNone/>
            </a:pPr>
            <a:r>
              <a:rPr lang="en-US" sz="2000" i="1" dirty="0" smtClean="0">
                <a:solidFill>
                  <a:srgbClr val="FF0000"/>
                </a:solidFill>
              </a:rPr>
              <a:t>- I went shopping yesterday.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827584" y="3501008"/>
            <a:ext cx="7560840" cy="2520280"/>
          </a:xfrm>
          <a:prstGeom prst="rect">
            <a:avLst/>
          </a:prstGeom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marL="342900" indent="-342900" algn="l" rtl="0">
              <a:buFont typeface="+mj-lt"/>
              <a:buAutoNum type="arabicPeriod" startAt="2"/>
            </a:pPr>
            <a:endParaRPr lang="en-US" sz="2000" dirty="0" smtClean="0">
              <a:solidFill>
                <a:schemeClr val="accent1"/>
              </a:solidFill>
            </a:endParaRPr>
          </a:p>
          <a:p>
            <a:pPr marL="342900" indent="-342900" algn="l" rtl="0">
              <a:buFont typeface="+mj-lt"/>
              <a:buAutoNum type="arabicPeriod" startAt="2"/>
            </a:pPr>
            <a:r>
              <a:rPr lang="en-US" sz="2000" dirty="0" smtClean="0">
                <a:solidFill>
                  <a:schemeClr val="accent1"/>
                </a:solidFill>
              </a:rPr>
              <a:t>To form the simple past tense for regular verbs , add – ed to the base form of the verb.</a:t>
            </a:r>
          </a:p>
          <a:p>
            <a:pPr algn="l" rtl="0">
              <a:buNone/>
            </a:pPr>
            <a:r>
              <a:rPr lang="en-US" sz="2000" dirty="0" smtClean="0">
                <a:solidFill>
                  <a:schemeClr val="accent1"/>
                </a:solidFill>
              </a:rPr>
              <a:t>        want             want</a:t>
            </a:r>
            <a:r>
              <a:rPr lang="en-US" sz="2000" dirty="0" smtClean="0">
                <a:solidFill>
                  <a:srgbClr val="FF0000"/>
                </a:solidFill>
              </a:rPr>
              <a:t>ed </a:t>
            </a:r>
          </a:p>
          <a:p>
            <a:pPr lvl="0" algn="l" rtl="0">
              <a:buNone/>
            </a:pPr>
            <a:r>
              <a:rPr lang="en-US" sz="2000" dirty="0" smtClean="0">
                <a:solidFill>
                  <a:schemeClr val="accent1"/>
                </a:solidFill>
              </a:rPr>
              <a:t>        talk               talk</a:t>
            </a:r>
            <a:r>
              <a:rPr lang="en-US" sz="2000" dirty="0" smtClean="0">
                <a:solidFill>
                  <a:srgbClr val="FF0000"/>
                </a:solidFill>
              </a:rPr>
              <a:t>ed</a:t>
            </a:r>
            <a:r>
              <a:rPr lang="en-US" sz="2000" dirty="0" smtClean="0">
                <a:solidFill>
                  <a:schemeClr val="accent1"/>
                </a:solidFill>
              </a:rPr>
              <a:t>    </a:t>
            </a:r>
          </a:p>
          <a:p>
            <a:pPr algn="l" rtl="0">
              <a:buFont typeface="Wingdings" pitchFamily="2" charset="2"/>
              <a:buChar char="q"/>
            </a:pPr>
            <a:r>
              <a:rPr lang="en-US" sz="2000" dirty="0" smtClean="0">
                <a:solidFill>
                  <a:schemeClr val="accent1"/>
                </a:solidFill>
              </a:rPr>
              <a:t>If the verb ends in e, add only –d. </a:t>
            </a:r>
          </a:p>
          <a:p>
            <a:pPr lvl="0" algn="l" rtl="0">
              <a:buNone/>
            </a:pPr>
            <a:r>
              <a:rPr lang="en-US" sz="2000" dirty="0" smtClean="0">
                <a:solidFill>
                  <a:schemeClr val="accent1"/>
                </a:solidFill>
              </a:rPr>
              <a:t>      live               liv</a:t>
            </a:r>
            <a:r>
              <a:rPr lang="en-US" sz="2000" dirty="0" smtClean="0">
                <a:solidFill>
                  <a:srgbClr val="FF0000"/>
                </a:solidFill>
              </a:rPr>
              <a:t>ed</a:t>
            </a:r>
          </a:p>
          <a:p>
            <a:pPr lvl="0" algn="l" rtl="0">
              <a:buNone/>
            </a:pPr>
            <a:r>
              <a:rPr lang="en-US" sz="2000" dirty="0" smtClean="0">
                <a:solidFill>
                  <a:schemeClr val="accent1"/>
                </a:solidFill>
              </a:rPr>
              <a:t>      arrive           arriv</a:t>
            </a:r>
            <a:r>
              <a:rPr lang="en-US" sz="2000" dirty="0" smtClean="0">
                <a:solidFill>
                  <a:srgbClr val="FF0000"/>
                </a:solidFill>
              </a:rPr>
              <a:t>ed</a:t>
            </a:r>
          </a:p>
          <a:p>
            <a:pPr algn="l" rtl="0">
              <a:buNone/>
            </a:pPr>
            <a:endParaRPr lang="en-US" sz="2000" dirty="0" smtClean="0">
              <a:solidFill>
                <a:schemeClr val="accent1"/>
              </a:solidFill>
            </a:endParaRPr>
          </a:p>
        </p:txBody>
      </p:sp>
      <p:pic>
        <p:nvPicPr>
          <p:cNvPr id="18" name="Picture 17" descr="http://wikimapia.org/p/00/01/13/33/39_big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5" y="6165304"/>
            <a:ext cx="720079" cy="4983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>
          <a:xfrm>
            <a:off x="2915816" y="6356350"/>
            <a:ext cx="3352800" cy="365125"/>
          </a:xfrm>
        </p:spPr>
        <p:txBody>
          <a:bodyPr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Prepared by: Laila al-Hasan</a:t>
            </a:r>
            <a:endParaRPr lang="ar-SA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33872"/>
            <a:ext cx="8229600" cy="1143000"/>
          </a:xfrm>
        </p:spPr>
        <p:txBody>
          <a:bodyPr>
            <a:noAutofit/>
          </a:bodyPr>
          <a:lstStyle/>
          <a:p>
            <a:pPr marL="342900" indent="-342900" algn="ctr" rtl="0"/>
            <a:r>
              <a:rPr lang="en-US" sz="2400" dirty="0" smtClean="0">
                <a:solidFill>
                  <a:srgbClr val="FF0000"/>
                </a:solidFill>
                <a:latin typeface="+mn-lt"/>
              </a:rPr>
              <a:t/>
            </a:r>
            <a:br>
              <a:rPr lang="en-US" sz="2400" dirty="0" smtClean="0">
                <a:solidFill>
                  <a:srgbClr val="FF0000"/>
                </a:solidFill>
                <a:latin typeface="+mn-lt"/>
              </a:rPr>
            </a:br>
            <a:r>
              <a:rPr lang="en-GB" sz="2400" dirty="0" smtClean="0">
                <a:solidFill>
                  <a:srgbClr val="FF0000"/>
                </a:solidFill>
                <a:latin typeface="+mn-lt"/>
              </a:rPr>
              <a:t>Part 7: Grammar</a:t>
            </a:r>
            <a:br>
              <a:rPr lang="en-GB" sz="2400" dirty="0" smtClean="0">
                <a:solidFill>
                  <a:srgbClr val="FF0000"/>
                </a:solidFill>
                <a:latin typeface="+mn-lt"/>
              </a:rPr>
            </a:br>
            <a:r>
              <a:rPr lang="en-GB" sz="2400" dirty="0" smtClean="0">
                <a:solidFill>
                  <a:srgbClr val="FF0000"/>
                </a:solidFill>
                <a:latin typeface="+mn-lt"/>
              </a:rPr>
              <a:t>Simple Past Tense</a:t>
            </a:r>
            <a:br>
              <a:rPr lang="en-GB" sz="2400" dirty="0" smtClean="0">
                <a:solidFill>
                  <a:srgbClr val="FF0000"/>
                </a:solidFill>
                <a:latin typeface="+mn-lt"/>
              </a:rPr>
            </a:br>
            <a:r>
              <a:rPr lang="en-GB" sz="2400" dirty="0" smtClean="0">
                <a:solidFill>
                  <a:srgbClr val="FF0000"/>
                </a:solidFill>
                <a:latin typeface="+mn-lt"/>
              </a:rPr>
              <a:t>Book P.34</a:t>
            </a:r>
            <a:br>
              <a:rPr lang="en-GB" sz="2400" dirty="0" smtClean="0">
                <a:solidFill>
                  <a:srgbClr val="FF0000"/>
                </a:solidFill>
                <a:latin typeface="+mn-lt"/>
              </a:rPr>
            </a:br>
            <a:endParaRPr lang="ar-SA" sz="24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l" rtl="0">
              <a:buNone/>
            </a:pPr>
            <a:r>
              <a:rPr lang="en-US" sz="1600" dirty="0" smtClean="0"/>
              <a:t> </a:t>
            </a:r>
          </a:p>
          <a:p>
            <a:pPr algn="l" rtl="0">
              <a:buNone/>
            </a:pPr>
            <a:r>
              <a:rPr lang="en-US" sz="1600" dirty="0" smtClean="0"/>
              <a:t> </a:t>
            </a:r>
          </a:p>
          <a:p>
            <a:pPr algn="l" rtl="0">
              <a:buNone/>
            </a:pPr>
            <a:r>
              <a:rPr lang="en-US" sz="1600" dirty="0" smtClean="0"/>
              <a:t> 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AF8B7-C0BF-4FB4-B549-A73C497853DC}" type="slidenum">
              <a:rPr lang="ar-SA" smtClean="0"/>
              <a:pPr/>
              <a:t>7</a:t>
            </a:fld>
            <a:endParaRPr lang="ar-SA"/>
          </a:p>
        </p:txBody>
      </p:sp>
      <p:sp>
        <p:nvSpPr>
          <p:cNvPr id="14" name="Rectangle 13"/>
          <p:cNvSpPr/>
          <p:nvPr/>
        </p:nvSpPr>
        <p:spPr>
          <a:xfrm>
            <a:off x="611560" y="1052736"/>
            <a:ext cx="8064896" cy="864096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l" rtl="0">
              <a:buNone/>
            </a:pPr>
            <a:endParaRPr lang="en-US" dirty="0" smtClean="0">
              <a:solidFill>
                <a:schemeClr val="tx2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827584" y="2132856"/>
            <a:ext cx="7488832" cy="1728192"/>
          </a:xfrm>
          <a:prstGeom prst="rect">
            <a:avLst/>
          </a:prstGeom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marL="342900" indent="-342900" algn="l" rtl="0">
              <a:buFont typeface="Wingdings" pitchFamily="2" charset="2"/>
              <a:buChar char="q"/>
            </a:pPr>
            <a:r>
              <a:rPr lang="en-US" sz="2000" dirty="0" smtClean="0">
                <a:solidFill>
                  <a:schemeClr val="accent1"/>
                </a:solidFill>
              </a:rPr>
              <a:t>If the verb ends in consonant + y , change the y to </a:t>
            </a:r>
            <a:r>
              <a:rPr lang="en-US" sz="2000" dirty="0" err="1" smtClean="0">
                <a:solidFill>
                  <a:schemeClr val="accent1"/>
                </a:solidFill>
              </a:rPr>
              <a:t>i</a:t>
            </a:r>
            <a:r>
              <a:rPr lang="en-US" sz="2000" dirty="0" smtClean="0">
                <a:solidFill>
                  <a:schemeClr val="accent1"/>
                </a:solidFill>
              </a:rPr>
              <a:t> then add –ed. </a:t>
            </a:r>
          </a:p>
          <a:p>
            <a:pPr lvl="0" algn="l" rtl="0">
              <a:buNone/>
            </a:pPr>
            <a:r>
              <a:rPr lang="en-US" sz="2000" dirty="0" smtClean="0">
                <a:solidFill>
                  <a:schemeClr val="accent1"/>
                </a:solidFill>
              </a:rPr>
              <a:t>       study          stud</a:t>
            </a:r>
            <a:r>
              <a:rPr lang="en-US" sz="2000" dirty="0" smtClean="0">
                <a:solidFill>
                  <a:srgbClr val="FF0000"/>
                </a:solidFill>
              </a:rPr>
              <a:t>ied</a:t>
            </a:r>
          </a:p>
          <a:p>
            <a:pPr lvl="0" algn="l" rtl="0">
              <a:buNone/>
            </a:pPr>
            <a:r>
              <a:rPr lang="en-US" sz="2000" dirty="0" smtClean="0">
                <a:solidFill>
                  <a:schemeClr val="accent1"/>
                </a:solidFill>
              </a:rPr>
              <a:t>       try               tr</a:t>
            </a:r>
            <a:r>
              <a:rPr lang="en-US" sz="2000" dirty="0" smtClean="0">
                <a:solidFill>
                  <a:srgbClr val="FF0000"/>
                </a:solidFill>
              </a:rPr>
              <a:t>ied</a:t>
            </a:r>
          </a:p>
          <a:p>
            <a:pPr marL="342900" indent="-342900" algn="l" rtl="0"/>
            <a:endParaRPr lang="en-US" sz="2000" dirty="0" smtClean="0">
              <a:solidFill>
                <a:schemeClr val="accent1"/>
              </a:solidFill>
            </a:endParaRPr>
          </a:p>
        </p:txBody>
      </p:sp>
      <p:pic>
        <p:nvPicPr>
          <p:cNvPr id="18" name="Picture 17" descr="http://wikimapia.org/p/00/01/13/33/39_big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5" y="6165304"/>
            <a:ext cx="720079" cy="4983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>
          <a:xfrm>
            <a:off x="2915816" y="6356350"/>
            <a:ext cx="3352800" cy="365125"/>
          </a:xfrm>
        </p:spPr>
        <p:txBody>
          <a:bodyPr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Prepared by: Laila al-Hasan</a:t>
            </a:r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827584" y="4005064"/>
            <a:ext cx="7488832" cy="2160240"/>
          </a:xfrm>
          <a:prstGeom prst="rect">
            <a:avLst/>
          </a:prstGeom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marL="342900" indent="-342900" algn="l" rtl="0">
              <a:buFont typeface="+mj-lt"/>
              <a:buAutoNum type="arabicPeriod" startAt="3"/>
            </a:pPr>
            <a:endParaRPr lang="en-US" sz="2000" dirty="0" smtClean="0">
              <a:solidFill>
                <a:schemeClr val="accent1"/>
              </a:solidFill>
            </a:endParaRPr>
          </a:p>
          <a:p>
            <a:pPr marL="342900" indent="-342900" algn="l" rtl="0">
              <a:buFont typeface="+mj-lt"/>
              <a:buAutoNum type="arabicPeriod" startAt="3"/>
            </a:pPr>
            <a:endParaRPr lang="en-US" sz="2000" dirty="0" smtClean="0">
              <a:solidFill>
                <a:schemeClr val="accent1"/>
              </a:solidFill>
            </a:endParaRPr>
          </a:p>
          <a:p>
            <a:pPr marL="342900" indent="-342900" algn="l" rtl="0">
              <a:buFont typeface="+mj-lt"/>
              <a:buAutoNum type="arabicPeriod" startAt="3"/>
            </a:pPr>
            <a:endParaRPr lang="en-US" sz="2000" dirty="0" smtClean="0">
              <a:solidFill>
                <a:schemeClr val="accent1"/>
              </a:solidFill>
            </a:endParaRPr>
          </a:p>
          <a:p>
            <a:pPr marL="342900" indent="-342900" algn="l" rtl="0"/>
            <a:endParaRPr lang="en-US" sz="2000" dirty="0" smtClean="0">
              <a:solidFill>
                <a:schemeClr val="accent1"/>
              </a:solidFill>
            </a:endParaRPr>
          </a:p>
          <a:p>
            <a:pPr marL="342900" indent="-342900" algn="l" rtl="0">
              <a:buFont typeface="+mj-lt"/>
              <a:buAutoNum type="arabicPeriod" startAt="3"/>
            </a:pPr>
            <a:r>
              <a:rPr lang="en-US" sz="2000" dirty="0" smtClean="0">
                <a:solidFill>
                  <a:schemeClr val="accent1"/>
                </a:solidFill>
              </a:rPr>
              <a:t>Many verbs have irregular past tense forms. Here are some of these irregular verbs.</a:t>
            </a:r>
          </a:p>
          <a:p>
            <a:pPr marL="361950" lvl="0" algn="l" rtl="0">
              <a:buNone/>
            </a:pPr>
            <a:r>
              <a:rPr lang="en-US" sz="2000" dirty="0" smtClean="0">
                <a:solidFill>
                  <a:schemeClr val="accent1"/>
                </a:solidFill>
              </a:rPr>
              <a:t>Be                 was/were                                get              got</a:t>
            </a:r>
          </a:p>
          <a:p>
            <a:pPr marL="361950" lvl="0" algn="l" rtl="0">
              <a:buNone/>
            </a:pPr>
            <a:r>
              <a:rPr lang="en-US" sz="2000" dirty="0" smtClean="0">
                <a:solidFill>
                  <a:schemeClr val="accent1"/>
                </a:solidFill>
              </a:rPr>
              <a:t>do                did                                            go               went</a:t>
            </a:r>
          </a:p>
          <a:p>
            <a:pPr marL="361950" lvl="0" algn="l" rtl="0">
              <a:buNone/>
            </a:pPr>
            <a:r>
              <a:rPr lang="en-US" sz="2000" dirty="0" smtClean="0">
                <a:solidFill>
                  <a:schemeClr val="accent1"/>
                </a:solidFill>
              </a:rPr>
              <a:t>have             had                                          make          made</a:t>
            </a:r>
          </a:p>
          <a:p>
            <a:pPr marL="361950" lvl="0" algn="l" rtl="0">
              <a:buNone/>
            </a:pPr>
            <a:r>
              <a:rPr lang="en-US" sz="2000" dirty="0" smtClean="0">
                <a:solidFill>
                  <a:schemeClr val="accent1"/>
                </a:solidFill>
              </a:rPr>
              <a:t>eat                ate                                           say               said</a:t>
            </a:r>
          </a:p>
          <a:p>
            <a:pPr marL="361950" lvl="0" algn="l" rtl="0">
              <a:buNone/>
            </a:pPr>
            <a:endParaRPr lang="en-US" sz="2000" dirty="0" smtClean="0">
              <a:solidFill>
                <a:schemeClr val="accent1"/>
              </a:solidFill>
            </a:endParaRPr>
          </a:p>
          <a:p>
            <a:pPr marL="361950" lvl="0" algn="l" rtl="0">
              <a:buNone/>
            </a:pPr>
            <a:endParaRPr lang="en-US" sz="2000" dirty="0" smtClean="0">
              <a:solidFill>
                <a:schemeClr val="accent1"/>
              </a:solidFill>
            </a:endParaRPr>
          </a:p>
          <a:p>
            <a:pPr marL="361950" lvl="0" algn="l" rtl="0">
              <a:buNone/>
            </a:pPr>
            <a:endParaRPr lang="en-US" sz="2000" dirty="0" smtClean="0">
              <a:solidFill>
                <a:schemeClr val="accent1"/>
              </a:solidFill>
            </a:endParaRPr>
          </a:p>
          <a:p>
            <a:pPr marL="361950" lvl="0" algn="l" rtl="0">
              <a:buNone/>
            </a:pPr>
            <a:r>
              <a:rPr lang="en-US" sz="2000" dirty="0" smtClean="0">
                <a:solidFill>
                  <a:schemeClr val="accent1"/>
                </a:solidFill>
              </a:rPr>
              <a:t> 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8032" y="620688"/>
            <a:ext cx="7772400" cy="5399112"/>
          </a:xfrm>
        </p:spPr>
        <p:txBody>
          <a:bodyPr>
            <a:noAutofit/>
          </a:bodyPr>
          <a:lstStyle/>
          <a:p>
            <a:pPr algn="l" rtl="0">
              <a:buNone/>
            </a:pPr>
            <a:r>
              <a:rPr lang="en-US" sz="1600" dirty="0" smtClean="0"/>
              <a:t> </a:t>
            </a:r>
          </a:p>
          <a:p>
            <a:pPr algn="l" rtl="0">
              <a:buNone/>
            </a:pPr>
            <a:r>
              <a:rPr lang="en-US" sz="1600" dirty="0" smtClean="0"/>
              <a:t> </a:t>
            </a:r>
          </a:p>
          <a:p>
            <a:pPr algn="l" rtl="0">
              <a:buNone/>
            </a:pPr>
            <a:r>
              <a:rPr lang="en-US" sz="1600" dirty="0" smtClean="0"/>
              <a:t> </a:t>
            </a:r>
          </a:p>
          <a:p>
            <a:pPr algn="l" rtl="0">
              <a:buNone/>
            </a:pPr>
            <a:r>
              <a:rPr lang="en-US" sz="1600" dirty="0" smtClean="0"/>
              <a:t> </a:t>
            </a:r>
          </a:p>
          <a:p>
            <a:pPr algn="l" rtl="0">
              <a:buNone/>
            </a:pPr>
            <a:r>
              <a:rPr lang="en-US" sz="1600" dirty="0" smtClean="0"/>
              <a:t> </a:t>
            </a:r>
          </a:p>
          <a:p>
            <a:pPr algn="l" rtl="0">
              <a:buNone/>
            </a:pPr>
            <a:r>
              <a:rPr lang="en-US" sz="1600" dirty="0" smtClean="0"/>
              <a:t> </a:t>
            </a:r>
          </a:p>
          <a:p>
            <a:pPr algn="l" rtl="0">
              <a:buNone/>
            </a:pPr>
            <a:r>
              <a:rPr lang="en-US" sz="1600" dirty="0" smtClean="0"/>
              <a:t> </a:t>
            </a:r>
          </a:p>
          <a:p>
            <a:pPr algn="l" rtl="0">
              <a:buNone/>
            </a:pPr>
            <a:r>
              <a:rPr lang="en-US" sz="1600" dirty="0" smtClean="0"/>
              <a:t> </a:t>
            </a:r>
          </a:p>
          <a:p>
            <a:pPr algn="l" rtl="0">
              <a:buNone/>
            </a:pPr>
            <a:r>
              <a:rPr lang="en-US" sz="1600" dirty="0" smtClean="0"/>
              <a:t> </a:t>
            </a:r>
          </a:p>
          <a:p>
            <a:pPr algn="l" rtl="0">
              <a:buNone/>
            </a:pPr>
            <a:r>
              <a:rPr lang="en-US" sz="1600" dirty="0" smtClean="0"/>
              <a:t> </a:t>
            </a:r>
          </a:p>
          <a:p>
            <a:pPr algn="l" rtl="0">
              <a:buNone/>
            </a:pPr>
            <a:r>
              <a:rPr lang="en-US" sz="1600" dirty="0" smtClean="0"/>
              <a:t> </a:t>
            </a:r>
          </a:p>
          <a:p>
            <a:pPr algn="l" rtl="0">
              <a:buNone/>
            </a:pPr>
            <a:r>
              <a:rPr lang="en-US" sz="1600" dirty="0" smtClean="0"/>
              <a:t> </a:t>
            </a:r>
          </a:p>
          <a:p>
            <a:pPr algn="l" rtl="0">
              <a:buNone/>
            </a:pPr>
            <a:r>
              <a:rPr lang="en-US" sz="1600" dirty="0" smtClean="0"/>
              <a:t> </a:t>
            </a:r>
          </a:p>
          <a:p>
            <a:pPr algn="l" rtl="0">
              <a:buNone/>
            </a:pPr>
            <a:r>
              <a:rPr lang="en-US" sz="1600" dirty="0" smtClean="0"/>
              <a:t> </a:t>
            </a:r>
          </a:p>
          <a:p>
            <a:pPr algn="l" rtl="0">
              <a:buNone/>
            </a:pPr>
            <a:endParaRPr lang="ar-SA" sz="1600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AF8B7-C0BF-4FB4-B549-A73C497853DC}" type="slidenum">
              <a:rPr lang="ar-SA" smtClean="0"/>
              <a:pPr/>
              <a:t>8</a:t>
            </a:fld>
            <a:endParaRPr lang="ar-SA"/>
          </a:p>
        </p:txBody>
      </p:sp>
      <p:sp>
        <p:nvSpPr>
          <p:cNvPr id="40" name="Rectangle 39"/>
          <p:cNvSpPr/>
          <p:nvPr/>
        </p:nvSpPr>
        <p:spPr>
          <a:xfrm>
            <a:off x="827584" y="2204864"/>
            <a:ext cx="7560840" cy="2160240"/>
          </a:xfrm>
          <a:prstGeom prst="rect">
            <a:avLst/>
          </a:prstGeom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marL="342900" indent="-342900" algn="l" rtl="0">
              <a:buFont typeface="+mj-lt"/>
              <a:buAutoNum type="arabicPeriod" startAt="4"/>
            </a:pPr>
            <a:r>
              <a:rPr lang="en-US" sz="2000" dirty="0" smtClean="0">
                <a:solidFill>
                  <a:schemeClr val="accent1"/>
                </a:solidFill>
              </a:rPr>
              <a:t>In negative statements use didn't (did not) + base form of the verb, except with the verb be.</a:t>
            </a:r>
          </a:p>
          <a:p>
            <a:pPr marL="342900" indent="-342900" algn="l" rtl="0"/>
            <a:r>
              <a:rPr lang="en-US" sz="2000" dirty="0" smtClean="0">
                <a:solidFill>
                  <a:schemeClr val="accent1"/>
                </a:solidFill>
              </a:rPr>
              <a:t> </a:t>
            </a:r>
          </a:p>
          <a:p>
            <a:pPr marL="361950" lvl="0" algn="l" rtl="0">
              <a:buNone/>
            </a:pPr>
            <a:r>
              <a:rPr lang="en-US" sz="2000" dirty="0" smtClean="0">
                <a:solidFill>
                  <a:schemeClr val="accent1"/>
                </a:solidFill>
              </a:rPr>
              <a:t>need         didn't need</a:t>
            </a:r>
          </a:p>
          <a:p>
            <a:pPr marL="361950" lvl="0" algn="l" rtl="0">
              <a:buNone/>
            </a:pPr>
            <a:r>
              <a:rPr lang="en-US" sz="2000" dirty="0" smtClean="0">
                <a:solidFill>
                  <a:schemeClr val="accent1"/>
                </a:solidFill>
              </a:rPr>
              <a:t>want          didn't want</a:t>
            </a:r>
          </a:p>
          <a:p>
            <a:pPr marL="361950" lvl="0" algn="l" rtl="0">
              <a:buNone/>
            </a:pPr>
            <a:r>
              <a:rPr lang="en-US" sz="2000" dirty="0" smtClean="0">
                <a:solidFill>
                  <a:schemeClr val="accent1"/>
                </a:solidFill>
              </a:rPr>
              <a:t>be           wasn't/ weren't</a:t>
            </a:r>
          </a:p>
        </p:txBody>
      </p:sp>
      <p:pic>
        <p:nvPicPr>
          <p:cNvPr id="17" name="Picture 16" descr="http://wikimapia.org/p/00/01/13/33/39_big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5" y="6165304"/>
            <a:ext cx="720079" cy="4983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915816" y="6356350"/>
            <a:ext cx="3352800" cy="365125"/>
          </a:xfrm>
        </p:spPr>
        <p:txBody>
          <a:bodyPr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Prepared by: Laila al-Hasan</a:t>
            </a:r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19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>
            <a:noAutofit/>
          </a:bodyPr>
          <a:lstStyle/>
          <a:p>
            <a:pPr marL="342900" indent="-342900" algn="ctr" rtl="0"/>
            <a:r>
              <a:rPr lang="en-US" sz="2000" dirty="0" smtClean="0">
                <a:solidFill>
                  <a:srgbClr val="FF0000"/>
                </a:solidFill>
              </a:rPr>
              <a:t/>
            </a:r>
            <a:br>
              <a:rPr lang="en-US" sz="2000" dirty="0" smtClean="0">
                <a:solidFill>
                  <a:srgbClr val="FF0000"/>
                </a:solidFill>
              </a:rPr>
            </a:br>
            <a:r>
              <a:rPr lang="en-GB" sz="2000" dirty="0" smtClean="0">
                <a:solidFill>
                  <a:srgbClr val="FF0000"/>
                </a:solidFill>
              </a:rPr>
              <a:t/>
            </a:r>
            <a:br>
              <a:rPr lang="en-GB" sz="2000" dirty="0" smtClean="0">
                <a:solidFill>
                  <a:srgbClr val="FF0000"/>
                </a:solidFill>
              </a:rPr>
            </a:br>
            <a:endParaRPr lang="ar-SA" sz="2000" dirty="0">
              <a:solidFill>
                <a:srgbClr val="FF0000"/>
              </a:solidFill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457200" y="1133872"/>
            <a:ext cx="8229600" cy="1143000"/>
          </a:xfrm>
          <a:prstGeom prst="rect">
            <a:avLst/>
          </a:prstGeom>
        </p:spPr>
        <p:txBody>
          <a:bodyPr vert="horz" lIns="0" rIns="0" bIns="0" anchor="b"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j-ea"/>
                <a:cs typeface="+mj-cs"/>
              </a:rPr>
              <a:t/>
            </a:r>
            <a:b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j-ea"/>
                <a:cs typeface="+mj-cs"/>
              </a:rPr>
            </a:br>
            <a:r>
              <a:rPr kumimoji="0" lang="en-GB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j-ea"/>
                <a:cs typeface="+mj-cs"/>
              </a:rPr>
              <a:t>Part 7: Grammar</a:t>
            </a:r>
            <a:br>
              <a:rPr kumimoji="0" lang="en-GB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j-ea"/>
                <a:cs typeface="+mj-cs"/>
              </a:rPr>
            </a:br>
            <a:r>
              <a:rPr kumimoji="0" lang="en-GB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j-ea"/>
                <a:cs typeface="+mj-cs"/>
              </a:rPr>
              <a:t>Simple Past Tense</a:t>
            </a:r>
            <a:br>
              <a:rPr kumimoji="0" lang="en-GB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j-ea"/>
                <a:cs typeface="+mj-cs"/>
              </a:rPr>
            </a:br>
            <a:r>
              <a:rPr kumimoji="0" lang="en-GB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j-ea"/>
                <a:cs typeface="+mj-cs"/>
              </a:rPr>
              <a:t>Book P.34</a:t>
            </a:r>
            <a:br>
              <a:rPr kumimoji="0" lang="en-GB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j-ea"/>
                <a:cs typeface="+mj-cs"/>
              </a:rPr>
            </a:br>
            <a:endParaRPr kumimoji="0" lang="ar-SA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8032" y="620688"/>
            <a:ext cx="7772400" cy="5399112"/>
          </a:xfrm>
        </p:spPr>
        <p:txBody>
          <a:bodyPr>
            <a:noAutofit/>
          </a:bodyPr>
          <a:lstStyle/>
          <a:p>
            <a:pPr algn="l" rtl="0">
              <a:buNone/>
            </a:pPr>
            <a:r>
              <a:rPr lang="en-US" sz="1600" dirty="0" smtClean="0"/>
              <a:t> </a:t>
            </a:r>
          </a:p>
          <a:p>
            <a:pPr algn="l" rtl="0">
              <a:buNone/>
            </a:pPr>
            <a:r>
              <a:rPr lang="en-US" sz="1600" dirty="0" smtClean="0"/>
              <a:t> </a:t>
            </a:r>
          </a:p>
          <a:p>
            <a:pPr algn="l" rtl="0">
              <a:buNone/>
            </a:pPr>
            <a:r>
              <a:rPr lang="en-US" sz="1600" dirty="0" smtClean="0"/>
              <a:t> </a:t>
            </a:r>
          </a:p>
          <a:p>
            <a:pPr algn="l" rtl="0">
              <a:buNone/>
            </a:pPr>
            <a:r>
              <a:rPr lang="en-US" sz="1600" dirty="0" smtClean="0"/>
              <a:t> </a:t>
            </a:r>
          </a:p>
          <a:p>
            <a:pPr algn="l" rtl="0">
              <a:buNone/>
            </a:pPr>
            <a:r>
              <a:rPr lang="en-US" sz="1600" dirty="0" smtClean="0"/>
              <a:t> </a:t>
            </a:r>
          </a:p>
          <a:p>
            <a:pPr algn="l" rtl="0">
              <a:buNone/>
            </a:pPr>
            <a:r>
              <a:rPr lang="en-US" sz="1600" dirty="0" smtClean="0"/>
              <a:t> </a:t>
            </a:r>
          </a:p>
          <a:p>
            <a:pPr algn="l" rtl="0">
              <a:buNone/>
            </a:pPr>
            <a:r>
              <a:rPr lang="en-US" sz="1600" dirty="0" smtClean="0"/>
              <a:t> </a:t>
            </a:r>
          </a:p>
          <a:p>
            <a:pPr algn="l" rtl="0">
              <a:buNone/>
            </a:pPr>
            <a:r>
              <a:rPr lang="en-US" sz="1600" dirty="0" smtClean="0"/>
              <a:t> </a:t>
            </a:r>
          </a:p>
          <a:p>
            <a:pPr algn="l" rtl="0">
              <a:buNone/>
            </a:pPr>
            <a:r>
              <a:rPr lang="en-US" sz="1600" dirty="0" smtClean="0"/>
              <a:t> </a:t>
            </a:r>
          </a:p>
          <a:p>
            <a:pPr algn="l" rtl="0">
              <a:buNone/>
            </a:pPr>
            <a:r>
              <a:rPr lang="en-US" sz="1600" dirty="0" smtClean="0"/>
              <a:t> </a:t>
            </a:r>
          </a:p>
          <a:p>
            <a:pPr algn="l" rtl="0">
              <a:buNone/>
            </a:pPr>
            <a:r>
              <a:rPr lang="en-US" sz="1600" dirty="0" smtClean="0"/>
              <a:t> </a:t>
            </a:r>
          </a:p>
          <a:p>
            <a:pPr algn="l" rtl="0">
              <a:buNone/>
            </a:pPr>
            <a:r>
              <a:rPr lang="en-US" sz="1600" dirty="0" smtClean="0"/>
              <a:t> </a:t>
            </a:r>
          </a:p>
          <a:p>
            <a:pPr algn="l" rtl="0">
              <a:buNone/>
            </a:pPr>
            <a:r>
              <a:rPr lang="en-US" sz="1600" dirty="0" smtClean="0"/>
              <a:t> </a:t>
            </a:r>
          </a:p>
          <a:p>
            <a:pPr algn="l" rtl="0">
              <a:buNone/>
            </a:pPr>
            <a:r>
              <a:rPr lang="en-US" sz="1600" dirty="0" smtClean="0"/>
              <a:t> </a:t>
            </a:r>
          </a:p>
          <a:p>
            <a:pPr algn="l" rtl="0">
              <a:buNone/>
            </a:pPr>
            <a:endParaRPr lang="ar-SA" sz="1600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AF8B7-C0BF-4FB4-B549-A73C497853DC}" type="slidenum">
              <a:rPr lang="ar-SA" smtClean="0"/>
              <a:pPr/>
              <a:t>9</a:t>
            </a:fld>
            <a:endParaRPr lang="ar-SA"/>
          </a:p>
        </p:txBody>
      </p:sp>
      <p:pic>
        <p:nvPicPr>
          <p:cNvPr id="17" name="Picture 16" descr="http://wikimapia.org/p/00/01/13/33/39_big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5" y="6165304"/>
            <a:ext cx="720079" cy="4983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915816" y="6356350"/>
            <a:ext cx="3352800" cy="365125"/>
          </a:xfrm>
        </p:spPr>
        <p:txBody>
          <a:bodyPr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Prepared by: Laila al-Hasan</a:t>
            </a:r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21" name="Content Placeholder 2"/>
          <p:cNvSpPr txBox="1">
            <a:spLocks/>
          </p:cNvSpPr>
          <p:nvPr/>
        </p:nvSpPr>
        <p:spPr>
          <a:xfrm>
            <a:off x="457200" y="2204864"/>
            <a:ext cx="8229600" cy="3744416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 smtClean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+mj-lt"/>
              <a:buAutoNum type="arabicPeriod" startAt="2"/>
              <a:tabLst/>
              <a:defRPr/>
            </a:pPr>
            <a:endParaRPr kumimoji="0" lang="en-US" sz="1600" b="0" i="0" u="none" strike="noStrike" kern="1200" cap="none" spc="0" normalizeH="0" baseline="0" noProof="0" dirty="0" smtClean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+mj-lt"/>
              <a:buAutoNum type="arabicPeriod" startAt="2"/>
              <a:tabLst/>
              <a:defRPr/>
            </a:pPr>
            <a:endParaRPr kumimoji="0" lang="en-US" sz="1600" b="0" i="0" u="none" strike="noStrike" kern="1200" cap="none" spc="0" normalizeH="0" baseline="0" noProof="0" dirty="0" smtClean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 smtClean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+mj-lt"/>
              <a:buAutoNum type="arabicPeriod" startAt="2"/>
              <a:tabLst/>
              <a:defRPr/>
            </a:pPr>
            <a:endParaRPr kumimoji="0" lang="en-US" sz="1600" b="0" i="0" u="none" strike="noStrike" kern="1200" cap="none" spc="0" normalizeH="0" baseline="0" noProof="0" dirty="0" smtClean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 smtClean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 smtClean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 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 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ar-SA" sz="1600" b="0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2" name="Content Placeholder 2"/>
          <p:cNvSpPr txBox="1">
            <a:spLocks/>
          </p:cNvSpPr>
          <p:nvPr/>
        </p:nvSpPr>
        <p:spPr>
          <a:xfrm>
            <a:off x="827584" y="2352248"/>
            <a:ext cx="7560840" cy="3597032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marR="0" lvl="0" algn="l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en-GB" sz="2000" b="0" i="1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Read Toby’s letter . Complete it with the simple past tense forms of the verbs. Some</a:t>
            </a:r>
            <a:r>
              <a:rPr kumimoji="0" lang="en-GB" sz="2000" b="0" i="1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of the verbs are regular and some are irregular.</a:t>
            </a:r>
            <a:endParaRPr lang="en-GB" sz="2000" i="1" baseline="0" dirty="0" smtClean="0">
              <a:solidFill>
                <a:srgbClr val="FF0000"/>
              </a:solidFill>
            </a:endParaRPr>
          </a:p>
          <a:p>
            <a:pPr marR="0" lvl="0" algn="l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en-GB" sz="2000" b="0" i="0" u="none" strike="noStrike" kern="1200" cap="none" spc="0" normalizeH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Dear </a:t>
            </a:r>
            <a:r>
              <a:rPr kumimoji="0" lang="en-GB" sz="2000" b="0" i="0" u="none" strike="noStrike" kern="1200" cap="none" spc="0" normalizeH="0" noProof="0" dirty="0" err="1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Ayla</a:t>
            </a:r>
            <a:r>
              <a:rPr kumimoji="0" lang="en-GB" sz="2000" b="0" i="0" u="none" strike="noStrike" kern="1200" cap="none" spc="0" normalizeH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</a:t>
            </a:r>
          </a:p>
          <a:p>
            <a:pPr marR="0" lvl="0" algn="l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lang="en-GB" sz="2000" baseline="0" dirty="0" smtClean="0">
                <a:solidFill>
                  <a:schemeClr val="accent1"/>
                </a:solidFill>
              </a:rPr>
              <a:t>       I</a:t>
            </a:r>
            <a:r>
              <a:rPr lang="en-GB" sz="2000" dirty="0" smtClean="0">
                <a:solidFill>
                  <a:schemeClr val="accent1"/>
                </a:solidFill>
              </a:rPr>
              <a:t> just (get) _______back from the fifth- grade class trip to the farm. It (be) _______ great. I’m so tired. You wouldn’t believe what we did in just three days. On the first day, the teachers (show)_______us all over the farm and we each (get) ______ a</a:t>
            </a:r>
          </a:p>
          <a:p>
            <a:pPr algn="l" rtl="0">
              <a:spcBef>
                <a:spcPct val="20000"/>
              </a:spcBef>
              <a:buClr>
                <a:schemeClr val="accent3"/>
              </a:buClr>
              <a:buSzPct val="95000"/>
              <a:defRPr/>
            </a:pPr>
            <a:r>
              <a:rPr lang="en-GB" sz="2000" dirty="0" smtClean="0">
                <a:solidFill>
                  <a:schemeClr val="accent1"/>
                </a:solidFill>
              </a:rPr>
              <a:t>chance to milk the cow, Daisy. After we (eat) _____ lunch, I (go) ______ with the other students to the barn. There we (brush) ______ the horses. After dinner, the teachers (play) ______ music and we (dance)_____ for hours.    </a:t>
            </a:r>
            <a:endParaRPr lang="ar-SA" sz="2000" u="sng" dirty="0" smtClean="0">
              <a:solidFill>
                <a:srgbClr val="FF0000"/>
              </a:solidFill>
            </a:endParaRPr>
          </a:p>
          <a:p>
            <a:pPr marR="0" lvl="0" algn="l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ar-SA" sz="2000" b="0" i="0" u="sng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57200" y="1133872"/>
            <a:ext cx="8229600" cy="1143000"/>
          </a:xfrm>
        </p:spPr>
        <p:txBody>
          <a:bodyPr>
            <a:noAutofit/>
          </a:bodyPr>
          <a:lstStyle/>
          <a:p>
            <a:pPr marL="342900" indent="-342900" algn="ctr" rtl="0"/>
            <a:r>
              <a:rPr lang="en-US" sz="2400" dirty="0" smtClean="0">
                <a:solidFill>
                  <a:srgbClr val="FF0000"/>
                </a:solidFill>
                <a:latin typeface="+mn-lt"/>
              </a:rPr>
              <a:t/>
            </a:r>
            <a:br>
              <a:rPr lang="en-US" sz="2400" dirty="0" smtClean="0">
                <a:solidFill>
                  <a:srgbClr val="FF0000"/>
                </a:solidFill>
                <a:latin typeface="+mn-lt"/>
              </a:rPr>
            </a:br>
            <a:r>
              <a:rPr lang="en-GB" sz="2400" dirty="0" smtClean="0">
                <a:solidFill>
                  <a:srgbClr val="FF0000"/>
                </a:solidFill>
                <a:latin typeface="+mn-lt"/>
              </a:rPr>
              <a:t>Part 7: Grammar</a:t>
            </a:r>
            <a:br>
              <a:rPr lang="en-GB" sz="2400" dirty="0" smtClean="0">
                <a:solidFill>
                  <a:srgbClr val="FF0000"/>
                </a:solidFill>
                <a:latin typeface="+mn-lt"/>
              </a:rPr>
            </a:br>
            <a:r>
              <a:rPr lang="en-GB" sz="2400" dirty="0" smtClean="0">
                <a:solidFill>
                  <a:srgbClr val="FF0000"/>
                </a:solidFill>
                <a:latin typeface="+mn-lt"/>
              </a:rPr>
              <a:t>Simple Past Tense</a:t>
            </a:r>
            <a:br>
              <a:rPr lang="en-GB" sz="2400" dirty="0" smtClean="0">
                <a:solidFill>
                  <a:srgbClr val="FF0000"/>
                </a:solidFill>
                <a:latin typeface="+mn-lt"/>
              </a:rPr>
            </a:br>
            <a:r>
              <a:rPr lang="en-GB" sz="2400" dirty="0" smtClean="0">
                <a:solidFill>
                  <a:srgbClr val="FF0000"/>
                </a:solidFill>
                <a:latin typeface="+mn-lt"/>
              </a:rPr>
              <a:t>Exercises - Book P.34-35</a:t>
            </a:r>
            <a:br>
              <a:rPr lang="en-GB" sz="2400" dirty="0" smtClean="0">
                <a:solidFill>
                  <a:srgbClr val="FF0000"/>
                </a:solidFill>
                <a:latin typeface="+mn-lt"/>
              </a:rPr>
            </a:br>
            <a:endParaRPr lang="ar-SA" sz="2400" dirty="0">
              <a:solidFill>
                <a:srgbClr val="FF0000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1600" y="620688"/>
            <a:ext cx="7200800" cy="5399112"/>
          </a:xfrm>
        </p:spPr>
        <p:txBody>
          <a:bodyPr>
            <a:noAutofit/>
          </a:bodyPr>
          <a:lstStyle/>
          <a:p>
            <a:pPr algn="l" rtl="0">
              <a:buNone/>
            </a:pPr>
            <a:r>
              <a:rPr lang="en-US" sz="1600" dirty="0" smtClean="0"/>
              <a:t> </a:t>
            </a:r>
          </a:p>
          <a:p>
            <a:pPr algn="l" rtl="0">
              <a:buNone/>
            </a:pPr>
            <a:r>
              <a:rPr lang="en-US" sz="1600" dirty="0" smtClean="0"/>
              <a:t> </a:t>
            </a:r>
          </a:p>
          <a:p>
            <a:pPr algn="l" rtl="0">
              <a:buNone/>
            </a:pPr>
            <a:r>
              <a:rPr lang="en-US" sz="1600" dirty="0" smtClean="0"/>
              <a:t> </a:t>
            </a:r>
          </a:p>
          <a:p>
            <a:pPr algn="l" rtl="0">
              <a:buNone/>
            </a:pPr>
            <a:r>
              <a:rPr lang="en-US" sz="1600" dirty="0" smtClean="0"/>
              <a:t> </a:t>
            </a:r>
          </a:p>
          <a:p>
            <a:pPr algn="l" rtl="0">
              <a:buNone/>
            </a:pPr>
            <a:r>
              <a:rPr lang="en-US" sz="1600" dirty="0" smtClean="0"/>
              <a:t> </a:t>
            </a:r>
          </a:p>
          <a:p>
            <a:pPr algn="l" rtl="0">
              <a:buNone/>
            </a:pPr>
            <a:r>
              <a:rPr lang="en-US" sz="1600" dirty="0" smtClean="0"/>
              <a:t> </a:t>
            </a:r>
          </a:p>
          <a:p>
            <a:pPr algn="l" rtl="0">
              <a:buNone/>
            </a:pPr>
            <a:r>
              <a:rPr lang="en-US" sz="1600" dirty="0" smtClean="0"/>
              <a:t> </a:t>
            </a:r>
          </a:p>
          <a:p>
            <a:pPr algn="l" rtl="0">
              <a:buNone/>
            </a:pPr>
            <a:r>
              <a:rPr lang="en-US" sz="1600" dirty="0" smtClean="0"/>
              <a:t> </a:t>
            </a:r>
          </a:p>
          <a:p>
            <a:pPr algn="l" rtl="0">
              <a:buNone/>
            </a:pPr>
            <a:r>
              <a:rPr lang="en-US" sz="1600" dirty="0" smtClean="0"/>
              <a:t> </a:t>
            </a:r>
          </a:p>
          <a:p>
            <a:pPr algn="l" rtl="0">
              <a:buNone/>
            </a:pPr>
            <a:r>
              <a:rPr lang="en-US" sz="1600" dirty="0" smtClean="0"/>
              <a:t> </a:t>
            </a:r>
          </a:p>
          <a:p>
            <a:pPr algn="l" rtl="0">
              <a:buNone/>
            </a:pPr>
            <a:r>
              <a:rPr lang="en-US" sz="1600" dirty="0" smtClean="0"/>
              <a:t> </a:t>
            </a:r>
          </a:p>
          <a:p>
            <a:pPr algn="l" rtl="0">
              <a:buNone/>
            </a:pPr>
            <a:r>
              <a:rPr lang="en-US" sz="1600" dirty="0" smtClean="0"/>
              <a:t> </a:t>
            </a:r>
          </a:p>
          <a:p>
            <a:pPr algn="l" rtl="0">
              <a:buNone/>
            </a:pPr>
            <a:r>
              <a:rPr lang="en-US" sz="1600" dirty="0" smtClean="0"/>
              <a:t> </a:t>
            </a:r>
          </a:p>
          <a:p>
            <a:pPr algn="l" rtl="0">
              <a:buNone/>
            </a:pPr>
            <a:r>
              <a:rPr lang="en-US" sz="1600" dirty="0" smtClean="0"/>
              <a:t> </a:t>
            </a:r>
          </a:p>
          <a:p>
            <a:pPr algn="l" rtl="0">
              <a:buNone/>
            </a:pPr>
            <a:endParaRPr lang="ar-SA" sz="1600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AF8B7-C0BF-4FB4-B549-A73C497853DC}" type="slidenum">
              <a:rPr lang="ar-SA" smtClean="0"/>
              <a:pPr/>
              <a:t>10</a:t>
            </a:fld>
            <a:endParaRPr lang="ar-SA"/>
          </a:p>
        </p:txBody>
      </p:sp>
      <p:pic>
        <p:nvPicPr>
          <p:cNvPr id="17" name="Picture 16" descr="http://wikimapia.org/p/00/01/13/33/39_big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5" y="6165304"/>
            <a:ext cx="720079" cy="4983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915816" y="6356350"/>
            <a:ext cx="3352800" cy="365125"/>
          </a:xfrm>
        </p:spPr>
        <p:txBody>
          <a:bodyPr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Prepared by: Laila al-Hasan</a:t>
            </a:r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19" name="Title 1"/>
          <p:cNvSpPr>
            <a:spLocks noGrp="1"/>
          </p:cNvSpPr>
          <p:nvPr>
            <p:ph type="title"/>
          </p:nvPr>
        </p:nvSpPr>
        <p:spPr>
          <a:xfrm>
            <a:off x="457200" y="989856"/>
            <a:ext cx="8229600" cy="1143000"/>
          </a:xfrm>
        </p:spPr>
        <p:txBody>
          <a:bodyPr>
            <a:noAutofit/>
          </a:bodyPr>
          <a:lstStyle/>
          <a:p>
            <a:pPr marL="342900" indent="-342900" algn="ctr" rtl="0"/>
            <a:r>
              <a:rPr lang="en-US" sz="2000" dirty="0" smtClean="0">
                <a:solidFill>
                  <a:srgbClr val="FF0000"/>
                </a:solidFill>
              </a:rPr>
              <a:t/>
            </a:r>
            <a:br>
              <a:rPr lang="en-US" sz="2000" dirty="0" smtClean="0">
                <a:solidFill>
                  <a:srgbClr val="FF0000"/>
                </a:solidFill>
              </a:rPr>
            </a:br>
            <a:r>
              <a:rPr lang="en-GB" sz="2000" dirty="0" smtClean="0">
                <a:solidFill>
                  <a:srgbClr val="FF0000"/>
                </a:solidFill>
              </a:rPr>
              <a:t/>
            </a:r>
            <a:br>
              <a:rPr lang="en-GB" sz="2000" dirty="0" smtClean="0">
                <a:solidFill>
                  <a:srgbClr val="FF0000"/>
                </a:solidFill>
              </a:rPr>
            </a:br>
            <a:endParaRPr lang="ar-SA" sz="2000" dirty="0">
              <a:solidFill>
                <a:srgbClr val="FF0000"/>
              </a:solidFill>
            </a:endParaRPr>
          </a:p>
        </p:txBody>
      </p:sp>
      <p:sp>
        <p:nvSpPr>
          <p:cNvPr id="21" name="Content Placeholder 2"/>
          <p:cNvSpPr txBox="1">
            <a:spLocks/>
          </p:cNvSpPr>
          <p:nvPr/>
        </p:nvSpPr>
        <p:spPr>
          <a:xfrm>
            <a:off x="457200" y="2204864"/>
            <a:ext cx="8229600" cy="3744416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 smtClean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+mj-lt"/>
              <a:buAutoNum type="arabicPeriod" startAt="2"/>
              <a:tabLst/>
              <a:defRPr/>
            </a:pPr>
            <a:endParaRPr kumimoji="0" lang="en-US" sz="1600" b="0" i="0" u="none" strike="noStrike" kern="1200" cap="none" spc="0" normalizeH="0" baseline="0" noProof="0" dirty="0" smtClean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+mj-lt"/>
              <a:buAutoNum type="arabicPeriod" startAt="2"/>
              <a:tabLst/>
              <a:defRPr/>
            </a:pPr>
            <a:endParaRPr kumimoji="0" lang="en-US" sz="1600" b="0" i="0" u="none" strike="noStrike" kern="1200" cap="none" spc="0" normalizeH="0" baseline="0" noProof="0" dirty="0" smtClean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 smtClean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+mj-lt"/>
              <a:buAutoNum type="arabicPeriod" startAt="2"/>
              <a:tabLst/>
              <a:defRPr/>
            </a:pPr>
            <a:endParaRPr kumimoji="0" lang="en-US" sz="1600" b="0" i="0" u="none" strike="noStrike" kern="1200" cap="none" spc="0" normalizeH="0" baseline="0" noProof="0" dirty="0" smtClean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 smtClean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 smtClean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 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 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ar-SA" sz="1600" b="0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2" name="Content Placeholder 2"/>
          <p:cNvSpPr txBox="1">
            <a:spLocks/>
          </p:cNvSpPr>
          <p:nvPr/>
        </p:nvSpPr>
        <p:spPr>
          <a:xfrm>
            <a:off x="971600" y="2352248"/>
            <a:ext cx="7200800" cy="3597032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marR="0" lvl="0" algn="l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GB" sz="2000" i="1" baseline="0" dirty="0" smtClean="0">
              <a:solidFill>
                <a:srgbClr val="FF0000"/>
              </a:solidFill>
            </a:endParaRPr>
          </a:p>
          <a:p>
            <a:pPr marR="0" lvl="0" algn="l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lang="en-GB" sz="2000" dirty="0" smtClean="0">
                <a:solidFill>
                  <a:schemeClr val="accent1"/>
                </a:solidFill>
              </a:rPr>
              <a:t>We (wake up) ______ really early the second day and (plant)______ tomatoes all morning. After lunch, we (carry) ______ stones from the field. That (be) ____ hard! After dinner the second night, everyone (be) ______ too tired to dance. We just (talk) _______ around the fire before bed. </a:t>
            </a:r>
          </a:p>
          <a:p>
            <a:pPr marR="0" lvl="0" algn="l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lang="en-GB" sz="2000" baseline="0" dirty="0" smtClean="0">
                <a:solidFill>
                  <a:schemeClr val="accent1"/>
                </a:solidFill>
              </a:rPr>
              <a:t>     I miss you and hope to hear from you soon.</a:t>
            </a:r>
          </a:p>
          <a:p>
            <a:pPr marR="0" lvl="0" algn="l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lang="en-GB" sz="2000" dirty="0" smtClean="0">
                <a:solidFill>
                  <a:schemeClr val="accent1"/>
                </a:solidFill>
              </a:rPr>
              <a:t>                                                                                            Toby</a:t>
            </a:r>
            <a:endParaRPr lang="en-GB" sz="2000" baseline="0" dirty="0" smtClean="0">
              <a:solidFill>
                <a:schemeClr val="accent1"/>
              </a:solidFill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467544" y="1142256"/>
            <a:ext cx="8229600" cy="1143000"/>
          </a:xfrm>
          <a:prstGeom prst="rect">
            <a:avLst/>
          </a:prstGeom>
        </p:spPr>
        <p:txBody>
          <a:bodyPr vert="horz" lIns="0" rIns="0" bIns="0" anchor="b"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j-ea"/>
                <a:cs typeface="+mj-cs"/>
              </a:rPr>
              <a:t/>
            </a:r>
            <a:b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j-ea"/>
                <a:cs typeface="+mj-cs"/>
              </a:rPr>
            </a:br>
            <a:r>
              <a:rPr kumimoji="0" lang="en-GB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j-ea"/>
                <a:cs typeface="+mj-cs"/>
              </a:rPr>
              <a:t>Part 7: Grammar</a:t>
            </a:r>
            <a:br>
              <a:rPr kumimoji="0" lang="en-GB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j-ea"/>
                <a:cs typeface="+mj-cs"/>
              </a:rPr>
            </a:br>
            <a:r>
              <a:rPr kumimoji="0" lang="en-GB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j-ea"/>
                <a:cs typeface="+mj-cs"/>
              </a:rPr>
              <a:t>Simple Past Tense</a:t>
            </a:r>
            <a:br>
              <a:rPr kumimoji="0" lang="en-GB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j-ea"/>
                <a:cs typeface="+mj-cs"/>
              </a:rPr>
            </a:br>
            <a:r>
              <a:rPr kumimoji="0" lang="en-GB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j-ea"/>
                <a:cs typeface="+mj-cs"/>
              </a:rPr>
              <a:t>Exercises - Book P.34-35</a:t>
            </a:r>
            <a:br>
              <a:rPr kumimoji="0" lang="en-GB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j-ea"/>
                <a:cs typeface="+mj-cs"/>
              </a:rPr>
            </a:br>
            <a:endParaRPr kumimoji="0" lang="ar-SA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1600" y="620688"/>
            <a:ext cx="7200800" cy="5399112"/>
          </a:xfrm>
        </p:spPr>
        <p:txBody>
          <a:bodyPr>
            <a:noAutofit/>
          </a:bodyPr>
          <a:lstStyle/>
          <a:p>
            <a:pPr algn="l" rtl="0">
              <a:buNone/>
            </a:pPr>
            <a:r>
              <a:rPr lang="en-US" sz="1600" dirty="0" smtClean="0"/>
              <a:t> </a:t>
            </a:r>
          </a:p>
          <a:p>
            <a:pPr algn="l" rtl="0">
              <a:buNone/>
            </a:pPr>
            <a:r>
              <a:rPr lang="en-US" sz="1600" dirty="0" smtClean="0"/>
              <a:t> </a:t>
            </a:r>
          </a:p>
          <a:p>
            <a:pPr algn="l" rtl="0">
              <a:buNone/>
            </a:pPr>
            <a:r>
              <a:rPr lang="en-US" sz="1600" dirty="0" smtClean="0"/>
              <a:t> </a:t>
            </a:r>
          </a:p>
          <a:p>
            <a:pPr algn="l" rtl="0">
              <a:buNone/>
            </a:pPr>
            <a:r>
              <a:rPr lang="en-US" sz="1600" dirty="0" smtClean="0"/>
              <a:t> </a:t>
            </a:r>
          </a:p>
          <a:p>
            <a:pPr algn="l" rtl="0">
              <a:buNone/>
            </a:pPr>
            <a:r>
              <a:rPr lang="en-US" sz="1600" dirty="0" smtClean="0"/>
              <a:t> </a:t>
            </a:r>
          </a:p>
          <a:p>
            <a:pPr algn="l" rtl="0">
              <a:buNone/>
            </a:pPr>
            <a:r>
              <a:rPr lang="en-US" sz="1600" dirty="0" smtClean="0"/>
              <a:t> </a:t>
            </a:r>
          </a:p>
          <a:p>
            <a:pPr algn="l" rtl="0">
              <a:buNone/>
            </a:pPr>
            <a:r>
              <a:rPr lang="en-US" sz="1600" dirty="0" smtClean="0"/>
              <a:t> </a:t>
            </a:r>
          </a:p>
          <a:p>
            <a:pPr algn="l" rtl="0">
              <a:buNone/>
            </a:pPr>
            <a:r>
              <a:rPr lang="en-US" sz="1600" dirty="0" smtClean="0"/>
              <a:t> </a:t>
            </a:r>
          </a:p>
          <a:p>
            <a:pPr algn="l" rtl="0">
              <a:buNone/>
            </a:pPr>
            <a:r>
              <a:rPr lang="en-US" sz="1600" dirty="0" smtClean="0"/>
              <a:t> </a:t>
            </a:r>
          </a:p>
          <a:p>
            <a:pPr algn="l" rtl="0">
              <a:buNone/>
            </a:pPr>
            <a:r>
              <a:rPr lang="en-US" sz="1600" dirty="0" smtClean="0"/>
              <a:t> </a:t>
            </a:r>
          </a:p>
          <a:p>
            <a:pPr algn="l" rtl="0">
              <a:buNone/>
            </a:pPr>
            <a:r>
              <a:rPr lang="en-US" sz="1600" dirty="0" smtClean="0"/>
              <a:t> </a:t>
            </a:r>
          </a:p>
          <a:p>
            <a:pPr algn="l" rtl="0">
              <a:buNone/>
            </a:pPr>
            <a:r>
              <a:rPr lang="en-US" sz="1600" dirty="0" smtClean="0"/>
              <a:t> </a:t>
            </a:r>
          </a:p>
          <a:p>
            <a:pPr algn="l" rtl="0">
              <a:buNone/>
            </a:pPr>
            <a:r>
              <a:rPr lang="en-US" sz="1600" dirty="0" smtClean="0"/>
              <a:t> </a:t>
            </a:r>
          </a:p>
          <a:p>
            <a:pPr algn="l" rtl="0">
              <a:buNone/>
            </a:pPr>
            <a:r>
              <a:rPr lang="en-US" sz="1600" dirty="0" smtClean="0"/>
              <a:t> </a:t>
            </a:r>
          </a:p>
          <a:p>
            <a:pPr algn="l" rtl="0">
              <a:buNone/>
            </a:pPr>
            <a:endParaRPr lang="ar-SA" sz="1600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AF8B7-C0BF-4FB4-B549-A73C497853DC}" type="slidenum">
              <a:rPr lang="ar-SA" smtClean="0"/>
              <a:pPr/>
              <a:t>11</a:t>
            </a:fld>
            <a:endParaRPr lang="ar-SA"/>
          </a:p>
        </p:txBody>
      </p:sp>
      <p:pic>
        <p:nvPicPr>
          <p:cNvPr id="17" name="Picture 16" descr="http://wikimapia.org/p/00/01/13/33/39_big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5" y="6165304"/>
            <a:ext cx="720079" cy="4983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915816" y="6356350"/>
            <a:ext cx="3352800" cy="365125"/>
          </a:xfrm>
        </p:spPr>
        <p:txBody>
          <a:bodyPr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Prepared by: Laila al-Hasan</a:t>
            </a:r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19" name="Title 1"/>
          <p:cNvSpPr>
            <a:spLocks noGrp="1"/>
          </p:cNvSpPr>
          <p:nvPr>
            <p:ph type="title"/>
          </p:nvPr>
        </p:nvSpPr>
        <p:spPr>
          <a:xfrm>
            <a:off x="457200" y="1133872"/>
            <a:ext cx="8229600" cy="1143000"/>
          </a:xfrm>
        </p:spPr>
        <p:txBody>
          <a:bodyPr>
            <a:noAutofit/>
          </a:bodyPr>
          <a:lstStyle/>
          <a:p>
            <a:pPr marL="342900" indent="-342900" algn="ctr" rtl="0"/>
            <a:r>
              <a:rPr lang="en-US" sz="2400" dirty="0" smtClean="0">
                <a:solidFill>
                  <a:srgbClr val="FF0000"/>
                </a:solidFill>
                <a:latin typeface="+mn-lt"/>
              </a:rPr>
              <a:t/>
            </a:r>
            <a:br>
              <a:rPr lang="en-US" sz="2400" dirty="0" smtClean="0">
                <a:solidFill>
                  <a:srgbClr val="FF0000"/>
                </a:solidFill>
                <a:latin typeface="+mn-lt"/>
              </a:rPr>
            </a:br>
            <a:r>
              <a:rPr lang="en-GB" sz="2400" dirty="0" smtClean="0">
                <a:solidFill>
                  <a:srgbClr val="FF0000"/>
                </a:solidFill>
                <a:latin typeface="+mn-lt"/>
              </a:rPr>
              <a:t>Part 7: Grammar</a:t>
            </a:r>
            <a:br>
              <a:rPr lang="en-GB" sz="2400" dirty="0" smtClean="0">
                <a:solidFill>
                  <a:srgbClr val="FF0000"/>
                </a:solidFill>
                <a:latin typeface="+mn-lt"/>
              </a:rPr>
            </a:br>
            <a:r>
              <a:rPr lang="en-GB" sz="2400" dirty="0" smtClean="0">
                <a:solidFill>
                  <a:srgbClr val="FF0000"/>
                </a:solidFill>
                <a:latin typeface="+mn-lt"/>
              </a:rPr>
              <a:t>Simple Past Tense</a:t>
            </a:r>
            <a:br>
              <a:rPr lang="en-GB" sz="2400" dirty="0" smtClean="0">
                <a:solidFill>
                  <a:srgbClr val="FF0000"/>
                </a:solidFill>
                <a:latin typeface="+mn-lt"/>
              </a:rPr>
            </a:br>
            <a:r>
              <a:rPr lang="en-GB" sz="2400" dirty="0" smtClean="0">
                <a:solidFill>
                  <a:srgbClr val="FF0000"/>
                </a:solidFill>
                <a:latin typeface="+mn-lt"/>
              </a:rPr>
              <a:t>Exercises / Answers</a:t>
            </a:r>
            <a:br>
              <a:rPr lang="en-GB" sz="2400" dirty="0" smtClean="0">
                <a:solidFill>
                  <a:srgbClr val="FF0000"/>
                </a:solidFill>
                <a:latin typeface="+mn-lt"/>
              </a:rPr>
            </a:br>
            <a:endParaRPr lang="ar-SA" sz="24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21" name="Content Placeholder 2"/>
          <p:cNvSpPr txBox="1">
            <a:spLocks/>
          </p:cNvSpPr>
          <p:nvPr/>
        </p:nvSpPr>
        <p:spPr>
          <a:xfrm>
            <a:off x="457200" y="2204864"/>
            <a:ext cx="8229600" cy="3744416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 smtClean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+mj-lt"/>
              <a:buAutoNum type="arabicPeriod" startAt="2"/>
              <a:tabLst/>
              <a:defRPr/>
            </a:pPr>
            <a:endParaRPr kumimoji="0" lang="en-US" sz="1600" b="0" i="0" u="none" strike="noStrike" kern="1200" cap="none" spc="0" normalizeH="0" baseline="0" noProof="0" dirty="0" smtClean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+mj-lt"/>
              <a:buAutoNum type="arabicPeriod" startAt="2"/>
              <a:tabLst/>
              <a:defRPr/>
            </a:pPr>
            <a:endParaRPr kumimoji="0" lang="en-US" sz="1600" b="0" i="0" u="none" strike="noStrike" kern="1200" cap="none" spc="0" normalizeH="0" baseline="0" noProof="0" dirty="0" smtClean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 smtClean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+mj-lt"/>
              <a:buAutoNum type="arabicPeriod" startAt="2"/>
              <a:tabLst/>
              <a:defRPr/>
            </a:pPr>
            <a:endParaRPr kumimoji="0" lang="en-US" sz="1600" b="0" i="0" u="none" strike="noStrike" kern="1200" cap="none" spc="0" normalizeH="0" baseline="0" noProof="0" dirty="0" smtClean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 smtClean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 smtClean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 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 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ar-SA" sz="1600" b="0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2" name="Content Placeholder 2"/>
          <p:cNvSpPr txBox="1">
            <a:spLocks/>
          </p:cNvSpPr>
          <p:nvPr/>
        </p:nvSpPr>
        <p:spPr>
          <a:xfrm>
            <a:off x="827584" y="2352248"/>
            <a:ext cx="7560840" cy="35970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R="0" lvl="0" algn="l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lang="en-GB" sz="2000" dirty="0" smtClean="0">
                <a:solidFill>
                  <a:schemeClr val="accent1"/>
                </a:solidFill>
              </a:rPr>
              <a:t>g</a:t>
            </a:r>
            <a:r>
              <a:rPr lang="en-GB" sz="2000" baseline="0" dirty="0" smtClean="0">
                <a:solidFill>
                  <a:schemeClr val="accent1"/>
                </a:solidFill>
              </a:rPr>
              <a:t>ot- was- showed- got- ate- went- brushed- played- danced- woke up- planted- carried- was- was- talked 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9208" y="4365104"/>
            <a:ext cx="8229600" cy="792088"/>
          </a:xfrm>
        </p:spPr>
        <p:txBody>
          <a:bodyPr>
            <a:noAutofit/>
          </a:bodyPr>
          <a:lstStyle/>
          <a:p>
            <a:pPr algn="l" rtl="0">
              <a:buNone/>
            </a:pPr>
            <a:r>
              <a:rPr lang="en-US" sz="2000" dirty="0" smtClean="0">
                <a:solidFill>
                  <a:srgbClr val="FF0000"/>
                </a:solidFill>
              </a:rPr>
              <a:t> http://www.youtube.com/watch?v=ttjAMb3II_Q&amp;feature=relmfu</a:t>
            </a:r>
          </a:p>
          <a:p>
            <a:pPr algn="l" rtl="0">
              <a:buNone/>
            </a:pPr>
            <a:endParaRPr lang="en-US" sz="2000" u="sng" dirty="0" smtClean="0">
              <a:solidFill>
                <a:srgbClr val="FF0000"/>
              </a:solidFill>
            </a:endParaRPr>
          </a:p>
          <a:p>
            <a:pPr algn="l" rtl="0">
              <a:buNone/>
            </a:pPr>
            <a:endParaRPr lang="en-US" sz="2000" u="sng" dirty="0" smtClean="0">
              <a:solidFill>
                <a:srgbClr val="FF0000"/>
              </a:solidFill>
            </a:endParaRPr>
          </a:p>
          <a:p>
            <a:pPr algn="l" rtl="0">
              <a:buNone/>
            </a:pPr>
            <a:endParaRPr lang="en-US" sz="2000" u="sng" dirty="0" smtClean="0">
              <a:solidFill>
                <a:srgbClr val="FF0000"/>
              </a:solidFill>
            </a:endParaRPr>
          </a:p>
          <a:p>
            <a:pPr algn="l" rtl="0">
              <a:buNone/>
            </a:pPr>
            <a:endParaRPr lang="en-US" sz="2000" u="sng" dirty="0" smtClean="0">
              <a:solidFill>
                <a:srgbClr val="FF0000"/>
              </a:solidFill>
            </a:endParaRPr>
          </a:p>
          <a:p>
            <a:pPr algn="l" rtl="0">
              <a:buNone/>
            </a:pPr>
            <a:endParaRPr lang="ar-SA" sz="2000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AF8B7-C0BF-4FB4-B549-A73C497853DC}" type="slidenum">
              <a:rPr lang="ar-SA" smtClean="0"/>
              <a:pPr/>
              <a:t>12</a:t>
            </a:fld>
            <a:endParaRPr lang="ar-SA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518864" y="836712"/>
            <a:ext cx="8229600" cy="1143000"/>
          </a:xfrm>
        </p:spPr>
        <p:txBody>
          <a:bodyPr>
            <a:noAutofit/>
          </a:bodyPr>
          <a:lstStyle/>
          <a:p>
            <a:pPr marL="0" lvl="1" algn="ctr" rtl="0"/>
            <a:r>
              <a:rPr lang="en-US" sz="2400" dirty="0" smtClean="0">
                <a:solidFill>
                  <a:srgbClr val="FF0000"/>
                </a:solidFill>
                <a:latin typeface="+mn-lt"/>
              </a:rPr>
              <a:t/>
            </a:r>
            <a:br>
              <a:rPr lang="en-US" sz="2400" dirty="0" smtClean="0">
                <a:solidFill>
                  <a:srgbClr val="FF0000"/>
                </a:solidFill>
                <a:latin typeface="+mn-lt"/>
              </a:rPr>
            </a:br>
            <a:r>
              <a:rPr lang="en-US" sz="2400" dirty="0" smtClean="0">
                <a:solidFill>
                  <a:srgbClr val="FF0000"/>
                </a:solidFill>
                <a:latin typeface="+mn-lt"/>
              </a:rPr>
              <a:t>Part 7: Grammar</a:t>
            </a:r>
            <a:br>
              <a:rPr lang="en-US" sz="2400" dirty="0" smtClean="0">
                <a:solidFill>
                  <a:srgbClr val="FF0000"/>
                </a:solidFill>
                <a:latin typeface="+mn-lt"/>
              </a:rPr>
            </a:br>
            <a:r>
              <a:rPr lang="en-US" sz="2400" dirty="0">
                <a:solidFill>
                  <a:srgbClr val="FF0000"/>
                </a:solidFill>
                <a:latin typeface="+mn-lt"/>
              </a:rPr>
              <a:t>S</a:t>
            </a:r>
            <a:r>
              <a:rPr lang="en-US" sz="2400" dirty="0" smtClean="0">
                <a:solidFill>
                  <a:srgbClr val="FF0000"/>
                </a:solidFill>
                <a:latin typeface="+mn-lt"/>
              </a:rPr>
              <a:t>imple Past Tense</a:t>
            </a:r>
            <a:br>
              <a:rPr lang="en-US" sz="2400" dirty="0" smtClean="0">
                <a:solidFill>
                  <a:srgbClr val="FF0000"/>
                </a:solidFill>
                <a:latin typeface="+mn-lt"/>
              </a:rPr>
            </a:br>
            <a:r>
              <a:rPr lang="en-US" sz="2400" dirty="0" smtClean="0">
                <a:solidFill>
                  <a:srgbClr val="FF0000"/>
                </a:solidFill>
                <a:latin typeface="+mn-lt"/>
              </a:rPr>
              <a:t>Online Sources</a:t>
            </a:r>
            <a:endParaRPr lang="ar-SA" sz="2400" dirty="0">
              <a:solidFill>
                <a:srgbClr val="FF0000"/>
              </a:solidFill>
              <a:latin typeface="+mn-lt"/>
            </a:endParaRPr>
          </a:p>
        </p:txBody>
      </p:sp>
      <p:pic>
        <p:nvPicPr>
          <p:cNvPr id="6" name="Picture 5" descr="http://wikimapia.org/p/00/01/13/33/39_big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5" y="6165304"/>
            <a:ext cx="720079" cy="4983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2915816" y="6356350"/>
            <a:ext cx="3352800" cy="365125"/>
          </a:xfrm>
        </p:spPr>
        <p:txBody>
          <a:bodyPr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Prepared by: Laila al-Hasan</a:t>
            </a:r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83568" y="3068960"/>
            <a:ext cx="718254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endParaRPr lang="en-US" sz="2000" u="sng" dirty="0" smtClean="0"/>
          </a:p>
          <a:p>
            <a:endParaRPr lang="en-US" sz="2000" dirty="0">
              <a:solidFill>
                <a:schemeClr val="tx2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83568" y="2348880"/>
            <a:ext cx="727280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>
              <a:buNone/>
            </a:pPr>
            <a:r>
              <a:rPr lang="en-US" dirty="0" smtClean="0">
                <a:solidFill>
                  <a:schemeClr val="accent1"/>
                </a:solidFill>
              </a:rPr>
              <a:t>To watch the YouTube videos below, copy the URL and paste it in your </a:t>
            </a:r>
            <a:r>
              <a:rPr lang="en-US" dirty="0" smtClean="0">
                <a:solidFill>
                  <a:schemeClr val="accent1"/>
                </a:solidFill>
              </a:rPr>
              <a:t>browser’s </a:t>
            </a:r>
            <a:r>
              <a:rPr lang="en-US" dirty="0" smtClean="0">
                <a:solidFill>
                  <a:schemeClr val="accent1"/>
                </a:solidFill>
              </a:rPr>
              <a:t>search box. </a:t>
            </a:r>
          </a:p>
          <a:p>
            <a:pPr algn="l" rtl="0">
              <a:buNone/>
            </a:pPr>
            <a:endParaRPr lang="en-US" dirty="0" smtClean="0">
              <a:solidFill>
                <a:schemeClr val="accent1"/>
              </a:solidFill>
            </a:endParaRPr>
          </a:p>
          <a:p>
            <a:pPr algn="l" rtl="0">
              <a:buNone/>
            </a:pPr>
            <a:endParaRPr lang="en-US" dirty="0" smtClean="0">
              <a:solidFill>
                <a:schemeClr val="accent1"/>
              </a:solidFill>
            </a:endParaRPr>
          </a:p>
          <a:p>
            <a:pPr algn="l" rtl="0">
              <a:buNone/>
            </a:pPr>
            <a:endParaRPr lang="en-US" dirty="0" smtClean="0">
              <a:solidFill>
                <a:schemeClr val="accent1"/>
              </a:solidFill>
            </a:endParaRPr>
          </a:p>
          <a:p>
            <a:pPr algn="l" rtl="0">
              <a:buNone/>
            </a:pPr>
            <a:endParaRPr lang="en-US" dirty="0" smtClean="0">
              <a:solidFill>
                <a:schemeClr val="accent1"/>
              </a:solidFill>
            </a:endParaRPr>
          </a:p>
          <a:p>
            <a:pPr algn="l" rtl="0">
              <a:buNone/>
            </a:pPr>
            <a:endParaRPr lang="en-US" dirty="0" smtClean="0">
              <a:solidFill>
                <a:schemeClr val="accent1"/>
              </a:solidFill>
            </a:endParaRPr>
          </a:p>
          <a:p>
            <a:pPr algn="l" rtl="0">
              <a:buNone/>
            </a:pPr>
            <a:endParaRPr lang="en-US" dirty="0" smtClean="0">
              <a:solidFill>
                <a:schemeClr val="accent1"/>
              </a:solidFill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611560" y="3645024"/>
            <a:ext cx="835292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ea typeface="Calibri" pitchFamily="34" charset="0"/>
                <a:cs typeface="Arial" pitchFamily="34" charset="0"/>
              </a:rPr>
              <a:t>http://www.youtube.com/watch?v=J5E9SWg6_fw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cs typeface="Arial" pitchFamily="34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1242</TotalTime>
  <Words>659</Words>
  <Application>Microsoft Office PowerPoint</Application>
  <PresentationFormat>On-screen Show (4:3)</PresentationFormat>
  <Paragraphs>217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Flow</vt:lpstr>
      <vt:lpstr> Unit 2 Country Life vs. City Life Grammar:  Simple Past Tense    </vt:lpstr>
      <vt:lpstr>Unit 2: Country life vs. City Life  </vt:lpstr>
      <vt:lpstr> Part 7: Grammar Simple Past Tense Introduction </vt:lpstr>
      <vt:lpstr> Part 7: Grammar Simple Past Tense Introduction </vt:lpstr>
      <vt:lpstr>  </vt:lpstr>
      <vt:lpstr> Part 7: Grammar Simple Past Tense Book P.34 </vt:lpstr>
      <vt:lpstr> Part 7: Grammar Simple Past Tense Book P.34 </vt:lpstr>
      <vt:lpstr>  </vt:lpstr>
      <vt:lpstr> Part 7: Grammar Simple Past Tense Exercises - Book P.34-35 </vt:lpstr>
      <vt:lpstr>  </vt:lpstr>
      <vt:lpstr> Part 7: Grammar Simple Past Tense Exercises / Answers </vt:lpstr>
      <vt:lpstr> Part 7: Grammar Simple Past Tense Online Sources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laila alhasan</dc:creator>
  <cp:lastModifiedBy>laila alhasan</cp:lastModifiedBy>
  <cp:revision>76</cp:revision>
  <dcterms:created xsi:type="dcterms:W3CDTF">2011-10-27T06:25:09Z</dcterms:created>
  <dcterms:modified xsi:type="dcterms:W3CDTF">2012-03-26T09:44:46Z</dcterms:modified>
</cp:coreProperties>
</file>