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1"/>
  </p:notesMasterIdLst>
  <p:sldIdLst>
    <p:sldId id="288" r:id="rId2"/>
    <p:sldId id="261" r:id="rId3"/>
    <p:sldId id="266" r:id="rId4"/>
    <p:sldId id="284" r:id="rId5"/>
    <p:sldId id="267" r:id="rId6"/>
    <p:sldId id="303" r:id="rId7"/>
    <p:sldId id="304" r:id="rId8"/>
    <p:sldId id="301" r:id="rId9"/>
    <p:sldId id="302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87356" autoAdjust="0"/>
  </p:normalViewPr>
  <p:slideViewPr>
    <p:cSldViewPr>
      <p:cViewPr varScale="1">
        <p:scale>
          <a:sx n="113" d="100"/>
          <a:sy n="113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D5D37ED-9E3A-4252-9032-733DA81BA63C}" type="datetimeFigureOut">
              <a:rPr lang="ar-SA" smtClean="0"/>
              <a:pPr/>
              <a:t>19/11/1434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F9B8AE6-ACCD-4618-ABD2-15783046D64D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966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E5029-C377-41DB-88DF-D9E10428411B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B8AE6-ACCD-4618-ABD2-15783046D64D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58DC97-E2C3-490A-99A3-592835CA4178}" type="datetime1">
              <a:rPr lang="ar-SA" smtClean="0"/>
              <a:pPr/>
              <a:t>19/11/1434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5616" y="3112368"/>
            <a:ext cx="69127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Unit 3</a:t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Swimming across Borders Vocabulary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 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endParaRPr lang="ar-SA" sz="4000" b="1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4DE1-7832-4BC7-80D8-FBD618157834}" type="slidenum">
              <a:rPr lang="ar-SA" smtClean="0"/>
              <a:pPr/>
              <a:t>1</a:t>
            </a:fld>
            <a:endParaRPr lang="ar-SA"/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589240"/>
            <a:ext cx="1447800" cy="8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013176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esktop\images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12976"/>
            <a:ext cx="129614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images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190156"/>
            <a:ext cx="1227956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images\images (4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90156"/>
            <a:ext cx="1257919" cy="175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images\downloa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85062"/>
            <a:ext cx="1224136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</p:spPr>
        <p:txBody>
          <a:bodyPr>
            <a:normAutofit/>
          </a:bodyPr>
          <a:lstStyle/>
          <a:p>
            <a:pPr marL="342900" indent="-342900"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Vocabulary</a:t>
            </a:r>
          </a:p>
          <a:p>
            <a:pPr marL="0" indent="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Definitions </a:t>
            </a:r>
          </a:p>
          <a:p>
            <a:pPr marL="0" indent="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Vocabulary for Comprehension</a:t>
            </a:r>
          </a:p>
          <a:p>
            <a:pPr marL="0" indent="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Focus on Vocabulary</a:t>
            </a:r>
          </a:p>
          <a:p>
            <a:pPr marL="0" indent="0"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Exercises</a:t>
            </a:r>
          </a:p>
          <a:p>
            <a:pPr marL="342900" indent="-342900"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marL="708660" lvl="1" indent="-342900"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2</a:t>
            </a:fld>
            <a:endParaRPr lang="ar-SA"/>
          </a:p>
        </p:txBody>
      </p:sp>
      <p:pic>
        <p:nvPicPr>
          <p:cNvPr id="5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0662053"/>
              </p:ext>
            </p:extLst>
          </p:nvPr>
        </p:nvGraphicFramePr>
        <p:xfrm>
          <a:off x="0" y="980728"/>
          <a:ext cx="9144000" cy="5215169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6730471"/>
                <a:gridCol w="2413529"/>
              </a:tblGrid>
              <a:tr h="50405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Definitions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1083993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not have</a:t>
                      </a:r>
                      <a:r>
                        <a:rPr lang="en-US" sz="2000" b="1" i="1" baseline="0" dirty="0" smtClean="0">
                          <a:solidFill>
                            <a:srgbClr val="FF0000"/>
                          </a:solidFill>
                        </a:rPr>
                        <a:t> problems with</a:t>
                      </a:r>
                    </a:p>
                    <a:p>
                      <a:pPr algn="l" rtl="0"/>
                      <a:r>
                        <a:rPr lang="en-US" sz="2000" b="1" i="1" baseline="0" dirty="0" smtClean="0">
                          <a:solidFill>
                            <a:schemeClr val="accent1"/>
                          </a:solidFill>
                        </a:rPr>
                        <a:t>example</a:t>
                      </a:r>
                      <a:r>
                        <a:rPr lang="en-US" sz="2000" b="1" baseline="0" dirty="0" smtClean="0">
                          <a:solidFill>
                            <a:schemeClr val="accent1"/>
                          </a:solidFill>
                        </a:rPr>
                        <a:t>: </a:t>
                      </a:r>
                      <a:r>
                        <a:rPr lang="en-US" sz="2000" baseline="0" dirty="0" smtClean="0">
                          <a:solidFill>
                            <a:schemeClr val="accent1"/>
                          </a:solidFill>
                        </a:rPr>
                        <a:t>Some people can </a:t>
                      </a:r>
                      <a:r>
                        <a:rPr lang="en-US" sz="2000" b="1" i="1" u="sng" baseline="0" dirty="0" smtClean="0">
                          <a:solidFill>
                            <a:srgbClr val="FF0000"/>
                          </a:solidFill>
                        </a:rPr>
                        <a:t>tolerate</a:t>
                      </a:r>
                      <a:r>
                        <a:rPr lang="en-US" sz="2000" baseline="0" dirty="0" smtClean="0">
                          <a:solidFill>
                            <a:schemeClr val="accent1"/>
                          </a:solidFill>
                        </a:rPr>
                        <a:t> hot water. They can play sports outside on a very hot day and feel fine. </a:t>
                      </a:r>
                      <a:endParaRPr lang="en-US" sz="20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tolerate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803735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0" dirty="0" smtClean="0">
                          <a:solidFill>
                            <a:schemeClr val="accent1"/>
                          </a:solidFill>
                        </a:rPr>
                        <a:t>be</a:t>
                      </a:r>
                      <a:r>
                        <a:rPr lang="en-US" sz="2000" b="1" i="0" baseline="0" dirty="0" smtClean="0">
                          <a:solidFill>
                            <a:schemeClr val="accent1"/>
                          </a:solidFill>
                        </a:rPr>
                        <a:t> naturally good at something</a:t>
                      </a:r>
                    </a:p>
                    <a:p>
                      <a:pPr algn="l" rtl="0"/>
                      <a:r>
                        <a:rPr lang="en-US" sz="2000" b="1" i="1" baseline="0" dirty="0" smtClean="0">
                          <a:solidFill>
                            <a:schemeClr val="accent1"/>
                          </a:solidFill>
                        </a:rPr>
                        <a:t>example</a:t>
                      </a:r>
                      <a:r>
                        <a:rPr lang="en-US" sz="2000" b="1" i="0" baseline="0" dirty="0" smtClean="0">
                          <a:solidFill>
                            <a:schemeClr val="accent1"/>
                          </a:solidFill>
                        </a:rPr>
                        <a:t>: </a:t>
                      </a: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In order to be a great athlete, a person needs to both work hard and have </a:t>
                      </a:r>
                      <a:r>
                        <a:rPr lang="en-US" sz="2000" b="1" i="1" u="sng" baseline="0" dirty="0" smtClean="0">
                          <a:solidFill>
                            <a:srgbClr val="FF0000"/>
                          </a:solidFill>
                        </a:rPr>
                        <a:t>talent</a:t>
                      </a: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. Hard work or </a:t>
                      </a:r>
                      <a:r>
                        <a:rPr lang="en-US" sz="2000" b="1" i="1" u="sng" baseline="0" dirty="0" smtClean="0">
                          <a:solidFill>
                            <a:srgbClr val="FF0000"/>
                          </a:solidFill>
                        </a:rPr>
                        <a:t>talent</a:t>
                      </a: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 alone is not enough.  </a:t>
                      </a:r>
                      <a:endParaRPr lang="en-US" sz="2000" b="1" i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have talent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869521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be better than the best</a:t>
                      </a:r>
                      <a:r>
                        <a:rPr lang="en-US" sz="2000" b="1" i="1" baseline="0" dirty="0" smtClean="0">
                          <a:solidFill>
                            <a:srgbClr val="FF0000"/>
                          </a:solidFill>
                        </a:rPr>
                        <a:t> ever</a:t>
                      </a:r>
                    </a:p>
                    <a:p>
                      <a:pPr algn="l" rtl="0"/>
                      <a:r>
                        <a:rPr lang="en-US" sz="2000" b="1" i="1" baseline="0" dirty="0" smtClean="0">
                          <a:solidFill>
                            <a:schemeClr val="accent1"/>
                          </a:solidFill>
                        </a:rPr>
                        <a:t>example: </a:t>
                      </a: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The runner did more than just win. His time </a:t>
                      </a:r>
                      <a:r>
                        <a:rPr lang="en-US" sz="2000" b="1" i="1" u="sng" baseline="0" dirty="0" smtClean="0">
                          <a:solidFill>
                            <a:srgbClr val="FF0000"/>
                          </a:solidFill>
                        </a:rPr>
                        <a:t>broke the record </a:t>
                      </a: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for the 200-meter race. </a:t>
                      </a:r>
                      <a:endParaRPr lang="en-US" sz="2000" b="0" i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break</a:t>
                      </a:r>
                      <a:r>
                        <a:rPr lang="en-US" sz="2000" b="1" baseline="0" dirty="0" smtClean="0">
                          <a:solidFill>
                            <a:srgbClr val="FF0000"/>
                          </a:solidFill>
                        </a:rPr>
                        <a:t> the record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190802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better than excellent</a:t>
                      </a:r>
                    </a:p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1" i="1" dirty="0" smtClean="0">
                          <a:solidFill>
                            <a:schemeClr val="accent1"/>
                          </a:solidFill>
                        </a:rPr>
                        <a:t>example: </a:t>
                      </a: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Most</a:t>
                      </a: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 athletes are very good at what they do. But, every once in a while, an athlete who is truly </a:t>
                      </a:r>
                      <a:r>
                        <a:rPr lang="en-US" sz="2000" b="1" i="1" u="sng" baseline="0" dirty="0" smtClean="0">
                          <a:solidFill>
                            <a:srgbClr val="FF0000"/>
                          </a:solidFill>
                        </a:rPr>
                        <a:t>outstanding</a:t>
                      </a:r>
                      <a:r>
                        <a:rPr lang="en-US" sz="2000" b="0" i="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comes along and captures the world’s attention. </a:t>
                      </a:r>
                      <a:endParaRPr lang="en-US" sz="2000" b="0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outstanding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3</a:t>
            </a:fld>
            <a:endParaRPr lang="ar-SA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0989218"/>
              </p:ext>
            </p:extLst>
          </p:nvPr>
        </p:nvGraphicFramePr>
        <p:xfrm>
          <a:off x="0" y="980728"/>
          <a:ext cx="9144000" cy="4904224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6730471"/>
                <a:gridCol w="2413529"/>
              </a:tblGrid>
              <a:tr h="57606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Definitions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l" rtl="0"/>
                      <a:r>
                        <a:rPr lang="en-GB" sz="2000" b="1" i="1" dirty="0" smtClean="0">
                          <a:solidFill>
                            <a:srgbClr val="FF0000"/>
                          </a:solidFill>
                        </a:rPr>
                        <a:t>line </a:t>
                      </a:r>
                      <a:r>
                        <a:rPr lang="en-GB" sz="2000" b="1" i="1" dirty="0" smtClean="0">
                          <a:solidFill>
                            <a:srgbClr val="FF0000"/>
                          </a:solidFill>
                        </a:rPr>
                        <a:t>separating two countries</a:t>
                      </a:r>
                    </a:p>
                    <a:p>
                      <a:pPr algn="l" rtl="0"/>
                      <a:r>
                        <a:rPr lang="en-GB" sz="2000" b="1" i="1" dirty="0" smtClean="0">
                          <a:solidFill>
                            <a:schemeClr val="accent1"/>
                          </a:solidFill>
                        </a:rPr>
                        <a:t>example: </a:t>
                      </a:r>
                      <a:r>
                        <a:rPr lang="en-GB" sz="2000" b="0" i="0" dirty="0" smtClean="0">
                          <a:solidFill>
                            <a:schemeClr val="accent1"/>
                          </a:solidFill>
                        </a:rPr>
                        <a:t>The</a:t>
                      </a:r>
                      <a:r>
                        <a:rPr lang="en-GB" sz="2000" b="0" i="0" baseline="0" dirty="0" smtClean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en-GB" sz="2000" b="1" i="1" u="sng" baseline="0" dirty="0" smtClean="0">
                          <a:solidFill>
                            <a:srgbClr val="FF0000"/>
                          </a:solidFill>
                        </a:rPr>
                        <a:t>border</a:t>
                      </a:r>
                      <a:r>
                        <a:rPr lang="en-GB" sz="2000" b="0" i="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GB" sz="2000" b="0" i="0" baseline="0" dirty="0" smtClean="0">
                          <a:solidFill>
                            <a:schemeClr val="accent1"/>
                          </a:solidFill>
                        </a:rPr>
                        <a:t>between the United States and Canada stretches from the Atlantic to the Pacific and is the longest border in the world. </a:t>
                      </a:r>
                      <a:endParaRPr lang="en-GB" sz="2000" b="1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border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87415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things </a:t>
                      </a: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that you do successfully</a:t>
                      </a:r>
                    </a:p>
                    <a:p>
                      <a:pPr algn="l" rtl="0"/>
                      <a:r>
                        <a:rPr lang="en-US" sz="2000" b="1" i="1" dirty="0" smtClean="0">
                          <a:solidFill>
                            <a:schemeClr val="accent1"/>
                          </a:solidFill>
                        </a:rPr>
                        <a:t>example: </a:t>
                      </a: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We</a:t>
                      </a: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 admire some athletes not only for their </a:t>
                      </a:r>
                      <a:r>
                        <a:rPr lang="en-US" sz="2000" b="1" i="1" u="sng" baseline="0" dirty="0" smtClean="0">
                          <a:solidFill>
                            <a:srgbClr val="FF0000"/>
                          </a:solidFill>
                        </a:rPr>
                        <a:t>achievements</a:t>
                      </a:r>
                      <a:r>
                        <a:rPr lang="en-US" sz="2000" b="0" i="0" baseline="0" dirty="0" smtClean="0">
                          <a:solidFill>
                            <a:schemeClr val="accent1"/>
                          </a:solidFill>
                        </a:rPr>
                        <a:t> as athletes,  </a:t>
                      </a:r>
                      <a:endParaRPr lang="en-US" sz="2000" b="1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achievements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87415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something </a:t>
                      </a: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that is interesting because it is difficult</a:t>
                      </a:r>
                    </a:p>
                    <a:p>
                      <a:pPr algn="l" rtl="0"/>
                      <a:r>
                        <a:rPr lang="en-US" sz="2000" b="1" i="1" dirty="0" smtClean="0">
                          <a:solidFill>
                            <a:schemeClr val="accent1"/>
                          </a:solidFill>
                        </a:rPr>
                        <a:t>example: </a:t>
                      </a: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She liked the </a:t>
                      </a:r>
                      <a:r>
                        <a:rPr lang="en-US" sz="2000" b="1" i="1" u="sng" dirty="0" smtClean="0">
                          <a:solidFill>
                            <a:srgbClr val="FF0000"/>
                          </a:solidFill>
                        </a:rPr>
                        <a:t>challenge</a:t>
                      </a:r>
                      <a:r>
                        <a:rPr lang="en-US" sz="2000" b="0" i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of playing against athletes who were better than she was. </a:t>
                      </a:r>
                      <a:endParaRPr lang="en-US" sz="2000" b="1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challenge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874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to give somebody courage and hope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 smtClean="0">
                          <a:solidFill>
                            <a:schemeClr val="accent1"/>
                          </a:solidFill>
                        </a:rPr>
                        <a:t>example: </a:t>
                      </a: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She</a:t>
                      </a:r>
                      <a:r>
                        <a:rPr lang="en-US" sz="2000" b="1" i="0" dirty="0" smtClean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lost the race and wanted to quit, but her friends encouraged her to try again. 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encourage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4</a:t>
            </a:fld>
            <a:endParaRPr lang="ar-SA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7886700"/>
              </p:ext>
            </p:extLst>
          </p:nvPr>
        </p:nvGraphicFramePr>
        <p:xfrm>
          <a:off x="0" y="980729"/>
          <a:ext cx="9144000" cy="5343674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6972075"/>
                <a:gridCol w="2171925"/>
              </a:tblGrid>
              <a:tr h="66015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Definitions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660157">
                <a:tc>
                  <a:txBody>
                    <a:bodyPr/>
                    <a:lstStyle/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shared by a whole nation</a:t>
                      </a:r>
                    </a:p>
                    <a:p>
                      <a:pPr algn="l" rtl="0">
                        <a:buFont typeface="Courier New" pitchFamily="49" charset="0"/>
                        <a:buNone/>
                      </a:pPr>
                      <a:r>
                        <a:rPr lang="en-US" sz="2000" b="1" i="1" dirty="0" smtClean="0">
                          <a:solidFill>
                            <a:schemeClr val="accent1"/>
                          </a:solidFill>
                        </a:rPr>
                        <a:t>example: </a:t>
                      </a: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First, she ran in small local races; then, when she was good enough, she ran in national races.  </a:t>
                      </a:r>
                      <a:endParaRPr lang="en-US" sz="2000" b="1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national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60157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a part of the body like the heart, the brain ..</a:t>
                      </a:r>
                    </a:p>
                    <a:p>
                      <a:pPr algn="l" rtl="0"/>
                      <a:r>
                        <a:rPr lang="en-US" sz="2000" b="1" i="1" dirty="0" smtClean="0">
                          <a:solidFill>
                            <a:schemeClr val="accent1"/>
                          </a:solidFill>
                        </a:rPr>
                        <a:t>example: </a:t>
                      </a:r>
                      <a:r>
                        <a:rPr lang="en-US" sz="2000" b="0" i="0" dirty="0" smtClean="0">
                          <a:solidFill>
                            <a:schemeClr val="accent1"/>
                          </a:solidFill>
                        </a:rPr>
                        <a:t>Athletes’ hearts, lungs, and other major organs are in excellent condition.  </a:t>
                      </a:r>
                      <a:endParaRPr lang="ar-SA" sz="2000" b="1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organs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60157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someone who has sports abilities like running and jumping</a:t>
                      </a:r>
                    </a:p>
                    <a:p>
                      <a:pPr algn="l" rtl="0"/>
                      <a:r>
                        <a:rPr lang="en-US" sz="2000" b="1" i="1" dirty="0" smtClean="0">
                          <a:solidFill>
                            <a:schemeClr val="accent1"/>
                          </a:solidFill>
                        </a:rPr>
                        <a:t>example: She is a natural athlete. </a:t>
                      </a:r>
                      <a:endParaRPr lang="ar-SA" sz="2000" b="1" i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athlete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60157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to respect and like someone because you think he/she has done something good</a:t>
                      </a:r>
                    </a:p>
                    <a:p>
                      <a:pPr algn="l" rtl="0"/>
                      <a:r>
                        <a:rPr lang="en-US" sz="2000" b="1" i="1" dirty="0" smtClean="0">
                          <a:solidFill>
                            <a:schemeClr val="accent1"/>
                          </a:solidFill>
                        </a:rPr>
                        <a:t>example: I really admire your enthusiasm. </a:t>
                      </a:r>
                      <a:endParaRPr lang="ar-SA" sz="2000" b="1" i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admire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60157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a book in which someone writes about his/her own life</a:t>
                      </a:r>
                      <a:endParaRPr lang="ar-SA" sz="2000" b="1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autobiography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5</a:t>
            </a:fld>
            <a:endParaRPr lang="ar-SA"/>
          </a:p>
        </p:txBody>
      </p:sp>
      <p:pic>
        <p:nvPicPr>
          <p:cNvPr id="5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2" y="6359525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327756"/>
              </p:ext>
            </p:extLst>
          </p:nvPr>
        </p:nvGraphicFramePr>
        <p:xfrm>
          <a:off x="0" y="926921"/>
          <a:ext cx="9144000" cy="5432604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6862231"/>
                <a:gridCol w="2281769"/>
              </a:tblGrid>
              <a:tr h="57606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Definitions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l" rtl="0"/>
                      <a:r>
                        <a:rPr lang="en-GB" sz="2000" b="1" i="1" dirty="0" smtClean="0">
                          <a:solidFill>
                            <a:srgbClr val="FF0000"/>
                          </a:solidFill>
                        </a:rPr>
                        <a:t>a book that tells what has happened in someone’s life written by someone else</a:t>
                      </a:r>
                      <a:endParaRPr lang="en-GB" sz="2000" b="1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biography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87415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en-US" sz="2000" b="1" i="1" baseline="0" dirty="0" smtClean="0">
                          <a:solidFill>
                            <a:srgbClr val="FF0000"/>
                          </a:solidFill>
                        </a:rPr>
                        <a:t> long running race of about</a:t>
                      </a: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 42.2 km or</a:t>
                      </a:r>
                      <a:r>
                        <a:rPr lang="en-US" sz="2000" b="1" i="1" baseline="0" dirty="0" smtClean="0">
                          <a:solidFill>
                            <a:srgbClr val="FF0000"/>
                          </a:solidFill>
                        </a:rPr>
                        <a:t> 26 miles</a:t>
                      </a:r>
                      <a:endParaRPr lang="en-US" sz="2000" b="1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marathon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87415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a list with the most important events</a:t>
                      </a:r>
                      <a:r>
                        <a:rPr lang="en-US" sz="2000" b="1" i="1" baseline="0" dirty="0" smtClean="0">
                          <a:solidFill>
                            <a:srgbClr val="FF0000"/>
                          </a:solidFill>
                        </a:rPr>
                        <a:t> in someone’s life with the dates of these events</a:t>
                      </a:r>
                      <a:endParaRPr lang="en-US" sz="2000" b="1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vita/vitae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874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from one part of a country to the other especially not using roads</a:t>
                      </a:r>
                      <a:endParaRPr lang="en-US" sz="2000" b="1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cross-country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874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en-US" sz="2000" b="1" i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competition to find the best player</a:t>
                      </a:r>
                      <a:r>
                        <a:rPr lang="en-US" sz="2000" b="1" i="1" baseline="0" dirty="0" smtClean="0">
                          <a:solidFill>
                            <a:srgbClr val="FF0000"/>
                          </a:solidFill>
                        </a:rPr>
                        <a:t> or </a:t>
                      </a: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team in</a:t>
                      </a:r>
                      <a:r>
                        <a:rPr lang="en-US" sz="2000" b="1" i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a particular sport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 smtClean="0">
                          <a:solidFill>
                            <a:schemeClr val="accent1"/>
                          </a:solidFill>
                        </a:rPr>
                        <a:t>example: He</a:t>
                      </a:r>
                      <a:r>
                        <a:rPr lang="en-US" sz="2000" b="1" i="1" baseline="0" dirty="0" smtClean="0">
                          <a:solidFill>
                            <a:schemeClr val="accent1"/>
                          </a:solidFill>
                        </a:rPr>
                        <a:t> won a silver medal at the championship. </a:t>
                      </a:r>
                      <a:endParaRPr lang="en-US" sz="2000" b="1" i="1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championship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7874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>
                          <a:solidFill>
                            <a:srgbClr val="FF0000"/>
                          </a:solidFill>
                        </a:rPr>
                        <a:t>representative of one’s country</a:t>
                      </a:r>
                      <a:endParaRPr lang="en-US" sz="2000" b="1" i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ambassador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6</a:t>
            </a:fld>
            <a:endParaRPr lang="ar-SA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722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2814477"/>
              </p:ext>
            </p:extLst>
          </p:nvPr>
        </p:nvGraphicFramePr>
        <p:xfrm>
          <a:off x="0" y="1700808"/>
          <a:ext cx="9144000" cy="1886704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6730471"/>
                <a:gridCol w="2413529"/>
              </a:tblGrid>
              <a:tr h="57606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Definitions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787415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i="1" dirty="0" smtClean="0">
                          <a:solidFill>
                            <a:srgbClr val="FF0000"/>
                          </a:solidFill>
                        </a:rPr>
                        <a:t>a man/ woman who is admired for doing something extremely brave</a:t>
                      </a:r>
                    </a:p>
                    <a:p>
                      <a:pPr algn="l" rtl="0"/>
                      <a:r>
                        <a:rPr lang="en-US" sz="2000" b="1" i="1" dirty="0" smtClean="0">
                          <a:solidFill>
                            <a:schemeClr val="accent1"/>
                          </a:solidFill>
                        </a:rPr>
                        <a:t>Example: The</a:t>
                      </a:r>
                      <a:r>
                        <a:rPr lang="en-US" sz="2000" b="1" i="1" baseline="0" dirty="0" smtClean="0">
                          <a:solidFill>
                            <a:schemeClr val="accent1"/>
                          </a:solidFill>
                        </a:rPr>
                        <a:t> Olympic team were given a hero’s welcome when they returned home. </a:t>
                      </a:r>
                      <a:endParaRPr lang="ar-SA" sz="2000" b="1" i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hero/heroine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7</a:t>
            </a:fld>
            <a:endParaRPr lang="ar-SA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8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359525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5822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2367528"/>
            <a:ext cx="6048672" cy="1997576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000" dirty="0" smtClean="0">
                <a:solidFill>
                  <a:schemeClr val="accent1"/>
                </a:solidFill>
              </a:rPr>
              <a:t>Exercises 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917848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8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6856" y="557808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Vocabulary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1128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88840"/>
            <a:ext cx="7344816" cy="3653760"/>
          </a:xfrm>
        </p:spPr>
        <p:txBody>
          <a:bodyPr>
            <a:noAutofit/>
          </a:bodyPr>
          <a:lstStyle/>
          <a:p>
            <a:pPr algn="l" rtl="0">
              <a:buNone/>
            </a:pPr>
            <a:endParaRPr lang="en-GB" sz="16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r>
              <a:rPr lang="en-GB" sz="1600" b="1" dirty="0" smtClean="0">
                <a:solidFill>
                  <a:srgbClr val="FF0000"/>
                </a:solidFill>
              </a:rPr>
              <a:t>Answers</a:t>
            </a:r>
          </a:p>
          <a:p>
            <a:pPr algn="l" rtl="0"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Book exercise – vocabulary for comprehension- page 39-40</a:t>
            </a:r>
            <a:endParaRPr lang="en-GB" sz="1600" b="1" u="sng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1-a        2-a</a:t>
            </a:r>
            <a:r>
              <a:rPr lang="en-GB" sz="1600" dirty="0">
                <a:solidFill>
                  <a:schemeClr val="accent1"/>
                </a:solidFill>
              </a:rPr>
              <a:t> </a:t>
            </a:r>
            <a:r>
              <a:rPr lang="en-GB" sz="1600" dirty="0" smtClean="0">
                <a:solidFill>
                  <a:schemeClr val="accent1"/>
                </a:solidFill>
              </a:rPr>
              <a:t>       3-c</a:t>
            </a:r>
            <a:r>
              <a:rPr lang="en-GB" sz="1600" dirty="0">
                <a:solidFill>
                  <a:schemeClr val="accent1"/>
                </a:solidFill>
              </a:rPr>
              <a:t> </a:t>
            </a:r>
            <a:r>
              <a:rPr lang="en-GB" sz="1600" dirty="0" smtClean="0">
                <a:solidFill>
                  <a:schemeClr val="accent1"/>
                </a:solidFill>
              </a:rPr>
              <a:t>        4-c</a:t>
            </a:r>
            <a:r>
              <a:rPr lang="en-GB" sz="1600" dirty="0">
                <a:solidFill>
                  <a:schemeClr val="accent1"/>
                </a:solidFill>
              </a:rPr>
              <a:t> </a:t>
            </a:r>
            <a:r>
              <a:rPr lang="en-GB" sz="1600" dirty="0" smtClean="0">
                <a:solidFill>
                  <a:schemeClr val="accent1"/>
                </a:solidFill>
              </a:rPr>
              <a:t>        5-b</a:t>
            </a:r>
            <a:r>
              <a:rPr lang="en-GB" sz="1600" dirty="0">
                <a:solidFill>
                  <a:schemeClr val="accent1"/>
                </a:solidFill>
              </a:rPr>
              <a:t> </a:t>
            </a:r>
            <a:r>
              <a:rPr lang="en-GB" sz="1600" dirty="0" smtClean="0">
                <a:solidFill>
                  <a:schemeClr val="accent1"/>
                </a:solidFill>
              </a:rPr>
              <a:t>        6-b</a:t>
            </a:r>
            <a:r>
              <a:rPr lang="en-GB" sz="1600" dirty="0">
                <a:solidFill>
                  <a:schemeClr val="accent1"/>
                </a:solidFill>
              </a:rPr>
              <a:t> </a:t>
            </a:r>
            <a:r>
              <a:rPr lang="en-GB" sz="1600" dirty="0" smtClean="0">
                <a:solidFill>
                  <a:schemeClr val="accent1"/>
                </a:solidFill>
              </a:rPr>
              <a:t>            7-a</a:t>
            </a:r>
          </a:p>
          <a:p>
            <a:pPr algn="l" rtl="0">
              <a:buNone/>
            </a:pPr>
            <a:endParaRPr lang="en-GB" sz="1600" dirty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Focus on Vocabulary 1 –page 48</a:t>
            </a:r>
          </a:p>
          <a:p>
            <a:pPr algn="l" rtl="0"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1-b        2-e       3-a         4-c         5-d        6- f</a:t>
            </a:r>
          </a:p>
          <a:p>
            <a:pPr algn="l" rtl="0">
              <a:buNone/>
            </a:pPr>
            <a:endParaRPr lang="en-GB" sz="1600" dirty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Focus on Vocabulary 2- page 48 </a:t>
            </a:r>
          </a:p>
          <a:p>
            <a:pPr algn="l" rtl="0"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Across</a:t>
            </a:r>
          </a:p>
          <a:p>
            <a:pPr algn="l" rtl="0"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3- organs         4- tolerate                 5- borders                  6- national</a:t>
            </a:r>
          </a:p>
          <a:p>
            <a:pPr algn="l" rtl="0">
              <a:buNone/>
            </a:pPr>
            <a:endParaRPr lang="en-GB" sz="1600" dirty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Down</a:t>
            </a:r>
          </a:p>
          <a:p>
            <a:pPr algn="l" rtl="0"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1-waves            2-  encouraged          3- outstanding          5-  broke        </a:t>
            </a:r>
          </a:p>
          <a:p>
            <a:pPr algn="l" rtl="0">
              <a:buNone/>
            </a:pPr>
            <a:endParaRPr lang="en-GB" sz="16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GB" sz="16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 </a:t>
            </a:r>
            <a:endParaRPr lang="ar-SA" sz="16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917848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9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6856" y="557808"/>
            <a:ext cx="8229600" cy="1143000"/>
          </a:xfrm>
          <a:prstGeom prst="rect">
            <a:avLst/>
          </a:prstGeom>
        </p:spPr>
        <p:txBody>
          <a:bodyPr vert="horz" lIns="0" rIns="0" bIns="0" anchor="ctr" anchorCtr="0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3: Swimming across Borders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Vocabulary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07048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2066</TotalTime>
  <Words>589</Words>
  <Application>Microsoft Office PowerPoint</Application>
  <PresentationFormat>On-screen Show (4:3)</PresentationFormat>
  <Paragraphs>110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 Unit 3 Swimming across Borders Vocabulary    </vt:lpstr>
      <vt:lpstr> Unit 3: Swimming across Borders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user</cp:lastModifiedBy>
  <cp:revision>84</cp:revision>
  <dcterms:created xsi:type="dcterms:W3CDTF">2011-11-05T01:45:32Z</dcterms:created>
  <dcterms:modified xsi:type="dcterms:W3CDTF">2013-09-23T10:31:50Z</dcterms:modified>
</cp:coreProperties>
</file>