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8"/>
  </p:notesMasterIdLst>
  <p:sldIdLst>
    <p:sldId id="288" r:id="rId2"/>
    <p:sldId id="269" r:id="rId3"/>
    <p:sldId id="301" r:id="rId4"/>
    <p:sldId id="307" r:id="rId5"/>
    <p:sldId id="311" r:id="rId6"/>
    <p:sldId id="312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A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87356" autoAdjust="0"/>
  </p:normalViewPr>
  <p:slideViewPr>
    <p:cSldViewPr>
      <p:cViewPr varScale="1">
        <p:scale>
          <a:sx n="119" d="100"/>
          <a:sy n="119" d="100"/>
        </p:scale>
        <p:origin x="-13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D5D37ED-9E3A-4252-9032-733DA81BA63C}" type="datetimeFigureOut">
              <a:rPr lang="ar-SA" smtClean="0"/>
              <a:pPr/>
              <a:t>28/12/1434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F9B8AE6-ACCD-4618-ABD2-15783046D64D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966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E5029-C377-41DB-88DF-D9E10428411B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B846-94B9-4A06-A6B5-085B4A8247C6}" type="datetime1">
              <a:rPr lang="ar-SA" smtClean="0"/>
              <a:pPr/>
              <a:t>28/12/1434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4867C-05E3-4E7B-843E-47CF3DCEC88F}" type="datetime1">
              <a:rPr lang="ar-SA" smtClean="0"/>
              <a:pPr/>
              <a:t>28/12/1434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6D7E-75EC-473D-B2E3-FBBB1D8F2194}" type="datetime1">
              <a:rPr lang="ar-SA" smtClean="0"/>
              <a:pPr/>
              <a:t>28/12/1434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F08B-36F1-404B-A835-662070FD7E99}" type="datetime1">
              <a:rPr lang="ar-SA" smtClean="0"/>
              <a:pPr/>
              <a:t>28/12/1434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4C9-8DB2-492B-B28E-71D6DBDA56BC}" type="datetime1">
              <a:rPr lang="ar-SA" smtClean="0"/>
              <a:pPr/>
              <a:t>28/12/1434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9F57-AF1B-4490-B473-AECB8E1ECA78}" type="datetime1">
              <a:rPr lang="ar-SA" smtClean="0"/>
              <a:pPr/>
              <a:t>28/12/1434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1095-1854-4180-8318-43C94384D8BD}" type="datetime1">
              <a:rPr lang="ar-SA" smtClean="0"/>
              <a:pPr/>
              <a:t>28/12/1434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04C-F53B-428A-8E8C-860DBCB1FBA9}" type="datetime1">
              <a:rPr lang="ar-SA" smtClean="0"/>
              <a:pPr/>
              <a:t>28/12/1434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CF15-1350-4B41-9C62-C56AC4EE8DAB}" type="datetime1">
              <a:rPr lang="ar-SA" smtClean="0"/>
              <a:pPr/>
              <a:t>28/12/1434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591D-78FD-49F3-8321-041FF4E5A0FC}" type="datetime1">
              <a:rPr lang="ar-SA" smtClean="0"/>
              <a:pPr/>
              <a:t>28/12/1434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6B08-67ED-4A98-A13B-470B9F99A19B}" type="datetime1">
              <a:rPr lang="ar-SA" smtClean="0"/>
              <a:pPr/>
              <a:t>28/12/1434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58DC97-E2C3-490A-99A3-592835CA4178}" type="datetime1">
              <a:rPr lang="ar-SA" smtClean="0"/>
              <a:pPr/>
              <a:t>28/12/1434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5616" y="3112368"/>
            <a:ext cx="69127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>Unit 3</a:t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Swimming across Borders</a:t>
            </a:r>
            <a:br>
              <a:rPr lang="en-GB" sz="3600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Focus on Writing</a:t>
            </a:r>
            <a:br>
              <a:rPr lang="en-GB" sz="3600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Transition Words of Time</a:t>
            </a: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 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endParaRPr lang="ar-SA" sz="4000" b="1" dirty="0">
              <a:latin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4DE1-7832-4BC7-80D8-FBD618157834}" type="slidenum">
              <a:rPr lang="ar-SA" smtClean="0"/>
              <a:pPr/>
              <a:t>1</a:t>
            </a:fld>
            <a:endParaRPr lang="ar-SA"/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589240"/>
            <a:ext cx="1447800" cy="8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013176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user\Desktop\images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12976"/>
            <a:ext cx="129614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images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190156"/>
            <a:ext cx="1227956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images\images (4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90156"/>
            <a:ext cx="1257919" cy="175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images\downloa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185062"/>
            <a:ext cx="1224136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1493520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Style: Transition Words of Time</a:t>
            </a: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773832"/>
            <a:ext cx="8229600" cy="1143000"/>
          </a:xfrm>
        </p:spPr>
        <p:txBody>
          <a:bodyPr anchor="ctr" anchorCtr="0">
            <a:normAutofit fontScale="90000"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Focus on Writing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Transition Words of Time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2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3653760"/>
          </a:xfrm>
        </p:spPr>
        <p:txBody>
          <a:bodyPr>
            <a:normAutofit lnSpcReduction="10000"/>
          </a:bodyPr>
          <a:lstStyle/>
          <a:p>
            <a:pPr marL="0" indent="0" algn="just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Transition words show the relationship between sentences in a piece of writing. </a:t>
            </a:r>
            <a:r>
              <a:rPr lang="en-GB" sz="2000" b="1" i="1" dirty="0" smtClean="0">
                <a:solidFill>
                  <a:srgbClr val="FF0000"/>
                </a:solidFill>
              </a:rPr>
              <a:t>Transition words of time</a:t>
            </a:r>
            <a:r>
              <a:rPr lang="en-GB" sz="2000" dirty="0" smtClean="0">
                <a:solidFill>
                  <a:schemeClr val="accent1"/>
                </a:solidFill>
              </a:rPr>
              <a:t>, show time relationships. They help the reader understand which event happened first, which happened second and so on. </a:t>
            </a:r>
          </a:p>
          <a:p>
            <a:pPr marL="0" indent="0" algn="just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marL="0" indent="0" algn="just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Transition words of time include </a:t>
            </a:r>
            <a:r>
              <a:rPr lang="en-GB" sz="2000" b="1" i="1" dirty="0" smtClean="0">
                <a:solidFill>
                  <a:srgbClr val="FF0000"/>
                </a:solidFill>
              </a:rPr>
              <a:t>first</a:t>
            </a:r>
            <a:r>
              <a:rPr lang="en-GB" sz="2000" dirty="0" smtClean="0">
                <a:solidFill>
                  <a:schemeClr val="accent1"/>
                </a:solidFill>
              </a:rPr>
              <a:t>, </a:t>
            </a:r>
            <a:r>
              <a:rPr lang="en-GB" sz="2000" b="1" i="1" dirty="0" smtClean="0">
                <a:solidFill>
                  <a:srgbClr val="FF0000"/>
                </a:solidFill>
              </a:rPr>
              <a:t>then</a:t>
            </a:r>
            <a:r>
              <a:rPr lang="en-GB" sz="2000" dirty="0" smtClean="0">
                <a:solidFill>
                  <a:schemeClr val="accent1"/>
                </a:solidFill>
              </a:rPr>
              <a:t>, </a:t>
            </a:r>
            <a:r>
              <a:rPr lang="en-GB" sz="2000" b="1" i="1" dirty="0" smtClean="0">
                <a:solidFill>
                  <a:srgbClr val="FF0000"/>
                </a:solidFill>
              </a:rPr>
              <a:t>next</a:t>
            </a:r>
            <a:r>
              <a:rPr lang="en-GB" sz="2000" dirty="0" smtClean="0">
                <a:solidFill>
                  <a:srgbClr val="FF0000"/>
                </a:solidFill>
              </a:rPr>
              <a:t> </a:t>
            </a:r>
            <a:r>
              <a:rPr lang="en-GB" sz="2000" dirty="0" smtClean="0">
                <a:solidFill>
                  <a:schemeClr val="accent1"/>
                </a:solidFill>
              </a:rPr>
              <a:t>and </a:t>
            </a:r>
            <a:r>
              <a:rPr lang="en-GB" sz="2000" b="1" i="1" dirty="0" smtClean="0">
                <a:solidFill>
                  <a:srgbClr val="FF0000"/>
                </a:solidFill>
              </a:rPr>
              <a:t>later</a:t>
            </a:r>
            <a:r>
              <a:rPr lang="en-GB" sz="2000" dirty="0" smtClean="0">
                <a:solidFill>
                  <a:schemeClr val="accent1"/>
                </a:solidFill>
              </a:rPr>
              <a:t>, which have similar meanings, and </a:t>
            </a:r>
            <a:r>
              <a:rPr lang="en-GB" sz="2000" b="1" i="1" dirty="0" smtClean="0">
                <a:solidFill>
                  <a:srgbClr val="FF0000"/>
                </a:solidFill>
              </a:rPr>
              <a:t>finally</a:t>
            </a:r>
            <a:r>
              <a:rPr lang="en-GB" sz="2000" dirty="0" smtClean="0">
                <a:solidFill>
                  <a:schemeClr val="accent1"/>
                </a:solidFill>
              </a:rPr>
              <a:t>.</a:t>
            </a:r>
          </a:p>
          <a:p>
            <a:pPr marL="0" indent="0" algn="just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A transition word at the beginning of a sentence is followed by a </a:t>
            </a:r>
            <a:r>
              <a:rPr lang="en-GB" sz="2000" b="1" i="1" dirty="0" smtClean="0">
                <a:solidFill>
                  <a:srgbClr val="FF0000"/>
                </a:solidFill>
              </a:rPr>
              <a:t>comma</a:t>
            </a:r>
            <a:r>
              <a:rPr lang="en-GB" sz="2000" dirty="0" smtClean="0">
                <a:solidFill>
                  <a:schemeClr val="accent1"/>
                </a:solidFill>
              </a:rPr>
              <a:t>. </a:t>
            </a:r>
          </a:p>
          <a:p>
            <a:pPr marL="0" indent="0" algn="just" rtl="0">
              <a:buNone/>
            </a:pPr>
            <a:endParaRPr lang="en-GB" sz="2000" dirty="0">
              <a:solidFill>
                <a:schemeClr val="accent1"/>
              </a:solidFill>
            </a:endParaRPr>
          </a:p>
          <a:p>
            <a:pPr marL="0" indent="0" algn="just" rtl="0">
              <a:buNone/>
            </a:pPr>
            <a:r>
              <a:rPr lang="en-GB" sz="2000" b="1" u="sng" dirty="0" smtClean="0">
                <a:solidFill>
                  <a:srgbClr val="FF0000"/>
                </a:solidFill>
              </a:rPr>
              <a:t>Then, </a:t>
            </a:r>
            <a:r>
              <a:rPr lang="en-GB" sz="2000" dirty="0" smtClean="0">
                <a:solidFill>
                  <a:schemeClr val="accent1"/>
                </a:solidFill>
              </a:rPr>
              <a:t>she swam in the cold waters of the Pacific Ocean. </a:t>
            </a:r>
          </a:p>
          <a:p>
            <a:pPr algn="just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3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6856" y="773832"/>
            <a:ext cx="8229600" cy="1143000"/>
          </a:xfrm>
          <a:prstGeom prst="rect">
            <a:avLst/>
          </a:prstGeom>
        </p:spPr>
        <p:txBody>
          <a:bodyPr vert="horz" lIns="0" rIns="0" bIns="0" anchor="ctr" anchorCtr="0">
            <a:normAutofit fontScale="90000" lnSpcReduction="200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Focus on Writing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Transition Words of Time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6415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439536"/>
            <a:ext cx="8064896" cy="149352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Exercise 2- page 51 : Answers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1-First       2- Then /Next        3- Next/Then       4- </a:t>
            </a:r>
            <a:r>
              <a:rPr lang="en-US" sz="2000" dirty="0">
                <a:solidFill>
                  <a:schemeClr val="accent1"/>
                </a:solidFill>
              </a:rPr>
              <a:t>F</a:t>
            </a:r>
            <a:r>
              <a:rPr lang="en-US" sz="2000" dirty="0" smtClean="0">
                <a:solidFill>
                  <a:schemeClr val="accent1"/>
                </a:solidFill>
              </a:rPr>
              <a:t>inally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4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6856" y="773832"/>
            <a:ext cx="8229600" cy="1143000"/>
          </a:xfrm>
          <a:prstGeom prst="rect">
            <a:avLst/>
          </a:prstGeom>
        </p:spPr>
        <p:txBody>
          <a:bodyPr vert="horz" lIns="0" rIns="0" bIns="0" anchor="ctr" anchorCtr="0">
            <a:normAutofit fontScale="90000" lnSpcReduction="200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Focus on Writing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Transition Words of Time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3758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439536"/>
            <a:ext cx="8064896" cy="3581752"/>
          </a:xfrm>
        </p:spPr>
        <p:txBody>
          <a:bodyPr>
            <a:normAutofit/>
          </a:bodyPr>
          <a:lstStyle/>
          <a:p>
            <a:pPr algn="just" rtl="0">
              <a:lnSpc>
                <a:spcPct val="16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Exercise 3- page 51 : Answer</a:t>
            </a:r>
          </a:p>
          <a:p>
            <a:pPr marL="0" indent="0" algn="just" rtl="0">
              <a:lnSpc>
                <a:spcPct val="16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Kip Keino was born in Kenya in 1940. </a:t>
            </a:r>
            <a:r>
              <a:rPr lang="en-US" sz="1600" dirty="0" smtClean="0">
                <a:solidFill>
                  <a:schemeClr val="accent1"/>
                </a:solidFill>
              </a:rPr>
              <a:t>She has </a:t>
            </a:r>
            <a:r>
              <a:rPr lang="en-US" sz="1600" dirty="0" smtClean="0">
                <a:solidFill>
                  <a:schemeClr val="accent1"/>
                </a:solidFill>
              </a:rPr>
              <a:t>a long history of an outstanding athlete.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First, </a:t>
            </a:r>
            <a:r>
              <a:rPr lang="en-US" sz="1600" dirty="0" smtClean="0">
                <a:solidFill>
                  <a:schemeClr val="accent1"/>
                </a:solidFill>
              </a:rPr>
              <a:t>Kip Keino started running when he was in elementary school.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Then, </a:t>
            </a:r>
            <a:r>
              <a:rPr lang="en-US" sz="1600" dirty="0" smtClean="0">
                <a:solidFill>
                  <a:schemeClr val="accent1"/>
                </a:solidFill>
              </a:rPr>
              <a:t>he studied at a school for police and ran while he was there.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Next, </a:t>
            </a:r>
            <a:r>
              <a:rPr lang="en-US" sz="1600" dirty="0" smtClean="0">
                <a:solidFill>
                  <a:schemeClr val="accent1"/>
                </a:solidFill>
              </a:rPr>
              <a:t>he raced in national races.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Later, </a:t>
            </a:r>
            <a:r>
              <a:rPr lang="en-US" sz="1600" dirty="0" smtClean="0">
                <a:solidFill>
                  <a:schemeClr val="accent1"/>
                </a:solidFill>
              </a:rPr>
              <a:t>In 1962 he began to race internationally.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Then, </a:t>
            </a:r>
            <a:r>
              <a:rPr lang="en-US" sz="1600" dirty="0" smtClean="0">
                <a:solidFill>
                  <a:schemeClr val="accent1"/>
                </a:solidFill>
              </a:rPr>
              <a:t>he went to the Tokyo Olympics, in 1964, but won nothing. He went to the Mexico City Olympics four years later and won a gold medal in the 1.500-meter race.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Finally, </a:t>
            </a:r>
            <a:r>
              <a:rPr lang="en-US" sz="1600" dirty="0" smtClean="0">
                <a:solidFill>
                  <a:schemeClr val="accent1"/>
                </a:solidFill>
              </a:rPr>
              <a:t>at the Munich Olympics, in 1972, he won a gold medal in the 3.000-meter steeplechase.   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5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6856" y="773832"/>
            <a:ext cx="8229600" cy="1143000"/>
          </a:xfrm>
          <a:prstGeom prst="rect">
            <a:avLst/>
          </a:prstGeom>
        </p:spPr>
        <p:txBody>
          <a:bodyPr vert="horz" lIns="0" rIns="0" bIns="0" anchor="ctr" anchorCtr="0">
            <a:normAutofit fontScale="90000" lnSpcReduction="200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Focus on Writing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Transition Words of Time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760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439536"/>
            <a:ext cx="8064896" cy="3581752"/>
          </a:xfrm>
        </p:spPr>
        <p:txBody>
          <a:bodyPr>
            <a:normAutofit/>
          </a:bodyPr>
          <a:lstStyle/>
          <a:p>
            <a:pPr algn="just" rtl="0">
              <a:lnSpc>
                <a:spcPct val="16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Exercise 4- page 51 : Answer</a:t>
            </a:r>
          </a:p>
          <a:p>
            <a:pPr marL="0" indent="0" algn="just" rtl="0">
              <a:lnSpc>
                <a:spcPct val="160000"/>
              </a:lnSpc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Grete Waitz was born in Oslo, Norway in 1953. </a:t>
            </a:r>
            <a:r>
              <a:rPr lang="en-US" sz="1600" dirty="0">
                <a:solidFill>
                  <a:schemeClr val="accent1"/>
                </a:solidFill>
              </a:rPr>
              <a:t>S</a:t>
            </a:r>
            <a:r>
              <a:rPr lang="en-US" sz="1600" dirty="0" smtClean="0">
                <a:solidFill>
                  <a:schemeClr val="accent1"/>
                </a:solidFill>
              </a:rPr>
              <a:t>he has a long history of an outstanding athlete. </a:t>
            </a:r>
            <a:r>
              <a:rPr lang="en-US" sz="1600" dirty="0" smtClean="0">
                <a:solidFill>
                  <a:srgbClr val="FF0000"/>
                </a:solidFill>
              </a:rPr>
              <a:t>First, </a:t>
            </a:r>
            <a:r>
              <a:rPr lang="en-US" sz="1600" dirty="0" smtClean="0">
                <a:solidFill>
                  <a:schemeClr val="accent1"/>
                </a:solidFill>
              </a:rPr>
              <a:t>Grete Waitz  won Norway’s national 800m and 1.500m in 1971. </a:t>
            </a:r>
            <a:r>
              <a:rPr lang="en-US" sz="1600" dirty="0" smtClean="0">
                <a:solidFill>
                  <a:srgbClr val="FF0000"/>
                </a:solidFill>
              </a:rPr>
              <a:t>Then, </a:t>
            </a:r>
            <a:r>
              <a:rPr lang="en-US" sz="1600" dirty="0" smtClean="0">
                <a:solidFill>
                  <a:schemeClr val="accent1"/>
                </a:solidFill>
              </a:rPr>
              <a:t>in 1975-1976 she set world records for 3.000m.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Next, </a:t>
            </a:r>
            <a:r>
              <a:rPr lang="en-US" sz="1600" dirty="0" smtClean="0">
                <a:solidFill>
                  <a:schemeClr val="accent1"/>
                </a:solidFill>
              </a:rPr>
              <a:t>she was world cross-country champion.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Later, </a:t>
            </a:r>
            <a:r>
              <a:rPr lang="en-US" sz="1600" dirty="0" smtClean="0">
                <a:solidFill>
                  <a:schemeClr val="accent1"/>
                </a:solidFill>
              </a:rPr>
              <a:t>In 1983 she was world marathon champion.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Then, </a:t>
            </a:r>
            <a:r>
              <a:rPr lang="en-US" sz="1600" dirty="0" smtClean="0">
                <a:solidFill>
                  <a:schemeClr val="accent1"/>
                </a:solidFill>
              </a:rPr>
              <a:t>in 1988 she won the New York City marathon for the ninth time.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Finally, </a:t>
            </a:r>
            <a:r>
              <a:rPr lang="en-US" sz="1600" dirty="0" smtClean="0">
                <a:solidFill>
                  <a:schemeClr val="accent1"/>
                </a:solidFill>
              </a:rPr>
              <a:t>she retired from competition with 13 wins in the nineteen marathons she ran.   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6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6856" y="773832"/>
            <a:ext cx="8229600" cy="1143000"/>
          </a:xfrm>
          <a:prstGeom prst="rect">
            <a:avLst/>
          </a:prstGeom>
        </p:spPr>
        <p:txBody>
          <a:bodyPr vert="horz" lIns="0" rIns="0" bIns="0" anchor="ctr" anchorCtr="0">
            <a:normAutofit fontScale="90000" lnSpcReduction="20000"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Focus on Writing</a:t>
            </a:r>
            <a:br>
              <a:rPr lang="en-GB" sz="2400" b="1" smtClean="0">
                <a:solidFill>
                  <a:srgbClr val="FF0000"/>
                </a:solidFill>
                <a:latin typeface="+mn-lt"/>
              </a:rPr>
            </a:br>
            <a:r>
              <a:rPr lang="en-GB" sz="2400" b="1" smtClean="0">
                <a:solidFill>
                  <a:srgbClr val="FF0000"/>
                </a:solidFill>
                <a:latin typeface="+mn-lt"/>
              </a:rPr>
              <a:t>Transition Words of Time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9695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2133</TotalTime>
  <Words>377</Words>
  <Application>Microsoft Office PowerPoint</Application>
  <PresentationFormat>On-screen Show (4:3)</PresentationFormat>
  <Paragraphs>36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 Unit 3 Swimming across Borders Focus on Writing Transition Words of Time    </vt:lpstr>
      <vt:lpstr> Unit 3: Swimming across Borders Focus on Writing Transition Words of Time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user</cp:lastModifiedBy>
  <cp:revision>95</cp:revision>
  <dcterms:created xsi:type="dcterms:W3CDTF">2011-11-05T01:45:32Z</dcterms:created>
  <dcterms:modified xsi:type="dcterms:W3CDTF">2013-11-01T13:30:54Z</dcterms:modified>
</cp:coreProperties>
</file>