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2"/>
  </p:notesMasterIdLst>
  <p:sldIdLst>
    <p:sldId id="288" r:id="rId2"/>
    <p:sldId id="269" r:id="rId3"/>
    <p:sldId id="313" r:id="rId4"/>
    <p:sldId id="314" r:id="rId5"/>
    <p:sldId id="315" r:id="rId6"/>
    <p:sldId id="316" r:id="rId7"/>
    <p:sldId id="318" r:id="rId8"/>
    <p:sldId id="317" r:id="rId9"/>
    <p:sldId id="319" r:id="rId10"/>
    <p:sldId id="320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19/11/1434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2248272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 smtClean="0">
                <a:latin typeface="+mn-lt"/>
              </a:rPr>
              <a:t/>
            </a:r>
            <a:br>
              <a:rPr lang="en-GB" sz="3200" b="1" dirty="0" smtClean="0">
                <a:latin typeface="+mn-lt"/>
              </a:rPr>
            </a:br>
            <a:r>
              <a:rPr lang="en-GB" sz="3200" b="1" dirty="0" smtClean="0">
                <a:solidFill>
                  <a:srgbClr val="FF0000"/>
                </a:solidFill>
                <a:latin typeface="+mn-lt"/>
              </a:rPr>
              <a:t>Unit 3</a:t>
            </a:r>
            <a:br>
              <a:rPr lang="en-GB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200" dirty="0" smtClean="0">
                <a:solidFill>
                  <a:srgbClr val="FF0000"/>
                </a:solidFill>
                <a:latin typeface="+mn-lt"/>
              </a:rPr>
              <a:t>Swimming across Borders</a:t>
            </a:r>
            <a:br>
              <a:rPr lang="en-GB" sz="3200" dirty="0" smtClean="0">
                <a:solidFill>
                  <a:srgbClr val="FF0000"/>
                </a:solidFill>
                <a:latin typeface="+mn-lt"/>
              </a:rPr>
            </a:br>
            <a:r>
              <a:rPr lang="en-GB" sz="3200" dirty="0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3200" dirty="0" smtClean="0">
                <a:solidFill>
                  <a:srgbClr val="FF0000"/>
                </a:solidFill>
                <a:latin typeface="+mn-lt"/>
              </a:rPr>
            </a:br>
            <a:r>
              <a:rPr lang="en-GB" sz="3200" dirty="0" smtClean="0">
                <a:solidFill>
                  <a:srgbClr val="FF0000"/>
                </a:solidFill>
                <a:latin typeface="+mn-lt"/>
              </a:rPr>
              <a:t>Affirmative and Negative Statements &amp; Writing</a:t>
            </a:r>
            <a:r>
              <a:rPr lang="en-GB" sz="32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200" b="1" dirty="0" smtClean="0">
                <a:latin typeface="+mn-lt"/>
              </a:rPr>
              <a:t/>
            </a:r>
            <a:br>
              <a:rPr lang="en-GB" sz="3200" b="1" dirty="0" smtClean="0">
                <a:latin typeface="+mn-lt"/>
              </a:rPr>
            </a:br>
            <a:endParaRPr lang="ar-SA" sz="32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01317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ages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ages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90156"/>
            <a:ext cx="122795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images\images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90156"/>
            <a:ext cx="1257919" cy="17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images\downlo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85062"/>
            <a:ext cx="1224136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005688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Exercise 1 : Page 52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Answers</a:t>
            </a: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Verbs in the present progressive</a:t>
            </a: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They all end with “</a:t>
            </a:r>
            <a:r>
              <a:rPr lang="en-US" sz="2000" dirty="0" err="1" smtClean="0">
                <a:solidFill>
                  <a:schemeClr val="accent1"/>
                </a:solidFill>
              </a:rPr>
              <a:t>ing</a:t>
            </a:r>
            <a:r>
              <a:rPr lang="en-US" sz="2000" dirty="0" smtClean="0">
                <a:solidFill>
                  <a:schemeClr val="accent1"/>
                </a:solidFill>
              </a:rPr>
              <a:t>”</a:t>
            </a: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Actions that are happening now</a:t>
            </a:r>
          </a:p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 fontScale="90000"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005688"/>
          </a:xfrm>
        </p:spPr>
        <p:txBody>
          <a:bodyPr>
            <a:normAutofit/>
          </a:bodyPr>
          <a:lstStyle/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 fontScale="90000"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Affirmative and Negative Statements &amp; Writing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49487"/>
            <a:ext cx="6408712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080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005688"/>
          </a:xfrm>
        </p:spPr>
        <p:txBody>
          <a:bodyPr>
            <a:normAutofit/>
          </a:bodyPr>
          <a:lstStyle/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 fontScale="90000"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4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43225"/>
            <a:ext cx="59436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745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005688"/>
          </a:xfrm>
        </p:spPr>
        <p:txBody>
          <a:bodyPr>
            <a:normAutofit/>
          </a:bodyPr>
          <a:lstStyle/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5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2269381"/>
            <a:ext cx="6029325" cy="447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99256" y="9262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18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005688"/>
          </a:xfrm>
        </p:spPr>
        <p:txBody>
          <a:bodyPr>
            <a:normAutofit/>
          </a:bodyPr>
          <a:lstStyle/>
          <a:p>
            <a:pPr marL="457200" indent="-457200" algn="l" rtl="0">
              <a:buClr>
                <a:schemeClr val="accent1"/>
              </a:buClr>
              <a:buFont typeface="+mj-lt"/>
              <a:buAutoNum type="arabicPeriod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  <a:tabLst>
                <a:tab pos="4572000" algn="r"/>
              </a:tabLst>
            </a:pPr>
            <a:r>
              <a:rPr lang="en-US" sz="1800" dirty="0" smtClean="0">
                <a:solidFill>
                  <a:schemeClr val="accent1"/>
                </a:solidFill>
              </a:rPr>
              <a:t>Use contractions when using 	                             I’m learning to speed skate</a:t>
            </a:r>
          </a:p>
          <a:p>
            <a:pPr marL="0" indent="0" algn="l" rtl="0"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the present progressive</a:t>
            </a:r>
          </a:p>
          <a:p>
            <a:pPr marL="0" indent="0" algn="l" rtl="0"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in speech or informal writing</a:t>
            </a:r>
          </a:p>
          <a:p>
            <a:pPr marL="0" indent="0" algn="l" rtl="0">
              <a:buNone/>
            </a:pPr>
            <a:endParaRPr lang="ar-SA" sz="18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6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7738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398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368486"/>
              </p:ext>
            </p:extLst>
          </p:nvPr>
        </p:nvGraphicFramePr>
        <p:xfrm>
          <a:off x="395535" y="2348880"/>
          <a:ext cx="8280920" cy="3246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227222"/>
                <a:gridCol w="782536"/>
                <a:gridCol w="1271162"/>
              </a:tblGrid>
              <a:tr h="370840">
                <a:tc gridSpan="3"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When adding “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ing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” to the base form, remember: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When a verb ends in a silent e, drop the e before adding the -</a:t>
                      </a:r>
                      <a:r>
                        <a:rPr lang="en-US" dirty="0" err="1" smtClean="0">
                          <a:solidFill>
                            <a:srgbClr val="0070C0"/>
                          </a:solidFill>
                        </a:rPr>
                        <a:t>ing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skate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skating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When a one-syllable verb ends in a consonant, a vowel, and a consonant (CVC),</a:t>
                      </a:r>
                      <a:r>
                        <a:rPr lang="en-US" baseline="0" dirty="0" smtClean="0">
                          <a:solidFill>
                            <a:srgbClr val="0070C0"/>
                          </a:solidFill>
                        </a:rPr>
                        <a:t> double the last consonant before adding the –</a:t>
                      </a:r>
                      <a:r>
                        <a:rPr lang="en-US" baseline="0" dirty="0" err="1" smtClean="0">
                          <a:solidFill>
                            <a:srgbClr val="0070C0"/>
                          </a:solidFill>
                        </a:rPr>
                        <a:t>ing</a:t>
                      </a:r>
                      <a:r>
                        <a:rPr lang="en-US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run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swim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running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swimming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Exception: the last consonant is </a:t>
                      </a:r>
                      <a:r>
                        <a:rPr lang="en-US" dirty="0" err="1" smtClean="0">
                          <a:solidFill>
                            <a:srgbClr val="0070C0"/>
                          </a:solidFill>
                        </a:rPr>
                        <a:t>w,x,or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 y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play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playing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7738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081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280920" cy="3365728"/>
          </a:xfrm>
        </p:spPr>
        <p:txBody>
          <a:bodyPr>
            <a:normAutofit lnSpcReduction="10000"/>
          </a:bodyPr>
          <a:lstStyle/>
          <a:p>
            <a:pPr marL="0" indent="0" algn="ctr" rtl="0"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Answers</a:t>
            </a:r>
          </a:p>
          <a:p>
            <a:pPr marL="0" indent="0" algn="l" rtl="0"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Exercise 2: page 54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800" dirty="0" smtClean="0">
                <a:solidFill>
                  <a:schemeClr val="accent1"/>
                </a:solidFill>
              </a:rPr>
              <a:t>Robin is not (isn’t)biking across America.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800" dirty="0" smtClean="0">
                <a:solidFill>
                  <a:schemeClr val="accent1"/>
                </a:solidFill>
              </a:rPr>
              <a:t>They are not (aren’t)playing soccer in the park.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800" dirty="0" smtClean="0">
                <a:solidFill>
                  <a:schemeClr val="accent1"/>
                </a:solidFill>
              </a:rPr>
              <a:t>We are (We’re) trying to win this game.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endParaRPr lang="en-US" sz="1800" dirty="0">
              <a:solidFill>
                <a:schemeClr val="accent1"/>
              </a:solidFill>
            </a:endParaRP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Exercise 3: page 54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3: I’m not watching       4: ‘s throwing             5: ‘s running      6: ‘re trying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7: aren’t running            8: ‘s jumping              9: ‘s making       10: what’s happening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11: I’m not sitting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endParaRPr lang="ar-SA" sz="18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8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9256" y="9262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0177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23512"/>
            <a:ext cx="7344816" cy="3365728"/>
          </a:xfrm>
        </p:spPr>
        <p:txBody>
          <a:bodyPr>
            <a:normAutofit/>
          </a:bodyPr>
          <a:lstStyle/>
          <a:p>
            <a:pPr marL="0" indent="0" algn="ctr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Answers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Exercise 3: page 55</a:t>
            </a:r>
          </a:p>
          <a:p>
            <a:pPr marL="0" indent="0" algn="just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Three people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are running </a:t>
            </a:r>
            <a:r>
              <a:rPr lang="en-US" sz="1800" dirty="0" smtClean="0">
                <a:solidFill>
                  <a:schemeClr val="accent1"/>
                </a:solidFill>
              </a:rPr>
              <a:t>a race. The tall man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winning</a:t>
            </a:r>
            <a:r>
              <a:rPr lang="en-US" sz="1800" dirty="0" smtClean="0">
                <a:solidFill>
                  <a:schemeClr val="accent1"/>
                </a:solidFill>
              </a:rPr>
              <a:t>. The other two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aren’t winning</a:t>
            </a:r>
            <a:r>
              <a:rPr lang="en-US" sz="1800" dirty="0" smtClean="0">
                <a:solidFill>
                  <a:schemeClr val="accent1"/>
                </a:solidFill>
              </a:rPr>
              <a:t>. Two fans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are clapping </a:t>
            </a:r>
            <a:r>
              <a:rPr lang="en-US" sz="1800" dirty="0" smtClean="0">
                <a:solidFill>
                  <a:schemeClr val="accent1"/>
                </a:solidFill>
              </a:rPr>
              <a:t>for the winner. One of the runners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falling </a:t>
            </a:r>
            <a:r>
              <a:rPr lang="en-US" sz="1800" dirty="0" smtClean="0">
                <a:solidFill>
                  <a:schemeClr val="accent1"/>
                </a:solidFill>
              </a:rPr>
              <a:t>down. Two people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are helping </a:t>
            </a:r>
            <a:r>
              <a:rPr lang="en-US" sz="1800" dirty="0" smtClean="0">
                <a:solidFill>
                  <a:schemeClr val="accent1"/>
                </a:solidFill>
              </a:rPr>
              <a:t>him. A bird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flying </a:t>
            </a:r>
            <a:r>
              <a:rPr lang="en-US" sz="1800" dirty="0" smtClean="0">
                <a:solidFill>
                  <a:schemeClr val="accent1"/>
                </a:solidFill>
              </a:rPr>
              <a:t>in the sky and the sun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shining</a:t>
            </a:r>
            <a:r>
              <a:rPr lang="en-US" sz="1800" dirty="0" smtClean="0">
                <a:solidFill>
                  <a:schemeClr val="accent1"/>
                </a:solidFill>
              </a:rPr>
              <a:t>. The winner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smiling</a:t>
            </a:r>
            <a:r>
              <a:rPr lang="en-US" sz="1800" dirty="0" smtClean="0">
                <a:solidFill>
                  <a:schemeClr val="accent1"/>
                </a:solidFill>
              </a:rPr>
              <a:t>. </a:t>
            </a:r>
          </a:p>
          <a:p>
            <a:pPr marL="0" indent="0" algn="just" rtl="0">
              <a:lnSpc>
                <a:spcPct val="150000"/>
              </a:lnSpc>
              <a:buClr>
                <a:schemeClr val="accent1"/>
              </a:buClr>
              <a:buNone/>
            </a:pPr>
            <a:endParaRPr lang="ar-SA" sz="18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9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9256" y="9262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6527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23512"/>
            <a:ext cx="7344816" cy="3365728"/>
          </a:xfrm>
        </p:spPr>
        <p:txBody>
          <a:bodyPr>
            <a:normAutofit/>
          </a:bodyPr>
          <a:lstStyle/>
          <a:p>
            <a:pPr marL="0" indent="0" algn="ctr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Answers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C: Writing Topics: 1: page 55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The Red team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winning</a:t>
            </a:r>
            <a:r>
              <a:rPr lang="en-US" sz="1800" dirty="0" smtClean="0">
                <a:solidFill>
                  <a:schemeClr val="accent1"/>
                </a:solidFill>
              </a:rPr>
              <a:t>. A tall basketball player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b="1" i="1" u="sng" dirty="0">
                <a:solidFill>
                  <a:srgbClr val="FF0000"/>
                </a:solidFill>
              </a:rPr>
              <a:t>s</a:t>
            </a:r>
            <a:r>
              <a:rPr lang="en-US" sz="1800" b="1" i="1" u="sng" dirty="0" smtClean="0">
                <a:solidFill>
                  <a:srgbClr val="FF0000"/>
                </a:solidFill>
              </a:rPr>
              <a:t>coring</a:t>
            </a:r>
            <a:r>
              <a:rPr lang="en-US" sz="1800" dirty="0" smtClean="0">
                <a:solidFill>
                  <a:schemeClr val="accent1"/>
                </a:solidFill>
              </a:rPr>
              <a:t>. Four other players are watching what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happening</a:t>
            </a:r>
            <a:r>
              <a:rPr lang="en-US" sz="1800" dirty="0" smtClean="0">
                <a:solidFill>
                  <a:schemeClr val="accent1"/>
                </a:solidFill>
              </a:rPr>
              <a:t>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One player from the other team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trying </a:t>
            </a:r>
            <a:r>
              <a:rPr lang="en-US" sz="1800" dirty="0" smtClean="0">
                <a:solidFill>
                  <a:schemeClr val="accent1"/>
                </a:solidFill>
              </a:rPr>
              <a:t>to hold the tall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1"/>
                </a:solidFill>
              </a:rPr>
              <a:t>Player. The player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is jumping </a:t>
            </a:r>
            <a:r>
              <a:rPr lang="en-US" sz="1800" dirty="0" smtClean="0">
                <a:solidFill>
                  <a:schemeClr val="accent1"/>
                </a:solidFill>
              </a:rPr>
              <a:t>very high to reach the net. </a:t>
            </a:r>
          </a:p>
          <a:p>
            <a:pPr marL="0" indent="0" algn="just" rtl="0">
              <a:lnSpc>
                <a:spcPct val="150000"/>
              </a:lnSpc>
              <a:buClr>
                <a:schemeClr val="accent1"/>
              </a:buClr>
              <a:buNone/>
            </a:pPr>
            <a:endParaRPr lang="ar-SA" sz="18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10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user\Desktop\images\images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852936"/>
            <a:ext cx="1952625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99256" y="9262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Grammar: Present Progressive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Affirmative and Negative Statements &amp; Writing 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7179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2240</TotalTime>
  <Words>366</Words>
  <Application>Microsoft Office PowerPoint</Application>
  <PresentationFormat>On-screen Show (4:3)</PresentationFormat>
  <Paragraphs>78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 Unit 3 Swimming across Borders Grammar: Present Progressive Affirmative and Negative Statements &amp; Writing  </vt:lpstr>
      <vt:lpstr> Unit 3: Swimming across Borders Grammar: Present Progressive Affirmative and Negative Statements &amp; Writing  </vt:lpstr>
      <vt:lpstr> Unit 3: Swimming across Borders Grammar: Present Progressive Affirmative and Negative Statements &amp; Writing</vt:lpstr>
      <vt:lpstr> Unit 3: Swimming across Borders Grammar: Present Progressive Affirmative and Negative Statements &amp; Writing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103</cp:revision>
  <dcterms:created xsi:type="dcterms:W3CDTF">2011-11-05T01:45:32Z</dcterms:created>
  <dcterms:modified xsi:type="dcterms:W3CDTF">2013-09-23T09:17:54Z</dcterms:modified>
</cp:coreProperties>
</file>