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notesMasterIdLst>
    <p:notesMasterId r:id="rId9"/>
  </p:notesMasterIdLst>
  <p:sldIdLst>
    <p:sldId id="305" r:id="rId3"/>
    <p:sldId id="306" r:id="rId4"/>
    <p:sldId id="304" r:id="rId5"/>
    <p:sldId id="302" r:id="rId6"/>
    <p:sldId id="307" r:id="rId7"/>
    <p:sldId id="308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87356" autoAdjust="0"/>
  </p:normalViewPr>
  <p:slideViewPr>
    <p:cSldViewPr>
      <p:cViewPr varScale="1">
        <p:scale>
          <a:sx n="113" d="100"/>
          <a:sy n="113" d="100"/>
        </p:scale>
        <p:origin x="-14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5D37ED-9E3A-4252-9032-733DA81BA63C}" type="datetimeFigureOut">
              <a:rPr lang="ar-SA" smtClean="0"/>
              <a:pPr/>
              <a:t>24/11/1434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9B8AE6-ACCD-4618-ABD2-15783046D64D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966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E5029-C377-41DB-88DF-D9E10428411B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B846-94B9-4A06-A6B5-085B4A8247C6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6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4867C-05E3-4E7B-843E-47CF3DCEC88F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67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6D7E-75EC-473D-B2E3-FBBB1D8F2194}" type="datetime1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DBF5F9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271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F08B-36F1-404B-A835-662070FD7E9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410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4C9-8DB2-492B-B28E-71D6DBDA56B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406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9F57-AF1B-4490-B473-AECB8E1ECA7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45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1095-1854-4180-8318-43C94384D8BD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963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04C-F53B-428A-8E8C-860DBCB1FBA9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122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CF15-1350-4B41-9C62-C56AC4EE8DA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46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591D-78FD-49F3-8321-041FF4E5A0FC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39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6B08-67ED-4A98-A13B-470B9F99A19B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3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/>
              <a:pPr/>
              <a:t>24/11/1434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58DC97-E2C3-490A-99A3-592835CA4178}" type="datetime1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24/11/1434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>
                <a:solidFill>
                  <a:srgbClr val="04617B">
                    <a:shade val="90000"/>
                  </a:srgbClr>
                </a:solidFill>
              </a:rPr>
              <a:t>Prepared by: Laila al-Hasan</a:t>
            </a:r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694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15616" y="3064221"/>
            <a:ext cx="69127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Unit 4</a:t>
            </a:r>
            <a:br>
              <a:rPr lang="en-GB" sz="36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Save the Elephants</a:t>
            </a:r>
            <a:br>
              <a:rPr lang="en-GB" sz="3600" dirty="0" smtClean="0">
                <a:solidFill>
                  <a:srgbClr val="FF0000"/>
                </a:solidFill>
                <a:latin typeface="+mn-lt"/>
              </a:rPr>
            </a:b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Reading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One: Save the Elephants</a:t>
            </a: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FF0000"/>
                </a:solidFill>
                <a:latin typeface="+mn-lt"/>
              </a:rPr>
              <a:t> </a:t>
            </a:r>
            <a:br>
              <a:rPr lang="en-GB" sz="40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4000" b="1" dirty="0" smtClean="0">
                <a:latin typeface="+mn-lt"/>
              </a:rPr>
              <a:t/>
            </a:r>
            <a:br>
              <a:rPr lang="en-GB" sz="4000" b="1" dirty="0" smtClean="0">
                <a:latin typeface="+mn-lt"/>
              </a:rPr>
            </a:br>
            <a:endParaRPr lang="ar-SA" sz="4000" b="1" dirty="0"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4DE1-7832-4BC7-80D8-FBD618157834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1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447800" cy="8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5152107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Prepared by: Laila al-Hasan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35696" y="3221319"/>
            <a:ext cx="5472608" cy="1791856"/>
            <a:chOff x="2411760" y="3221320"/>
            <a:chExt cx="4464496" cy="1791856"/>
          </a:xfrm>
        </p:grpSpPr>
        <p:pic>
          <p:nvPicPr>
            <p:cNvPr id="7" name="Picture 5" descr="C:\Users\user\Desktop\images\images (8)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9" y="3221322"/>
              <a:ext cx="1080119" cy="973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user\Desktop\images\downloa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194383"/>
              <a:ext cx="1163463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user\Desktop\images\download (2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7" y="3221322"/>
              <a:ext cx="1163464" cy="98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user\Desktop\images\download (1)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1" y="4194383"/>
              <a:ext cx="1068785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C:\Users\user\Desktop\images\images (7)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3221320"/>
              <a:ext cx="1152128" cy="973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user\Desktop\images\download (4)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4194383"/>
              <a:ext cx="1152128" cy="818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C:\Users\user\Desktop\images\images (10)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4194431"/>
              <a:ext cx="1080119" cy="818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user\Desktop\images\Fallow_deer_in_field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70" y="3221320"/>
              <a:ext cx="1068785" cy="973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95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marL="457200" indent="-4572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Reading for Main Ideas</a:t>
            </a:r>
          </a:p>
          <a:p>
            <a:pPr marL="457200" indent="-4572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Reading for Details</a:t>
            </a:r>
          </a:p>
          <a:p>
            <a:pPr marL="457200" indent="-457200" algn="ctr" rtl="0">
              <a:buClr>
                <a:schemeClr val="accent1"/>
              </a:buClr>
              <a:buFont typeface="+mj-lt"/>
              <a:buAutoNum type="arabicPeriod"/>
            </a:pPr>
            <a:r>
              <a:rPr lang="en-GB" sz="2000" dirty="0" smtClean="0">
                <a:solidFill>
                  <a:schemeClr val="accent1"/>
                </a:solidFill>
              </a:rPr>
              <a:t>Reacting to the Reading</a:t>
            </a:r>
          </a:p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1: Save the Elephants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2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Prepared by: Laila al-Hasan</a:t>
            </a:r>
            <a:endParaRPr lang="ar-S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0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23512"/>
            <a:ext cx="8064896" cy="1493520"/>
          </a:xfrm>
        </p:spPr>
        <p:txBody>
          <a:bodyPr>
            <a:normAutofit/>
          </a:bodyPr>
          <a:lstStyle/>
          <a:p>
            <a:pPr algn="ctr" rtl="0">
              <a:buNone/>
            </a:pPr>
            <a:endParaRPr lang="en-GB" sz="2000" dirty="0" smtClean="0">
              <a:solidFill>
                <a:schemeClr val="accent1"/>
              </a:solidFill>
            </a:endParaRPr>
          </a:p>
          <a:p>
            <a:pPr algn="ctr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3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457200" y="2187767"/>
            <a:ext cx="8229600" cy="3833521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r" rtl="1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r" rtl="1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r" rtl="1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r" rtl="1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r" rtl="1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r" rtl="1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r" rtl="1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r" rtl="1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r" rtl="1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 algn="l" rtl="0">
              <a:buNone/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rtl="0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Reading One is a letter asking readers for donations for Save the Elephant Fund. The donations will be used to help save the endangered elephant in Thailand. </a:t>
            </a:r>
          </a:p>
          <a:p>
            <a:pPr marL="118872" indent="0" algn="l" rtl="0">
              <a:buNone/>
            </a:pP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576072" indent="-457200" algn="l" rtl="0">
              <a:buClr>
                <a:srgbClr val="FF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</a:rPr>
              <a:t>Who is the letter to? Who is the letter from?</a:t>
            </a:r>
          </a:p>
          <a:p>
            <a:pPr marL="118872" indent="0" algn="l" rtl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It is to the friends of Save the Elephant Fund. It is from Mark Gow the Executive Director of the fund. </a:t>
            </a:r>
          </a:p>
          <a:p>
            <a:pPr marL="118872" indent="0" algn="l" rtl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576072" indent="-457200" algn="l" rtl="0">
              <a:buClr>
                <a:srgbClr val="FF0000"/>
              </a:buClr>
              <a:buFont typeface="+mj-lt"/>
              <a:buAutoNum type="arabicPeriod" startAt="2"/>
            </a:pPr>
            <a:r>
              <a:rPr lang="en-US" sz="2000" dirty="0" smtClean="0">
                <a:solidFill>
                  <a:srgbClr val="FF0000"/>
                </a:solidFill>
              </a:rPr>
              <a:t>What do you think the writer of the letter wants?</a:t>
            </a:r>
          </a:p>
          <a:p>
            <a:pPr marL="118872" indent="0" algn="l" rtl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He wants donations or money. </a:t>
            </a:r>
          </a:p>
          <a:p>
            <a:pPr marL="118872" indent="0" algn="l" rtl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Now listen to the reading then answer the following questions.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One: Save the Elephants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1238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8840"/>
            <a:ext cx="8064896" cy="4248472"/>
          </a:xfrm>
        </p:spPr>
        <p:txBody>
          <a:bodyPr>
            <a:normAutofit fontScale="85000" lnSpcReduction="10000"/>
          </a:bodyPr>
          <a:lstStyle/>
          <a:p>
            <a:pPr algn="ctr" rtl="0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Answers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Reading for main ideas ( Page 63)</a:t>
            </a:r>
          </a:p>
          <a:p>
            <a:pPr marL="457200" indent="-457200" algn="l" rtl="0">
              <a:buClr>
                <a:srgbClr val="FF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</a:rPr>
              <a:t>What is the general purpose of Save the Elephants Fund?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It’s general purpose is to raise money to help save the elephants around the world.</a:t>
            </a:r>
          </a:p>
          <a:p>
            <a:pPr marL="457200" indent="-457200" algn="l" rtl="0">
              <a:buClr>
                <a:srgbClr val="FF0000"/>
              </a:buClr>
              <a:buFont typeface="+mj-lt"/>
              <a:buAutoNum type="arabicPeriod" startAt="2"/>
            </a:pPr>
            <a:r>
              <a:rPr lang="en-US" sz="2000" dirty="0" smtClean="0">
                <a:solidFill>
                  <a:srgbClr val="FF0000"/>
                </a:solidFill>
              </a:rPr>
              <a:t>Why are elephants in Thailand endangered?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They are endangered because they don’t have enough food to eat because paper companies cut down banana trees and also because hunters kill them to use their tusks in ornaments.</a:t>
            </a:r>
          </a:p>
          <a:p>
            <a:pPr marL="457200" indent="-457200" algn="l" rtl="0">
              <a:buClr>
                <a:srgbClr val="FF0000"/>
              </a:buClr>
              <a:buFont typeface="+mj-lt"/>
              <a:buAutoNum type="arabicPeriod" startAt="3"/>
            </a:pPr>
            <a:r>
              <a:rPr lang="en-US" sz="2000" dirty="0" smtClean="0">
                <a:solidFill>
                  <a:srgbClr val="FF0000"/>
                </a:solidFill>
              </a:rPr>
              <a:t>What can Save the Elephants Fund do to help protect elephants in Thailand? 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It can convince people not to buy things made of ivory and also it can help hunters find other ways to make money. </a:t>
            </a:r>
          </a:p>
          <a:p>
            <a:pPr marL="0" indent="0" algn="l" rtl="0">
              <a:buClr>
                <a:schemeClr val="accent1"/>
              </a:buClr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      </a:t>
            </a:r>
            <a:endParaRPr lang="en-US" sz="2000" dirty="0">
              <a:solidFill>
                <a:schemeClr val="accent1"/>
              </a:solidFill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Reading for details ( Page 63)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1-T         2- F        3- F         4-T          5- F          6- T </a:t>
            </a: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4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6088" y="549275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One: Save the Elephants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603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8840"/>
            <a:ext cx="8064896" cy="4248472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Answers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Reacting to the Reading ( Page 63 64)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FF0000"/>
                </a:solidFill>
              </a:rPr>
              <a:t>. Dose the writer of the letter know the reader</a:t>
            </a:r>
            <a:r>
              <a:rPr lang="en-US" sz="2000" dirty="0" smtClean="0">
                <a:solidFill>
                  <a:srgbClr val="FF0000"/>
                </a:solidFill>
              </a:rPr>
              <a:t>? How do you Know?</a:t>
            </a:r>
            <a:endParaRPr lang="en-US" sz="2000" dirty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sz="2000" dirty="0">
                <a:solidFill>
                  <a:schemeClr val="accent1"/>
                </a:solidFill>
              </a:rPr>
              <a:t>No. He doesn`t </a:t>
            </a:r>
            <a:r>
              <a:rPr lang="en-US" sz="2000" dirty="0" smtClean="0">
                <a:solidFill>
                  <a:schemeClr val="accent1"/>
                </a:solidFill>
              </a:rPr>
              <a:t>. He doesn't use </a:t>
            </a:r>
            <a:r>
              <a:rPr lang="en-US" sz="2000" dirty="0">
                <a:solidFill>
                  <a:schemeClr val="accent1"/>
                </a:solidFill>
              </a:rPr>
              <a:t>the reader`s name.</a:t>
            </a:r>
          </a:p>
          <a:p>
            <a:pPr algn="l" rtl="0">
              <a:buNone/>
            </a:pPr>
            <a:r>
              <a:rPr lang="en-US" sz="2000" dirty="0">
                <a:solidFill>
                  <a:srgbClr val="FF0000"/>
                </a:solidFill>
              </a:rPr>
              <a:t>2. The letter says, “we need your help.”  What kind of help dose Save the Elephants </a:t>
            </a:r>
            <a:r>
              <a:rPr lang="en-US" sz="2000" dirty="0" smtClean="0">
                <a:solidFill>
                  <a:srgbClr val="FF0000"/>
                </a:solidFill>
              </a:rPr>
              <a:t>Fund want?</a:t>
            </a:r>
            <a:endParaRPr lang="en-US" sz="2000" dirty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It wants </a:t>
            </a:r>
            <a:r>
              <a:rPr lang="en-US" sz="2000" dirty="0">
                <a:solidFill>
                  <a:schemeClr val="accent1"/>
                </a:solidFill>
              </a:rPr>
              <a:t>money to help protect elephants. </a:t>
            </a:r>
          </a:p>
          <a:p>
            <a:pPr algn="l" rtl="0">
              <a:buNone/>
            </a:pPr>
            <a:r>
              <a:rPr lang="en-US" sz="2000" dirty="0">
                <a:solidFill>
                  <a:srgbClr val="FF0000"/>
                </a:solidFill>
              </a:rPr>
              <a:t>3. Why dose Save the Elephants Fund tell the reader how many elephants there are Thailand?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It wants to </a:t>
            </a:r>
            <a:r>
              <a:rPr lang="en-US" sz="2000" dirty="0">
                <a:solidFill>
                  <a:schemeClr val="accent1"/>
                </a:solidFill>
              </a:rPr>
              <a:t>show readers the elephants are endangered </a:t>
            </a:r>
            <a:r>
              <a:rPr lang="en-US" sz="2000" dirty="0" smtClean="0">
                <a:solidFill>
                  <a:schemeClr val="accent1"/>
                </a:solidFill>
              </a:rPr>
              <a:t>animals. </a:t>
            </a:r>
            <a:endParaRPr lang="en-US" sz="2000" dirty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5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6088" y="549275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One: Save the Elephants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3107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8840"/>
            <a:ext cx="8064896" cy="4248472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Answers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Reacting to the Reading ( Page 63 64)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4</a:t>
            </a:r>
            <a:r>
              <a:rPr lang="en-US" sz="2000" dirty="0">
                <a:solidFill>
                  <a:srgbClr val="FF0000"/>
                </a:solidFill>
              </a:rPr>
              <a:t>. Save the Elephants Fund says it wants to convince people not buy ivory. How dose this help save elephants?</a:t>
            </a:r>
          </a:p>
          <a:p>
            <a:pPr marL="0" indent="0" algn="l" rtl="0">
              <a:buNone/>
            </a:pPr>
            <a:r>
              <a:rPr lang="en-US" sz="2000" dirty="0">
                <a:solidFill>
                  <a:schemeClr val="accent1"/>
                </a:solidFill>
              </a:rPr>
              <a:t>If people don`t buy ivory, then hunters won`t kill  elephants for their tusks.</a:t>
            </a:r>
          </a:p>
          <a:p>
            <a:pPr algn="l" rtl="0">
              <a:buNone/>
            </a:pPr>
            <a:r>
              <a:rPr lang="en-US" sz="2000" dirty="0">
                <a:solidFill>
                  <a:srgbClr val="FF0000"/>
                </a:solidFill>
              </a:rPr>
              <a:t>5. Save the Elephants Fund says it will “help hunters find other ways to make money.” How dose this help save elephants?”</a:t>
            </a:r>
          </a:p>
          <a:p>
            <a:pPr marL="0" indent="0" algn="l" rtl="0">
              <a:buNone/>
            </a:pPr>
            <a:r>
              <a:rPr lang="en-US" sz="2000" dirty="0">
                <a:solidFill>
                  <a:schemeClr val="accent1"/>
                </a:solidFill>
              </a:rPr>
              <a:t>If hunters make money </a:t>
            </a:r>
            <a:r>
              <a:rPr lang="en-US" sz="2000" dirty="0" smtClean="0">
                <a:solidFill>
                  <a:schemeClr val="accent1"/>
                </a:solidFill>
              </a:rPr>
              <a:t>from other jobs</a:t>
            </a:r>
            <a:r>
              <a:rPr lang="en-US" sz="2000" dirty="0">
                <a:solidFill>
                  <a:schemeClr val="accent1"/>
                </a:solidFill>
              </a:rPr>
              <a:t>, they won`t kill elephants to make money.</a:t>
            </a:r>
          </a:p>
          <a:p>
            <a:pPr algn="l" rtl="0">
              <a:buNone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l" rtl="0">
              <a:buNone/>
            </a:pP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9058-2334-415F-8EDB-04CA03A9C1B4}" type="slidenum">
              <a:rPr lang="ar-SA" smtClean="0"/>
              <a:pPr/>
              <a:t>6</a:t>
            </a:fld>
            <a:endParaRPr lang="ar-SA"/>
          </a:p>
        </p:txBody>
      </p:sp>
      <p:pic>
        <p:nvPicPr>
          <p:cNvPr id="6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3352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6088" y="549275"/>
            <a:ext cx="8229600" cy="1143000"/>
          </a:xfrm>
        </p:spPr>
        <p:txBody>
          <a:bodyPr anchor="ctr" anchorCtr="0"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Unit 4: Save the Elephants</a:t>
            </a:r>
            <a:br>
              <a:rPr lang="en-GB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en-GB" sz="2400" b="1" dirty="0" smtClean="0">
                <a:solidFill>
                  <a:srgbClr val="FF0000"/>
                </a:solidFill>
                <a:latin typeface="+mn-lt"/>
              </a:rPr>
              <a:t>Reading One: Save the Elephants</a:t>
            </a:r>
            <a:endParaRPr lang="ar-SA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3324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3275</TotalTime>
  <Words>459</Words>
  <Application>Microsoft Office PowerPoint</Application>
  <PresentationFormat>On-screen Show (4:3)</PresentationFormat>
  <Paragraphs>56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Flow</vt:lpstr>
      <vt:lpstr>1_Flow</vt:lpstr>
      <vt:lpstr> Unit 4 Save the Elephants Reading One: Save the Elephants    </vt:lpstr>
      <vt:lpstr> Unit 4: Save the Elephants Reading 1: Save the Elephants</vt:lpstr>
      <vt:lpstr> Unit 4: Save the Elephants Reading One: Save the Elephants</vt:lpstr>
      <vt:lpstr> Unit 4: Save the Elephants Reading One: Save the Elephants</vt:lpstr>
      <vt:lpstr> Unit 4: Save the Elephants Reading One: Save the Elephants</vt:lpstr>
      <vt:lpstr> Unit 4: Save the Elephants Reading One: Save the Elephants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user</cp:lastModifiedBy>
  <cp:revision>97</cp:revision>
  <dcterms:created xsi:type="dcterms:W3CDTF">2011-11-05T01:45:32Z</dcterms:created>
  <dcterms:modified xsi:type="dcterms:W3CDTF">2013-09-28T01:32:24Z</dcterms:modified>
</cp:coreProperties>
</file>