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  <p:sldMasterId id="2147483672" r:id="rId2"/>
  </p:sldMasterIdLst>
  <p:notesMasterIdLst>
    <p:notesMasterId r:id="rId7"/>
  </p:notesMasterIdLst>
  <p:sldIdLst>
    <p:sldId id="305" r:id="rId3"/>
    <p:sldId id="302" r:id="rId4"/>
    <p:sldId id="310" r:id="rId5"/>
    <p:sldId id="313" r:id="rId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A2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380"/>
    <p:restoredTop sz="87356" autoAdjust="0"/>
  </p:normalViewPr>
  <p:slideViewPr>
    <p:cSldViewPr>
      <p:cViewPr varScale="1">
        <p:scale>
          <a:sx n="113" d="100"/>
          <a:sy n="113" d="100"/>
        </p:scale>
        <p:origin x="-15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D5D37ED-9E3A-4252-9032-733DA81BA63C}" type="datetimeFigureOut">
              <a:rPr lang="ar-SA" smtClean="0"/>
              <a:pPr/>
              <a:t>23/11/1434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DF9B8AE6-ACCD-4618-ABD2-15783046D64D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99663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BE5029-C377-41DB-88DF-D9E10428411B}" type="slidenum">
              <a:rPr lang="ar-SA" smtClean="0">
                <a:solidFill>
                  <a:prstClr val="black"/>
                </a:solidFill>
              </a:rPr>
              <a:pPr/>
              <a:t>1</a:t>
            </a:fld>
            <a:endParaRPr lang="ar-SA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4B846-94B9-4A06-A6B5-085B4A8247C6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4867C-05E3-4E7B-843E-47CF3DCEC88F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6D7E-75EC-473D-B2E3-FBBB1D8F2194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AF08B-36F1-404B-A835-662070FD7E99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3B4C9-8DB2-492B-B28E-71D6DBDA56BC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D9F57-AF1B-4490-B473-AECB8E1ECA78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B1095-1854-4180-8318-43C94384D8BD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F604C-F53B-428A-8E8C-860DBCB1FBA9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ACF15-1350-4B41-9C62-C56AC4EE8DAB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591D-78FD-49F3-8321-041FF4E5A0FC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66B08-67ED-4A98-A13B-470B9F99A19B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4B846-94B9-4A06-A6B5-085B4A8247C6}" type="datetime1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23/11/1434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165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4867C-05E3-4E7B-843E-47CF3DCEC88F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23/11/1434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673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6D7E-75EC-473D-B2E3-FBBB1D8F2194}" type="datetime1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23/11/1434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12715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AF08B-36F1-404B-A835-662070FD7E99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23/11/1434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4105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3B4C9-8DB2-492B-B28E-71D6DBDA56BC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23/11/1434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4061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D9F57-AF1B-4490-B473-AECB8E1ECA78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23/11/1434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5459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B1095-1854-4180-8318-43C94384D8BD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23/11/1434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4963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F604C-F53B-428A-8E8C-860DBCB1FBA9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23/11/1434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122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ACF15-1350-4B41-9C62-C56AC4EE8DAB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23/11/1434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9462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591D-78FD-49F3-8321-041FF4E5A0FC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23/11/1434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4393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66B08-67ED-4A98-A13B-470B9F99A19B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23/11/1434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364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B58DC97-E2C3-490A-99A3-592835CA4178}" type="datetime1">
              <a:rPr lang="ar-SA" smtClean="0"/>
              <a:pPr/>
              <a:t>23/11/1434</a:t>
            </a:fld>
            <a:endParaRPr lang="ar-S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B58DC97-E2C3-490A-99A3-592835CA4178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23/11/1434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6943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5616" y="3064221"/>
            <a:ext cx="69127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000" b="1" dirty="0" smtClean="0">
                <a:latin typeface="+mn-lt"/>
              </a:rPr>
              <a:t/>
            </a:r>
            <a:br>
              <a:rPr lang="en-GB" sz="4000" b="1" dirty="0" smtClean="0">
                <a:latin typeface="+mn-lt"/>
              </a:rPr>
            </a:br>
            <a:r>
              <a:rPr lang="en-GB" sz="3600" b="1" dirty="0" smtClean="0">
                <a:solidFill>
                  <a:srgbClr val="FF0000"/>
                </a:solidFill>
                <a:latin typeface="+mn-lt"/>
              </a:rPr>
              <a:t>Unit 4</a:t>
            </a:r>
            <a:br>
              <a:rPr lang="en-GB" sz="36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3600" dirty="0" smtClean="0">
                <a:solidFill>
                  <a:srgbClr val="FF0000"/>
                </a:solidFill>
                <a:latin typeface="+mn-lt"/>
              </a:rPr>
              <a:t>Save the Elephants</a:t>
            </a:r>
            <a:br>
              <a:rPr lang="en-GB" sz="3600" dirty="0" smtClean="0">
                <a:solidFill>
                  <a:srgbClr val="FF0000"/>
                </a:solidFill>
                <a:latin typeface="+mn-lt"/>
              </a:rPr>
            </a:br>
            <a:r>
              <a:rPr lang="en-GB" sz="3600" dirty="0" smtClean="0">
                <a:solidFill>
                  <a:srgbClr val="FF0000"/>
                </a:solidFill>
                <a:latin typeface="+mn-lt"/>
              </a:rPr>
              <a:t>Reading </a:t>
            </a:r>
            <a:r>
              <a:rPr lang="en-GB" sz="3600" dirty="0" smtClean="0">
                <a:solidFill>
                  <a:srgbClr val="FF0000"/>
                </a:solidFill>
                <a:latin typeface="+mn-lt"/>
              </a:rPr>
              <a:t>Two: Save a Logger – Eat an Owl</a:t>
            </a:r>
            <a:r>
              <a:rPr lang="en-GB" sz="40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40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4000" b="1" dirty="0" smtClean="0">
                <a:solidFill>
                  <a:srgbClr val="FF0000"/>
                </a:solidFill>
                <a:latin typeface="+mn-lt"/>
              </a:rPr>
              <a:t> </a:t>
            </a:r>
            <a:br>
              <a:rPr lang="en-GB" sz="40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4000" b="1" dirty="0" smtClean="0">
                <a:latin typeface="+mn-lt"/>
              </a:rPr>
              <a:t/>
            </a:r>
            <a:br>
              <a:rPr lang="en-GB" sz="4000" b="1" dirty="0" smtClean="0">
                <a:latin typeface="+mn-lt"/>
              </a:rPr>
            </a:br>
            <a:endParaRPr lang="ar-SA" sz="4000" b="1" dirty="0">
              <a:latin typeface="+mn-lt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4DE1-7832-4BC7-80D8-FBD618157834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1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pic>
        <p:nvPicPr>
          <p:cNvPr id="9" name="Picture 8" descr="http://wikimapia.org/p/00/01/13/33/39_big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5589240"/>
            <a:ext cx="1447800" cy="85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1403350" y="5152107"/>
            <a:ext cx="6408738" cy="365125"/>
          </a:xfrm>
        </p:spPr>
        <p:txBody>
          <a:bodyPr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</a:rPr>
              <a:t>Prepared by: Laila al-Hasan</a:t>
            </a:r>
            <a:endParaRPr lang="ar-SA" sz="2400" b="1" dirty="0">
              <a:solidFill>
                <a:srgbClr val="FF0000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835696" y="3221319"/>
            <a:ext cx="5472608" cy="1791856"/>
            <a:chOff x="2411760" y="3221320"/>
            <a:chExt cx="4464496" cy="1791856"/>
          </a:xfrm>
        </p:grpSpPr>
        <p:pic>
          <p:nvPicPr>
            <p:cNvPr id="7" name="Picture 5" descr="C:\Users\user\Desktop\images\images (8)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3889" y="3221322"/>
              <a:ext cx="1080119" cy="9731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C:\Users\user\Desktop\images\download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4194383"/>
              <a:ext cx="1163463" cy="8187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1" name="Picture 7" descr="C:\Users\user\Desktop\images\download (2)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7" y="3221322"/>
              <a:ext cx="1163464" cy="982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C:\Users\user\Desktop\images\download (1)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7471" y="4194383"/>
              <a:ext cx="1068785" cy="8187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7" descr="C:\Users\user\Desktop\images\images (7)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760" y="3221320"/>
              <a:ext cx="1152128" cy="9731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3" descr="C:\Users\user\Desktop\images\download (4)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760" y="4194383"/>
              <a:ext cx="1152128" cy="8187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4" descr="C:\Users\user\Desktop\images\images (10).jp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3888" y="4194431"/>
              <a:ext cx="1080119" cy="8187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C:\Users\user\Desktop\images\Fallow_deer_in_field.jp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7470" y="3221320"/>
              <a:ext cx="1068785" cy="9730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1954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988840"/>
            <a:ext cx="8064896" cy="4248472"/>
          </a:xfrm>
        </p:spPr>
        <p:txBody>
          <a:bodyPr>
            <a:normAutofit/>
          </a:bodyPr>
          <a:lstStyle/>
          <a:p>
            <a:pPr marL="0" indent="0" algn="l" rtl="0">
              <a:buClr>
                <a:srgbClr val="FF0000"/>
              </a:buClr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Reading Two is a letter to the editor of a newspaper. It is a response to an article about the Northern spotted owl. </a:t>
            </a:r>
          </a:p>
          <a:p>
            <a:pPr marL="0" indent="0" algn="l" rtl="0">
              <a:buClr>
                <a:srgbClr val="FF0000"/>
              </a:buClr>
              <a:buNone/>
            </a:pPr>
            <a:endParaRPr lang="en-US" sz="2000" dirty="0">
              <a:solidFill>
                <a:schemeClr val="accent1"/>
              </a:solidFill>
            </a:endParaRPr>
          </a:p>
          <a:p>
            <a:pPr marL="0" indent="0" algn="l" rtl="0">
              <a:buClr>
                <a:srgbClr val="FF0000"/>
              </a:buClr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Listen to the reading, then answer the following questions. </a:t>
            </a:r>
            <a:endParaRPr lang="en-US" sz="2000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2</a:t>
            </a:fld>
            <a:endParaRPr lang="ar-SA"/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46088" y="549275"/>
            <a:ext cx="8229600" cy="1143000"/>
          </a:xfrm>
        </p:spPr>
        <p:txBody>
          <a:bodyPr anchor="ctr" anchorCtr="0"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4: Save the Elephants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Reading </a:t>
            </a: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Two: Save a Logger – Eat an Owl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4603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988840"/>
            <a:ext cx="8064896" cy="4248472"/>
          </a:xfrm>
        </p:spPr>
        <p:txBody>
          <a:bodyPr>
            <a:normAutofit/>
          </a:bodyPr>
          <a:lstStyle/>
          <a:p>
            <a:pPr marL="0" indent="0" algn="l" rtl="0">
              <a:buClr>
                <a:srgbClr val="FF0000"/>
              </a:buCl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1. Why </a:t>
            </a:r>
            <a:r>
              <a:rPr lang="en-US" sz="2000" dirty="0">
                <a:solidFill>
                  <a:srgbClr val="FF0000"/>
                </a:solidFill>
              </a:rPr>
              <a:t>is Ken Waxter angry? </a:t>
            </a:r>
          </a:p>
          <a:p>
            <a:pPr marL="0" indent="0" algn="l" rtl="0">
              <a:buNone/>
            </a:pPr>
            <a:r>
              <a:rPr lang="en-US" sz="2000" dirty="0">
                <a:solidFill>
                  <a:schemeClr val="accent1"/>
                </a:solidFill>
              </a:rPr>
              <a:t>He`s angry because the newspaper didn`t </a:t>
            </a:r>
            <a:r>
              <a:rPr lang="en-US" sz="2000" dirty="0" smtClean="0">
                <a:solidFill>
                  <a:schemeClr val="accent1"/>
                </a:solidFill>
              </a:rPr>
              <a:t>talk about loggers and talked only about saving the owl.</a:t>
            </a:r>
            <a:endParaRPr lang="en-US" sz="2000" dirty="0">
              <a:solidFill>
                <a:schemeClr val="accent1"/>
              </a:solidFill>
            </a:endParaRPr>
          </a:p>
          <a:p>
            <a:pPr algn="l" rtl="0">
              <a:buNone/>
            </a:pPr>
            <a:r>
              <a:rPr lang="en-US" sz="2000" dirty="0">
                <a:solidFill>
                  <a:srgbClr val="FF0000"/>
                </a:solidFill>
              </a:rPr>
              <a:t>2. Why did the logging companies in Kin`s town stop cutting down so many trees?</a:t>
            </a:r>
          </a:p>
          <a:p>
            <a:pPr marL="0" indent="0" algn="l" rtl="0">
              <a:buNone/>
            </a:pPr>
            <a:r>
              <a:rPr lang="en-US" sz="2000" dirty="0">
                <a:solidFill>
                  <a:schemeClr val="accent1"/>
                </a:solidFill>
              </a:rPr>
              <a:t>The </a:t>
            </a:r>
            <a:r>
              <a:rPr lang="en-US" sz="2000" dirty="0" smtClean="0">
                <a:solidFill>
                  <a:schemeClr val="accent1"/>
                </a:solidFill>
              </a:rPr>
              <a:t>local government </a:t>
            </a:r>
            <a:r>
              <a:rPr lang="en-US" sz="2000" dirty="0">
                <a:solidFill>
                  <a:schemeClr val="accent1"/>
                </a:solidFill>
              </a:rPr>
              <a:t>told the logging companies to stop </a:t>
            </a:r>
            <a:r>
              <a:rPr lang="en-US" sz="2000" dirty="0" smtClean="0">
                <a:solidFill>
                  <a:schemeClr val="accent1"/>
                </a:solidFill>
              </a:rPr>
              <a:t>cutting down </a:t>
            </a:r>
            <a:r>
              <a:rPr lang="en-US" sz="2000" dirty="0">
                <a:solidFill>
                  <a:schemeClr val="accent1"/>
                </a:solidFill>
              </a:rPr>
              <a:t>the trees in order to save the owl.</a:t>
            </a:r>
          </a:p>
          <a:p>
            <a:pPr algn="l" rtl="0">
              <a:buNone/>
            </a:pPr>
            <a:r>
              <a:rPr lang="en-US" sz="2000" dirty="0">
                <a:solidFill>
                  <a:srgbClr val="FF0000"/>
                </a:solidFill>
              </a:rPr>
              <a:t>3. How does saving the northern spotted owl hurt Ken Waxter </a:t>
            </a:r>
            <a:r>
              <a:rPr lang="en-US" sz="2000" dirty="0" smtClean="0">
                <a:solidFill>
                  <a:srgbClr val="FF0000"/>
                </a:solidFill>
              </a:rPr>
              <a:t>and </a:t>
            </a:r>
            <a:r>
              <a:rPr lang="en-US" sz="2000" dirty="0">
                <a:solidFill>
                  <a:srgbClr val="FF0000"/>
                </a:solidFill>
              </a:rPr>
              <a:t>other people in his town?</a:t>
            </a:r>
          </a:p>
          <a:p>
            <a:pPr marL="0" indent="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When there was </a:t>
            </a:r>
            <a:r>
              <a:rPr lang="en-US" sz="2000" dirty="0">
                <a:solidFill>
                  <a:schemeClr val="accent1"/>
                </a:solidFill>
              </a:rPr>
              <a:t>less logging, the loggers </a:t>
            </a:r>
            <a:r>
              <a:rPr lang="en-US" sz="2000" dirty="0" smtClean="0">
                <a:solidFill>
                  <a:schemeClr val="accent1"/>
                </a:solidFill>
              </a:rPr>
              <a:t>didn’t have </a:t>
            </a:r>
            <a:r>
              <a:rPr lang="en-US" sz="2000" dirty="0">
                <a:solidFill>
                  <a:schemeClr val="accent1"/>
                </a:solidFill>
              </a:rPr>
              <a:t>as much </a:t>
            </a:r>
            <a:r>
              <a:rPr lang="en-US" sz="2000" dirty="0" smtClean="0">
                <a:solidFill>
                  <a:schemeClr val="accent1"/>
                </a:solidFill>
              </a:rPr>
              <a:t>work.  So, Many </a:t>
            </a:r>
            <a:r>
              <a:rPr lang="en-US" sz="2000" dirty="0">
                <a:solidFill>
                  <a:schemeClr val="accent1"/>
                </a:solidFill>
              </a:rPr>
              <a:t>loggers </a:t>
            </a:r>
            <a:r>
              <a:rPr lang="en-US" sz="2000" dirty="0" smtClean="0">
                <a:solidFill>
                  <a:schemeClr val="accent1"/>
                </a:solidFill>
              </a:rPr>
              <a:t>became out </a:t>
            </a:r>
            <a:r>
              <a:rPr lang="en-US" sz="2000" dirty="0">
                <a:solidFill>
                  <a:schemeClr val="accent1"/>
                </a:solidFill>
              </a:rPr>
              <a:t>of work, </a:t>
            </a:r>
            <a:r>
              <a:rPr lang="en-US" sz="2000" dirty="0" smtClean="0">
                <a:solidFill>
                  <a:schemeClr val="accent1"/>
                </a:solidFill>
              </a:rPr>
              <a:t>and many moved to other places looking for jobs. </a:t>
            </a:r>
            <a:endParaRPr lang="en-US" sz="2000" dirty="0">
              <a:solidFill>
                <a:schemeClr val="accent1"/>
              </a:solidFill>
            </a:endParaRPr>
          </a:p>
          <a:p>
            <a:pPr algn="l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3</a:t>
            </a:fld>
            <a:endParaRPr lang="ar-SA"/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46088" y="549275"/>
            <a:ext cx="8229600" cy="1143000"/>
          </a:xfrm>
        </p:spPr>
        <p:txBody>
          <a:bodyPr anchor="ctr" anchorCtr="0"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4: Save the Elephants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Reading </a:t>
            </a: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Two: Save a Logger – Eat an Owl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9718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6845919"/>
              </p:ext>
            </p:extLst>
          </p:nvPr>
        </p:nvGraphicFramePr>
        <p:xfrm>
          <a:off x="-1" y="1496144"/>
          <a:ext cx="9144001" cy="4969848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2731096"/>
                <a:gridCol w="3831367"/>
                <a:gridCol w="2581538"/>
              </a:tblGrid>
              <a:tr h="627679">
                <a:tc>
                  <a:txBody>
                    <a:bodyPr/>
                    <a:lstStyle/>
                    <a:p>
                      <a:pPr algn="l" rtl="0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Northern Spotted Owls</a:t>
                      </a:r>
                      <a:endParaRPr lang="en-US" sz="1800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Asian Elephants </a:t>
                      </a:r>
                    </a:p>
                    <a:p>
                      <a:pPr algn="l" rtl="0"/>
                      <a:endParaRPr lang="ar-SA" sz="1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ar-SA" sz="1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1156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accent1"/>
                          </a:solidFill>
                        </a:rPr>
                        <a:t>Their homes are being destroyed by loggers</a:t>
                      </a:r>
                    </a:p>
                    <a:p>
                      <a:pPr algn="l" rtl="0"/>
                      <a:endParaRPr lang="ar-SA" sz="18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800" dirty="0" smtClean="0">
                          <a:solidFill>
                            <a:schemeClr val="accent1"/>
                          </a:solidFill>
                        </a:rPr>
                        <a:t>a. Paper companies are cutting down the trees they eat. </a:t>
                      </a:r>
                      <a:endParaRPr lang="ar-SA" sz="1800" dirty="0" smtClean="0">
                        <a:solidFill>
                          <a:schemeClr val="accent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>
                          <a:solidFill>
                            <a:schemeClr val="accent1"/>
                          </a:solidFill>
                        </a:rPr>
                        <a:t> </a:t>
                      </a:r>
                      <a:r>
                        <a:rPr lang="en-US" sz="1800" dirty="0" smtClean="0">
                          <a:solidFill>
                            <a:schemeClr val="accent1"/>
                          </a:solidFill>
                        </a:rPr>
                        <a:t>b. They`re hunted for the ivory in their tusks.</a:t>
                      </a:r>
                      <a:endParaRPr lang="ar-SA" sz="1800" dirty="0" smtClean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1. Why are the animals endangered?</a:t>
                      </a:r>
                      <a:endParaRPr lang="ar-SA" sz="1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19112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accent1"/>
                          </a:solidFill>
                        </a:rPr>
                        <a:t>Stop</a:t>
                      </a:r>
                      <a:r>
                        <a:rPr lang="en-US" sz="1800" baseline="0" dirty="0" smtClean="0">
                          <a:solidFill>
                            <a:schemeClr val="accent1"/>
                          </a:solidFill>
                        </a:rPr>
                        <a:t> or slow down logging in owl areas</a:t>
                      </a:r>
                      <a:endParaRPr lang="ar-SA" sz="1800" dirty="0" smtClean="0">
                        <a:solidFill>
                          <a:schemeClr val="accent1"/>
                        </a:solidFill>
                      </a:endParaRPr>
                    </a:p>
                    <a:p>
                      <a:pPr algn="l" rtl="0"/>
                      <a:endParaRPr lang="en-US" sz="1800" dirty="0" smtClean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800" dirty="0" smtClean="0">
                          <a:solidFill>
                            <a:schemeClr val="accent1"/>
                          </a:solidFill>
                        </a:rPr>
                        <a:t>a. Plant other trees that </a:t>
                      </a:r>
                      <a:r>
                        <a:rPr lang="ar-SA" sz="1800" dirty="0" smtClean="0">
                          <a:solidFill>
                            <a:schemeClr val="accent1"/>
                          </a:solidFill>
                        </a:rPr>
                        <a:t> </a:t>
                      </a:r>
                      <a:r>
                        <a:rPr lang="en-US" sz="1800" dirty="0" smtClean="0">
                          <a:solidFill>
                            <a:schemeClr val="accent1"/>
                          </a:solidFill>
                        </a:rPr>
                        <a:t>elephants can eat </a:t>
                      </a:r>
                    </a:p>
                    <a:p>
                      <a:pPr algn="l" rtl="0"/>
                      <a:r>
                        <a:rPr lang="en-US" sz="1800" dirty="0" smtClean="0">
                          <a:solidFill>
                            <a:schemeClr val="accent1"/>
                          </a:solidFill>
                        </a:rPr>
                        <a:t>b. Pay for game wardens to protect elephants from hunters</a:t>
                      </a:r>
                    </a:p>
                    <a:p>
                      <a:pPr algn="l" rtl="0"/>
                      <a:r>
                        <a:rPr lang="en-US" sz="1800" dirty="0" smtClean="0">
                          <a:solidFill>
                            <a:schemeClr val="accent1"/>
                          </a:solidFill>
                        </a:rPr>
                        <a:t>c. Find other work for hunters</a:t>
                      </a:r>
                      <a:r>
                        <a:rPr lang="en-US" sz="1800" baseline="0" dirty="0" smtClean="0">
                          <a:solidFill>
                            <a:schemeClr val="accent1"/>
                          </a:solidFill>
                        </a:rPr>
                        <a:t> </a:t>
                      </a:r>
                    </a:p>
                    <a:p>
                      <a:pPr algn="l" rtl="0"/>
                      <a:r>
                        <a:rPr lang="en-US" sz="1800" baseline="0" dirty="0" smtClean="0">
                          <a:solidFill>
                            <a:schemeClr val="accent1"/>
                          </a:solidFill>
                        </a:rPr>
                        <a:t>d. Convince people to stop buying ivory</a:t>
                      </a:r>
                      <a:endParaRPr lang="ar-SA" sz="1800" dirty="0" smtClean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2. What can people do to help save these animals?</a:t>
                      </a:r>
                      <a:endParaRPr lang="ar-SA" sz="1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11293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accent1"/>
                          </a:solidFill>
                        </a:rPr>
                        <a:t>Logging companies &amp;loggers</a:t>
                      </a:r>
                      <a:endParaRPr lang="ar-SA" sz="1800" dirty="0" smtClean="0">
                        <a:solidFill>
                          <a:schemeClr val="accent1"/>
                        </a:solidFill>
                      </a:endParaRPr>
                    </a:p>
                    <a:p>
                      <a:pPr algn="l" rtl="0"/>
                      <a:endParaRPr lang="ar-SA" sz="1800" dirty="0"/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accent1"/>
                          </a:solidFill>
                        </a:rPr>
                        <a:t>Papers</a:t>
                      </a:r>
                      <a:r>
                        <a:rPr lang="en-US" sz="1800" baseline="0" dirty="0" smtClean="0">
                          <a:solidFill>
                            <a:schemeClr val="accent1"/>
                          </a:solidFill>
                        </a:rPr>
                        <a:t> companies; hunters; workers </a:t>
                      </a:r>
                      <a:endParaRPr lang="ar-SA" sz="1800" dirty="0" smtClean="0">
                        <a:solidFill>
                          <a:schemeClr val="accent1"/>
                        </a:solidFill>
                      </a:endParaRPr>
                    </a:p>
                    <a:p>
                      <a:pPr algn="l" rtl="0"/>
                      <a:endParaRPr lang="ar-SA" sz="1800" dirty="0"/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3. Who might be hurt when people try to save the 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animals ?  why 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? </a:t>
                      </a:r>
                      <a:endParaRPr lang="ar-SA" sz="1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4</a:t>
            </a:fld>
            <a:endParaRPr lang="ar-SA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prstClr val="black"/>
                </a:solidFill>
              </a:rPr>
              <a:t>Prepared by: Laila al-Hasan</a:t>
            </a:r>
            <a:endParaRPr lang="ar-SA" dirty="0">
              <a:solidFill>
                <a:prstClr val="black"/>
              </a:solidFill>
            </a:endParaRPr>
          </a:p>
        </p:txBody>
      </p:sp>
      <p:pic>
        <p:nvPicPr>
          <p:cNvPr id="8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764703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46856" y="260648"/>
            <a:ext cx="8229600" cy="1143000"/>
          </a:xfrm>
        </p:spPr>
        <p:txBody>
          <a:bodyPr anchor="ctr" anchorCtr="0"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46088" y="557808"/>
            <a:ext cx="8229600" cy="1143000"/>
          </a:xfrm>
          <a:prstGeom prst="rect">
            <a:avLst/>
          </a:prstGeom>
        </p:spPr>
        <p:txBody>
          <a:bodyPr vert="horz" lIns="0" rIns="0" bIns="0" anchor="ctr" anchorCtr="0">
            <a:normAutofit fontScale="70000" lnSpcReduction="20000"/>
          </a:bodyPr>
          <a:lstStyle>
            <a:lvl1pPr algn="l" rtl="1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4: Save the Elephants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Reading Two: Save a Logger – Eat an Owl</a:t>
            </a:r>
          </a:p>
          <a:p>
            <a:pPr algn="ctr" rtl="0"/>
            <a:r>
              <a:rPr lang="en-US" sz="2400" b="1" dirty="0">
                <a:solidFill>
                  <a:srgbClr val="FF0000"/>
                </a:solidFill>
                <a:latin typeface="+mn-lt"/>
              </a:rPr>
              <a:t>Linking Readings 1 &amp; 2</a:t>
            </a:r>
          </a:p>
          <a:p>
            <a:pPr algn="ctr" rtl="0"/>
            <a:r>
              <a:rPr lang="en-US" sz="2400" b="1" dirty="0">
                <a:solidFill>
                  <a:srgbClr val="FF0000"/>
                </a:solidFill>
                <a:latin typeface="+mn-lt"/>
              </a:rPr>
              <a:t>Page 66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  <a:p>
            <a:pPr algn="ctr" rtl="0"/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8094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3345</TotalTime>
  <Words>300</Words>
  <Application>Microsoft Office PowerPoint</Application>
  <PresentationFormat>On-screen Show (4:3)</PresentationFormat>
  <Paragraphs>40</Paragraphs>
  <Slides>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Flow</vt:lpstr>
      <vt:lpstr>1_Flow</vt:lpstr>
      <vt:lpstr> Unit 4 Save the Elephants Reading Two: Save a Logger – Eat an Owl    </vt:lpstr>
      <vt:lpstr> Unit 4: Save the Elephants Reading Two: Save a Logger – Eat an Owl</vt:lpstr>
      <vt:lpstr> Unit 4: Save the Elephants Reading Two: Save a Logger – Eat an Owl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laila alhasan</dc:creator>
  <cp:lastModifiedBy>user</cp:lastModifiedBy>
  <cp:revision>103</cp:revision>
  <dcterms:created xsi:type="dcterms:W3CDTF">2011-11-05T01:45:32Z</dcterms:created>
  <dcterms:modified xsi:type="dcterms:W3CDTF">2013-09-28T02:38:56Z</dcterms:modified>
</cp:coreProperties>
</file>