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7"/>
  </p:notesMasterIdLst>
  <p:sldIdLst>
    <p:sldId id="312" r:id="rId2"/>
    <p:sldId id="269" r:id="rId3"/>
    <p:sldId id="306" r:id="rId4"/>
    <p:sldId id="313" r:id="rId5"/>
    <p:sldId id="314"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A234"/>
    <a:srgbClr val="C80EBB"/>
    <a:srgbClr val="33A2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87356" autoAdjust="0"/>
  </p:normalViewPr>
  <p:slideViewPr>
    <p:cSldViewPr>
      <p:cViewPr varScale="1">
        <p:scale>
          <a:sx n="113" d="100"/>
          <a:sy n="113" d="100"/>
        </p:scale>
        <p:origin x="-148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D5D37ED-9E3A-4252-9032-733DA81BA63C}" type="datetimeFigureOut">
              <a:rPr lang="ar-SA" smtClean="0"/>
              <a:pPr/>
              <a:t>24/11/1434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F9B8AE6-ACCD-4618-ABD2-15783046D64D}" type="slidenum">
              <a:rPr lang="ar-SA" smtClean="0"/>
              <a:pPr/>
              <a:t>‹#›</a:t>
            </a:fld>
            <a:endParaRPr lang="ar-SA"/>
          </a:p>
        </p:txBody>
      </p:sp>
    </p:spTree>
    <p:extLst>
      <p:ext uri="{BB962C8B-B14F-4D97-AF65-F5344CB8AC3E}">
        <p14:creationId xmlns:p14="http://schemas.microsoft.com/office/powerpoint/2010/main" val="39996634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5BE5029-C377-41DB-88DF-D9E10428411B}" type="slidenum">
              <a:rPr lang="ar-SA" smtClean="0">
                <a:solidFill>
                  <a:prstClr val="black"/>
                </a:solidFill>
              </a:rPr>
              <a:pPr/>
              <a:t>1</a:t>
            </a:fld>
            <a:endParaRPr 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CB4B846-94B9-4A06-A6B5-085B4A8247C6}" type="datetime1">
              <a:rPr lang="ar-SA" smtClean="0"/>
              <a:pPr/>
              <a:t>24/11/1434</a:t>
            </a:fld>
            <a:endParaRPr lang="ar-SA"/>
          </a:p>
        </p:txBody>
      </p:sp>
      <p:sp>
        <p:nvSpPr>
          <p:cNvPr id="19" name="Footer Placeholder 18"/>
          <p:cNvSpPr>
            <a:spLocks noGrp="1"/>
          </p:cNvSpPr>
          <p:nvPr>
            <p:ph type="ftr" sz="quarter" idx="11"/>
          </p:nvPr>
        </p:nvSpPr>
        <p:spPr/>
        <p:txBody>
          <a:bodyPr/>
          <a:lstStyle/>
          <a:p>
            <a:r>
              <a:rPr lang="en-GB" smtClean="0"/>
              <a:t>Prepared by: Laila al-Hasan</a:t>
            </a:r>
            <a:endParaRPr lang="ar-SA"/>
          </a:p>
        </p:txBody>
      </p:sp>
      <p:sp>
        <p:nvSpPr>
          <p:cNvPr id="27" name="Slide Number Placeholder 26"/>
          <p:cNvSpPr>
            <a:spLocks noGrp="1"/>
          </p:cNvSpPr>
          <p:nvPr>
            <p:ph type="sldNum" sz="quarter" idx="12"/>
          </p:nvPr>
        </p:nvSpPr>
        <p:spPr/>
        <p:txBody>
          <a:bodyPr/>
          <a:lstStyle/>
          <a:p>
            <a:fld id="{0F859058-2334-415F-8EDB-04CA03A9C1B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74867C-05E3-4E7B-843E-47CF3DCEC88F}" type="datetime1">
              <a:rPr lang="ar-SA" smtClean="0"/>
              <a:pPr/>
              <a:t>24/11/1434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1096D7E-75EC-473D-B2E3-FBBB1D8F2194}" type="datetime1">
              <a:rPr lang="ar-SA" smtClean="0"/>
              <a:pPr/>
              <a:t>24/11/1434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2AF08B-36F1-404B-A835-662070FD7E99}" type="datetime1">
              <a:rPr lang="ar-SA" smtClean="0"/>
              <a:pPr/>
              <a:t>24/11/1434</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CC3B4C9-8DB2-492B-B28E-71D6DBDA56BC}" type="datetime1">
              <a:rPr lang="ar-SA" smtClean="0"/>
              <a:pPr/>
              <a:t>24/11/1434</a:t>
            </a:fld>
            <a:endParaRPr lang="ar-SA"/>
          </a:p>
        </p:txBody>
      </p:sp>
      <p:sp>
        <p:nvSpPr>
          <p:cNvPr id="8" name="Footer Placeholder 7"/>
          <p:cNvSpPr>
            <a:spLocks noGrp="1"/>
          </p:cNvSpPr>
          <p:nvPr>
            <p:ph type="ftr" sz="quarter" idx="11"/>
          </p:nvPr>
        </p:nvSpPr>
        <p:spPr/>
        <p:txBody>
          <a:bodyPr/>
          <a:lstStyle/>
          <a:p>
            <a:r>
              <a:rPr lang="en-GB" smtClean="0"/>
              <a:t>Prepared by: Laila al-Hasan</a:t>
            </a:r>
            <a:endParaRPr lang="ar-SA"/>
          </a:p>
        </p:txBody>
      </p:sp>
      <p:sp>
        <p:nvSpPr>
          <p:cNvPr id="9" name="Slide Number Placeholder 8"/>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DFD9F57-AF1B-4490-B473-AECB8E1ECA78}" type="datetime1">
              <a:rPr lang="ar-SA" smtClean="0"/>
              <a:pPr/>
              <a:t>24/11/1434</a:t>
            </a:fld>
            <a:endParaRPr lang="ar-SA"/>
          </a:p>
        </p:txBody>
      </p:sp>
      <p:sp>
        <p:nvSpPr>
          <p:cNvPr id="4" name="Footer Placeholder 3"/>
          <p:cNvSpPr>
            <a:spLocks noGrp="1"/>
          </p:cNvSpPr>
          <p:nvPr>
            <p:ph type="ftr" sz="quarter" idx="11"/>
          </p:nvPr>
        </p:nvSpPr>
        <p:spPr/>
        <p:txBody>
          <a:bodyPr/>
          <a:lstStyle/>
          <a:p>
            <a:r>
              <a:rPr lang="en-GB" smtClean="0"/>
              <a:t>Prepared by: Laila al-Hasan</a:t>
            </a:r>
            <a:endParaRPr lang="ar-SA"/>
          </a:p>
        </p:txBody>
      </p:sp>
      <p:sp>
        <p:nvSpPr>
          <p:cNvPr id="5" name="Slide Number Placeholder 4"/>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4B1095-1854-4180-8318-43C94384D8BD}" type="datetime1">
              <a:rPr lang="ar-SA" smtClean="0"/>
              <a:pPr/>
              <a:t>24/11/1434</a:t>
            </a:fld>
            <a:endParaRPr lang="ar-SA"/>
          </a:p>
        </p:txBody>
      </p:sp>
      <p:sp>
        <p:nvSpPr>
          <p:cNvPr id="3" name="Footer Placeholder 2"/>
          <p:cNvSpPr>
            <a:spLocks noGrp="1"/>
          </p:cNvSpPr>
          <p:nvPr>
            <p:ph type="ftr" sz="quarter" idx="11"/>
          </p:nvPr>
        </p:nvSpPr>
        <p:spPr/>
        <p:txBody>
          <a:bodyPr/>
          <a:lstStyle/>
          <a:p>
            <a:r>
              <a:rPr lang="en-GB" smtClean="0"/>
              <a:t>Prepared by: Laila al-Hasan</a:t>
            </a:r>
            <a:endParaRPr lang="ar-SA"/>
          </a:p>
        </p:txBody>
      </p:sp>
      <p:sp>
        <p:nvSpPr>
          <p:cNvPr id="4" name="Slide Number Placeholder 3"/>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3CF604C-F53B-428A-8E8C-860DBCB1FBA9}" type="datetime1">
              <a:rPr lang="ar-SA" smtClean="0"/>
              <a:pPr/>
              <a:t>24/11/1434</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0AACF15-1350-4B41-9C62-C56AC4EE8DAB}" type="datetime1">
              <a:rPr lang="ar-SA" smtClean="0"/>
              <a:pPr/>
              <a:t>24/11/1434</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F859058-2334-415F-8EDB-04CA03A9C1B4}"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43591D-78FD-49F3-8321-041FF4E5A0FC}" type="datetime1">
              <a:rPr lang="ar-SA" smtClean="0"/>
              <a:pPr/>
              <a:t>24/11/1434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266B08-67ED-4A98-A13B-470B9F99A19B}" type="datetime1">
              <a:rPr lang="ar-SA" smtClean="0"/>
              <a:pPr/>
              <a:t>24/11/1434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58DC97-E2C3-490A-99A3-592835CA4178}" type="datetime1">
              <a:rPr lang="ar-SA" smtClean="0"/>
              <a:pPr/>
              <a:t>24/11/1434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GB" smtClean="0"/>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F859058-2334-415F-8EDB-04CA03A9C1B4}"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5616" y="3064221"/>
            <a:ext cx="6912768" cy="1828800"/>
          </a:xfrm>
          <a:prstGeom prst="rect">
            <a:avLst/>
          </a:prstGeom>
          <a:solidFill>
            <a:schemeClr val="tx1"/>
          </a:solidFill>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sz="4000" b="1" dirty="0" smtClean="0">
                <a:latin typeface="+mn-lt"/>
              </a:rPr>
              <a:t/>
            </a:r>
            <a:br>
              <a:rPr lang="en-GB" sz="4000" b="1" dirty="0" smtClean="0">
                <a:latin typeface="+mn-lt"/>
              </a:rPr>
            </a:br>
            <a:r>
              <a:rPr lang="en-GB" sz="3600" b="1" dirty="0" smtClean="0">
                <a:solidFill>
                  <a:srgbClr val="FF0000"/>
                </a:solidFill>
                <a:latin typeface="+mn-lt"/>
              </a:rPr>
              <a:t>Unit 4</a:t>
            </a:r>
            <a:br>
              <a:rPr lang="en-GB" sz="3600" b="1" dirty="0" smtClean="0">
                <a:solidFill>
                  <a:srgbClr val="FF0000"/>
                </a:solidFill>
                <a:latin typeface="+mn-lt"/>
              </a:rPr>
            </a:br>
            <a:r>
              <a:rPr lang="en-GB" sz="3600" dirty="0" smtClean="0">
                <a:solidFill>
                  <a:srgbClr val="FF0000"/>
                </a:solidFill>
                <a:latin typeface="+mn-lt"/>
              </a:rPr>
              <a:t>Save the Elephants</a:t>
            </a:r>
            <a:br>
              <a:rPr lang="en-GB" sz="3600" dirty="0" smtClean="0">
                <a:solidFill>
                  <a:srgbClr val="FF0000"/>
                </a:solidFill>
                <a:latin typeface="+mn-lt"/>
              </a:rPr>
            </a:br>
            <a:r>
              <a:rPr lang="en-GB" sz="3600" dirty="0" smtClean="0">
                <a:solidFill>
                  <a:srgbClr val="FF0000"/>
                </a:solidFill>
                <a:latin typeface="+mn-lt"/>
              </a:rPr>
              <a:t>Focus on Writing</a:t>
            </a:r>
            <a:r>
              <a:rPr lang="en-GB" sz="4000" b="1" dirty="0" smtClean="0">
                <a:solidFill>
                  <a:srgbClr val="FF0000"/>
                </a:solidFill>
                <a:latin typeface="+mn-lt"/>
              </a:rPr>
              <a:t/>
            </a:r>
            <a:br>
              <a:rPr lang="en-GB" sz="4000" b="1" dirty="0" smtClean="0">
                <a:solidFill>
                  <a:srgbClr val="FF0000"/>
                </a:solidFill>
                <a:latin typeface="+mn-lt"/>
              </a:rPr>
            </a:br>
            <a:r>
              <a:rPr lang="en-GB" sz="4000" b="1" dirty="0" smtClean="0">
                <a:solidFill>
                  <a:srgbClr val="FF0000"/>
                </a:solidFill>
                <a:latin typeface="+mn-lt"/>
              </a:rPr>
              <a:t> </a:t>
            </a:r>
            <a:br>
              <a:rPr lang="en-GB" sz="4000" b="1" dirty="0" smtClean="0">
                <a:solidFill>
                  <a:srgbClr val="FF0000"/>
                </a:solidFill>
                <a:latin typeface="+mn-lt"/>
              </a:rPr>
            </a:br>
            <a:r>
              <a:rPr lang="en-GB" sz="4000" b="1" dirty="0" smtClean="0">
                <a:latin typeface="+mn-lt"/>
              </a:rPr>
              <a:t/>
            </a:r>
            <a:br>
              <a:rPr lang="en-GB" sz="4000" b="1" dirty="0" smtClean="0">
                <a:latin typeface="+mn-lt"/>
              </a:rPr>
            </a:br>
            <a:endParaRPr lang="ar-SA" sz="4000" b="1" dirty="0">
              <a:latin typeface="+mn-lt"/>
            </a:endParaRPr>
          </a:p>
        </p:txBody>
      </p:sp>
      <p:sp>
        <p:nvSpPr>
          <p:cNvPr id="8" name="Slide Number Placeholder 7"/>
          <p:cNvSpPr>
            <a:spLocks noGrp="1"/>
          </p:cNvSpPr>
          <p:nvPr>
            <p:ph type="sldNum" sz="quarter" idx="12"/>
          </p:nvPr>
        </p:nvSpPr>
        <p:spPr/>
        <p:txBody>
          <a:bodyPr/>
          <a:lstStyle/>
          <a:p>
            <a:fld id="{47A04DE1-7832-4BC7-80D8-FBD618157834}" type="slidenum">
              <a:rPr lang="ar-SA" smtClean="0">
                <a:solidFill>
                  <a:srgbClr val="DBF5F9">
                    <a:shade val="90000"/>
                  </a:srgbClr>
                </a:solidFill>
              </a:rPr>
              <a:pPr/>
              <a:t>1</a:t>
            </a:fld>
            <a:endParaRPr lang="ar-SA">
              <a:solidFill>
                <a:srgbClr val="DBF5F9">
                  <a:shade val="90000"/>
                </a:srgbClr>
              </a:solidFill>
            </a:endParaRPr>
          </a:p>
        </p:txBody>
      </p:sp>
      <p:pic>
        <p:nvPicPr>
          <p:cNvPr id="9" name="Picture 8" descr="http://wikimapia.org/p/00/01/13/33/39_big.jpg"/>
          <p:cNvPicPr/>
          <p:nvPr/>
        </p:nvPicPr>
        <p:blipFill>
          <a:blip r:embed="rId3" cstate="print"/>
          <a:srcRect/>
          <a:stretch>
            <a:fillRect/>
          </a:stretch>
        </p:blipFill>
        <p:spPr bwMode="auto">
          <a:xfrm>
            <a:off x="3851920" y="5589240"/>
            <a:ext cx="1447800" cy="855712"/>
          </a:xfrm>
          <a:prstGeom prst="rect">
            <a:avLst/>
          </a:prstGeom>
          <a:noFill/>
          <a:ln w="9525">
            <a:noFill/>
            <a:miter lim="800000"/>
            <a:headEnd/>
            <a:tailEnd/>
          </a:ln>
        </p:spPr>
      </p:pic>
      <p:sp>
        <p:nvSpPr>
          <p:cNvPr id="10" name="Footer Placeholder 11"/>
          <p:cNvSpPr>
            <a:spLocks noGrp="1"/>
          </p:cNvSpPr>
          <p:nvPr>
            <p:ph type="ftr" sz="quarter" idx="11"/>
          </p:nvPr>
        </p:nvSpPr>
        <p:spPr>
          <a:xfrm>
            <a:off x="1403350" y="5152107"/>
            <a:ext cx="6408738" cy="365125"/>
          </a:xfrm>
        </p:spPr>
        <p:txBody>
          <a:bodyPr/>
          <a:lstStyle/>
          <a:p>
            <a:pPr algn="ctr">
              <a:defRPr/>
            </a:pPr>
            <a:r>
              <a:rPr lang="en-US" sz="2400" b="1" dirty="0">
                <a:solidFill>
                  <a:srgbClr val="FF0000"/>
                </a:solidFill>
              </a:rPr>
              <a:t>Prepared by: Laila al-Hasan</a:t>
            </a:r>
            <a:endParaRPr lang="ar-SA" sz="2400" b="1" dirty="0">
              <a:solidFill>
                <a:srgbClr val="FF0000"/>
              </a:solidFill>
            </a:endParaRPr>
          </a:p>
        </p:txBody>
      </p:sp>
      <p:grpSp>
        <p:nvGrpSpPr>
          <p:cNvPr id="3" name="Group 2"/>
          <p:cNvGrpSpPr/>
          <p:nvPr/>
        </p:nvGrpSpPr>
        <p:grpSpPr>
          <a:xfrm>
            <a:off x="1835696" y="3221320"/>
            <a:ext cx="5472608" cy="1791856"/>
            <a:chOff x="2411760" y="3221320"/>
            <a:chExt cx="4464496" cy="1791856"/>
          </a:xfrm>
        </p:grpSpPr>
        <p:pic>
          <p:nvPicPr>
            <p:cNvPr id="7" name="Picture 5" descr="C:\Users\user\Desktop\images\images (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9" y="3221322"/>
              <a:ext cx="1080119" cy="9731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user\Desktop\images\downloa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4194383"/>
              <a:ext cx="1163463" cy="81879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user\Desktop\images\download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7" y="3221322"/>
              <a:ext cx="1163464" cy="9826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user\Desktop\images\download (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07471" y="4194383"/>
              <a:ext cx="1068785" cy="81879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C:\Users\user\Desktop\images\images (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760" y="3221320"/>
              <a:ext cx="1152128" cy="97311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user\Desktop\images\download (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11760" y="4194383"/>
              <a:ext cx="1152128" cy="81879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Users\user\Desktop\images\images (10).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3888" y="4194431"/>
              <a:ext cx="1080119" cy="8187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user\Desktop\images\Fallow_deer_in_field.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07470" y="3221320"/>
              <a:ext cx="1068785" cy="9730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04202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223512"/>
            <a:ext cx="8064896" cy="1493520"/>
          </a:xfrm>
        </p:spPr>
        <p:txBody>
          <a:bodyPr>
            <a:normAutofit/>
          </a:bodyPr>
          <a:lstStyle/>
          <a:p>
            <a:pPr marL="457200" indent="-457200" algn="ctr" rtl="0">
              <a:buClr>
                <a:schemeClr val="accent1"/>
              </a:buClr>
              <a:buFont typeface="+mj-lt"/>
              <a:buAutoNum type="arabicPeriod"/>
            </a:pPr>
            <a:r>
              <a:rPr lang="en-GB" sz="2000" dirty="0" smtClean="0">
                <a:solidFill>
                  <a:schemeClr val="accent1"/>
                </a:solidFill>
              </a:rPr>
              <a:t>Letter Writing</a:t>
            </a:r>
            <a:endParaRPr lang="en-GB" sz="2000" dirty="0" smtClean="0">
              <a:solidFill>
                <a:schemeClr val="accent1"/>
              </a:solidFill>
            </a:endParaRPr>
          </a:p>
          <a:p>
            <a:pPr algn="ctr" rtl="0">
              <a:buNone/>
            </a:pPr>
            <a:endParaRPr lang="en-GB" sz="2000" dirty="0" smtClean="0">
              <a:solidFill>
                <a:schemeClr val="accent1"/>
              </a:solidFill>
            </a:endParaRPr>
          </a:p>
          <a:p>
            <a:pPr algn="ctr" rtl="0">
              <a:buNone/>
            </a:pPr>
            <a:endParaRPr lang="ar-SA" sz="2000" dirty="0">
              <a:solidFill>
                <a:schemeClr val="accent1"/>
              </a:solidFill>
            </a:endParaRPr>
          </a:p>
        </p:txBody>
      </p:sp>
      <p:sp>
        <p:nvSpPr>
          <p:cNvPr id="4" name="Title 1"/>
          <p:cNvSpPr>
            <a:spLocks noGrp="1"/>
          </p:cNvSpPr>
          <p:nvPr>
            <p:ph type="title"/>
          </p:nvPr>
        </p:nvSpPr>
        <p:spPr>
          <a:xfrm>
            <a:off x="446856" y="54868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4: Save the Elephants</a:t>
            </a:r>
            <a:br>
              <a:rPr lang="en-GB" sz="2400" b="1" dirty="0" smtClean="0">
                <a:solidFill>
                  <a:srgbClr val="FF0000"/>
                </a:solidFill>
                <a:latin typeface="+mn-lt"/>
              </a:rPr>
            </a:br>
            <a:r>
              <a:rPr lang="en-GB" sz="2400" b="1" dirty="0" smtClean="0">
                <a:solidFill>
                  <a:srgbClr val="FF0000"/>
                </a:solidFill>
                <a:latin typeface="+mn-lt"/>
              </a:rPr>
              <a:t>Focus on Writing</a:t>
            </a:r>
            <a:endParaRPr lang="ar-SA" sz="2400" b="1" dirty="0">
              <a:solidFill>
                <a:srgbClr val="FF0000"/>
              </a:solidFill>
              <a:latin typeface="+mn-lt"/>
            </a:endParaRPr>
          </a:p>
        </p:txBody>
      </p:sp>
      <p:sp>
        <p:nvSpPr>
          <p:cNvPr id="5" name="Slide Number Placeholder 4"/>
          <p:cNvSpPr>
            <a:spLocks noGrp="1"/>
          </p:cNvSpPr>
          <p:nvPr>
            <p:ph type="sldNum" sz="quarter" idx="12"/>
          </p:nvPr>
        </p:nvSpPr>
        <p:spPr/>
        <p:txBody>
          <a:bodyPr/>
          <a:lstStyle/>
          <a:p>
            <a:fld id="{0F859058-2334-415F-8EDB-04CA03A9C1B4}" type="slidenum">
              <a:rPr lang="ar-SA" smtClean="0"/>
              <a:pPr/>
              <a:t>2</a:t>
            </a:fld>
            <a:endParaRPr lang="ar-SA"/>
          </a:p>
        </p:txBody>
      </p:sp>
      <p:pic>
        <p:nvPicPr>
          <p:cNvPr id="6"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solidFill>
                  <a:srgbClr val="04617B">
                    <a:shade val="90000"/>
                  </a:srgbClr>
                </a:solidFill>
              </a:rPr>
              <a:pPr/>
              <a:t>3</a:t>
            </a:fld>
            <a:endParaRPr lang="ar-SA" dirty="0">
              <a:solidFill>
                <a:srgbClr val="04617B">
                  <a:shade val="90000"/>
                </a:srgbClr>
              </a:solidFill>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prstClr val="black"/>
                </a:solidFill>
              </a:rPr>
              <a:t>Prepared by: Laila al-Hasan</a:t>
            </a:r>
            <a:endParaRPr lang="ar-SA" dirty="0">
              <a:solidFill>
                <a:prstClr val="black"/>
              </a:solidFill>
            </a:endParaRPr>
          </a:p>
        </p:txBody>
      </p:sp>
      <p:pic>
        <p:nvPicPr>
          <p:cNvPr id="8"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2" name="Content Placeholder 1"/>
          <p:cNvSpPr>
            <a:spLocks noGrp="1"/>
          </p:cNvSpPr>
          <p:nvPr>
            <p:ph idx="1"/>
          </p:nvPr>
        </p:nvSpPr>
        <p:spPr>
          <a:xfrm>
            <a:off x="468312" y="1935480"/>
            <a:ext cx="8208143" cy="4389120"/>
          </a:xfrm>
        </p:spPr>
        <p:txBody>
          <a:bodyPr>
            <a:normAutofit lnSpcReduction="10000"/>
          </a:bodyPr>
          <a:lstStyle/>
          <a:p>
            <a:pPr marL="0" indent="0" algn="just" rtl="0">
              <a:buNone/>
            </a:pPr>
            <a:r>
              <a:rPr lang="en-US" sz="1600" dirty="0" smtClean="0">
                <a:solidFill>
                  <a:schemeClr val="accent1"/>
                </a:solidFill>
              </a:rPr>
              <a:t>Letters have 5 parts: </a:t>
            </a:r>
            <a:r>
              <a:rPr lang="en-US" sz="1600" dirty="0" smtClean="0">
                <a:solidFill>
                  <a:srgbClr val="7030A0"/>
                </a:solidFill>
              </a:rPr>
              <a:t>date</a:t>
            </a:r>
            <a:r>
              <a:rPr lang="en-US" sz="1600" dirty="0" smtClean="0">
                <a:solidFill>
                  <a:schemeClr val="accent1"/>
                </a:solidFill>
              </a:rPr>
              <a:t>, </a:t>
            </a:r>
            <a:r>
              <a:rPr lang="en-US" sz="1600" dirty="0" smtClean="0">
                <a:solidFill>
                  <a:srgbClr val="FF0000"/>
                </a:solidFill>
              </a:rPr>
              <a:t>opening</a:t>
            </a:r>
            <a:r>
              <a:rPr lang="en-US" sz="1600" dirty="0" smtClean="0">
                <a:solidFill>
                  <a:schemeClr val="accent1"/>
                </a:solidFill>
              </a:rPr>
              <a:t>, </a:t>
            </a:r>
            <a:r>
              <a:rPr lang="en-US" sz="1600" dirty="0" smtClean="0">
                <a:solidFill>
                  <a:srgbClr val="00B050"/>
                </a:solidFill>
              </a:rPr>
              <a:t>body</a:t>
            </a:r>
            <a:r>
              <a:rPr lang="en-US" sz="1600" dirty="0" smtClean="0">
                <a:solidFill>
                  <a:schemeClr val="accent1"/>
                </a:solidFill>
              </a:rPr>
              <a:t>, </a:t>
            </a:r>
            <a:r>
              <a:rPr lang="en-US" sz="1600" dirty="0" smtClean="0">
                <a:solidFill>
                  <a:srgbClr val="C80EBB"/>
                </a:solidFill>
              </a:rPr>
              <a:t>closing</a:t>
            </a:r>
            <a:r>
              <a:rPr lang="en-US" sz="1600" dirty="0" smtClean="0">
                <a:solidFill>
                  <a:schemeClr val="accent1"/>
                </a:solidFill>
              </a:rPr>
              <a:t> and </a:t>
            </a:r>
            <a:r>
              <a:rPr lang="en-US" sz="1600" dirty="0" smtClean="0">
                <a:solidFill>
                  <a:srgbClr val="9FA234"/>
                </a:solidFill>
              </a:rPr>
              <a:t>signature</a:t>
            </a:r>
            <a:r>
              <a:rPr lang="en-US" sz="1600" dirty="0" smtClean="0">
                <a:solidFill>
                  <a:schemeClr val="accent1"/>
                </a:solidFill>
              </a:rPr>
              <a:t>. </a:t>
            </a:r>
          </a:p>
          <a:p>
            <a:pPr marL="0" indent="0" algn="just" rtl="0">
              <a:buNone/>
            </a:pPr>
            <a:r>
              <a:rPr lang="en-US" sz="1600" dirty="0" smtClean="0">
                <a:solidFill>
                  <a:schemeClr val="accent1"/>
                </a:solidFill>
              </a:rPr>
              <a:t>                                                                                     September 30,204 </a:t>
            </a:r>
            <a:r>
              <a:rPr lang="en-US" sz="1600" dirty="0" smtClean="0">
                <a:solidFill>
                  <a:srgbClr val="7030A0"/>
                </a:solidFill>
              </a:rPr>
              <a:t>[date]</a:t>
            </a:r>
            <a:endParaRPr lang="en-US" sz="1600" dirty="0">
              <a:solidFill>
                <a:srgbClr val="7030A0"/>
              </a:solidFill>
            </a:endParaRPr>
          </a:p>
          <a:p>
            <a:pPr marL="0" indent="0" algn="just" rtl="0">
              <a:buNone/>
            </a:pPr>
            <a:r>
              <a:rPr lang="en-US" sz="1600" dirty="0" smtClean="0">
                <a:solidFill>
                  <a:srgbClr val="FF0000"/>
                </a:solidFill>
              </a:rPr>
              <a:t>Dear Julie, </a:t>
            </a:r>
          </a:p>
          <a:p>
            <a:pPr marL="0" indent="0" algn="just" rtl="0">
              <a:buNone/>
            </a:pPr>
            <a:r>
              <a:rPr lang="en-US" sz="1600" dirty="0" smtClean="0">
                <a:solidFill>
                  <a:srgbClr val="00B050"/>
                </a:solidFill>
              </a:rPr>
              <a:t>     Hi! Thanks for your letter. Your vacation plans sound like so much fun! </a:t>
            </a:r>
          </a:p>
          <a:p>
            <a:pPr marL="0" indent="0" algn="just" rtl="0">
              <a:buNone/>
            </a:pPr>
            <a:r>
              <a:rPr lang="en-US" sz="1600" dirty="0" smtClean="0">
                <a:solidFill>
                  <a:srgbClr val="00B050"/>
                </a:solidFill>
              </a:rPr>
              <a:t>     What interests you about Kenya? I am interested in going to Africa too! I hear that the animals in Kenya are amazing. I’d like to know more about your trip and the tour group. Who leads the tours? Where do the guests sleep? If you sleep in tents, I think I will find another tour group! I would be too scared of having an elephant walk over me while I sleep. </a:t>
            </a:r>
          </a:p>
          <a:p>
            <a:pPr marL="0" indent="0" algn="just" rtl="0">
              <a:buNone/>
            </a:pPr>
            <a:r>
              <a:rPr lang="en-US" sz="1600" dirty="0">
                <a:solidFill>
                  <a:srgbClr val="00B050"/>
                </a:solidFill>
              </a:rPr>
              <a:t> </a:t>
            </a:r>
            <a:r>
              <a:rPr lang="en-US" sz="1600" dirty="0" smtClean="0">
                <a:solidFill>
                  <a:srgbClr val="00B050"/>
                </a:solidFill>
              </a:rPr>
              <a:t>     What do you need to bring? I have an old suitcase, but maybe I should buy a backpack. How much does the trip cost? When do you need to pay? I don’t have much money in the bank right now, but I guess I could use a credit card. Who do I call if I am interested in going?</a:t>
            </a:r>
          </a:p>
          <a:p>
            <a:pPr marL="0" indent="0" algn="just" rtl="0">
              <a:buNone/>
            </a:pPr>
            <a:r>
              <a:rPr lang="en-US" sz="1600" dirty="0">
                <a:solidFill>
                  <a:srgbClr val="00B050"/>
                </a:solidFill>
              </a:rPr>
              <a:t> </a:t>
            </a:r>
            <a:r>
              <a:rPr lang="en-US" sz="1600" dirty="0" smtClean="0">
                <a:solidFill>
                  <a:srgbClr val="00B050"/>
                </a:solidFill>
              </a:rPr>
              <a:t>    By the way, why do you want to go in December? Isn’t it really hot there at that time of year? </a:t>
            </a:r>
          </a:p>
          <a:p>
            <a:pPr marL="0" indent="0" algn="just" rtl="0">
              <a:buNone/>
            </a:pPr>
            <a:r>
              <a:rPr lang="en-US" sz="1600" dirty="0" smtClean="0">
                <a:solidFill>
                  <a:srgbClr val="00B050"/>
                </a:solidFill>
              </a:rPr>
              <a:t>          I’ll call you soon to talk more about the trip. Maybe we can go together.</a:t>
            </a:r>
          </a:p>
          <a:p>
            <a:pPr marL="0" indent="0" algn="just" rtl="0">
              <a:buNone/>
            </a:pPr>
            <a:r>
              <a:rPr lang="en-US" sz="1600" dirty="0">
                <a:solidFill>
                  <a:srgbClr val="C80EBB"/>
                </a:solidFill>
              </a:rPr>
              <a:t> </a:t>
            </a:r>
            <a:r>
              <a:rPr lang="en-US" sz="1600" dirty="0" smtClean="0">
                <a:solidFill>
                  <a:srgbClr val="C80EBB"/>
                </a:solidFill>
              </a:rPr>
              <a:t>                                                                                                                      All the best,</a:t>
            </a:r>
          </a:p>
          <a:p>
            <a:pPr marL="0" indent="0" algn="just" rtl="0">
              <a:buNone/>
            </a:pPr>
            <a:r>
              <a:rPr lang="en-US" sz="1600" dirty="0">
                <a:solidFill>
                  <a:srgbClr val="C80EBB"/>
                </a:solidFill>
              </a:rPr>
              <a:t> </a:t>
            </a:r>
            <a:r>
              <a:rPr lang="en-US" sz="1600" dirty="0" smtClean="0">
                <a:solidFill>
                  <a:srgbClr val="C80EBB"/>
                </a:solidFill>
              </a:rPr>
              <a:t>                                                                                                                       </a:t>
            </a:r>
            <a:r>
              <a:rPr lang="en-US" sz="1600" dirty="0" smtClean="0">
                <a:solidFill>
                  <a:srgbClr val="9FA234"/>
                </a:solidFill>
              </a:rPr>
              <a:t>Christine   </a:t>
            </a:r>
            <a:endParaRPr lang="en-US" sz="1600" dirty="0" smtClean="0">
              <a:solidFill>
                <a:srgbClr val="9FA234"/>
              </a:solidFill>
            </a:endParaRPr>
          </a:p>
          <a:p>
            <a:pPr marL="0" indent="0" algn="just" rtl="0">
              <a:buNone/>
            </a:pPr>
            <a:endParaRPr lang="en-US" sz="1600" dirty="0">
              <a:solidFill>
                <a:srgbClr val="00B050"/>
              </a:solidFill>
            </a:endParaRPr>
          </a:p>
        </p:txBody>
      </p:sp>
      <p:sp>
        <p:nvSpPr>
          <p:cNvPr id="9" name="Title 1"/>
          <p:cNvSpPr>
            <a:spLocks noGrp="1"/>
          </p:cNvSpPr>
          <p:nvPr>
            <p:ph type="title"/>
          </p:nvPr>
        </p:nvSpPr>
        <p:spPr>
          <a:xfrm>
            <a:off x="446856" y="48580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4: Save the Elephants</a:t>
            </a:r>
            <a:br>
              <a:rPr lang="en-GB" sz="2400" b="1" dirty="0" smtClean="0">
                <a:solidFill>
                  <a:srgbClr val="FF0000"/>
                </a:solidFill>
                <a:latin typeface="+mn-lt"/>
              </a:rPr>
            </a:br>
            <a:r>
              <a:rPr lang="en-GB" sz="2400" b="1" dirty="0" smtClean="0">
                <a:solidFill>
                  <a:srgbClr val="FF0000"/>
                </a:solidFill>
                <a:latin typeface="+mn-lt"/>
              </a:rPr>
              <a:t>Letter Writing </a:t>
            </a:r>
            <a:endParaRPr lang="ar-SA" sz="2400" b="1" dirty="0">
              <a:solidFill>
                <a:srgbClr val="FF0000"/>
              </a:solidFill>
              <a:latin typeface="+mn-lt"/>
            </a:endParaRPr>
          </a:p>
        </p:txBody>
      </p:sp>
    </p:spTree>
    <p:extLst>
      <p:ext uri="{BB962C8B-B14F-4D97-AF65-F5344CB8AC3E}">
        <p14:creationId xmlns:p14="http://schemas.microsoft.com/office/powerpoint/2010/main" val="155155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solidFill>
                  <a:srgbClr val="04617B">
                    <a:shade val="90000"/>
                  </a:srgbClr>
                </a:solidFill>
              </a:rPr>
              <a:pPr/>
              <a:t>4</a:t>
            </a:fld>
            <a:endParaRPr lang="ar-SA" dirty="0">
              <a:solidFill>
                <a:srgbClr val="04617B">
                  <a:shade val="90000"/>
                </a:srgbClr>
              </a:solidFill>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prstClr val="black"/>
                </a:solidFill>
              </a:rPr>
              <a:t>Prepared by: Laila al-Hasan</a:t>
            </a:r>
            <a:endParaRPr lang="ar-SA" dirty="0">
              <a:solidFill>
                <a:prstClr val="black"/>
              </a:solidFill>
            </a:endParaRPr>
          </a:p>
        </p:txBody>
      </p:sp>
      <p:pic>
        <p:nvPicPr>
          <p:cNvPr id="8"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9" name="Title 1"/>
          <p:cNvSpPr>
            <a:spLocks noGrp="1"/>
          </p:cNvSpPr>
          <p:nvPr>
            <p:ph type="title"/>
          </p:nvPr>
        </p:nvSpPr>
        <p:spPr>
          <a:xfrm>
            <a:off x="446856" y="48580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4: Save the Elephants</a:t>
            </a:r>
            <a:br>
              <a:rPr lang="en-GB" sz="2400" b="1" dirty="0" smtClean="0">
                <a:solidFill>
                  <a:srgbClr val="FF0000"/>
                </a:solidFill>
                <a:latin typeface="+mn-lt"/>
              </a:rPr>
            </a:br>
            <a:r>
              <a:rPr lang="en-GB" sz="2400" b="1" dirty="0" smtClean="0">
                <a:solidFill>
                  <a:srgbClr val="FF0000"/>
                </a:solidFill>
                <a:latin typeface="+mn-lt"/>
              </a:rPr>
              <a:t>Personal Letter</a:t>
            </a:r>
            <a:endParaRPr lang="ar-SA" sz="2400" b="1" dirty="0">
              <a:solidFill>
                <a:srgbClr val="FF0000"/>
              </a:solidFill>
              <a:latin typeface="+mn-lt"/>
            </a:endParaRPr>
          </a:p>
        </p:txBody>
      </p:sp>
      <p:sp>
        <p:nvSpPr>
          <p:cNvPr id="10" name="Content Placeholder 3"/>
          <p:cNvSpPr txBox="1">
            <a:spLocks/>
          </p:cNvSpPr>
          <p:nvPr/>
        </p:nvSpPr>
        <p:spPr>
          <a:xfrm>
            <a:off x="899592" y="2060848"/>
            <a:ext cx="7772400" cy="3995936"/>
          </a:xfrm>
          <a:prstGeom prst="rect">
            <a:avLst/>
          </a:prstGeom>
        </p:spPr>
        <p:txBody>
          <a:bodyPr vert="horz">
            <a:normAutofit fontScale="92500" lnSpcReduction="10000"/>
          </a:bodyPr>
          <a:lst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274320" marR="0" lvl="0" indent="-274320" algn="l" defTabSz="914400" rtl="1" eaLnBrk="1" fontAlgn="auto" latinLnBrk="0" hangingPunct="1">
              <a:lnSpc>
                <a:spcPct val="100000"/>
              </a:lnSpc>
              <a:spcBef>
                <a:spcPts val="580"/>
              </a:spcBef>
              <a:spcAft>
                <a:spcPts val="0"/>
              </a:spcAft>
              <a:buClr>
                <a:srgbClr val="D34817"/>
              </a:buClr>
              <a:buSzPct val="85000"/>
              <a:buFont typeface="Wingdings 2"/>
              <a:buNone/>
              <a:tabLst/>
              <a:defRPr/>
            </a:pPr>
            <a:r>
              <a:rPr kumimoji="0" lang="en-US" sz="2800" b="1" i="0" strike="noStrike" kern="1200" cap="none" spc="0" normalizeH="0" baseline="0" noProof="0" dirty="0" smtClean="0">
                <a:ln>
                  <a:noFill/>
                </a:ln>
                <a:solidFill>
                  <a:schemeClr val="accent1"/>
                </a:solidFill>
                <a:effectLst/>
                <a:uLnTx/>
                <a:uFillTx/>
                <a:latin typeface="Perpetua"/>
              </a:rPr>
              <a:t>The letter from Christine</a:t>
            </a:r>
            <a:r>
              <a:rPr kumimoji="0" lang="en-US" sz="2800" b="1" i="0" strike="noStrike" kern="1200" cap="none" spc="0" normalizeH="0" noProof="0" dirty="0" smtClean="0">
                <a:ln>
                  <a:noFill/>
                </a:ln>
                <a:solidFill>
                  <a:schemeClr val="accent1"/>
                </a:solidFill>
                <a:effectLst/>
                <a:uLnTx/>
                <a:uFillTx/>
                <a:latin typeface="Perpetua"/>
              </a:rPr>
              <a:t> is a personal letter. </a:t>
            </a:r>
            <a:endParaRPr kumimoji="0" lang="en-US" sz="2800" b="1" i="0" strike="noStrike" kern="1200" cap="none" spc="0" normalizeH="0" baseline="0" noProof="0" dirty="0" smtClean="0">
              <a:ln>
                <a:noFill/>
              </a:ln>
              <a:solidFill>
                <a:schemeClr val="accent1"/>
              </a:solidFill>
              <a:effectLst/>
              <a:uLnTx/>
              <a:uFillTx/>
              <a:latin typeface="Perpetua"/>
            </a:endParaRPr>
          </a:p>
          <a:p>
            <a:pPr marL="274320" marR="0" lvl="0" indent="-274320" algn="l" defTabSz="914400" rtl="1" eaLnBrk="1" fontAlgn="auto" latinLnBrk="0" hangingPunct="1">
              <a:lnSpc>
                <a:spcPct val="100000"/>
              </a:lnSpc>
              <a:spcBef>
                <a:spcPts val="580"/>
              </a:spcBef>
              <a:spcAft>
                <a:spcPts val="0"/>
              </a:spcAft>
              <a:buClr>
                <a:srgbClr val="D34817"/>
              </a:buClr>
              <a:buSzPct val="85000"/>
              <a:buFont typeface="Wingdings 2"/>
              <a:buNone/>
              <a:tabLst/>
              <a:defRPr/>
            </a:pPr>
            <a:r>
              <a:rPr kumimoji="0" lang="en-US" sz="2800" b="1" i="0" u="sng" strike="noStrike" kern="1200" cap="none" spc="0" normalizeH="0" baseline="0" noProof="0" dirty="0" smtClean="0">
                <a:ln>
                  <a:noFill/>
                </a:ln>
                <a:solidFill>
                  <a:srgbClr val="FF0000"/>
                </a:solidFill>
                <a:effectLst/>
                <a:uLnTx/>
                <a:uFillTx/>
                <a:latin typeface="Perpetua"/>
              </a:rPr>
              <a:t>Personal Letters</a:t>
            </a:r>
            <a:r>
              <a:rPr kumimoji="0" lang="en-US" sz="2600" b="0" i="0" u="none" strike="noStrike" kern="1200" cap="none" spc="0" normalizeH="0" baseline="0" noProof="0" dirty="0" smtClean="0">
                <a:ln>
                  <a:noFill/>
                </a:ln>
                <a:solidFill>
                  <a:srgbClr val="FF0000"/>
                </a:solidFill>
                <a:effectLst/>
                <a:uLnTx/>
                <a:uFillTx/>
                <a:latin typeface="Perpetua"/>
              </a:rPr>
              <a:t> </a:t>
            </a:r>
            <a:r>
              <a:rPr kumimoji="0" lang="en-US" sz="2600" b="0" i="0" u="none" strike="noStrike" kern="1200" cap="none" spc="0" normalizeH="0" baseline="0" noProof="0" dirty="0" smtClean="0">
                <a:ln>
                  <a:noFill/>
                </a:ln>
                <a:solidFill>
                  <a:schemeClr val="accent1"/>
                </a:solidFill>
                <a:effectLst/>
                <a:uLnTx/>
                <a:uFillTx/>
                <a:latin typeface="Perpetua"/>
              </a:rPr>
              <a:t>has five parts:</a:t>
            </a:r>
          </a:p>
          <a:p>
            <a:pPr marL="274320" marR="0" lvl="0" indent="-274320" algn="l" defTabSz="914400" rtl="1" eaLnBrk="1" fontAlgn="auto" latinLnBrk="0" hangingPunct="1">
              <a:lnSpc>
                <a:spcPct val="100000"/>
              </a:lnSpc>
              <a:spcBef>
                <a:spcPts val="580"/>
              </a:spcBef>
              <a:spcAft>
                <a:spcPts val="0"/>
              </a:spcAft>
              <a:buClr>
                <a:srgbClr val="D34817"/>
              </a:buClr>
              <a:buSzPct val="85000"/>
              <a:buFont typeface="Wingdings 2"/>
              <a:buNone/>
              <a:tabLst/>
              <a:defRPr/>
            </a:pPr>
            <a:r>
              <a:rPr kumimoji="0" lang="en-US" sz="2600" b="0" i="0" u="none" strike="noStrike" kern="1200" cap="none" spc="0" normalizeH="0" baseline="0" noProof="0" dirty="0" smtClean="0">
                <a:ln>
                  <a:noFill/>
                </a:ln>
                <a:solidFill>
                  <a:schemeClr val="accent1"/>
                </a:solidFill>
                <a:effectLst/>
                <a:uLnTx/>
                <a:uFillTx/>
                <a:latin typeface="Perpetua"/>
              </a:rPr>
              <a:t>1. </a:t>
            </a:r>
            <a:r>
              <a:rPr kumimoji="0" lang="en-US" sz="2600" b="1" i="0" u="none" strike="noStrike" kern="1200" cap="none" spc="0" normalizeH="0" baseline="0" noProof="0" dirty="0" smtClean="0">
                <a:ln>
                  <a:noFill/>
                </a:ln>
                <a:solidFill>
                  <a:srgbClr val="FF0000"/>
                </a:solidFill>
                <a:effectLst/>
                <a:uLnTx/>
                <a:uFillTx/>
                <a:latin typeface="Perpetua"/>
              </a:rPr>
              <a:t>Date</a:t>
            </a:r>
            <a:r>
              <a:rPr kumimoji="0" lang="en-US" sz="2600" b="0" i="0" u="none" strike="noStrike" kern="1200" cap="none" spc="0" normalizeH="0" baseline="0" noProof="0" dirty="0" smtClean="0">
                <a:ln>
                  <a:noFill/>
                </a:ln>
                <a:solidFill>
                  <a:schemeClr val="accent1"/>
                </a:solidFill>
                <a:effectLst/>
                <a:uLnTx/>
                <a:uFillTx/>
                <a:latin typeface="Perpetua"/>
              </a:rPr>
              <a:t>: usually in the top right corner of the paper</a:t>
            </a:r>
          </a:p>
          <a:p>
            <a:pPr marL="274320" marR="0" lvl="0" indent="-274320" algn="l" defTabSz="914400" rtl="1" eaLnBrk="1" fontAlgn="auto" latinLnBrk="0" hangingPunct="1">
              <a:lnSpc>
                <a:spcPct val="100000"/>
              </a:lnSpc>
              <a:spcBef>
                <a:spcPts val="580"/>
              </a:spcBef>
              <a:spcAft>
                <a:spcPts val="0"/>
              </a:spcAft>
              <a:buClr>
                <a:srgbClr val="D34817"/>
              </a:buClr>
              <a:buSzPct val="85000"/>
              <a:buFont typeface="Wingdings 2"/>
              <a:buNone/>
              <a:tabLst/>
              <a:defRPr/>
            </a:pPr>
            <a:r>
              <a:rPr kumimoji="0" lang="en-US" sz="2600" b="0" i="0" u="none" strike="noStrike" kern="1200" cap="none" spc="0" normalizeH="0" baseline="0" noProof="0" dirty="0" smtClean="0">
                <a:ln>
                  <a:noFill/>
                </a:ln>
                <a:solidFill>
                  <a:schemeClr val="accent1"/>
                </a:solidFill>
                <a:effectLst/>
                <a:uLnTx/>
                <a:uFillTx/>
                <a:latin typeface="Perpetua"/>
              </a:rPr>
              <a:t>2. </a:t>
            </a:r>
            <a:r>
              <a:rPr kumimoji="0" lang="en-US" sz="2600" b="1" i="0" u="none" strike="noStrike" kern="1200" cap="none" spc="0" normalizeH="0" baseline="0" noProof="0" dirty="0" smtClean="0">
                <a:ln>
                  <a:noFill/>
                </a:ln>
                <a:solidFill>
                  <a:srgbClr val="FF0000"/>
                </a:solidFill>
                <a:effectLst/>
                <a:uLnTx/>
                <a:uFillTx/>
                <a:latin typeface="Perpetua"/>
              </a:rPr>
              <a:t>Opening</a:t>
            </a:r>
            <a:r>
              <a:rPr kumimoji="0" lang="en-US" sz="2600" b="0" i="0" u="none" strike="noStrike" kern="1200" cap="none" spc="0" normalizeH="0" baseline="0" noProof="0" dirty="0" smtClean="0">
                <a:ln>
                  <a:noFill/>
                </a:ln>
                <a:solidFill>
                  <a:schemeClr val="accent1"/>
                </a:solidFill>
                <a:effectLst/>
                <a:uLnTx/>
                <a:uFillTx/>
                <a:latin typeface="Perpetua"/>
              </a:rPr>
              <a:t>: a greeting to the person you are writing to – “Dear, the person`s name , and a comma</a:t>
            </a:r>
          </a:p>
          <a:p>
            <a:pPr marL="274320" marR="0" lvl="0" indent="-274320" algn="l" defTabSz="914400" rtl="1" eaLnBrk="1" fontAlgn="auto" latinLnBrk="0" hangingPunct="1">
              <a:lnSpc>
                <a:spcPct val="100000"/>
              </a:lnSpc>
              <a:spcBef>
                <a:spcPts val="580"/>
              </a:spcBef>
              <a:spcAft>
                <a:spcPts val="0"/>
              </a:spcAft>
              <a:buClr>
                <a:srgbClr val="D34817"/>
              </a:buClr>
              <a:buSzPct val="85000"/>
              <a:buFont typeface="Wingdings 2"/>
              <a:buNone/>
              <a:tabLst/>
              <a:defRPr/>
            </a:pPr>
            <a:r>
              <a:rPr kumimoji="0" lang="en-US" sz="2600" b="0" i="0" u="none" strike="noStrike" kern="1200" cap="none" spc="0" normalizeH="0" baseline="0" noProof="0" dirty="0" smtClean="0">
                <a:ln>
                  <a:noFill/>
                </a:ln>
                <a:solidFill>
                  <a:schemeClr val="accent1"/>
                </a:solidFill>
                <a:effectLst/>
                <a:uLnTx/>
                <a:uFillTx/>
                <a:latin typeface="Perpetua"/>
              </a:rPr>
              <a:t>3. </a:t>
            </a:r>
            <a:r>
              <a:rPr kumimoji="0" lang="en-US" sz="2600" b="1" i="0" u="none" strike="noStrike" kern="1200" cap="none" spc="0" normalizeH="0" baseline="0" noProof="0" dirty="0" smtClean="0">
                <a:ln>
                  <a:noFill/>
                </a:ln>
                <a:solidFill>
                  <a:srgbClr val="FF0000"/>
                </a:solidFill>
                <a:effectLst/>
                <a:uLnTx/>
                <a:uFillTx/>
                <a:latin typeface="Perpetua"/>
              </a:rPr>
              <a:t>Body</a:t>
            </a:r>
            <a:r>
              <a:rPr kumimoji="0" lang="en-US" sz="2600" b="0" i="0" u="none" strike="noStrike" kern="1200" cap="none" spc="0" normalizeH="0" baseline="0" noProof="0" dirty="0" smtClean="0">
                <a:ln>
                  <a:noFill/>
                </a:ln>
                <a:solidFill>
                  <a:schemeClr val="accent1"/>
                </a:solidFill>
                <a:effectLst/>
                <a:uLnTx/>
                <a:uFillTx/>
                <a:latin typeface="Perpetua"/>
              </a:rPr>
              <a:t>: your message- one or more paragraphs.</a:t>
            </a:r>
          </a:p>
          <a:p>
            <a:pPr marL="274320" marR="0" lvl="0" indent="-274320" algn="l"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600" b="0" i="0" u="none" strike="noStrike" kern="1200" cap="none" spc="0" normalizeH="0" baseline="0" noProof="0" dirty="0" smtClean="0">
                <a:ln>
                  <a:noFill/>
                </a:ln>
                <a:solidFill>
                  <a:schemeClr val="accent1"/>
                </a:solidFill>
                <a:effectLst/>
                <a:uLnTx/>
                <a:uFillTx/>
                <a:latin typeface="Perpetua"/>
              </a:rPr>
              <a:t>4. </a:t>
            </a:r>
            <a:r>
              <a:rPr kumimoji="0" lang="en-US" sz="2600" b="1" i="0" u="none" strike="noStrike" kern="1200" cap="none" spc="0" normalizeH="0" baseline="0" noProof="0" dirty="0" smtClean="0">
                <a:ln>
                  <a:noFill/>
                </a:ln>
                <a:solidFill>
                  <a:srgbClr val="FF0000"/>
                </a:solidFill>
                <a:effectLst/>
                <a:uLnTx/>
                <a:uFillTx/>
                <a:latin typeface="Perpetua"/>
              </a:rPr>
              <a:t>Closing</a:t>
            </a:r>
            <a:r>
              <a:rPr kumimoji="0" lang="en-US" sz="2600" b="0" i="0" u="none" strike="noStrike" kern="1200" cap="none" spc="0" normalizeH="0" baseline="0" noProof="0" dirty="0" smtClean="0">
                <a:ln>
                  <a:noFill/>
                </a:ln>
                <a:solidFill>
                  <a:schemeClr val="accent1"/>
                </a:solidFill>
                <a:effectLst/>
                <a:uLnTx/>
                <a:uFillTx/>
                <a:latin typeface="Perpetua"/>
              </a:rPr>
              <a:t>: a word or phrase(like “All the best”, “Best wishes”, “Yours truly”) followed by a comma</a:t>
            </a:r>
          </a:p>
          <a:p>
            <a:pPr marL="274320" marR="0" lvl="0" indent="-274320" algn="l"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600" b="0" i="0" u="none" strike="noStrike" kern="1200" cap="none" spc="0" normalizeH="0" baseline="0" noProof="0" dirty="0" smtClean="0">
                <a:ln>
                  <a:noFill/>
                </a:ln>
                <a:solidFill>
                  <a:schemeClr val="accent1"/>
                </a:solidFill>
                <a:effectLst/>
                <a:uLnTx/>
                <a:uFillTx/>
                <a:latin typeface="Perpetua"/>
              </a:rPr>
              <a:t>5. </a:t>
            </a:r>
            <a:r>
              <a:rPr kumimoji="0" lang="en-US" sz="2600" b="1" i="0" u="none" strike="noStrike" kern="1200" cap="none" spc="0" normalizeH="0" baseline="0" noProof="0" dirty="0" smtClean="0">
                <a:ln>
                  <a:noFill/>
                </a:ln>
                <a:solidFill>
                  <a:srgbClr val="FF0000"/>
                </a:solidFill>
                <a:effectLst/>
                <a:uLnTx/>
                <a:uFillTx/>
                <a:latin typeface="Perpetua"/>
              </a:rPr>
              <a:t>Signature</a:t>
            </a:r>
            <a:r>
              <a:rPr kumimoji="0" lang="en-US" sz="2600" b="0" i="0" u="none" strike="noStrike" kern="1200" cap="none" spc="0" normalizeH="0" baseline="0" noProof="0" dirty="0" smtClean="0">
                <a:ln>
                  <a:noFill/>
                </a:ln>
                <a:solidFill>
                  <a:schemeClr val="accent1"/>
                </a:solidFill>
                <a:effectLst/>
                <a:uLnTx/>
                <a:uFillTx/>
                <a:latin typeface="Perpetua"/>
              </a:rPr>
              <a:t>: your first name only for people  you know: your full name for other people</a:t>
            </a:r>
            <a:endParaRPr kumimoji="0" lang="ar-SA" sz="2600" b="0" i="0" u="none" strike="noStrike" kern="1200" cap="none" spc="0" normalizeH="0" baseline="0" noProof="0" dirty="0">
              <a:ln>
                <a:noFill/>
              </a:ln>
              <a:solidFill>
                <a:schemeClr val="accent1"/>
              </a:solidFill>
              <a:effectLst/>
              <a:uLnTx/>
              <a:uFillTx/>
              <a:latin typeface="Perpetua"/>
              <a:cs typeface="Times New Roman"/>
            </a:endParaRPr>
          </a:p>
        </p:txBody>
      </p:sp>
    </p:spTree>
    <p:extLst>
      <p:ext uri="{BB962C8B-B14F-4D97-AF65-F5344CB8AC3E}">
        <p14:creationId xmlns:p14="http://schemas.microsoft.com/office/powerpoint/2010/main" val="2985785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35C6F79-6578-43F4-8EBC-0CE16EF11B55}" type="slidenum">
              <a:rPr lang="ar-SA" smtClean="0">
                <a:solidFill>
                  <a:srgbClr val="04617B">
                    <a:shade val="90000"/>
                  </a:srgbClr>
                </a:solidFill>
              </a:rPr>
              <a:pPr/>
              <a:t>5</a:t>
            </a:fld>
            <a:endParaRPr lang="ar-SA" dirty="0">
              <a:solidFill>
                <a:srgbClr val="04617B">
                  <a:shade val="90000"/>
                </a:srgbClr>
              </a:solidFill>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prstClr val="black"/>
                </a:solidFill>
              </a:rPr>
              <a:t>Prepared by: Laila al-Hasan</a:t>
            </a:r>
            <a:endParaRPr lang="ar-SA" dirty="0">
              <a:solidFill>
                <a:prstClr val="black"/>
              </a:solidFill>
            </a:endParaRPr>
          </a:p>
        </p:txBody>
      </p:sp>
      <p:pic>
        <p:nvPicPr>
          <p:cNvPr id="8"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9" name="Title 1"/>
          <p:cNvSpPr>
            <a:spLocks noGrp="1"/>
          </p:cNvSpPr>
          <p:nvPr>
            <p:ph type="title"/>
          </p:nvPr>
        </p:nvSpPr>
        <p:spPr>
          <a:xfrm>
            <a:off x="446856" y="48580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4: Save the Elephants</a:t>
            </a:r>
            <a:br>
              <a:rPr lang="en-GB" sz="2400" b="1" dirty="0" smtClean="0">
                <a:solidFill>
                  <a:srgbClr val="FF0000"/>
                </a:solidFill>
                <a:latin typeface="+mn-lt"/>
              </a:rPr>
            </a:br>
            <a:r>
              <a:rPr lang="en-GB" sz="2400" b="1" dirty="0" smtClean="0">
                <a:solidFill>
                  <a:srgbClr val="FF0000"/>
                </a:solidFill>
                <a:latin typeface="+mn-lt"/>
              </a:rPr>
              <a:t>Business Letter</a:t>
            </a:r>
            <a:endParaRPr lang="ar-SA" sz="2400" b="1" dirty="0">
              <a:solidFill>
                <a:srgbClr val="FF0000"/>
              </a:solidFill>
              <a:latin typeface="+mn-lt"/>
            </a:endParaRPr>
          </a:p>
        </p:txBody>
      </p:sp>
      <p:sp>
        <p:nvSpPr>
          <p:cNvPr id="11" name="Content Placeholder 3"/>
          <p:cNvSpPr txBox="1">
            <a:spLocks/>
          </p:cNvSpPr>
          <p:nvPr/>
        </p:nvSpPr>
        <p:spPr>
          <a:xfrm>
            <a:off x="683568" y="1665312"/>
            <a:ext cx="8136904" cy="4572000"/>
          </a:xfrm>
          <a:prstGeom prst="rect">
            <a:avLst/>
          </a:prstGeom>
        </p:spPr>
        <p:txBody>
          <a:bodyPr vert="horz">
            <a:normAutofit/>
          </a:bodyPr>
          <a:lst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000" b="1" i="0" u="none" strike="noStrike" kern="1200" cap="none" spc="0" normalizeH="0" baseline="0" noProof="0" dirty="0" smtClean="0">
                <a:ln>
                  <a:noFill/>
                </a:ln>
                <a:solidFill>
                  <a:schemeClr val="accent1"/>
                </a:solidFill>
                <a:effectLst/>
                <a:uLnTx/>
                <a:uFillTx/>
              </a:rPr>
              <a:t>The letter on pages 64-62 from Save the Elephants Fund is a  business letter. A business letter has the same five parts as the personal letter, but there are a few differences.  </a:t>
            </a:r>
          </a:p>
          <a:p>
            <a:pPr marL="0" marR="0" lvl="0" indent="0" algn="just"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000" b="1" i="0" u="none" strike="noStrike" kern="1200" cap="none" spc="0" normalizeH="0" baseline="0" noProof="0" dirty="0" smtClean="0">
                <a:ln>
                  <a:noFill/>
                </a:ln>
                <a:solidFill>
                  <a:srgbClr val="FF0000"/>
                </a:solidFill>
                <a:effectLst/>
                <a:uLnTx/>
                <a:uFillTx/>
              </a:rPr>
              <a:t>Name &amp; address</a:t>
            </a:r>
            <a:r>
              <a:rPr kumimoji="0" lang="en-US" sz="2000" b="0" i="0" u="none" strike="noStrike" kern="1200" cap="none" spc="0" normalizeH="0" baseline="0" noProof="0" dirty="0" smtClean="0">
                <a:ln>
                  <a:noFill/>
                </a:ln>
                <a:solidFill>
                  <a:srgbClr val="FF0000"/>
                </a:solidFill>
                <a:effectLst/>
                <a:uLnTx/>
                <a:uFillTx/>
              </a:rPr>
              <a:t>: </a:t>
            </a:r>
            <a:r>
              <a:rPr kumimoji="0" lang="en-US" sz="2000" b="0" i="0" u="none" strike="noStrike" kern="1200" cap="none" spc="0" normalizeH="0" baseline="0" noProof="0" dirty="0" smtClean="0">
                <a:ln>
                  <a:noFill/>
                </a:ln>
                <a:solidFill>
                  <a:schemeClr val="accent1"/>
                </a:solidFill>
                <a:effectLst/>
                <a:uLnTx/>
                <a:uFillTx/>
              </a:rPr>
              <a:t>come after the date (The name &amp; address of Save the Elephants Fund comes at the top of the page because it is already printed on the paper. This kind of printed name &amp; address is called letterhead. Most businesses use letterheads on their letters.)</a:t>
            </a:r>
          </a:p>
          <a:p>
            <a:pPr marL="274320" marR="0" lvl="0" indent="-274320" algn="just"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000" b="1" i="0" u="none" strike="noStrike" kern="1200" cap="none" spc="0" normalizeH="0" baseline="0" noProof="0" dirty="0" smtClean="0">
                <a:ln>
                  <a:noFill/>
                </a:ln>
                <a:solidFill>
                  <a:srgbClr val="FF0000"/>
                </a:solidFill>
                <a:effectLst/>
                <a:uLnTx/>
                <a:uFillTx/>
              </a:rPr>
              <a:t>Name, title &amp; address of</a:t>
            </a:r>
            <a:r>
              <a:rPr kumimoji="0" lang="en-US" sz="2000" b="1" i="0" u="none" strike="noStrike" kern="1200" cap="none" spc="0" normalizeH="0" noProof="0" dirty="0" smtClean="0">
                <a:ln>
                  <a:noFill/>
                </a:ln>
                <a:solidFill>
                  <a:srgbClr val="FF0000"/>
                </a:solidFill>
                <a:effectLst/>
                <a:uLnTx/>
                <a:uFillTx/>
              </a:rPr>
              <a:t> a</a:t>
            </a:r>
            <a:r>
              <a:rPr kumimoji="0" lang="en-US" sz="2000" b="1" i="0" u="none" strike="noStrike" kern="1200" cap="none" spc="0" normalizeH="0" baseline="0" noProof="0" dirty="0" smtClean="0">
                <a:ln>
                  <a:noFill/>
                </a:ln>
                <a:solidFill>
                  <a:srgbClr val="FF0000"/>
                </a:solidFill>
                <a:effectLst/>
                <a:uLnTx/>
                <a:uFillTx/>
              </a:rPr>
              <a:t> specific person</a:t>
            </a:r>
            <a:r>
              <a:rPr kumimoji="0" lang="en-US" sz="2000" b="0" i="0" u="none" strike="noStrike" kern="1200" cap="none" spc="0" normalizeH="0" baseline="0" noProof="0" dirty="0" smtClean="0">
                <a:ln>
                  <a:noFill/>
                </a:ln>
                <a:solidFill>
                  <a:schemeClr val="accent1"/>
                </a:solidFill>
                <a:effectLst/>
                <a:uLnTx/>
                <a:uFillTx/>
              </a:rPr>
              <a:t>: come before the opening.</a:t>
            </a:r>
          </a:p>
          <a:p>
            <a:pPr marL="0" marR="0" lvl="0" indent="0" algn="just"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000" b="1" i="0" u="none" strike="noStrike" kern="1200" cap="none" spc="0" normalizeH="0" baseline="0" noProof="0" dirty="0" smtClean="0">
                <a:ln>
                  <a:noFill/>
                </a:ln>
                <a:solidFill>
                  <a:srgbClr val="FF0000"/>
                </a:solidFill>
                <a:effectLst/>
                <a:uLnTx/>
                <a:uFillTx/>
              </a:rPr>
              <a:t>To Whom It May Concern</a:t>
            </a:r>
            <a:r>
              <a:rPr kumimoji="0" lang="en-US" sz="2000" b="0" i="0" u="none" strike="noStrike" kern="1200" cap="none" spc="0" normalizeH="0" baseline="0" noProof="0" dirty="0" smtClean="0">
                <a:ln>
                  <a:noFill/>
                </a:ln>
                <a:solidFill>
                  <a:srgbClr val="FF0000"/>
                </a:solidFill>
                <a:effectLst/>
                <a:uLnTx/>
                <a:uFillTx/>
              </a:rPr>
              <a:t> </a:t>
            </a:r>
            <a:r>
              <a:rPr kumimoji="0" lang="en-US" sz="2000" b="0" i="0" u="none" strike="noStrike" kern="1200" cap="none" spc="0" normalizeH="0" baseline="0" noProof="0" dirty="0" smtClean="0">
                <a:ln>
                  <a:noFill/>
                </a:ln>
                <a:solidFill>
                  <a:schemeClr val="accent1"/>
                </a:solidFill>
                <a:effectLst/>
                <a:uLnTx/>
                <a:uFillTx/>
              </a:rPr>
              <a:t>(for the opening) : if you don`t know who will read your letter.</a:t>
            </a:r>
          </a:p>
          <a:p>
            <a:pPr marL="274320" marR="0" lvl="0" indent="-274320" algn="just"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000" b="1" i="0" u="none" strike="noStrike" kern="1200" cap="none" spc="0" normalizeH="0" baseline="0" noProof="0" dirty="0" smtClean="0">
                <a:ln>
                  <a:noFill/>
                </a:ln>
                <a:solidFill>
                  <a:srgbClr val="FF0000"/>
                </a:solidFill>
                <a:effectLst/>
                <a:uLnTx/>
                <a:uFillTx/>
              </a:rPr>
              <a:t>Closing</a:t>
            </a:r>
            <a:r>
              <a:rPr kumimoji="0" lang="en-US" sz="2000" b="1" i="0" u="none" strike="noStrike" kern="1200" cap="none" spc="0" normalizeH="0" baseline="0" noProof="0" dirty="0" smtClean="0">
                <a:ln>
                  <a:noFill/>
                </a:ln>
                <a:solidFill>
                  <a:schemeClr val="accent1"/>
                </a:solidFill>
                <a:effectLst/>
                <a:uLnTx/>
                <a:uFillTx/>
              </a:rPr>
              <a:t> : use </a:t>
            </a:r>
            <a:r>
              <a:rPr kumimoji="0" lang="en-US" sz="2000" b="0" i="0" u="none" strike="noStrike" kern="1200" cap="none" spc="0" normalizeH="0" baseline="0" noProof="0" dirty="0" smtClean="0">
                <a:ln>
                  <a:noFill/>
                </a:ln>
                <a:solidFill>
                  <a:schemeClr val="accent1"/>
                </a:solidFill>
                <a:effectLst/>
                <a:uLnTx/>
                <a:uFillTx/>
              </a:rPr>
              <a:t>“Sincerely ,” </a:t>
            </a:r>
          </a:p>
          <a:p>
            <a:pPr marL="0" marR="0" lvl="0" indent="0" algn="just" defTabSz="914400" rtl="0" eaLnBrk="1" fontAlgn="auto" latinLnBrk="0" hangingPunct="1">
              <a:lnSpc>
                <a:spcPct val="100000"/>
              </a:lnSpc>
              <a:spcBef>
                <a:spcPts val="580"/>
              </a:spcBef>
              <a:spcAft>
                <a:spcPts val="0"/>
              </a:spcAft>
              <a:buClr>
                <a:srgbClr val="D34817"/>
              </a:buClr>
              <a:buSzPct val="85000"/>
              <a:buFont typeface="Wingdings 2"/>
              <a:buNone/>
              <a:tabLst/>
              <a:defRPr/>
            </a:pPr>
            <a:r>
              <a:rPr kumimoji="0" lang="en-US" sz="2000" b="1" i="0" u="none" strike="noStrike" kern="1200" cap="none" spc="0" normalizeH="0" baseline="0" noProof="0" dirty="0" smtClean="0">
                <a:ln>
                  <a:noFill/>
                </a:ln>
                <a:solidFill>
                  <a:srgbClr val="FF0000"/>
                </a:solidFill>
                <a:effectLst/>
                <a:uLnTx/>
                <a:uFillTx/>
              </a:rPr>
              <a:t>Signature</a:t>
            </a:r>
            <a:r>
              <a:rPr kumimoji="0" lang="en-US" sz="2000" b="1" i="0" u="none" strike="noStrike" kern="1200" cap="none" spc="0" normalizeH="0" baseline="0" noProof="0" dirty="0" smtClean="0">
                <a:ln>
                  <a:noFill/>
                </a:ln>
                <a:solidFill>
                  <a:schemeClr val="accent1"/>
                </a:solidFill>
                <a:effectLst/>
                <a:uLnTx/>
                <a:uFillTx/>
              </a:rPr>
              <a:t>:</a:t>
            </a:r>
            <a:r>
              <a:rPr kumimoji="0" lang="en-US" sz="2000" b="0" i="0" u="none" strike="noStrike" kern="1200" cap="none" spc="0" normalizeH="0" baseline="0" noProof="0" dirty="0" smtClean="0">
                <a:ln>
                  <a:noFill/>
                </a:ln>
                <a:solidFill>
                  <a:schemeClr val="accent1"/>
                </a:solidFill>
                <a:effectLst/>
                <a:uLnTx/>
                <a:uFillTx/>
              </a:rPr>
              <a:t> your name (printed if you are not typing) and job title (if you have one) go under your signature.</a:t>
            </a:r>
            <a:endParaRPr kumimoji="0" lang="ar-SA" sz="2000" b="0" i="0" u="none" strike="noStrike" kern="1200" cap="none" spc="0" normalizeH="0" baseline="0" noProof="0" dirty="0">
              <a:ln>
                <a:noFill/>
              </a:ln>
              <a:solidFill>
                <a:schemeClr val="accent1"/>
              </a:solidFill>
              <a:effectLst/>
              <a:uLnTx/>
              <a:uFillTx/>
              <a:cs typeface="Times New Roman"/>
            </a:endParaRPr>
          </a:p>
        </p:txBody>
      </p:sp>
    </p:spTree>
    <p:extLst>
      <p:ext uri="{BB962C8B-B14F-4D97-AF65-F5344CB8AC3E}">
        <p14:creationId xmlns:p14="http://schemas.microsoft.com/office/powerpoint/2010/main" val="11432720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3286</TotalTime>
  <Words>536</Words>
  <Application>Microsoft Office PowerPoint</Application>
  <PresentationFormat>On-screen Show (4:3)</PresentationFormat>
  <Paragraphs>40</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Flow</vt:lpstr>
      <vt:lpstr> Unit 4 Save the Elephants Focus on Writing    </vt:lpstr>
      <vt:lpstr> Unit 4: Save the Elephants Focus on Writing</vt:lpstr>
      <vt:lpstr> Unit 4: Save the Elephants Letter Writing </vt:lpstr>
      <vt:lpstr> Unit 4: Save the Elephants Personal Letter</vt:lpstr>
      <vt:lpstr> Unit 4: Save the Elephants Business Letter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user</cp:lastModifiedBy>
  <cp:revision>102</cp:revision>
  <dcterms:created xsi:type="dcterms:W3CDTF">2011-11-05T01:45:32Z</dcterms:created>
  <dcterms:modified xsi:type="dcterms:W3CDTF">2013-09-28T08:35:57Z</dcterms:modified>
</cp:coreProperties>
</file>