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  <p:sldMasterId id="2147484225" r:id="rId2"/>
  </p:sldMasterIdLst>
  <p:notesMasterIdLst>
    <p:notesMasterId r:id="rId9"/>
  </p:notesMasterIdLst>
  <p:sldIdLst>
    <p:sldId id="341" r:id="rId3"/>
    <p:sldId id="332" r:id="rId4"/>
    <p:sldId id="340" r:id="rId5"/>
    <p:sldId id="342" r:id="rId6"/>
    <p:sldId id="343" r:id="rId7"/>
    <p:sldId id="344" r:id="rId8"/>
  </p:sldIdLst>
  <p:sldSz cx="9144000" cy="6858000" type="screen4x3"/>
  <p:notesSz cx="6858000" cy="9144000"/>
  <p:defaultTextStyle>
    <a:defPPr>
      <a:defRPr lang="ar-S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87701" autoAdjust="0"/>
  </p:normalViewPr>
  <p:slideViewPr>
    <p:cSldViewPr>
      <p:cViewPr>
        <p:scale>
          <a:sx n="100" d="100"/>
          <a:sy n="100" d="100"/>
        </p:scale>
        <p:origin x="-18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fld id="{A2C77EB8-F088-42A8-8CFE-98112365F149}" type="datetimeFigureOut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fld id="{9C374C9A-A13B-413B-BEB2-311030AF792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396535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E5029-C377-41DB-88DF-D9E10428411B}" type="slidenum">
              <a:rPr lang="ar-SA" smtClean="0">
                <a:solidFill>
                  <a:prstClr val="black"/>
                </a:solidFill>
              </a:rPr>
              <a:pPr/>
              <a:t>1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endParaRPr lang="ar-SA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endParaRPr lang="ar-SA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endParaRPr lang="ar-SA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endParaRPr lang="ar-SA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endParaRPr lang="ar-SA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6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6BD64-717A-49B3-9568-A67589D0CDA2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CAC0E-DD97-4B7B-9DF5-65B666EA880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2E466-0BBC-494D-BFDB-9172B5B8758F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CA473-742B-4A18-9BEA-23479715DF7F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8A1DE-C665-4592-B683-F3612E5F4168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B8339-19E2-4443-9C88-011CC707586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06C3A-EBEE-4C0D-8327-42A5C0D8940E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EBB68-8118-4D0D-BDAB-15A2496EF7C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633C3-CFBE-4FE9-964F-014D43B06972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42135-B117-463A-8AAF-6BD55308816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B0EB8-12D7-4E0E-8363-0EB320068113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CEA67-451F-415D-86F4-B66B1225EA1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83A1D-C972-4513-B13C-72AA8D0A85EC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A4A78-4F55-47AC-AEE5-6611B483015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D65C-E98C-4DAA-B98C-63C0C92A6C62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30684-352E-4BE7-8A3A-B0F5AAB6FF8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2BAE5-05C8-4654-A8AB-AE45BB6174E0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99FE3-467D-4F2E-9DD0-5CD84F7FE27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C1075-1EA7-4A8C-990B-63D57DB683EF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CB7D9-5246-4A80-AC1B-C297028C001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17DFD-F4FB-42D0-8DD0-C3F267160B42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A7090-9290-4C2A-BCFD-F04AB5D7E9D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884D3-287F-4DCD-B4A1-3440AE8E2F9D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C0D5E-E6B7-4D78-B3F9-620EE372C6B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B846-94B9-4A06-A6B5-085B4A8247C6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312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4867C-05E3-4E7B-843E-47CF3DCEC88F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826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6D7E-75EC-473D-B2E3-FBBB1D8F2194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352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F08B-36F1-404B-A835-662070FD7E99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982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3B4C9-8DB2-492B-B28E-71D6DBDA56BC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8216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9F57-AF1B-4490-B473-AECB8E1ECA7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606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1095-1854-4180-8318-43C94384D8BD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0320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04C-F53B-428A-8E8C-860DBCB1FBA9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7989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CF15-1350-4B41-9C62-C56AC4EE8DA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2731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591D-78FD-49F3-8321-041FF4E5A0FC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7364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6B08-67ED-4A98-A13B-470B9F99A19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917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3B6CD71-5BCC-4430-B1A9-843D1861600B}" type="datetime1">
              <a:rPr lang="ar-SA"/>
              <a:pPr>
                <a:defRPr/>
              </a:pPr>
              <a:t>26/11/1434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Prepared by: </a:t>
            </a:r>
            <a:r>
              <a:rPr lang="en-US" dirty="0" err="1"/>
              <a:t>Laila</a:t>
            </a:r>
            <a:r>
              <a:rPr lang="en-US" dirty="0"/>
              <a:t> al-</a:t>
            </a:r>
            <a:r>
              <a:rPr lang="en-US" dirty="0" err="1"/>
              <a:t>Hasan</a:t>
            </a:r>
            <a:endParaRPr lang="ar-SA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77BC3DF-97ED-4C52-82FB-232BEE259AB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13" r:id="rId2"/>
    <p:sldLayoutId id="2147484223" r:id="rId3"/>
    <p:sldLayoutId id="2147484214" r:id="rId4"/>
    <p:sldLayoutId id="2147484215" r:id="rId5"/>
    <p:sldLayoutId id="2147484216" r:id="rId6"/>
    <p:sldLayoutId id="2147484217" r:id="rId7"/>
    <p:sldLayoutId id="2147484218" r:id="rId8"/>
    <p:sldLayoutId id="2147484224" r:id="rId9"/>
    <p:sldLayoutId id="2147484219" r:id="rId10"/>
    <p:sldLayoutId id="2147484220" r:id="rId11"/>
    <p:sldLayoutId id="2147484221" r:id="rId12"/>
  </p:sldLayoutIdLst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rtl="1" fontAlgn="auto">
              <a:spcBef>
                <a:spcPts val="0"/>
              </a:spcBef>
              <a:spcAft>
                <a:spcPts val="0"/>
              </a:spcAft>
            </a:pPr>
            <a:fld id="{1B58DC97-E2C3-490A-99A3-592835CA4178}" type="datetime1">
              <a:rPr lang="ar-SA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 rtl="1" fontAlgn="auto">
                <a:spcBef>
                  <a:spcPts val="0"/>
                </a:spcBef>
                <a:spcAft>
                  <a:spcPts val="0"/>
                </a:spcAft>
              </a:pPr>
              <a:t>26/11/1434</a:t>
            </a:fld>
            <a:endParaRPr lang="ar-SA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rtl="1" fontAlgn="auto">
              <a:spcBef>
                <a:spcPts val="0"/>
              </a:spcBef>
              <a:spcAft>
                <a:spcPts val="0"/>
              </a:spcAft>
            </a:pPr>
            <a:r>
              <a:rPr lang="en-GB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rtl="1" fontAlgn="auto">
              <a:spcBef>
                <a:spcPts val="0"/>
              </a:spcBef>
              <a:spcAft>
                <a:spcPts val="0"/>
              </a:spcAft>
            </a:pPr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 rtl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40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6" r:id="rId1"/>
    <p:sldLayoutId id="2147484227" r:id="rId2"/>
    <p:sldLayoutId id="2147484228" r:id="rId3"/>
    <p:sldLayoutId id="2147484229" r:id="rId4"/>
    <p:sldLayoutId id="2147484230" r:id="rId5"/>
    <p:sldLayoutId id="2147484231" r:id="rId6"/>
    <p:sldLayoutId id="2147484232" r:id="rId7"/>
    <p:sldLayoutId id="2147484233" r:id="rId8"/>
    <p:sldLayoutId id="2147484234" r:id="rId9"/>
    <p:sldLayoutId id="2147484235" r:id="rId10"/>
    <p:sldLayoutId id="2147484236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5616" y="3064221"/>
            <a:ext cx="69127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>Unit 4</a:t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Save the Elephants</a:t>
            </a:r>
            <a:br>
              <a:rPr lang="en-GB" sz="3600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Grammar: Wh-Questions in the Simple Present Tense (Part 1)</a:t>
            </a: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 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endParaRPr lang="ar-SA" sz="4000" b="1" dirty="0">
              <a:latin typeface="+mn-lt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4DE1-7832-4BC7-80D8-FBD618157834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1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5589240"/>
            <a:ext cx="1447800" cy="8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5152107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835696" y="3221320"/>
            <a:ext cx="5472608" cy="1791856"/>
            <a:chOff x="2411760" y="3221320"/>
            <a:chExt cx="4464496" cy="1791856"/>
          </a:xfrm>
        </p:grpSpPr>
        <p:pic>
          <p:nvPicPr>
            <p:cNvPr id="7" name="Picture 5" descr="C:\Users\user\Desktop\images\images (8)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889" y="3221322"/>
              <a:ext cx="1080119" cy="973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user\Desktop\images\download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4194383"/>
              <a:ext cx="1163463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C:\Users\user\Desktop\images\download (2)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7" y="3221322"/>
              <a:ext cx="1163464" cy="982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C:\Users\user\Desktop\images\download (1)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471" y="4194383"/>
              <a:ext cx="1068785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 descr="C:\Users\user\Desktop\images\images (7)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3221320"/>
              <a:ext cx="1152128" cy="973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3" descr="C:\Users\user\Desktop\images\download (4)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4194383"/>
              <a:ext cx="1152128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C:\Users\user\Desktop\images\images (10)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888" y="4194431"/>
              <a:ext cx="1080119" cy="8187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user\Desktop\images\Fallow_deer_in_field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470" y="3221320"/>
              <a:ext cx="1068785" cy="9730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465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85786" y="2714620"/>
            <a:ext cx="7643866" cy="3786214"/>
          </a:xfrm>
        </p:spPr>
        <p:txBody>
          <a:bodyPr/>
          <a:lstStyle/>
          <a:p>
            <a:pPr marL="457200" indent="-457200" algn="ctr" rtl="0">
              <a:lnSpc>
                <a:spcPct val="150000"/>
              </a:lnSpc>
              <a:buClr>
                <a:srgbClr val="FF3300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rgbClr val="FF0000"/>
                </a:solidFill>
                <a:latin typeface="Constantia" pitchFamily="18" charset="0"/>
              </a:rPr>
              <a:t>WH- Questions &amp; Answers</a:t>
            </a:r>
          </a:p>
          <a:p>
            <a:pPr marL="457200" indent="-457200" algn="ctr" rtl="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Forming Yes/No Questions in the present tense.</a:t>
            </a:r>
            <a:endParaRPr lang="en-GB" sz="2000" dirty="0" smtClean="0">
              <a:solidFill>
                <a:srgbClr val="FF0000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2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196752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b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628725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err="1" smtClean="0">
                <a:solidFill>
                  <a:srgbClr val="FF0000"/>
                </a:solidFill>
                <a:cs typeface="Traditional Arabic" pitchFamily="18" charset="-78"/>
              </a:rPr>
              <a:t>Wh</a:t>
            </a: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- Questions in the Simple Present Tense</a:t>
            </a: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13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85786" y="2143116"/>
            <a:ext cx="7643866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           </a:t>
            </a: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196752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b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628725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71600" y="2274838"/>
            <a:ext cx="7272808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683568" y="404664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>
            <a:lvl1pPr algn="l" rtl="1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2pPr>
            <a:lvl3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3pPr>
            <a:lvl4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4pPr>
            <a:lvl5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5pPr>
            <a:lvl6pPr marL="4572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6pPr>
            <a:lvl7pPr marL="9144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7pPr>
            <a:lvl8pPr marL="13716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8pPr>
            <a:lvl9pPr marL="18288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9pPr>
          </a:lstStyle>
          <a:p>
            <a:pPr algn="ctr"/>
            <a:r>
              <a:rPr lang="en-US" sz="24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               GRAMMAR: Wh-Questions in the Simple Tense                  Page 71 </a:t>
            </a:r>
            <a:endParaRPr lang="ar-SA" sz="24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pic>
        <p:nvPicPr>
          <p:cNvPr id="12" name="Picture 2" descr="C:\Users\waleedraweh\Documents\My Scans\2010-03 (Mar)\scan000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628725"/>
            <a:ext cx="8208143" cy="45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13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85786" y="2143116"/>
            <a:ext cx="7643866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           </a:t>
            </a: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4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196752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b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628725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71600" y="2274838"/>
            <a:ext cx="7272808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683568" y="404664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>
            <a:lvl1pPr algn="l" rtl="1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2pPr>
            <a:lvl3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3pPr>
            <a:lvl4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4pPr>
            <a:lvl5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5pPr>
            <a:lvl6pPr marL="4572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6pPr>
            <a:lvl7pPr marL="9144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7pPr>
            <a:lvl8pPr marL="13716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8pPr>
            <a:lvl9pPr marL="18288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9pPr>
          </a:lstStyle>
          <a:p>
            <a:pPr algn="ctr"/>
            <a:r>
              <a:rPr lang="en-US" sz="24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               GRAMMAR: Wh-Questions in the Simple Tense                  Page 71 </a:t>
            </a:r>
            <a:endParaRPr lang="ar-SA" sz="24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785786" y="2213992"/>
            <a:ext cx="7901014" cy="2583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/>
          </a:bodyPr>
          <a:lstStyle>
            <a:lvl1pPr algn="l" rtl="1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2pPr>
            <a:lvl3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3pPr>
            <a:lvl4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4pPr>
            <a:lvl5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5pPr>
            <a:lvl6pPr marL="4572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6pPr>
            <a:lvl7pPr marL="9144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7pPr>
            <a:lvl8pPr marL="13716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8pPr>
            <a:lvl9pPr marL="18288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9pPr>
          </a:lstStyle>
          <a:p>
            <a:pPr rtl="0"/>
            <a:r>
              <a:rPr lang="en-US" sz="2400" dirty="0" smtClean="0">
                <a:solidFill>
                  <a:schemeClr val="accent1"/>
                </a:solidFill>
                <a:latin typeface="Constantia" panose="02030602050306030303" pitchFamily="18" charset="0"/>
              </a:rPr>
              <a:t>Column A uses the WH-word + do + the base form of the verb.</a:t>
            </a:r>
          </a:p>
          <a:p>
            <a:pPr rtl="0"/>
            <a:r>
              <a:rPr lang="en-US" sz="2400" dirty="0" smtClean="0">
                <a:solidFill>
                  <a:schemeClr val="accent1"/>
                </a:solidFill>
                <a:latin typeface="Constantia" panose="02030602050306030303" pitchFamily="18" charset="0"/>
              </a:rPr>
              <a:t/>
            </a:r>
            <a:br>
              <a:rPr lang="en-US" sz="2400" dirty="0" smtClean="0">
                <a:solidFill>
                  <a:schemeClr val="accent1"/>
                </a:solidFill>
                <a:latin typeface="Constantia" panose="02030602050306030303" pitchFamily="18" charset="0"/>
              </a:rPr>
            </a:br>
            <a:r>
              <a:rPr lang="en-US" sz="2400" dirty="0" smtClean="0">
                <a:solidFill>
                  <a:schemeClr val="accent1"/>
                </a:solidFill>
                <a:latin typeface="Constantia" panose="02030602050306030303" pitchFamily="18" charset="0"/>
              </a:rPr>
              <a:t>Column B uses the WH word + simple present tense form of the verb. </a:t>
            </a:r>
          </a:p>
          <a:p>
            <a:pPr rtl="0"/>
            <a:endParaRPr lang="en-US" sz="2400" dirty="0">
              <a:solidFill>
                <a:schemeClr val="accent1"/>
              </a:solidFill>
              <a:latin typeface="Constantia" panose="02030602050306030303" pitchFamily="18" charset="0"/>
            </a:endParaRPr>
          </a:p>
          <a:p>
            <a:pPr rtl="0"/>
            <a:endParaRPr lang="en-US" sz="2400" dirty="0" smtClean="0">
              <a:solidFill>
                <a:schemeClr val="accent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40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85786" y="2143116"/>
            <a:ext cx="7643866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           </a:t>
            </a: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5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196752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b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628725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71600" y="2274838"/>
            <a:ext cx="7272808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683568" y="404664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>
            <a:lvl1pPr algn="l" rtl="1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2pPr>
            <a:lvl3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3pPr>
            <a:lvl4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4pPr>
            <a:lvl5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5pPr>
            <a:lvl6pPr marL="4572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6pPr>
            <a:lvl7pPr marL="9144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7pPr>
            <a:lvl8pPr marL="13716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8pPr>
            <a:lvl9pPr marL="18288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9pPr>
          </a:lstStyle>
          <a:p>
            <a:pPr algn="ctr"/>
            <a:r>
              <a:rPr lang="en-US" sz="24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               GRAMMAR: Wh-Questions in the Simple Tense                  Page 72 </a:t>
            </a:r>
            <a:endParaRPr lang="ar-SA" sz="24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914400" y="2213992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/>
          </a:bodyPr>
          <a:lstStyle>
            <a:lvl1pPr algn="l" rtl="1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2pPr>
            <a:lvl3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3pPr>
            <a:lvl4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4pPr>
            <a:lvl5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5pPr>
            <a:lvl6pPr marL="4572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6pPr>
            <a:lvl7pPr marL="9144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7pPr>
            <a:lvl8pPr marL="13716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8pPr>
            <a:lvl9pPr marL="18288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9pPr>
          </a:lstStyle>
          <a:p>
            <a:pPr algn="just" rtl="0"/>
            <a:r>
              <a:rPr lang="ar-SA" sz="2400" dirty="0" smtClean="0">
                <a:solidFill>
                  <a:schemeClr val="accent1"/>
                </a:solidFill>
                <a:latin typeface="Constantia" panose="02030602050306030303" pitchFamily="18" charset="0"/>
              </a:rPr>
              <a:t>.</a:t>
            </a:r>
            <a:endParaRPr lang="ar-SA" sz="2400" dirty="0">
              <a:solidFill>
                <a:schemeClr val="accent1"/>
              </a:solidFill>
              <a:latin typeface="Constantia" panose="02030602050306030303" pitchFamily="18" charset="0"/>
            </a:endParaRPr>
          </a:p>
        </p:txBody>
      </p:sp>
      <p:sp>
        <p:nvSpPr>
          <p:cNvPr id="12" name="Content Placeholder 4"/>
          <p:cNvSpPr txBox="1">
            <a:spLocks/>
          </p:cNvSpPr>
          <p:nvPr/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r" rtl="1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r" rtl="1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r" rtl="1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r" rtl="1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r" rtl="1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r" rtl="1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r" rtl="1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r" rtl="1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r" rtl="1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2400" i="0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Answers: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2400" i="0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Where do pandas live?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2400" i="0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What lives in the water near Hong Kong?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2400" i="0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Why do the Chinese white dolphins die?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2400" i="0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What do elephants in Thailand like to eat?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2400" i="0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When do game Wardens protect the elephants?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2400" i="0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Who kills many endangered animals every year? </a:t>
            </a:r>
            <a:endParaRPr kumimoji="0" lang="ar-SA" sz="2400" i="0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anose="02030602050306030303" pitchFamily="18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0716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85786" y="2143116"/>
            <a:ext cx="7643866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           </a:t>
            </a: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6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196752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b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71600" y="2274838"/>
            <a:ext cx="7272808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683568" y="404664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>
            <a:lvl1pPr algn="l" rtl="1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2pPr>
            <a:lvl3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3pPr>
            <a:lvl4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4pPr>
            <a:lvl5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5pPr>
            <a:lvl6pPr marL="4572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6pPr>
            <a:lvl7pPr marL="9144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7pPr>
            <a:lvl8pPr marL="13716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8pPr>
            <a:lvl9pPr marL="18288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9pPr>
          </a:lstStyle>
          <a:p>
            <a:pPr algn="ctr"/>
            <a:r>
              <a:rPr lang="en-US" sz="24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               GRAMMAR: Wh-Questions in the Simple Tense                  Page 72 </a:t>
            </a:r>
            <a:endParaRPr lang="ar-SA" sz="24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914400" y="2213992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/>
          </a:bodyPr>
          <a:lstStyle>
            <a:lvl1pPr algn="l" rtl="1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2pPr>
            <a:lvl3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3pPr>
            <a:lvl4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4pPr>
            <a:lvl5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defRPr>
            </a:lvl5pPr>
            <a:lvl6pPr marL="4572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6pPr>
            <a:lvl7pPr marL="9144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7pPr>
            <a:lvl8pPr marL="13716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8pPr>
            <a:lvl9pPr marL="18288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Traditional Arabic" pitchFamily="18" charset="-78"/>
              </a:defRPr>
            </a:lvl9pPr>
          </a:lstStyle>
          <a:p>
            <a:pPr algn="just" rtl="0"/>
            <a:r>
              <a:rPr lang="ar-SA" sz="2400" dirty="0" smtClean="0">
                <a:solidFill>
                  <a:schemeClr val="accent1"/>
                </a:solidFill>
                <a:latin typeface="Constantia" panose="02030602050306030303" pitchFamily="18" charset="0"/>
              </a:rPr>
              <a:t>.</a:t>
            </a:r>
            <a:endParaRPr lang="ar-SA" sz="2400" dirty="0">
              <a:solidFill>
                <a:schemeClr val="accent1"/>
              </a:solidFill>
              <a:latin typeface="Constantia" panose="02030602050306030303" pitchFamily="18" charset="0"/>
            </a:endParaRPr>
          </a:p>
        </p:txBody>
      </p:sp>
      <p:sp>
        <p:nvSpPr>
          <p:cNvPr id="15" name="Content Placeholder 4"/>
          <p:cNvSpPr txBox="1">
            <a:spLocks/>
          </p:cNvSpPr>
          <p:nvPr/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r" rtl="1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r" rtl="1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r" rtl="1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r" rtl="1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r" rtl="1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r" rtl="1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r" rtl="1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r" rtl="1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r" rtl="1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Answers: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(1)Who</a:t>
            </a:r>
            <a:r>
              <a:rPr kumimoji="0" lang="en-US" sz="2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 Do you work for ?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endParaRPr kumimoji="0" lang="en-US" sz="2600" b="1" i="0" u="sng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(2) Why </a:t>
            </a:r>
            <a:r>
              <a:rPr kumimoji="0" lang="en-US" sz="2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do you need to save the elephants there?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endParaRPr kumimoji="0" lang="en-US" sz="2600" b="1" i="0" u="sng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(3) Who </a:t>
            </a:r>
            <a:r>
              <a:rPr kumimoji="0" lang="en-US" sz="2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kills the elephants?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endParaRPr kumimoji="0" lang="en-US" sz="2600" b="1" i="0" u="sng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(4) Why</a:t>
            </a:r>
            <a:r>
              <a:rPr kumimoji="0" lang="en-US" sz="2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 do they kill them?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endParaRPr kumimoji="0" lang="en-US" sz="2600" b="1" i="0" u="sng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(5) Where</a:t>
            </a:r>
            <a:r>
              <a:rPr kumimoji="0" lang="en-US" sz="2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 can I send it?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endParaRPr kumimoji="0" lang="en-US" sz="2600" b="1" i="0" u="sng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(6) Who</a:t>
            </a:r>
            <a:r>
              <a:rPr kumimoji="0" lang="en-US" sz="2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nstantia" panose="02030602050306030303" pitchFamily="18" charset="0"/>
              </a:rPr>
              <a:t> do I write the check to?</a:t>
            </a:r>
            <a:endParaRPr kumimoji="0" lang="ar-SA" sz="2600" b="1" i="0" u="sng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anose="02030602050306030303" pitchFamily="18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0359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6673</TotalTime>
  <Words>235</Words>
  <Application>Microsoft Office PowerPoint</Application>
  <PresentationFormat>On-screen Show (4:3)</PresentationFormat>
  <Paragraphs>68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Flow</vt:lpstr>
      <vt:lpstr>1_Flow</vt:lpstr>
      <vt:lpstr> Unit 4 Save the Elephants Grammar: Wh-Questions in the Simple Present Tense (Part 1)   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user</cp:lastModifiedBy>
  <cp:revision>271</cp:revision>
  <dcterms:created xsi:type="dcterms:W3CDTF">2011-10-20T17:03:17Z</dcterms:created>
  <dcterms:modified xsi:type="dcterms:W3CDTF">2013-09-30T05:02:27Z</dcterms:modified>
</cp:coreProperties>
</file>