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  <p:sldMasterId id="2147484225" r:id="rId2"/>
  </p:sldMasterIdLst>
  <p:notesMasterIdLst>
    <p:notesMasterId r:id="rId13"/>
  </p:notesMasterIdLst>
  <p:sldIdLst>
    <p:sldId id="341" r:id="rId3"/>
    <p:sldId id="332" r:id="rId4"/>
    <p:sldId id="340" r:id="rId5"/>
    <p:sldId id="333" r:id="rId6"/>
    <p:sldId id="334" r:id="rId7"/>
    <p:sldId id="335" r:id="rId8"/>
    <p:sldId id="336" r:id="rId9"/>
    <p:sldId id="337" r:id="rId10"/>
    <p:sldId id="338" r:id="rId11"/>
    <p:sldId id="339" r:id="rId12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7701" autoAdjust="0"/>
  </p:normalViewPr>
  <p:slideViewPr>
    <p:cSldViewPr>
      <p:cViewPr>
        <p:scale>
          <a:sx n="100" d="100"/>
          <a:sy n="100" d="100"/>
        </p:scale>
        <p:origin x="-18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9653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10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1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2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5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82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21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606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32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98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73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36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1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Prepared by: </a:t>
            </a:r>
            <a:r>
              <a:rPr lang="en-US" dirty="0" err="1"/>
              <a:t>Laila</a:t>
            </a:r>
            <a:r>
              <a:rPr lang="en-US" dirty="0"/>
              <a:t> al-</a:t>
            </a:r>
            <a:r>
              <a:rPr lang="en-US" dirty="0" err="1"/>
              <a:t>Hasan</a:t>
            </a:r>
            <a:endParaRPr lang="ar-S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1B58DC97-E2C3-490A-99A3-592835CA4178}" type="datetime1">
              <a:rPr lang="ar-SA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26/11/1434</a:t>
            </a:fld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r>
              <a:rPr lang="en-GB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0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Grammar: Wh-Questions in the Simple Present Tense (Part 2)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35696" y="3221320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465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714620"/>
            <a:ext cx="7643866" cy="3786214"/>
          </a:xfrm>
        </p:spPr>
        <p:txBody>
          <a:bodyPr/>
          <a:lstStyle/>
          <a:p>
            <a:pPr marL="457200" indent="-457200" algn="ctr" rtl="0">
              <a:lnSpc>
                <a:spcPct val="150000"/>
              </a:lnSpc>
              <a:buClr>
                <a:srgbClr val="FF33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WH- Questions &amp; Answers</a:t>
            </a:r>
          </a:p>
          <a:p>
            <a:pPr marL="457200" indent="-457200" algn="ctr" rtl="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Forming Yes/No Questions in the present tense.</a:t>
            </a: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Yes/No </a:t>
            </a:r>
            <a:r>
              <a:rPr lang="en-US" sz="2400" b="1" dirty="0" smtClean="0">
                <a:solidFill>
                  <a:srgbClr val="FF0000"/>
                </a:solidFill>
              </a:rPr>
              <a:t>Question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/>
                </a:solidFill>
              </a:rPr>
              <a:t>Yes/no questions are </a:t>
            </a:r>
            <a:r>
              <a:rPr lang="en-US" sz="2000" dirty="0" smtClean="0">
                <a:solidFill>
                  <a:schemeClr val="accent1"/>
                </a:solidFill>
              </a:rPr>
              <a:t>created using </a:t>
            </a:r>
            <a:r>
              <a:rPr lang="en-US" sz="2000" dirty="0">
                <a:solidFill>
                  <a:schemeClr val="accent1"/>
                </a:solidFill>
              </a:rPr>
              <a:t>the auxiliary </a:t>
            </a:r>
            <a:r>
              <a:rPr lang="en-US" sz="2000" i="1" dirty="0" smtClean="0">
                <a:solidFill>
                  <a:srgbClr val="FF0000"/>
                </a:solidFill>
              </a:rPr>
              <a:t>do</a:t>
            </a:r>
            <a:r>
              <a:rPr lang="en-US" sz="2000" i="1" dirty="0" smtClean="0">
                <a:solidFill>
                  <a:schemeClr val="accent1"/>
                </a:solidFill>
              </a:rPr>
              <a:t> . </a:t>
            </a:r>
            <a:r>
              <a:rPr lang="en-US" sz="2000" dirty="0" smtClean="0">
                <a:solidFill>
                  <a:schemeClr val="accent1"/>
                </a:solidFill>
              </a:rPr>
              <a:t>The </a:t>
            </a:r>
            <a:r>
              <a:rPr lang="en-US" sz="2000" dirty="0">
                <a:solidFill>
                  <a:schemeClr val="accent1"/>
                </a:solidFill>
              </a:rPr>
              <a:t>auxiliary is placed before the subject. 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938186" y="17811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Yes/No Question in the 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Simple Present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592013"/>
              </p:ext>
            </p:extLst>
          </p:nvPr>
        </p:nvGraphicFramePr>
        <p:xfrm>
          <a:off x="714347" y="2268531"/>
          <a:ext cx="8072495" cy="3860528"/>
        </p:xfrm>
        <a:graphic>
          <a:graphicData uri="http://schemas.openxmlformats.org/drawingml/2006/table">
            <a:tbl>
              <a:tblPr rtl="1"/>
              <a:tblGrid>
                <a:gridCol w="5580161"/>
                <a:gridCol w="1246167"/>
                <a:gridCol w="1246167"/>
              </a:tblGrid>
              <a:tr h="426348">
                <a:tc>
                  <a:txBody>
                    <a:bodyPr/>
                    <a:lstStyle/>
                    <a:p>
                      <a:pPr marL="457200" indent="-45720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Example </a:t>
                      </a:r>
                      <a:endParaRPr lang="en-US" sz="2000" b="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Subject </a:t>
                      </a:r>
                      <a:endParaRPr lang="en-US" sz="2000" b="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Auxiliary  </a:t>
                      </a:r>
                      <a:endParaRPr lang="en-US" sz="2000" b="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 I sing?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180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 you sing?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you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 he sing?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he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37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 she sing?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she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 it sing?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It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Does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 we sing?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we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13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 they sing?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they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1" name="Rectangle 4"/>
          <p:cNvSpPr txBox="1">
            <a:spLocks/>
          </p:cNvSpPr>
          <p:nvPr/>
        </p:nvSpPr>
        <p:spPr bwMode="auto">
          <a:xfrm>
            <a:off x="938186" y="17811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883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357298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</a:t>
            </a:r>
            <a:r>
              <a:rPr lang="en-US" sz="2400" b="1" dirty="0" err="1" smtClean="0">
                <a:solidFill>
                  <a:srgbClr val="FF0000"/>
                </a:solidFill>
              </a:rPr>
              <a:t>aWH</a:t>
            </a:r>
            <a:r>
              <a:rPr lang="en-US" sz="2400" b="1" dirty="0" smtClean="0">
                <a:solidFill>
                  <a:srgbClr val="FF0000"/>
                </a:solidFill>
              </a:rPr>
              <a:t>- Question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2690336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/>
                </a:solidFill>
              </a:rPr>
              <a:t>WH- questions (using words such as “what”, “when”, and “where”) are also created by putting the auxiliary </a:t>
            </a:r>
            <a:r>
              <a:rPr lang="en-US" sz="2000" i="1" dirty="0">
                <a:solidFill>
                  <a:srgbClr val="FF0000"/>
                </a:solidFill>
              </a:rPr>
              <a:t>do</a:t>
            </a:r>
            <a:r>
              <a:rPr lang="en-US" sz="2000" dirty="0">
                <a:solidFill>
                  <a:schemeClr val="accent1"/>
                </a:solidFill>
              </a:rPr>
              <a:t> before the subject. Then, you add the WH- word at the beginning. Here are some examples: </a:t>
            </a:r>
          </a:p>
        </p:txBody>
      </p:sp>
      <p:sp>
        <p:nvSpPr>
          <p:cNvPr id="11" name="Rectangle 4"/>
          <p:cNvSpPr txBox="1">
            <a:spLocks/>
          </p:cNvSpPr>
          <p:nvPr/>
        </p:nvSpPr>
        <p:spPr bwMode="auto">
          <a:xfrm>
            <a:off x="785786" y="1700733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12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357298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WH- Question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765609"/>
              </p:ext>
            </p:extLst>
          </p:nvPr>
        </p:nvGraphicFramePr>
        <p:xfrm>
          <a:off x="1187450" y="2348880"/>
          <a:ext cx="7370736" cy="3407542"/>
        </p:xfrm>
        <a:graphic>
          <a:graphicData uri="http://schemas.openxmlformats.org/drawingml/2006/table">
            <a:tbl>
              <a:tblPr rtl="1"/>
              <a:tblGrid>
                <a:gridCol w="3316446"/>
                <a:gridCol w="4054290"/>
              </a:tblGrid>
              <a:tr h="872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WH- question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Statement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What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do I sing?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</a:t>
                      </a:r>
                      <a:r>
                        <a:rPr lang="en-US" sz="2000" b="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sing.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180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Why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o you travel?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You</a:t>
                      </a:r>
                      <a:r>
                        <a:rPr lang="en-US" sz="2000" b="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travel because you have time.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Where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oes he live?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He lives in Dammam.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When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do they wake up?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They wake up at 6:00 am.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What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does Ahmad like?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Ahmad likes chocolate.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What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am I?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 am a teacher.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1" name="Rectangle 4"/>
          <p:cNvSpPr txBox="1">
            <a:spLocks/>
          </p:cNvSpPr>
          <p:nvPr/>
        </p:nvSpPr>
        <p:spPr bwMode="auto">
          <a:xfrm>
            <a:off x="785786" y="1700733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WH- </a:t>
            </a:r>
            <a:r>
              <a:rPr lang="en-US" sz="2400" b="1" dirty="0" smtClean="0">
                <a:solidFill>
                  <a:srgbClr val="FF0000"/>
                </a:solidFill>
              </a:rPr>
              <a:t>Question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765609"/>
              </p:ext>
            </p:extLst>
          </p:nvPr>
        </p:nvGraphicFramePr>
        <p:xfrm>
          <a:off x="928662" y="1956452"/>
          <a:ext cx="7786742" cy="4096706"/>
        </p:xfrm>
        <a:graphic>
          <a:graphicData uri="http://schemas.openxmlformats.org/drawingml/2006/table">
            <a:tbl>
              <a:tblPr rtl="1"/>
              <a:tblGrid>
                <a:gridCol w="3503627"/>
                <a:gridCol w="4283115"/>
              </a:tblGrid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Complete Answers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 - Questions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My</a:t>
                      </a:r>
                      <a:r>
                        <a:rPr lang="en-US" sz="2000" b="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family celebrates my birthday with me.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Who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celebrates</a:t>
                      </a:r>
                      <a:r>
                        <a:rPr lang="en-US" sz="2000" b="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your birthday with you?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180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My favorite holiday is Eid Al-Fitir. </a:t>
                      </a:r>
                      <a:endParaRPr lang="en-US" sz="2000" b="0" dirty="0" smtClean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What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is your favorite holiday?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My birthday is on June 28.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When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is your birthday?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 am from</a:t>
                      </a:r>
                      <a:r>
                        <a:rPr lang="en-US" sz="2000" b="0" baseline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Saudi Arabia.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Where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are you from?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 like it because all Muslims break their fast at the same time.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Why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do you like Eid Al- Fitir?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 visit family and friends.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How</a:t>
                      </a:r>
                      <a:r>
                        <a:rPr lang="en-US" sz="2000" b="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do you celebrate Eid Al- Fitir? </a:t>
                      </a:r>
                      <a:endParaRPr lang="en-US" sz="2000" b="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1" name="Rectangle 4"/>
          <p:cNvSpPr txBox="1">
            <a:spLocks/>
          </p:cNvSpPr>
          <p:nvPr/>
        </p:nvSpPr>
        <p:spPr bwMode="auto">
          <a:xfrm>
            <a:off x="785786" y="112474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69269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WH- Question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2976" y="2276788"/>
          <a:ext cx="7358114" cy="4184040"/>
        </p:xfrm>
        <a:graphic>
          <a:graphicData uri="http://schemas.openxmlformats.org/drawingml/2006/table">
            <a:tbl>
              <a:tblPr/>
              <a:tblGrid>
                <a:gridCol w="4051097"/>
                <a:gridCol w="3307017"/>
              </a:tblGrid>
              <a:tr h="58543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1. 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Who / Why / Where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are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the kids?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They are outside now.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How / Who / Why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the baby in bed ?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Because he is very tired.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3.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What / When / How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old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the test?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On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4. 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How much / When / How 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are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the oranges?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Two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dollars a kilo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5. 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How much / How old / When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your sister?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Times New Roman"/>
                          <a:cs typeface="Times New Roman"/>
                        </a:rPr>
                        <a:t>She is 17 years old today.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7884" marR="67884" marT="67884" marB="67884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142976" y="1714488"/>
            <a:ext cx="6143668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Tick </a:t>
            </a: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t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he correct Wh-word. 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 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Times New Roman" pitchFamily="18" charset="0"/>
            </a:endParaRPr>
          </a:p>
        </p:txBody>
      </p:sp>
      <p:sp>
        <p:nvSpPr>
          <p:cNvPr id="13" name="Rectangle 4"/>
          <p:cNvSpPr txBox="1">
            <a:spLocks/>
          </p:cNvSpPr>
          <p:nvPr/>
        </p:nvSpPr>
        <p:spPr bwMode="auto">
          <a:xfrm>
            <a:off x="785786" y="105273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692696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24669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WH- </a:t>
            </a:r>
            <a:r>
              <a:rPr lang="en-US" sz="2400" b="1" dirty="0" smtClean="0">
                <a:solidFill>
                  <a:srgbClr val="FF0000"/>
                </a:solidFill>
              </a:rPr>
              <a:t>Question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2976" y="2000240"/>
          <a:ext cx="7358114" cy="4000500"/>
        </p:xfrm>
        <a:graphic>
          <a:graphicData uri="http://schemas.openxmlformats.org/drawingml/2006/table">
            <a:tbl>
              <a:tblPr/>
              <a:tblGrid>
                <a:gridCol w="4051097"/>
                <a:gridCol w="3307017"/>
              </a:tblGrid>
              <a:tr h="585433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6.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What / Where / Who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color is 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 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the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dress?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It is green.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7.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How / How many /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Why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do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you 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go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to work every morning?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I go to work by car.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8.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Where / What / When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 are my 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shoes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?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They are under the chair.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9. 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Why / What / When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 are you 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 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 home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every day?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At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about 17:00 p.m.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5433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10.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How / Where / What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onstantia" pitchFamily="18" charset="0"/>
                        </a:rPr>
                        <a:t> is 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on the 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       shelf</a:t>
                      </a: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?</a:t>
                      </a: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Constantia" pitchFamily="18" charset="0"/>
                        </a:rPr>
                        <a:t>The radio …..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nstantia" pitchFamily="18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Rectangle 4"/>
          <p:cNvSpPr txBox="1">
            <a:spLocks/>
          </p:cNvSpPr>
          <p:nvPr/>
        </p:nvSpPr>
        <p:spPr bwMode="auto">
          <a:xfrm>
            <a:off x="785786" y="112474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500306"/>
            <a:ext cx="7643866" cy="378621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1.  ……  are you excited?   </a:t>
            </a: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Because I have a birthday party today</a:t>
            </a: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.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2.  …….  are you today ?  </a:t>
            </a: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I’m fine ,thank you.</a:t>
            </a: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3.  ……  is  your coat ?    </a:t>
            </a: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It is In the bedroom</a:t>
            </a: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4.  …….. is she at the moment?   </a:t>
            </a: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She is at home.</a:t>
            </a: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5.  ………is your birthday ?  </a:t>
            </a: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It is in September</a:t>
            </a: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21442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76470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Forming a WH- Question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785786" y="1857364"/>
            <a:ext cx="7286676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dirty="0" smtClean="0">
                <a:solidFill>
                  <a:srgbClr val="FF0000"/>
                </a:solidFill>
                <a:cs typeface="Times New Roman" pitchFamily="18" charset="0"/>
              </a:rPr>
              <a:t>Complete the sentences with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 </a:t>
            </a: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t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Times New Roman" pitchFamily="18" charset="0"/>
              </a:rPr>
              <a:t>he correct Wh-word. 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 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Times New Roman" pitchFamily="18" charset="0"/>
            </a:endParaRPr>
          </a:p>
        </p:txBody>
      </p:sp>
      <p:sp>
        <p:nvSpPr>
          <p:cNvPr id="11" name="Rectangle 4"/>
          <p:cNvSpPr txBox="1">
            <a:spLocks/>
          </p:cNvSpPr>
          <p:nvPr/>
        </p:nvSpPr>
        <p:spPr bwMode="auto">
          <a:xfrm>
            <a:off x="785786" y="112474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6624</TotalTime>
  <Words>526</Words>
  <Application>Microsoft Office PowerPoint</Application>
  <PresentationFormat>On-screen Show (4:3)</PresentationFormat>
  <Paragraphs>171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Flow</vt:lpstr>
      <vt:lpstr>1_Flow</vt:lpstr>
      <vt:lpstr> Unit 4 Save the Elephants Grammar: Wh-Questions in the Simple Present Tense (Part 2) 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267</cp:revision>
  <dcterms:created xsi:type="dcterms:W3CDTF">2011-10-20T17:03:17Z</dcterms:created>
  <dcterms:modified xsi:type="dcterms:W3CDTF">2013-09-30T04:13:26Z</dcterms:modified>
</cp:coreProperties>
</file>