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6" r:id="rId2"/>
    <p:sldId id="277" r:id="rId3"/>
    <p:sldId id="278" r:id="rId4"/>
    <p:sldId id="276" r:id="rId5"/>
    <p:sldId id="291" r:id="rId6"/>
    <p:sldId id="292" r:id="rId7"/>
    <p:sldId id="285" r:id="rId8"/>
    <p:sldId id="269" r:id="rId9"/>
    <p:sldId id="274" r:id="rId10"/>
    <p:sldId id="288" r:id="rId11"/>
    <p:sldId id="28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 autoAdjust="0"/>
    <p:restoredTop sz="94660"/>
  </p:normalViewPr>
  <p:slideViewPr>
    <p:cSldViewPr>
      <p:cViewPr varScale="1">
        <p:scale>
          <a:sx n="105" d="100"/>
          <a:sy n="105" d="100"/>
        </p:scale>
        <p:origin x="-18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aila%20alhasan\Desktop\c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title>
      <c:tx>
        <c:rich>
          <a:bodyPr/>
          <a:lstStyle/>
          <a:p>
            <a:pPr>
              <a:defRPr sz="1575" b="1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en-GB"/>
              <a:t>Number of Email Addresses Worldwide</a:t>
            </a:r>
          </a:p>
        </c:rich>
      </c:tx>
      <c:layout>
        <c:manualLayout>
          <c:xMode val="edge"/>
          <c:yMode val="edge"/>
          <c:x val="0.29369183040330754"/>
          <c:y val="2.051282051282064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6.8252326783867626E-2"/>
          <c:y val="0.13846153846153891"/>
          <c:w val="0.92140641158221259"/>
          <c:h val="0.7914529914529883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9999FF"/>
            </a:solidFill>
            <a:ln w="25400">
              <a:noFill/>
            </a:ln>
          </c:spP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GB"/>
                      <a:t>1 million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GB"/>
                      <a:t>100 million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GB"/>
                      <a:t>500 million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ar-SA"/>
              </a:p>
            </c:txPr>
            <c:showVal val="1"/>
          </c:dLbls>
          <c:cat>
            <c:numRef>
              <c:f>Sheet1!$E$8:$E$13</c:f>
              <c:numCache>
                <c:formatCode>General</c:formatCode>
                <c:ptCount val="6"/>
                <c:pt idx="0">
                  <c:v>1971</c:v>
                </c:pt>
                <c:pt idx="1">
                  <c:v>1985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</c:numCache>
            </c:numRef>
          </c:cat>
          <c:val>
            <c:numRef>
              <c:f>Sheet1!$D$8:$D$13</c:f>
              <c:numCache>
                <c:formatCode>0.000\ "billion"</c:formatCode>
                <c:ptCount val="6"/>
                <c:pt idx="1">
                  <c:v>1.0000000000000041E-3</c:v>
                </c:pt>
                <c:pt idx="2" formatCode="General\ &quot;billion&quot;">
                  <c:v>0.1</c:v>
                </c:pt>
                <c:pt idx="3" formatCode="General\ &quot;billion&quot;">
                  <c:v>0.5</c:v>
                </c:pt>
                <c:pt idx="4" formatCode="General\ &quot;billion&quot;">
                  <c:v>1.2</c:v>
                </c:pt>
                <c:pt idx="5" formatCode="General\ &quot;billion&quot;">
                  <c:v>4</c:v>
                </c:pt>
              </c:numCache>
            </c:numRef>
          </c:val>
        </c:ser>
        <c:dLbls>
          <c:showVal val="1"/>
        </c:dLbls>
        <c:axId val="64364928"/>
        <c:axId val="64366464"/>
      </c:barChart>
      <c:catAx>
        <c:axId val="64364928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ar-SA"/>
          </a:p>
        </c:txPr>
        <c:crossAx val="64366464"/>
        <c:crosses val="autoZero"/>
        <c:auto val="1"/>
        <c:lblAlgn val="ctr"/>
        <c:lblOffset val="100"/>
        <c:tickLblSkip val="1"/>
        <c:tickMarkSkip val="1"/>
      </c:catAx>
      <c:valAx>
        <c:axId val="64366464"/>
        <c:scaling>
          <c:orientation val="minMax"/>
          <c:max val="4"/>
          <c:min val="0"/>
        </c:scaling>
        <c:axPos val="l"/>
        <c:numFmt formatCode="General" sourceLinked="1"/>
        <c:maj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ar-SA"/>
          </a:p>
        </c:txPr>
        <c:crossAx val="64364928"/>
        <c:crosses val="autoZero"/>
        <c:crossBetween val="between"/>
        <c:majorUnit val="1"/>
        <c:minorUnit val="0.1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ar-SA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2E686-2420-4942-8128-50CB25B1A989}" type="doc">
      <dgm:prSet loTypeId="urn:microsoft.com/office/officeart/2005/8/layout/hList7" loCatId="process" qsTypeId="urn:microsoft.com/office/officeart/2005/8/quickstyle/simple3" qsCatId="simple" csTypeId="urn:microsoft.com/office/officeart/2005/8/colors/colorful2" csCatId="colorful" phldr="1"/>
      <dgm:spPr/>
    </dgm:pt>
    <dgm:pt modelId="{BF1DB9B5-A14C-46F7-A23A-855F09ED7D74}">
      <dgm:prSet phldrT="[Text]" custT="1"/>
      <dgm:spPr/>
      <dgm:t>
        <a:bodyPr/>
        <a:lstStyle/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 Netiquette  is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B984AD3B-54AB-42F2-81BA-DC145DA8D471}" type="parTrans" cxnId="{33067CBD-254C-4502-8A29-04426256329F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245C6839-9524-4DFA-9C21-B6500668DF1C}" type="sibTrans" cxnId="{33067CBD-254C-4502-8A29-04426256329F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2816B39A-E58F-45FA-98E4-76626BF452A3}">
      <dgm:prSet phldrT="[Text]" custT="1"/>
      <dgm:spPr/>
      <dgm:t>
        <a:bodyPr/>
        <a:lstStyle/>
        <a:p>
          <a:pPr algn="l" rtl="0"/>
          <a:endParaRPr lang="en-US" sz="1600" b="1" dirty="0" smtClean="0">
            <a:solidFill>
              <a:schemeClr val="accent1">
                <a:lumMod val="75000"/>
              </a:schemeClr>
            </a:solidFill>
            <a:latin typeface="+mn-lt"/>
          </a:endParaRPr>
        </a:p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the rules  we follow when writing e-mails.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F34205BE-8FBD-4BB0-8039-C638B3952BA9}" type="parTrans" cxnId="{791095AA-4BCA-4809-AA43-FDDDF98DF775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D6296667-AA10-4D01-87AF-327184A30A8E}" type="sibTrans" cxnId="{791095AA-4BCA-4809-AA43-FDDDF98DF775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8BBD09F3-BAB7-4995-BD14-BB2637F29F7F}">
      <dgm:prSet custT="1"/>
      <dgm:spPr/>
      <dgm:t>
        <a:bodyPr/>
        <a:lstStyle/>
        <a:p>
          <a:pPr algn="l" rtl="0"/>
          <a:endParaRPr lang="en-US" sz="1600" b="1" dirty="0" smtClean="0">
            <a:solidFill>
              <a:schemeClr val="accent1">
                <a:lumMod val="75000"/>
              </a:schemeClr>
            </a:solidFill>
            <a:latin typeface="+mn-lt"/>
            <a:cs typeface="Times New Roman" pitchFamily="18" charset="0"/>
            <a:sym typeface="Wingdings" pitchFamily="2" charset="2"/>
          </a:endParaRPr>
        </a:p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  <a:sym typeface="Wingdings" pitchFamily="2" charset="2"/>
            </a:rPr>
            <a:t>things we have to do (do’s) &amp; things we must avoid (don’ts).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C3B67300-B650-48EA-BEDD-CC75BA56A0B3}" type="parTrans" cxnId="{5698052C-B1DE-4FB4-9E6D-3C86AFFA8887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F81A102D-5A19-4193-96F1-7679CFD63502}" type="sibTrans" cxnId="{5698052C-B1DE-4FB4-9E6D-3C86AFFA8887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F1B9124B-15FC-4E50-933A-F3F6E9248318}">
      <dgm:prSet phldrT="[Text]" custT="1"/>
      <dgm:spPr/>
      <dgm:t>
        <a:bodyPr/>
        <a:lstStyle/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It includes 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AF40891C-B44D-4FCF-8434-4CE60511EF01}" type="sibTrans" cxnId="{C45EBE09-A686-4191-A278-775293AD4E09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52527A25-3FF0-46CF-962C-59AD5BE3EC18}" type="parTrans" cxnId="{C45EBE09-A686-4191-A278-775293AD4E09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F90A6326-0A0B-4984-8FA4-067A5663D34F}" type="pres">
      <dgm:prSet presAssocID="{CB52E686-2420-4942-8128-50CB25B1A989}" presName="Name0" presStyleCnt="0">
        <dgm:presLayoutVars>
          <dgm:dir/>
          <dgm:resizeHandles val="exact"/>
        </dgm:presLayoutVars>
      </dgm:prSet>
      <dgm:spPr/>
    </dgm:pt>
    <dgm:pt modelId="{6C723E67-B066-4557-8E2F-2E54F86E2867}" type="pres">
      <dgm:prSet presAssocID="{CB52E686-2420-4942-8128-50CB25B1A989}" presName="fgShape" presStyleLbl="fgShp" presStyleIdx="0" presStyleCnt="1" custAng="10954097" custFlipVert="0" custFlipHor="1" custScaleX="10046" custScaleY="65587" custLinFactNeighborX="48288" custLinFactNeighborY="79376"/>
      <dgm:spPr>
        <a:noFill/>
        <a:ln>
          <a:noFill/>
        </a:ln>
      </dgm:spPr>
    </dgm:pt>
    <dgm:pt modelId="{1F8259A4-9BAC-4112-AAA4-90CD10A89E6C}" type="pres">
      <dgm:prSet presAssocID="{CB52E686-2420-4942-8128-50CB25B1A989}" presName="linComp" presStyleCnt="0"/>
      <dgm:spPr/>
    </dgm:pt>
    <dgm:pt modelId="{35FB4CF1-A5EB-4AFE-BCC3-3FBD556375B9}" type="pres">
      <dgm:prSet presAssocID="{BF1DB9B5-A14C-46F7-A23A-855F09ED7D74}" presName="compNode" presStyleCnt="0"/>
      <dgm:spPr/>
    </dgm:pt>
    <dgm:pt modelId="{66B7CB11-2381-47DA-BDBA-95B119DD2D91}" type="pres">
      <dgm:prSet presAssocID="{BF1DB9B5-A14C-46F7-A23A-855F09ED7D74}" presName="bkgdShape" presStyleLbl="node1" presStyleIdx="0" presStyleCnt="4"/>
      <dgm:spPr/>
      <dgm:t>
        <a:bodyPr/>
        <a:lstStyle/>
        <a:p>
          <a:pPr rtl="1"/>
          <a:endParaRPr lang="ar-SA"/>
        </a:p>
      </dgm:t>
    </dgm:pt>
    <dgm:pt modelId="{4A6BC34C-01DD-4B37-B264-F5FF86E97A29}" type="pres">
      <dgm:prSet presAssocID="{BF1DB9B5-A14C-46F7-A23A-855F09ED7D74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5B6649-C104-4B7E-8B0E-3A62EC02AA2A}" type="pres">
      <dgm:prSet presAssocID="{BF1DB9B5-A14C-46F7-A23A-855F09ED7D74}" presName="invisiNode" presStyleLbl="node1" presStyleIdx="0" presStyleCnt="4"/>
      <dgm:spPr/>
    </dgm:pt>
    <dgm:pt modelId="{E636CB79-9269-4DDE-A5EE-986F1EFAF29C}" type="pres">
      <dgm:prSet presAssocID="{BF1DB9B5-A14C-46F7-A23A-855F09ED7D74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E594D2-00D9-4C38-AED1-484A3F56AD79}" type="pres">
      <dgm:prSet presAssocID="{245C6839-9524-4DFA-9C21-B6500668DF1C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7DB0ABEC-7ABE-4259-A661-47807032F424}" type="pres">
      <dgm:prSet presAssocID="{2816B39A-E58F-45FA-98E4-76626BF452A3}" presName="compNode" presStyleCnt="0"/>
      <dgm:spPr/>
    </dgm:pt>
    <dgm:pt modelId="{17472750-E47C-4A6E-8816-2FAB887C0041}" type="pres">
      <dgm:prSet presAssocID="{2816B39A-E58F-45FA-98E4-76626BF452A3}" presName="bkgdShape" presStyleLbl="node1" presStyleIdx="1" presStyleCnt="4"/>
      <dgm:spPr/>
      <dgm:t>
        <a:bodyPr/>
        <a:lstStyle/>
        <a:p>
          <a:pPr rtl="1"/>
          <a:endParaRPr lang="ar-SA"/>
        </a:p>
      </dgm:t>
    </dgm:pt>
    <dgm:pt modelId="{1773C870-6FA8-4FE7-B138-3063F945FF97}" type="pres">
      <dgm:prSet presAssocID="{2816B39A-E58F-45FA-98E4-76626BF452A3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C252BDD-585F-484B-9FF5-DDCBBE84E074}" type="pres">
      <dgm:prSet presAssocID="{2816B39A-E58F-45FA-98E4-76626BF452A3}" presName="invisiNode" presStyleLbl="node1" presStyleIdx="1" presStyleCnt="4"/>
      <dgm:spPr/>
    </dgm:pt>
    <dgm:pt modelId="{2EDB7A48-D4A1-4FB4-AD79-A7D3DE7297C1}" type="pres">
      <dgm:prSet presAssocID="{2816B39A-E58F-45FA-98E4-76626BF452A3}" presName="imagNode" presStyleLbl="fgImgPlace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066A643-2940-4657-8A0D-86FC30560C2D}" type="pres">
      <dgm:prSet presAssocID="{D6296667-AA10-4D01-87AF-327184A30A8E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91B9E00A-D588-4DE8-BD63-C05D5F1E46BC}" type="pres">
      <dgm:prSet presAssocID="{F1B9124B-15FC-4E50-933A-F3F6E9248318}" presName="compNode" presStyleCnt="0"/>
      <dgm:spPr/>
    </dgm:pt>
    <dgm:pt modelId="{EB5948C5-A4DB-4A07-B268-DD2EA9DC8345}" type="pres">
      <dgm:prSet presAssocID="{F1B9124B-15FC-4E50-933A-F3F6E9248318}" presName="bkgdShape" presStyleLbl="node1" presStyleIdx="2" presStyleCnt="4" custLinFactNeighborX="-1132"/>
      <dgm:spPr/>
      <dgm:t>
        <a:bodyPr/>
        <a:lstStyle/>
        <a:p>
          <a:pPr rtl="1"/>
          <a:endParaRPr lang="ar-SA"/>
        </a:p>
      </dgm:t>
    </dgm:pt>
    <dgm:pt modelId="{5DCEDC8A-9B86-4FE1-A6A8-FB82793D14BC}" type="pres">
      <dgm:prSet presAssocID="{F1B9124B-15FC-4E50-933A-F3F6E9248318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8BCA435-6152-4E09-B3CF-B37E6885E39E}" type="pres">
      <dgm:prSet presAssocID="{F1B9124B-15FC-4E50-933A-F3F6E9248318}" presName="invisiNode" presStyleLbl="node1" presStyleIdx="2" presStyleCnt="4"/>
      <dgm:spPr/>
    </dgm:pt>
    <dgm:pt modelId="{C667A5A4-DBCC-4176-AB14-2B6A2BC0B8BA}" type="pres">
      <dgm:prSet presAssocID="{F1B9124B-15FC-4E50-933A-F3F6E9248318}" presName="imagNode" presStyleLbl="fgImgPlace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B70A2DE-D79D-4EEB-88E0-3AA5AFA3EC65}" type="pres">
      <dgm:prSet presAssocID="{AF40891C-B44D-4FCF-8434-4CE60511EF01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FA260A16-49E8-47A1-BFB0-F557DB541066}" type="pres">
      <dgm:prSet presAssocID="{8BBD09F3-BAB7-4995-BD14-BB2637F29F7F}" presName="compNode" presStyleCnt="0"/>
      <dgm:spPr/>
    </dgm:pt>
    <dgm:pt modelId="{68EF7F03-082D-4181-B614-64C395987DA9}" type="pres">
      <dgm:prSet presAssocID="{8BBD09F3-BAB7-4995-BD14-BB2637F29F7F}" presName="bkgdShape" presStyleLbl="node1" presStyleIdx="3" presStyleCnt="4"/>
      <dgm:spPr/>
      <dgm:t>
        <a:bodyPr/>
        <a:lstStyle/>
        <a:p>
          <a:pPr rtl="1"/>
          <a:endParaRPr lang="ar-SA"/>
        </a:p>
      </dgm:t>
    </dgm:pt>
    <dgm:pt modelId="{89E7886F-6C98-4122-84F9-64F1A6B9BC2A}" type="pres">
      <dgm:prSet presAssocID="{8BBD09F3-BAB7-4995-BD14-BB2637F29F7F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45AAD69-1C58-448A-8DD6-EB9EA089A9A1}" type="pres">
      <dgm:prSet presAssocID="{8BBD09F3-BAB7-4995-BD14-BB2637F29F7F}" presName="invisiNode" presStyleLbl="node1" presStyleIdx="3" presStyleCnt="4"/>
      <dgm:spPr/>
    </dgm:pt>
    <dgm:pt modelId="{6A33EB83-0A8E-4AC2-AE88-D18B4101D386}" type="pres">
      <dgm:prSet presAssocID="{8BBD09F3-BAB7-4995-BD14-BB2637F29F7F}" presName="imagNode" presStyleLbl="fgImgPlace1" presStyleIdx="3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B332965-21BE-4EDE-AFAE-9F9E2AEEC71B}" type="presOf" srcId="{8BBD09F3-BAB7-4995-BD14-BB2637F29F7F}" destId="{89E7886F-6C98-4122-84F9-64F1A6B9BC2A}" srcOrd="1" destOrd="0" presId="urn:microsoft.com/office/officeart/2005/8/layout/hList7"/>
    <dgm:cxn modelId="{8B25149F-4C29-40B1-833C-73A54DCE3DD2}" type="presOf" srcId="{245C6839-9524-4DFA-9C21-B6500668DF1C}" destId="{5CE594D2-00D9-4C38-AED1-484A3F56AD79}" srcOrd="0" destOrd="0" presId="urn:microsoft.com/office/officeart/2005/8/layout/hList7"/>
    <dgm:cxn modelId="{06ED6B20-8C59-4ACB-8653-6D342F026942}" type="presOf" srcId="{8BBD09F3-BAB7-4995-BD14-BB2637F29F7F}" destId="{68EF7F03-082D-4181-B614-64C395987DA9}" srcOrd="0" destOrd="0" presId="urn:microsoft.com/office/officeart/2005/8/layout/hList7"/>
    <dgm:cxn modelId="{C45EBE09-A686-4191-A278-775293AD4E09}" srcId="{CB52E686-2420-4942-8128-50CB25B1A989}" destId="{F1B9124B-15FC-4E50-933A-F3F6E9248318}" srcOrd="2" destOrd="0" parTransId="{52527A25-3FF0-46CF-962C-59AD5BE3EC18}" sibTransId="{AF40891C-B44D-4FCF-8434-4CE60511EF01}"/>
    <dgm:cxn modelId="{B9A97C45-5DD6-428B-9686-CB21FA8A92CC}" type="presOf" srcId="{2816B39A-E58F-45FA-98E4-76626BF452A3}" destId="{17472750-E47C-4A6E-8816-2FAB887C0041}" srcOrd="0" destOrd="0" presId="urn:microsoft.com/office/officeart/2005/8/layout/hList7"/>
    <dgm:cxn modelId="{33067CBD-254C-4502-8A29-04426256329F}" srcId="{CB52E686-2420-4942-8128-50CB25B1A989}" destId="{BF1DB9B5-A14C-46F7-A23A-855F09ED7D74}" srcOrd="0" destOrd="0" parTransId="{B984AD3B-54AB-42F2-81BA-DC145DA8D471}" sibTransId="{245C6839-9524-4DFA-9C21-B6500668DF1C}"/>
    <dgm:cxn modelId="{260A1980-29B1-41AF-B543-DBE437901D78}" type="presOf" srcId="{F1B9124B-15FC-4E50-933A-F3F6E9248318}" destId="{EB5948C5-A4DB-4A07-B268-DD2EA9DC8345}" srcOrd="0" destOrd="0" presId="urn:microsoft.com/office/officeart/2005/8/layout/hList7"/>
    <dgm:cxn modelId="{5698052C-B1DE-4FB4-9E6D-3C86AFFA8887}" srcId="{CB52E686-2420-4942-8128-50CB25B1A989}" destId="{8BBD09F3-BAB7-4995-BD14-BB2637F29F7F}" srcOrd="3" destOrd="0" parTransId="{C3B67300-B650-48EA-BEDD-CC75BA56A0B3}" sibTransId="{F81A102D-5A19-4193-96F1-7679CFD63502}"/>
    <dgm:cxn modelId="{76399AA3-3BA8-48DA-B4DD-59A5828FAB90}" type="presOf" srcId="{BF1DB9B5-A14C-46F7-A23A-855F09ED7D74}" destId="{4A6BC34C-01DD-4B37-B264-F5FF86E97A29}" srcOrd="1" destOrd="0" presId="urn:microsoft.com/office/officeart/2005/8/layout/hList7"/>
    <dgm:cxn modelId="{7E10BAA6-D339-4ACA-A9FF-D0BADF644BCA}" type="presOf" srcId="{2816B39A-E58F-45FA-98E4-76626BF452A3}" destId="{1773C870-6FA8-4FE7-B138-3063F945FF97}" srcOrd="1" destOrd="0" presId="urn:microsoft.com/office/officeart/2005/8/layout/hList7"/>
    <dgm:cxn modelId="{791095AA-4BCA-4809-AA43-FDDDF98DF775}" srcId="{CB52E686-2420-4942-8128-50CB25B1A989}" destId="{2816B39A-E58F-45FA-98E4-76626BF452A3}" srcOrd="1" destOrd="0" parTransId="{F34205BE-8FBD-4BB0-8039-C638B3952BA9}" sibTransId="{D6296667-AA10-4D01-87AF-327184A30A8E}"/>
    <dgm:cxn modelId="{F25B7521-2F3E-41CF-830A-48340FD004B1}" type="presOf" srcId="{F1B9124B-15FC-4E50-933A-F3F6E9248318}" destId="{5DCEDC8A-9B86-4FE1-A6A8-FB82793D14BC}" srcOrd="1" destOrd="0" presId="urn:microsoft.com/office/officeart/2005/8/layout/hList7"/>
    <dgm:cxn modelId="{E6DA5688-382E-4D80-B423-31CB9BF05C43}" type="presOf" srcId="{BF1DB9B5-A14C-46F7-A23A-855F09ED7D74}" destId="{66B7CB11-2381-47DA-BDBA-95B119DD2D91}" srcOrd="0" destOrd="0" presId="urn:microsoft.com/office/officeart/2005/8/layout/hList7"/>
    <dgm:cxn modelId="{2B4DBEA0-F9E0-4E28-9E2C-46593443306D}" type="presOf" srcId="{CB52E686-2420-4942-8128-50CB25B1A989}" destId="{F90A6326-0A0B-4984-8FA4-067A5663D34F}" srcOrd="0" destOrd="0" presId="urn:microsoft.com/office/officeart/2005/8/layout/hList7"/>
    <dgm:cxn modelId="{29E1D505-F8FC-4A16-8C63-356E9EADD58D}" type="presOf" srcId="{AF40891C-B44D-4FCF-8434-4CE60511EF01}" destId="{5B70A2DE-D79D-4EEB-88E0-3AA5AFA3EC65}" srcOrd="0" destOrd="0" presId="urn:microsoft.com/office/officeart/2005/8/layout/hList7"/>
    <dgm:cxn modelId="{8DA72E0D-4DF0-4363-9680-F1B410299339}" type="presOf" srcId="{D6296667-AA10-4D01-87AF-327184A30A8E}" destId="{3066A643-2940-4657-8A0D-86FC30560C2D}" srcOrd="0" destOrd="0" presId="urn:microsoft.com/office/officeart/2005/8/layout/hList7"/>
    <dgm:cxn modelId="{9137153B-1A31-4386-93DE-7D237C69BB66}" type="presParOf" srcId="{F90A6326-0A0B-4984-8FA4-067A5663D34F}" destId="{6C723E67-B066-4557-8E2F-2E54F86E2867}" srcOrd="0" destOrd="0" presId="urn:microsoft.com/office/officeart/2005/8/layout/hList7"/>
    <dgm:cxn modelId="{F9CE5C6C-57EE-4AC6-863C-6C7C2FF15469}" type="presParOf" srcId="{F90A6326-0A0B-4984-8FA4-067A5663D34F}" destId="{1F8259A4-9BAC-4112-AAA4-90CD10A89E6C}" srcOrd="1" destOrd="0" presId="urn:microsoft.com/office/officeart/2005/8/layout/hList7"/>
    <dgm:cxn modelId="{6F91395B-BFAC-4DBC-BA29-19767D52B438}" type="presParOf" srcId="{1F8259A4-9BAC-4112-AAA4-90CD10A89E6C}" destId="{35FB4CF1-A5EB-4AFE-BCC3-3FBD556375B9}" srcOrd="0" destOrd="0" presId="urn:microsoft.com/office/officeart/2005/8/layout/hList7"/>
    <dgm:cxn modelId="{95F12320-0FD4-4DAA-95FB-131B4493C24F}" type="presParOf" srcId="{35FB4CF1-A5EB-4AFE-BCC3-3FBD556375B9}" destId="{66B7CB11-2381-47DA-BDBA-95B119DD2D91}" srcOrd="0" destOrd="0" presId="urn:microsoft.com/office/officeart/2005/8/layout/hList7"/>
    <dgm:cxn modelId="{FCD87159-6E73-4EBB-B6A0-4B107E0BD36B}" type="presParOf" srcId="{35FB4CF1-A5EB-4AFE-BCC3-3FBD556375B9}" destId="{4A6BC34C-01DD-4B37-B264-F5FF86E97A29}" srcOrd="1" destOrd="0" presId="urn:microsoft.com/office/officeart/2005/8/layout/hList7"/>
    <dgm:cxn modelId="{C5AA4613-96AE-4CAD-9E7E-ACF4C48D454E}" type="presParOf" srcId="{35FB4CF1-A5EB-4AFE-BCC3-3FBD556375B9}" destId="{485B6649-C104-4B7E-8B0E-3A62EC02AA2A}" srcOrd="2" destOrd="0" presId="urn:microsoft.com/office/officeart/2005/8/layout/hList7"/>
    <dgm:cxn modelId="{05D3101C-159C-4A5C-BF77-C14E1BAD5BA9}" type="presParOf" srcId="{35FB4CF1-A5EB-4AFE-BCC3-3FBD556375B9}" destId="{E636CB79-9269-4DDE-A5EE-986F1EFAF29C}" srcOrd="3" destOrd="0" presId="urn:microsoft.com/office/officeart/2005/8/layout/hList7"/>
    <dgm:cxn modelId="{D03228C6-3B52-44C9-A72C-EAD46A428E64}" type="presParOf" srcId="{1F8259A4-9BAC-4112-AAA4-90CD10A89E6C}" destId="{5CE594D2-00D9-4C38-AED1-484A3F56AD79}" srcOrd="1" destOrd="0" presId="urn:microsoft.com/office/officeart/2005/8/layout/hList7"/>
    <dgm:cxn modelId="{26E711B7-324C-4C8D-969A-D557E2B03390}" type="presParOf" srcId="{1F8259A4-9BAC-4112-AAA4-90CD10A89E6C}" destId="{7DB0ABEC-7ABE-4259-A661-47807032F424}" srcOrd="2" destOrd="0" presId="urn:microsoft.com/office/officeart/2005/8/layout/hList7"/>
    <dgm:cxn modelId="{D92034D5-4174-4EE0-94DD-E5CC66AE218B}" type="presParOf" srcId="{7DB0ABEC-7ABE-4259-A661-47807032F424}" destId="{17472750-E47C-4A6E-8816-2FAB887C0041}" srcOrd="0" destOrd="0" presId="urn:microsoft.com/office/officeart/2005/8/layout/hList7"/>
    <dgm:cxn modelId="{6959AE79-69E7-47E5-8CBD-8A0E9744E38F}" type="presParOf" srcId="{7DB0ABEC-7ABE-4259-A661-47807032F424}" destId="{1773C870-6FA8-4FE7-B138-3063F945FF97}" srcOrd="1" destOrd="0" presId="urn:microsoft.com/office/officeart/2005/8/layout/hList7"/>
    <dgm:cxn modelId="{8BF9E907-F152-4E33-A804-CDD78AFF35CE}" type="presParOf" srcId="{7DB0ABEC-7ABE-4259-A661-47807032F424}" destId="{EC252BDD-585F-484B-9FF5-DDCBBE84E074}" srcOrd="2" destOrd="0" presId="urn:microsoft.com/office/officeart/2005/8/layout/hList7"/>
    <dgm:cxn modelId="{4768BD72-C0F1-4A52-BA68-04CE3E55515E}" type="presParOf" srcId="{7DB0ABEC-7ABE-4259-A661-47807032F424}" destId="{2EDB7A48-D4A1-4FB4-AD79-A7D3DE7297C1}" srcOrd="3" destOrd="0" presId="urn:microsoft.com/office/officeart/2005/8/layout/hList7"/>
    <dgm:cxn modelId="{28866D5A-BD4D-42EC-B57B-6920E18197A8}" type="presParOf" srcId="{1F8259A4-9BAC-4112-AAA4-90CD10A89E6C}" destId="{3066A643-2940-4657-8A0D-86FC30560C2D}" srcOrd="3" destOrd="0" presId="urn:microsoft.com/office/officeart/2005/8/layout/hList7"/>
    <dgm:cxn modelId="{AFB239CF-6E32-4347-B812-FC76756B9F7C}" type="presParOf" srcId="{1F8259A4-9BAC-4112-AAA4-90CD10A89E6C}" destId="{91B9E00A-D588-4DE8-BD63-C05D5F1E46BC}" srcOrd="4" destOrd="0" presId="urn:microsoft.com/office/officeart/2005/8/layout/hList7"/>
    <dgm:cxn modelId="{D7179277-935D-424C-B737-E9456CA6DBB3}" type="presParOf" srcId="{91B9E00A-D588-4DE8-BD63-C05D5F1E46BC}" destId="{EB5948C5-A4DB-4A07-B268-DD2EA9DC8345}" srcOrd="0" destOrd="0" presId="urn:microsoft.com/office/officeart/2005/8/layout/hList7"/>
    <dgm:cxn modelId="{8E31B2CF-63FE-422D-84C7-8CA14908C66E}" type="presParOf" srcId="{91B9E00A-D588-4DE8-BD63-C05D5F1E46BC}" destId="{5DCEDC8A-9B86-4FE1-A6A8-FB82793D14BC}" srcOrd="1" destOrd="0" presId="urn:microsoft.com/office/officeart/2005/8/layout/hList7"/>
    <dgm:cxn modelId="{1932B5A6-1970-43F1-9492-92D6F8DB4A1B}" type="presParOf" srcId="{91B9E00A-D588-4DE8-BD63-C05D5F1E46BC}" destId="{78BCA435-6152-4E09-B3CF-B37E6885E39E}" srcOrd="2" destOrd="0" presId="urn:microsoft.com/office/officeart/2005/8/layout/hList7"/>
    <dgm:cxn modelId="{43B780C3-D35D-4DF2-BD07-1F3B301D472C}" type="presParOf" srcId="{91B9E00A-D588-4DE8-BD63-C05D5F1E46BC}" destId="{C667A5A4-DBCC-4176-AB14-2B6A2BC0B8BA}" srcOrd="3" destOrd="0" presId="urn:microsoft.com/office/officeart/2005/8/layout/hList7"/>
    <dgm:cxn modelId="{4C7571D8-B4E4-4B7C-8C19-22662F5C751E}" type="presParOf" srcId="{1F8259A4-9BAC-4112-AAA4-90CD10A89E6C}" destId="{5B70A2DE-D79D-4EEB-88E0-3AA5AFA3EC65}" srcOrd="5" destOrd="0" presId="urn:microsoft.com/office/officeart/2005/8/layout/hList7"/>
    <dgm:cxn modelId="{D7814126-28FF-4C4A-9D90-2D2CBEBFFDC0}" type="presParOf" srcId="{1F8259A4-9BAC-4112-AAA4-90CD10A89E6C}" destId="{FA260A16-49E8-47A1-BFB0-F557DB541066}" srcOrd="6" destOrd="0" presId="urn:microsoft.com/office/officeart/2005/8/layout/hList7"/>
    <dgm:cxn modelId="{E9618426-1A1A-4C62-986C-7E6F676669AF}" type="presParOf" srcId="{FA260A16-49E8-47A1-BFB0-F557DB541066}" destId="{68EF7F03-082D-4181-B614-64C395987DA9}" srcOrd="0" destOrd="0" presId="urn:microsoft.com/office/officeart/2005/8/layout/hList7"/>
    <dgm:cxn modelId="{FC49EAA8-CFB3-4B86-B62A-B8D7BBCFDD4A}" type="presParOf" srcId="{FA260A16-49E8-47A1-BFB0-F557DB541066}" destId="{89E7886F-6C98-4122-84F9-64F1A6B9BC2A}" srcOrd="1" destOrd="0" presId="urn:microsoft.com/office/officeart/2005/8/layout/hList7"/>
    <dgm:cxn modelId="{9FE51677-7790-47E5-A24A-429A2167B08D}" type="presParOf" srcId="{FA260A16-49E8-47A1-BFB0-F557DB541066}" destId="{A45AAD69-1C58-448A-8DD6-EB9EA089A9A1}" srcOrd="2" destOrd="0" presId="urn:microsoft.com/office/officeart/2005/8/layout/hList7"/>
    <dgm:cxn modelId="{9AC7446F-C04F-4CA3-9514-ABFA021072BE}" type="presParOf" srcId="{FA260A16-49E8-47A1-BFB0-F557DB541066}" destId="{6A33EB83-0A8E-4AC2-AE88-D18B4101D38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B7CB11-2381-47DA-BDBA-95B119DD2D91}">
      <dsp:nvSpPr>
        <dsp:cNvPr id="0" name=""/>
        <dsp:cNvSpPr/>
      </dsp:nvSpPr>
      <dsp:spPr>
        <a:xfrm>
          <a:off x="1863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 Netiquette  is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1863" y="662473"/>
        <a:ext cx="1953340" cy="662473"/>
      </dsp:txXfrm>
    </dsp:sp>
    <dsp:sp modelId="{E636CB79-9269-4DDE-A5EE-986F1EFAF29C}">
      <dsp:nvSpPr>
        <dsp:cNvPr id="0" name=""/>
        <dsp:cNvSpPr/>
      </dsp:nvSpPr>
      <dsp:spPr>
        <a:xfrm>
          <a:off x="702778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472750-E47C-4A6E-8816-2FAB887C0041}">
      <dsp:nvSpPr>
        <dsp:cNvPr id="0" name=""/>
        <dsp:cNvSpPr/>
      </dsp:nvSpPr>
      <dsp:spPr>
        <a:xfrm>
          <a:off x="2013803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79374"/>
                <a:satOff val="-3219"/>
                <a:lumOff val="720"/>
                <a:alphaOff val="0"/>
                <a:tint val="70000"/>
                <a:satMod val="130000"/>
              </a:schemeClr>
            </a:gs>
            <a:gs pos="43000">
              <a:schemeClr val="accent2">
                <a:hueOff val="-279374"/>
                <a:satOff val="-3219"/>
                <a:lumOff val="720"/>
                <a:alphaOff val="0"/>
                <a:tint val="44000"/>
                <a:satMod val="165000"/>
              </a:schemeClr>
            </a:gs>
            <a:gs pos="93000">
              <a:schemeClr val="accent2">
                <a:hueOff val="-279374"/>
                <a:satOff val="-3219"/>
                <a:lumOff val="720"/>
                <a:alphaOff val="0"/>
                <a:tint val="15000"/>
                <a:satMod val="165000"/>
              </a:schemeClr>
            </a:gs>
            <a:gs pos="100000">
              <a:schemeClr val="accent2">
                <a:hueOff val="-279374"/>
                <a:satOff val="-3219"/>
                <a:lumOff val="72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279374"/>
              <a:satOff val="-3219"/>
              <a:lumOff val="72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chemeClr val="accent1">
                <a:lumMod val="75000"/>
              </a:schemeClr>
            </a:solidFill>
            <a:latin typeface="+mn-lt"/>
          </a:endParaRP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the rules  we follow when writing e-mails.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2013803" y="662473"/>
        <a:ext cx="1953340" cy="662473"/>
      </dsp:txXfrm>
    </dsp:sp>
    <dsp:sp modelId="{2EDB7A48-D4A1-4FB4-AD79-A7D3DE7297C1}">
      <dsp:nvSpPr>
        <dsp:cNvPr id="0" name=""/>
        <dsp:cNvSpPr/>
      </dsp:nvSpPr>
      <dsp:spPr>
        <a:xfrm>
          <a:off x="2714719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-475021"/>
              <a:satOff val="-46"/>
              <a:lumOff val="18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B5948C5-A4DB-4A07-B268-DD2EA9DC8345}">
      <dsp:nvSpPr>
        <dsp:cNvPr id="0" name=""/>
        <dsp:cNvSpPr/>
      </dsp:nvSpPr>
      <dsp:spPr>
        <a:xfrm>
          <a:off x="4003632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558749"/>
                <a:satOff val="-6439"/>
                <a:lumOff val="1439"/>
                <a:alphaOff val="0"/>
                <a:tint val="70000"/>
                <a:satMod val="130000"/>
              </a:schemeClr>
            </a:gs>
            <a:gs pos="43000">
              <a:schemeClr val="accent2">
                <a:hueOff val="-558749"/>
                <a:satOff val="-6439"/>
                <a:lumOff val="1439"/>
                <a:alphaOff val="0"/>
                <a:tint val="44000"/>
                <a:satMod val="165000"/>
              </a:schemeClr>
            </a:gs>
            <a:gs pos="93000">
              <a:schemeClr val="accent2">
                <a:hueOff val="-558749"/>
                <a:satOff val="-6439"/>
                <a:lumOff val="1439"/>
                <a:alphaOff val="0"/>
                <a:tint val="15000"/>
                <a:satMod val="165000"/>
              </a:schemeClr>
            </a:gs>
            <a:gs pos="100000">
              <a:schemeClr val="accent2">
                <a:hueOff val="-558749"/>
                <a:satOff val="-6439"/>
                <a:lumOff val="1439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558749"/>
              <a:satOff val="-6439"/>
              <a:lumOff val="143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It includes 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4003632" y="662473"/>
        <a:ext cx="1953340" cy="662473"/>
      </dsp:txXfrm>
    </dsp:sp>
    <dsp:sp modelId="{C667A5A4-DBCC-4176-AB14-2B6A2BC0B8BA}">
      <dsp:nvSpPr>
        <dsp:cNvPr id="0" name=""/>
        <dsp:cNvSpPr/>
      </dsp:nvSpPr>
      <dsp:spPr>
        <a:xfrm>
          <a:off x="4726659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-950042"/>
              <a:satOff val="-93"/>
              <a:lumOff val="3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EF7F03-082D-4181-B614-64C395987DA9}">
      <dsp:nvSpPr>
        <dsp:cNvPr id="0" name=""/>
        <dsp:cNvSpPr/>
      </dsp:nvSpPr>
      <dsp:spPr>
        <a:xfrm>
          <a:off x="6037684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tint val="70000"/>
                <a:satMod val="130000"/>
              </a:schemeClr>
            </a:gs>
            <a:gs pos="43000">
              <a:schemeClr val="accent2">
                <a:hueOff val="-838123"/>
                <a:satOff val="-9658"/>
                <a:lumOff val="2159"/>
                <a:alphaOff val="0"/>
                <a:tint val="44000"/>
                <a:satMod val="165000"/>
              </a:schemeClr>
            </a:gs>
            <a:gs pos="93000">
              <a:schemeClr val="accent2">
                <a:hueOff val="-838123"/>
                <a:satOff val="-9658"/>
                <a:lumOff val="2159"/>
                <a:alphaOff val="0"/>
                <a:tint val="15000"/>
                <a:satMod val="165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chemeClr val="accent1">
                <a:lumMod val="75000"/>
              </a:schemeClr>
            </a:solidFill>
            <a:latin typeface="+mn-lt"/>
            <a:cs typeface="Times New Roman" pitchFamily="18" charset="0"/>
            <a:sym typeface="Wingdings" pitchFamily="2" charset="2"/>
          </a:endParaRP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  <a:sym typeface="Wingdings" pitchFamily="2" charset="2"/>
            </a:rPr>
            <a:t>things we have to do (do’s) &amp; things we must avoid (don’ts).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6037684" y="662473"/>
        <a:ext cx="1953340" cy="662473"/>
      </dsp:txXfrm>
    </dsp:sp>
    <dsp:sp modelId="{6A33EB83-0A8E-4AC2-AE88-D18B4101D386}">
      <dsp:nvSpPr>
        <dsp:cNvPr id="0" name=""/>
        <dsp:cNvSpPr/>
      </dsp:nvSpPr>
      <dsp:spPr>
        <a:xfrm>
          <a:off x="6738599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-1425063"/>
              <a:satOff val="-139"/>
              <a:lumOff val="5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23E67-B066-4557-8E2F-2E54F86E2867}">
      <dsp:nvSpPr>
        <dsp:cNvPr id="0" name=""/>
        <dsp:cNvSpPr/>
      </dsp:nvSpPr>
      <dsp:spPr>
        <a:xfrm rot="10645903" flipH="1">
          <a:off x="7177917" y="1476778"/>
          <a:ext cx="738728" cy="162936"/>
        </a:xfrm>
        <a:prstGeom prst="leftRightArrow">
          <a:avLst/>
        </a:prstGeom>
        <a:noFill/>
        <a:ln w="9525" cap="flat" cmpd="sng" algn="ctr">
          <a:noFill/>
          <a:prstDash val="solid"/>
        </a:ln>
        <a:effectLst>
          <a:outerShdw blurRad="57150" dist="38100" dir="5400000" algn="ctr" rotWithShape="0">
            <a:schemeClr val="accent2"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0.105</cdr:x>
      <cdr:y>0.78275</cdr:y>
    </cdr:from>
    <cdr:to>
      <cdr:x>0.19275</cdr:x>
      <cdr:y>0.85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67121" y="4361581"/>
          <a:ext cx="808237" cy="3747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1 st e-mail</a:t>
          </a:r>
        </a:p>
        <a:p xmlns:a="http://schemas.openxmlformats.org/drawingml/2006/main">
          <a:pPr algn="ctr" rtl="0">
            <a:defRPr sz="1000"/>
          </a:pPr>
          <a:r>
            <a:rPr lang="en-US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address</a:t>
          </a:r>
        </a:p>
      </cdr:txBody>
    </cdr:sp>
  </cdr:relSizeAnchor>
  <cdr:relSizeAnchor xmlns:cdr="http://schemas.openxmlformats.org/drawingml/2006/chartDrawing">
    <cdr:from>
      <cdr:x>0.1485</cdr:x>
      <cdr:y>0.85</cdr:y>
    </cdr:from>
    <cdr:to>
      <cdr:x>0.1485</cdr:x>
      <cdr:y>0.93</cdr:y>
    </cdr:to>
    <cdr:sp macro="" textlink="">
      <cdr:nvSpPr>
        <cdr:cNvPr id="1026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367785" y="4736306"/>
          <a:ext cx="0" cy="44577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stealth" w="lg" len="lg"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88B42-FAB3-4557-B469-0D28FD0DB300}" type="datetimeFigureOut">
              <a:rPr lang="en-GB" smtClean="0"/>
              <a:pPr/>
              <a:t>26/03/2012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AB28C-EFF3-42D6-BD85-7F0E7A2C58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AFD-50F4-47A7-A47A-FD93EA9EC617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E9391-AF49-4455-B7C5-D58256BF50C1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F6E4-B539-4355-8DB7-3A1AB3BDF1FA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900B-2B2A-468A-9BEB-13BB9677E56C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A0F81-1D34-4A59-8941-DC461A827E0D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6A1C-7247-4A7F-AF15-D7EEA0282CFE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13D0D-9F70-4C10-AD7B-84AE1FC72159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C5C1-D0EF-4DBF-855E-2958B741CF98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E99C-F0E0-455E-ACBD-248DF9644748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A8F8-DFBB-4459-ADC8-56F6D311ECE5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E8BE-EE0A-4BC7-8AEE-E94BEDE20C23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4BD5E4-5485-4757-BBC5-59B5F4592379}" type="datetime1">
              <a:rPr lang="en-GB" smtClean="0"/>
              <a:pPr/>
              <a:t>26/03/2012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836712"/>
            <a:ext cx="6624736" cy="184137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Unit 5</a:t>
            </a:r>
            <a:b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Netiquette</a:t>
            </a:r>
            <a:b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Introduction &amp; Vocabulary </a:t>
            </a:r>
            <a:endParaRPr lang="en-GB" sz="40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1</a:t>
            </a:fld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Picture 4" descr="http://t0.gstatic.com/images?q=tbn:ANd9GcSa7rJ_OJG1WtKj0-4GIa11vLMofhQf5OuY9v-lh-2hYgKYErG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924944"/>
            <a:ext cx="23762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2.gstatic.com/images?q=tbn:ANd9GcQnbXLyjrnaJGLODRpgiH29m7MezqVvrJ3BwRe9nf3fJiUGq9oV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924944"/>
            <a:ext cx="22322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0.gstatic.com/images?q=tbn:ANd9GcQ5zDdweAGZZ4bONjxOQRYgAOun6MKFbMCM81TrC9C8xMEj88EO"/>
          <p:cNvPicPr/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652120" y="2924944"/>
            <a:ext cx="1944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ikimapia.org/p/00/01/13/33/39_b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5517232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941168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2208232"/>
            <a:ext cx="8229600" cy="3957072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1: Introduction 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Definition of the Term Netiquette</a:t>
            </a: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2: Vocabulary</a:t>
            </a:r>
          </a:p>
          <a:p>
            <a:pPr marL="342900" indent="-34290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Definitions </a:t>
            </a:r>
          </a:p>
          <a:p>
            <a:pPr marL="342900" indent="-34290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75384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496944" cy="1277496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1: Introduction 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Definition of the Term Netiquette</a:t>
            </a: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1600" y="1916832"/>
            <a:ext cx="7416824" cy="374441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</a:rPr>
              <a:t>         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When these symbols are used in an e-mail, what do they mean?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  <a:ea typeface="+mj-ea"/>
                <a:cs typeface="+mj-cs"/>
              </a:rPr>
              <a:t>            :)      </a:t>
            </a:r>
            <a:r>
              <a:rPr lang="en-US" sz="2000" dirty="0" smtClean="0">
                <a:solidFill>
                  <a:srgbClr val="FF0000"/>
                </a:solidFill>
                <a:ea typeface="+mj-ea"/>
                <a:cs typeface="+mj-cs"/>
                <a:sym typeface="Wingdings" pitchFamily="2" charset="2"/>
              </a:rPr>
              <a:t>:))      :D       :O      &gt;:)        :(   </a:t>
            </a: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What do you think the title of the unit </a:t>
            </a: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“Netiquette”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means?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Do you have an e-mail address?</a:t>
            </a: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Who do you e-mail most? (family, friends, co-workers)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What are some e-mail problems?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How often do you use the regular postal system (sending letters by post)?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3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1600" y="2204864"/>
            <a:ext cx="7488832" cy="252028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R="0" lvl="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</a:rPr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:) </a:t>
            </a:r>
            <a:r>
              <a:rPr lang="en-US" sz="2000" dirty="0" smtClean="0">
                <a:solidFill>
                  <a:schemeClr val="accent1"/>
                </a:solidFill>
              </a:rPr>
              <a:t>means a smiley or a happy face,</a:t>
            </a:r>
          </a:p>
          <a:p>
            <a:pPr marL="180975" marR="0" lvl="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:))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a large smile or a large grin,</a:t>
            </a:r>
          </a:p>
          <a:p>
            <a:pPr marL="180975" marR="0" lvl="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:D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laughing,</a:t>
            </a:r>
          </a:p>
          <a:p>
            <a:pPr marL="180975" marR="0" lvl="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:O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surprise or shock,</a:t>
            </a:r>
          </a:p>
          <a:p>
            <a:pPr marL="180975" lvl="0">
              <a:spcBef>
                <a:spcPct val="0"/>
              </a:spcBef>
              <a:defRPr/>
            </a:pP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&gt;:)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an evil face, </a:t>
            </a:r>
          </a:p>
          <a:p>
            <a:pPr marL="180975" lvl="0">
              <a:spcBef>
                <a:spcPct val="0"/>
              </a:spcBef>
              <a:defRPr/>
            </a:pP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:(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angry</a:t>
            </a: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 </a:t>
            </a: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Introduction/ Answers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3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3568" y="2276872"/>
            <a:ext cx="7488832" cy="2880320"/>
          </a:xfrm>
          <a:prstGeom prst="rect">
            <a:avLst/>
          </a:prstGeom>
          <a:solidFill>
            <a:schemeClr val="bg1"/>
          </a:solidFill>
        </p:spPr>
        <p:txBody>
          <a:bodyPr vert="horz" lIns="0" rIns="0" bIns="0" anchor="b">
            <a:noAutofit/>
          </a:bodyPr>
          <a:lstStyle/>
          <a:p>
            <a:pPr marL="457200" marR="0" lvl="0" indent="-45720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“Netiquette”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means the basic rules of e-mail use.</a:t>
            </a:r>
          </a:p>
          <a:p>
            <a:pPr marL="457200" marR="0" lvl="0" indent="-45720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Some e-mail problems are:</a:t>
            </a:r>
          </a:p>
          <a:p>
            <a:pPr marL="914400" lvl="1" indent="-457200">
              <a:spcBef>
                <a:spcPct val="0"/>
              </a:spcBef>
              <a:buClr>
                <a:schemeClr val="accent1"/>
              </a:buClr>
              <a:buFont typeface="+mj-lt"/>
              <a:buAutoNum type="alphaUcPeriod"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E-mails might be hacked and the information they include might be stolen.</a:t>
            </a:r>
          </a:p>
          <a:p>
            <a:pPr marL="914400" lvl="1" indent="-457200">
              <a:spcBef>
                <a:spcPct val="0"/>
              </a:spcBef>
              <a:buClr>
                <a:schemeClr val="accent1"/>
              </a:buClr>
              <a:buFont typeface="+mj-lt"/>
              <a:buAutoNum type="alphaUcPeriod"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The internet might stop working at any time.</a:t>
            </a:r>
          </a:p>
          <a:p>
            <a:pPr marL="914400" lvl="1" indent="-457200">
              <a:spcBef>
                <a:spcPct val="0"/>
              </a:spcBef>
              <a:buClr>
                <a:schemeClr val="accent1"/>
              </a:buClr>
              <a:buFont typeface="+mj-lt"/>
              <a:buAutoNum type="alphaUcPeriod"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E-mail mistakes or bloopers might happen while sending messages causing trouble and embarrassment.  </a:t>
            </a:r>
          </a:p>
          <a:p>
            <a:pPr marL="457200" marR="0" lvl="0" indent="-457200" defTabSz="91440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Introduction/ Answers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3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b="1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b="1" dirty="0" smtClean="0">
              <a:solidFill>
                <a:schemeClr val="accent1"/>
              </a:solidFill>
            </a:endParaRPr>
          </a:p>
          <a:p>
            <a:pPr marL="342900" indent="-342900" algn="l" rtl="0">
              <a:buNone/>
            </a:pPr>
            <a:endParaRPr lang="en-US" sz="1400" b="1" dirty="0" smtClean="0">
              <a:solidFill>
                <a:schemeClr val="accent1"/>
              </a:solidFill>
            </a:endParaRPr>
          </a:p>
          <a:p>
            <a:pPr marL="342900" indent="373063" algn="l" rtl="0">
              <a:buNone/>
            </a:pPr>
            <a:endParaRPr lang="en-US" sz="1400" b="1" dirty="0" smtClean="0">
              <a:solidFill>
                <a:schemeClr val="accent1"/>
              </a:solidFill>
            </a:endParaRPr>
          </a:p>
          <a:p>
            <a:pPr marL="342900" indent="373063" algn="l" rtl="0">
              <a:buNone/>
            </a:pPr>
            <a:r>
              <a:rPr lang="en-US" sz="1900" b="1" dirty="0" smtClean="0">
                <a:solidFill>
                  <a:schemeClr val="accent1"/>
                </a:solidFill>
              </a:rPr>
              <a:t>Look at the graph. Then answer the questions below</a:t>
            </a:r>
          </a:p>
          <a:p>
            <a:pPr marL="342900" indent="373063" algn="l" rtl="0">
              <a:buNone/>
            </a:pPr>
            <a:endParaRPr lang="en-US" sz="1900" b="1" dirty="0" smtClean="0">
              <a:solidFill>
                <a:schemeClr val="accent1"/>
              </a:solidFill>
            </a:endParaRP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When did e-mail start? …………………………………………</a:t>
            </a: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When were there only 1 million e-mail addresses? ……………………………………</a:t>
            </a: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How many e-mail addresses were there in 2000? ……………………………………….</a:t>
            </a: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How many e-mail addresses will there be in 2010? …………………………………….. </a:t>
            </a:r>
            <a:endParaRPr lang="ar-SA" sz="19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Book P.79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27584" y="1340768"/>
          <a:ext cx="756084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348880"/>
            <a:ext cx="7772400" cy="1509712"/>
          </a:xfrm>
        </p:spPr>
        <p:txBody>
          <a:bodyPr>
            <a:normAutofit/>
          </a:bodyPr>
          <a:lstStyle/>
          <a:p>
            <a:pPr algn="l" rtl="0"/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         Netiquette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refers to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 pitchFamily="2" charset="2"/>
              </a:rPr>
              <a:t>: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 pitchFamily="2" charset="2"/>
              </a:rPr>
              <a:t>The rules we follow when writing e-mails.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 pitchFamily="2" charset="2"/>
              </a:rPr>
              <a:t>They include things we have to do (do’s) &amp; things we must avoid (don’ts).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8</a:t>
            </a:fld>
            <a:endParaRPr lang="en-GB" dirty="0">
              <a:solidFill>
                <a:schemeClr val="bg2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611560" y="4077072"/>
          <a:ext cx="7992888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11560" y="1412776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1: Introduction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Definition of the Term Netiquette</a:t>
            </a: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9</a:t>
            </a:fld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1268760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ctr"/>
            <a:r>
              <a:rPr lang="en-US" sz="2400" b="1" dirty="0" smtClean="0">
                <a:solidFill>
                  <a:srgbClr val="FF0000"/>
                </a:solidFill>
              </a:rPr>
              <a:t>Unit 5: Netiquette</a:t>
            </a:r>
          </a:p>
          <a:p>
            <a:pPr marL="342900" indent="-342900" algn="ctr"/>
            <a:endParaRPr lang="en-US" sz="2400" b="1" dirty="0" smtClean="0">
              <a:solidFill>
                <a:schemeClr val="accent1"/>
              </a:solidFill>
            </a:endParaRPr>
          </a:p>
          <a:p>
            <a:pPr marL="342900" indent="-342900" algn="ctr"/>
            <a:r>
              <a:rPr lang="en-US" sz="2000" dirty="0" smtClean="0">
                <a:solidFill>
                  <a:schemeClr val="accent1"/>
                </a:solidFill>
              </a:rPr>
              <a:t>Part 2: Vocabulary</a:t>
            </a:r>
          </a:p>
          <a:p>
            <a:pPr marL="342900" indent="-342900" algn="ctr"/>
            <a:r>
              <a:rPr lang="en-US" sz="2000" dirty="0" smtClean="0">
                <a:solidFill>
                  <a:schemeClr val="accent1"/>
                </a:solidFill>
              </a:rPr>
              <a:t>Definitions </a:t>
            </a: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4289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99592" y="908720"/>
          <a:ext cx="7560840" cy="5097561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5620736"/>
                <a:gridCol w="1940104"/>
              </a:tblGrid>
              <a:tr h="59747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Definitions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12605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communicate is to talk, write, or contact another person.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We can now communicate instantly with people on the other side of the world.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communicate</a:t>
                      </a:r>
                    </a:p>
                    <a:p>
                      <a:pPr algn="l" rtl="0"/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990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only for one person or group and not for everyone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Each room has a balcony and a private bathroom.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private</a:t>
                      </a:r>
                      <a:endParaRPr lang="ar-SA" sz="2000" dirty="0" smtClean="0">
                        <a:latin typeface="+mn-lt"/>
                      </a:endParaRPr>
                    </a:p>
                    <a:p>
                      <a:pPr algn="l" rtl="0"/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742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be polite is to say or do things that are nice and respectful.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polite X rude</a:t>
                      </a:r>
                      <a:endParaRPr lang="ar-SA" sz="2000" dirty="0" smtClean="0">
                        <a:latin typeface="+mn-lt"/>
                      </a:endParaRPr>
                    </a:p>
                    <a:p>
                      <a:pPr algn="l" rtl="0"/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476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reply is to send an answer to a letter or e-mail.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vl="0"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reply</a:t>
                      </a:r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12605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be unhappy or worried because something unpleasant has happened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They'd had an argument and she was still upset about it.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be upset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487" y="6237312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99592" y="1124744"/>
          <a:ext cx="7560840" cy="4917162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5620736"/>
                <a:gridCol w="1940104"/>
              </a:tblGrid>
              <a:tr h="61228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Definitions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683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be calm is to be peaceful, not angry or upset-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be relaxed and not worried, frightened, or excited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</a:rPr>
                        <a:t>Try to stay calm; the doctor will be here soon.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calm</a:t>
                      </a:r>
                      <a:endParaRPr lang="ar-SA" sz="2000" dirty="0" smtClean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689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The subject of a story is the main idea or topic.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2000" dirty="0" smtClean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receive is to get something that someone has sent you.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</a:rPr>
                        <a:t>I receive a lot of e-mails everyday.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receive</a:t>
                      </a:r>
                      <a:endParaRPr lang="ar-SA" sz="2000" dirty="0" smtClean="0"/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84458">
                <a:tc>
                  <a:txBody>
                    <a:bodyPr/>
                    <a:lstStyle/>
                    <a:p>
                      <a:pPr algn="l" rtl="0"/>
                      <a:r>
                        <a:rPr lang="en-US" sz="2000" kern="1200" dirty="0" smtClean="0">
                          <a:solidFill>
                            <a:schemeClr val="accent1"/>
                          </a:solidFill>
                        </a:rPr>
                        <a:t>To organize is to plan or arrange something.</a:t>
                      </a:r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vl="0" algn="l" rtl="0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</a:rPr>
                        <a:t>organize</a:t>
                      </a:r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be rude is to say or do things that are not nice or polite.</a:t>
                      </a:r>
                      <a:endParaRPr lang="ar-SA" sz="2000" dirty="0" smtClean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rude X polite</a:t>
                      </a:r>
                      <a:endParaRPr lang="ar-SA" sz="2000" dirty="0" smtClean="0"/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37312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5109</TotalTime>
  <Words>633</Words>
  <Application>Microsoft Office PowerPoint</Application>
  <PresentationFormat>On-screen Show (4:3)</PresentationFormat>
  <Paragraphs>130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Unit 5 Netiquette Introduction &amp; Vocabulary </vt:lpstr>
      <vt:lpstr> Unit 5: Netiquette </vt:lpstr>
      <vt:lpstr> Unit 5: Netiquette </vt:lpstr>
      <vt:lpstr>Part 1: Introduction  </vt:lpstr>
      <vt:lpstr>Part 1: Introduction/ Answers  </vt:lpstr>
      <vt:lpstr>Part 1: Introduction/ Answers  </vt:lpstr>
      <vt:lpstr>Part 1: Introduction Book P.79  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laila alhasan</cp:lastModifiedBy>
  <cp:revision>469</cp:revision>
  <dcterms:created xsi:type="dcterms:W3CDTF">2011-08-19T12:29:19Z</dcterms:created>
  <dcterms:modified xsi:type="dcterms:W3CDTF">2012-03-26T07:57:00Z</dcterms:modified>
</cp:coreProperties>
</file>