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2" r:id="rId6"/>
    <p:sldId id="273" r:id="rId7"/>
    <p:sldId id="264" r:id="rId8"/>
    <p:sldId id="265" r:id="rId9"/>
    <p:sldId id="269" r:id="rId10"/>
    <p:sldId id="276" r:id="rId11"/>
    <p:sldId id="270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4380"/>
    <p:restoredTop sz="94713" autoAdjust="0"/>
  </p:normalViewPr>
  <p:slideViewPr>
    <p:cSldViewPr>
      <p:cViewPr varScale="1">
        <p:scale>
          <a:sx n="106" d="100"/>
          <a:sy n="106" d="100"/>
        </p:scale>
        <p:origin x="-16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0F39-98C3-4185-AD34-36FC68CA1F4F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C94ED-EFB2-4907-9EA9-E3D2A51F3F9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0F39-98C3-4185-AD34-36FC68CA1F4F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C94ED-EFB2-4907-9EA9-E3D2A51F3F9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0F39-98C3-4185-AD34-36FC68CA1F4F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C94ED-EFB2-4907-9EA9-E3D2A51F3F9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0F39-98C3-4185-AD34-36FC68CA1F4F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C94ED-EFB2-4907-9EA9-E3D2A51F3F9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0F39-98C3-4185-AD34-36FC68CA1F4F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C94ED-EFB2-4907-9EA9-E3D2A51F3F9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0F39-98C3-4185-AD34-36FC68CA1F4F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C94ED-EFB2-4907-9EA9-E3D2A51F3F9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0F39-98C3-4185-AD34-36FC68CA1F4F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C94ED-EFB2-4907-9EA9-E3D2A51F3F9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0F39-98C3-4185-AD34-36FC68CA1F4F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C94ED-EFB2-4907-9EA9-E3D2A51F3F9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0F39-98C3-4185-AD34-36FC68CA1F4F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F0C94ED-EFB2-4907-9EA9-E3D2A51F3F9F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0F39-98C3-4185-AD34-36FC68CA1F4F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C94ED-EFB2-4907-9EA9-E3D2A51F3F9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0F39-98C3-4185-AD34-36FC68CA1F4F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C94ED-EFB2-4907-9EA9-E3D2A51F3F9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B20F39-98C3-4185-AD34-36FC68CA1F4F}" type="datetimeFigureOut">
              <a:rPr lang="ar-SA" smtClean="0"/>
              <a:pPr/>
              <a:t>04/05/1433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0C94ED-EFB2-4907-9EA9-E3D2A51F3F9F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1515616"/>
            <a:ext cx="6696744" cy="1841376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Unit 5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Netiquette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Reading 1:</a:t>
            </a:r>
            <a:r>
              <a:rPr lang="en-US" sz="3600" dirty="0" smtClean="0">
                <a:solidFill>
                  <a:schemeClr val="accent1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+mn-lt"/>
              </a:rPr>
              <a:t>“Netiquette Do’s and Don’ts”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Reading 2:</a:t>
            </a:r>
            <a:r>
              <a:rPr lang="en-US" sz="3600" dirty="0" smtClean="0">
                <a:solidFill>
                  <a:schemeClr val="accent1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+mn-lt"/>
              </a:rPr>
              <a:t>Dear Debbie </a:t>
            </a:r>
            <a:endParaRPr lang="en-GB" sz="3600" b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440139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bg2"/>
                </a:solidFill>
              </a:rPr>
              <a:pPr/>
              <a:t>1</a:t>
            </a:fld>
            <a:endParaRPr lang="en-GB" dirty="0">
              <a:solidFill>
                <a:schemeClr val="bg2"/>
              </a:solidFill>
            </a:endParaRPr>
          </a:p>
        </p:txBody>
      </p:sp>
      <p:pic>
        <p:nvPicPr>
          <p:cNvPr id="5" name="Picture 4" descr="http://t0.gstatic.com/images?q=tbn:ANd9GcSa7rJ_OJG1WtKj0-4GIa11vLMofhQf5OuY9v-lh-2hYgKYErG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563213"/>
            <a:ext cx="2448272" cy="1737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2.gstatic.com/images?q=tbn:ANd9GcQnbXLyjrnaJGLODRpgiH29m7MezqVvrJ3BwRe9nf3fJiUGq9oV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563213"/>
            <a:ext cx="223224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t0.gstatic.com/images?q=tbn:ANd9GcQ5zDdweAGZZ4bONjxOQRYgAOun6MKFbMCM81TrC9C8xMEj88EO"/>
          <p:cNvPicPr/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012160" y="3563213"/>
            <a:ext cx="208823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wikimapia.org/p/00/01/13/33/39_big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5805264"/>
            <a:ext cx="158417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/>
            </a:r>
            <a:b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Unit 5: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Netiquette</a:t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Times New Roman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3957072"/>
          </a:xfrm>
        </p:spPr>
        <p:txBody>
          <a:bodyPr>
            <a:noAutofit/>
          </a:bodyPr>
          <a:lstStyle/>
          <a:p>
            <a:pPr marL="342900" indent="-342900"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Part 3: Reading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Reading 1:  “Netiquette Do’s and Don’ts”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Summary 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Exercises</a:t>
            </a:r>
          </a:p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Reading 2 : Dear Debbie 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Summary </a:t>
            </a:r>
          </a:p>
          <a:p>
            <a:pPr algn="ctr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Exercises</a:t>
            </a:r>
          </a:p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7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827584" y="2492896"/>
            <a:ext cx="7560840" cy="3888432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l" rtl="0"/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Please read the passage on page 81 &amp; 82.</a:t>
            </a:r>
          </a:p>
          <a:p>
            <a:pPr algn="l" rtl="0"/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Main idea: 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To send clear, easy-to-understand e-mails you should follow the basic rules of e-mail use (Netiquette).</a:t>
            </a:r>
          </a:p>
          <a:p>
            <a:pPr algn="l" rtl="0"/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Netiquette Do’s: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Keep your e-mails short.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Check your message before you send it.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Check your spelling.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Fill in the subject for each e-mail.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Include your signature at the end of every message.</a:t>
            </a:r>
          </a:p>
          <a:p>
            <a:pPr marL="342900" indent="-342900" algn="l" rtl="0"/>
            <a:endParaRPr lang="en-US" sz="2000" dirty="0" smtClean="0">
              <a:solidFill>
                <a:schemeClr val="accent1"/>
              </a:solidFill>
              <a:cs typeface="Times New Roman" pitchFamily="18" charset="0"/>
            </a:endParaRPr>
          </a:p>
          <a:p>
            <a:pPr marL="342900" indent="-342900" algn="l" rtl="0">
              <a:buFont typeface="+mj-lt"/>
              <a:buAutoNum type="arabicPeriod"/>
            </a:pPr>
            <a:endParaRPr lang="en-US" sz="2000" dirty="0" smtClean="0">
              <a:solidFill>
                <a:schemeClr val="accent1"/>
              </a:solidFill>
              <a:cs typeface="Times New Roman" pitchFamily="18" charset="0"/>
            </a:endParaRPr>
          </a:p>
          <a:p>
            <a:pPr algn="l" rtl="0"/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 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Prepared by: Laila al-Hasan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bg2"/>
                </a:solidFill>
              </a:rPr>
              <a:pPr/>
              <a:t>3</a:t>
            </a:fld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1025441"/>
            <a:ext cx="817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Part 3: Reading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Reading 1:  “Netiquette” Do’s and Don’ts - Book P. 81-82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Summary</a:t>
            </a:r>
          </a:p>
          <a:p>
            <a:pPr algn="ctr"/>
            <a:endParaRPr lang="en-US" sz="2400" dirty="0" smtClean="0">
              <a:solidFill>
                <a:srgbClr val="FF0000"/>
              </a:solidFill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584" y="2560648"/>
            <a:ext cx="7560840" cy="2236504"/>
          </a:xfrm>
        </p:spPr>
        <p:txBody>
          <a:bodyPr>
            <a:noAutofit/>
          </a:bodyPr>
          <a:lstStyle/>
          <a:p>
            <a:pPr marL="342900" indent="-342900" algn="l" rtl="0"/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Netiquette Don’ts:</a:t>
            </a:r>
            <a:endParaRPr lang="en-US" sz="2000" dirty="0" smtClean="0">
              <a:solidFill>
                <a:schemeClr val="accent1"/>
              </a:solidFill>
              <a:cs typeface="Times New Roman" pitchFamily="18" charset="0"/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use all capital letters.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send everyone a copy when you only want to send a message to one person.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send e-mails when you are angry or upset.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think e-mail is private.</a:t>
            </a:r>
          </a:p>
          <a:p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Prepared by: Laila al-Hasan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accent1"/>
                </a:solidFill>
              </a:rPr>
              <a:pPr/>
              <a:t>4</a:t>
            </a:fld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39552" y="1025441"/>
            <a:ext cx="817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Part 3: Reading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Reading 1:  “Netiquette” Do’s and Don’ts - Book P. 81-82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Summary</a:t>
            </a:r>
          </a:p>
          <a:p>
            <a:pPr algn="ctr"/>
            <a:endParaRPr lang="en-US" sz="24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917848"/>
            <a:ext cx="8229600" cy="1143000"/>
          </a:xfrm>
        </p:spPr>
        <p:txBody>
          <a:bodyPr>
            <a:noAutofit/>
          </a:bodyPr>
          <a:lstStyle/>
          <a:p>
            <a:pPr algn="ctr" rtl="0"/>
            <a:r>
              <a:rPr lang="ar-SA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/>
            </a:r>
            <a:br>
              <a:rPr lang="ar-SA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ar-SA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/>
            </a:r>
            <a:br>
              <a:rPr lang="ar-SA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ar-SA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/>
            </a:r>
            <a:br>
              <a:rPr lang="ar-SA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ar-SA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/>
            </a:r>
            <a:br>
              <a:rPr lang="ar-SA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ar-SA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/>
            </a:r>
            <a:br>
              <a:rPr lang="ar-SA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Netiquette Do’s and Don’ts</a:t>
            </a:r>
            <a:b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Exercises</a:t>
            </a:r>
            <a:b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Reading for Main Ideas – Book P. 82</a:t>
            </a:r>
            <a:endParaRPr lang="en-GB" sz="24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280240"/>
            <a:ext cx="7488832" cy="366904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Check (√) the phrase that best completes the main idea of Reading One:</a:t>
            </a:r>
          </a:p>
          <a:p>
            <a:pPr lvl="1" algn="l" rtl="0">
              <a:buNone/>
            </a:pPr>
            <a:endParaRPr lang="en-US" sz="2000" dirty="0" smtClean="0">
              <a:solidFill>
                <a:schemeClr val="accent1"/>
              </a:solidFill>
              <a:cs typeface="Times New Roman" pitchFamily="18" charset="0"/>
            </a:endParaRPr>
          </a:p>
          <a:p>
            <a:pPr lvl="1" algn="l" rtl="0">
              <a:buNone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Following e-mail etiquette rules will help you ______.</a:t>
            </a:r>
          </a:p>
          <a:p>
            <a:pPr lvl="2" algn="l" rtl="0">
              <a:buClr>
                <a:schemeClr val="accent1"/>
              </a:buClr>
              <a:buFont typeface="Wingdings" pitchFamily="2" charset="2"/>
              <a:buChar char="q"/>
            </a:pPr>
            <a:r>
              <a:rPr lang="en-US" sz="2000" u="sng" dirty="0" smtClean="0">
                <a:solidFill>
                  <a:srgbClr val="FF0000"/>
                </a:solidFill>
                <a:cs typeface="Times New Roman" pitchFamily="18" charset="0"/>
                <a:sym typeface="Wingdings"/>
              </a:rPr>
              <a:t></a:t>
            </a:r>
            <a:r>
              <a:rPr lang="en-US" sz="2000" u="sng" dirty="0" smtClean="0">
                <a:solidFill>
                  <a:srgbClr val="FF0000"/>
                </a:solidFill>
                <a:cs typeface="Times New Roman" pitchFamily="18" charset="0"/>
              </a:rPr>
              <a:t>  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  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  </a:t>
            </a:r>
            <a:r>
              <a:rPr lang="en-US" sz="2000" b="1" dirty="0" smtClean="0">
                <a:solidFill>
                  <a:schemeClr val="accent1"/>
                </a:solidFill>
                <a:cs typeface="Times New Roman" pitchFamily="18" charset="0"/>
              </a:rPr>
              <a:t>a.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communicate clearly and correctly.</a:t>
            </a:r>
          </a:p>
          <a:p>
            <a:pPr lvl="2" algn="l" rtl="0">
              <a:buClr>
                <a:schemeClr val="accent1"/>
              </a:buClr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___    </a:t>
            </a:r>
            <a:r>
              <a:rPr lang="en-US" sz="2000" b="1" dirty="0" smtClean="0">
                <a:solidFill>
                  <a:schemeClr val="accent1"/>
                </a:solidFill>
                <a:cs typeface="Times New Roman" pitchFamily="18" charset="0"/>
              </a:rPr>
              <a:t>b.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express your emotions.</a:t>
            </a:r>
          </a:p>
          <a:p>
            <a:pPr lvl="2" algn="l" rtl="0">
              <a:buClr>
                <a:schemeClr val="accent1"/>
              </a:buClr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___    </a:t>
            </a:r>
            <a:r>
              <a:rPr lang="en-US" sz="2000" b="1" dirty="0" smtClean="0">
                <a:solidFill>
                  <a:schemeClr val="accent1"/>
                </a:solidFill>
                <a:cs typeface="Times New Roman" pitchFamily="18" charset="0"/>
              </a:rPr>
              <a:t>c.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make sure the right person or people read your message.</a:t>
            </a:r>
            <a:endParaRPr lang="en-GB" sz="2000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5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348880"/>
            <a:ext cx="7560840" cy="4389120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cs typeface="Times New Roman" pitchFamily="18" charset="0"/>
              </a:rPr>
              <a:t>Correct the following statements: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Keep your e-mails long. 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read your message before you send it. </a:t>
            </a:r>
            <a:endParaRPr lang="en-US" sz="2000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check your English. 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write the subject of each e-mail.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include a signature with every e-mail.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use capital letters. </a:t>
            </a:r>
            <a:endParaRPr lang="en-US" sz="2000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send anyone a copy of every message.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send e-mails when you feel relaxed.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Write very private things in e-mail.</a:t>
            </a:r>
            <a:endParaRPr lang="en-GB" sz="2000" dirty="0" smtClean="0">
              <a:solidFill>
                <a:schemeClr val="accent1"/>
              </a:solidFill>
              <a:cs typeface="Times New Roman" pitchFamily="18" charset="0"/>
            </a:endParaRPr>
          </a:p>
          <a:p>
            <a:pPr marL="971550" lvl="1" indent="-514350" algn="l" rtl="0">
              <a:buFont typeface="+mj-lt"/>
              <a:buAutoNum type="arabicPeriod"/>
            </a:pPr>
            <a:endParaRPr lang="en-US" sz="2000" dirty="0" smtClean="0">
              <a:solidFill>
                <a:schemeClr val="accent1"/>
              </a:solidFill>
              <a:cs typeface="Times New Roman" pitchFamily="18" charset="0"/>
            </a:endParaRPr>
          </a:p>
          <a:p>
            <a:pPr marL="971550" lvl="1" indent="-514350" algn="l" rtl="0">
              <a:buNone/>
            </a:pPr>
            <a:endParaRPr lang="en-GB" sz="2000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583666" y="836713"/>
            <a:ext cx="75167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Reading 1:  Netiquette Do’s and Don’ts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Exercises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Reading for details – Book P. 82</a:t>
            </a:r>
          </a:p>
          <a:p>
            <a:pPr algn="ctr"/>
            <a:endParaRPr lang="en-US" sz="2400" dirty="0" smtClean="0">
              <a:solidFill>
                <a:srgbClr val="FF0000"/>
              </a:solidFill>
            </a:endParaRPr>
          </a:p>
          <a:p>
            <a:pPr algn="ctr"/>
            <a:endParaRPr lang="en-US" sz="2400" dirty="0" smtClean="0">
              <a:solidFill>
                <a:srgbClr val="FF0000"/>
              </a:solidFill>
            </a:endParaRPr>
          </a:p>
        </p:txBody>
      </p:sp>
      <p:pic>
        <p:nvPicPr>
          <p:cNvPr id="1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424256"/>
            <a:ext cx="7632848" cy="4101088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        </a:t>
            </a:r>
            <a:r>
              <a:rPr lang="en-US" sz="2000" i="1" dirty="0" smtClean="0">
                <a:solidFill>
                  <a:srgbClr val="FF0000"/>
                </a:solidFill>
                <a:cs typeface="Times New Roman" pitchFamily="18" charset="0"/>
              </a:rPr>
              <a:t>Correct the following statements: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Keep your e-mails </a:t>
            </a:r>
            <a:r>
              <a:rPr lang="en-US" sz="2000" strike="sngStrike" dirty="0" smtClean="0">
                <a:solidFill>
                  <a:srgbClr val="FF0000"/>
                </a:solidFill>
                <a:cs typeface="Times New Roman" pitchFamily="18" charset="0"/>
              </a:rPr>
              <a:t>long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. 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short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strike="sngStrike" dirty="0" smtClean="0">
                <a:solidFill>
                  <a:srgbClr val="FF0000"/>
                </a:solidFill>
                <a:cs typeface="Times New Roman" pitchFamily="18" charset="0"/>
              </a:rPr>
              <a:t>Don’t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read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your message before you send it. 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Read …. 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strike="sngStrike" dirty="0" smtClean="0">
                <a:solidFill>
                  <a:srgbClr val="FF0000"/>
                </a:solidFill>
                <a:cs typeface="Times New Roman" pitchFamily="18" charset="0"/>
              </a:rPr>
              <a:t>Don’t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check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your English. 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Check ….. 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strike="sngStrike" dirty="0" smtClean="0">
                <a:solidFill>
                  <a:srgbClr val="FF0000"/>
                </a:solidFill>
                <a:cs typeface="Times New Roman" pitchFamily="18" charset="0"/>
              </a:rPr>
              <a:t>Don’t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write the subject of each e-mail. 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Write ….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strike="sngStrike" dirty="0" smtClean="0">
                <a:solidFill>
                  <a:srgbClr val="FF0000"/>
                </a:solidFill>
                <a:cs typeface="Times New Roman" pitchFamily="18" charset="0"/>
              </a:rPr>
              <a:t>Don’t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include a signature with every e-mail. 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Include ….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use 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↑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capital letters. 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all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send </a:t>
            </a:r>
            <a:r>
              <a:rPr lang="en-US" sz="2000" strike="sngStrike" dirty="0" smtClean="0">
                <a:solidFill>
                  <a:srgbClr val="FF0000"/>
                </a:solidFill>
                <a:cs typeface="Times New Roman" pitchFamily="18" charset="0"/>
              </a:rPr>
              <a:t>anyone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a copy of every message. 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everyone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Don’t send e-mails when you feel </a:t>
            </a:r>
            <a:r>
              <a:rPr lang="en-US" sz="2000" strike="sngStrike" dirty="0" smtClean="0">
                <a:solidFill>
                  <a:srgbClr val="FF0000"/>
                </a:solidFill>
                <a:cs typeface="Times New Roman" pitchFamily="18" charset="0"/>
              </a:rPr>
              <a:t>relaxed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. 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angry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2000" strike="sngStrike" dirty="0" smtClean="0">
                <a:solidFill>
                  <a:srgbClr val="FF0000"/>
                </a:solidFill>
                <a:cs typeface="Times New Roman" pitchFamily="18" charset="0"/>
              </a:rPr>
              <a:t>Write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very private things in e-mail. 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</a:rPr>
              <a:t>Don’t write ….</a:t>
            </a:r>
            <a:endParaRPr lang="en-GB" sz="2000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971550" lvl="1" indent="-514350" algn="l" rtl="0">
              <a:buFont typeface="+mj-lt"/>
              <a:buAutoNum type="arabicPeriod"/>
            </a:pPr>
            <a:endParaRPr lang="en-US" sz="2000" dirty="0" smtClean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947392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583666" y="836713"/>
            <a:ext cx="75167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Reading 1:  Netiquette Do’s and Don’ts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Exercises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Reading for details – Book P. 82</a:t>
            </a:r>
          </a:p>
          <a:p>
            <a:pPr algn="ctr"/>
            <a:endParaRPr lang="en-US" sz="2400" dirty="0" smtClean="0">
              <a:solidFill>
                <a:srgbClr val="FF0000"/>
              </a:solidFill>
            </a:endParaRPr>
          </a:p>
          <a:p>
            <a:pPr algn="ctr"/>
            <a:endParaRPr lang="en-US" sz="2400" dirty="0" smtClean="0">
              <a:solidFill>
                <a:srgbClr val="FF0000"/>
              </a:solidFill>
            </a:endParaRPr>
          </a:p>
        </p:txBody>
      </p:sp>
      <p:pic>
        <p:nvPicPr>
          <p:cNvPr id="1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568272"/>
            <a:ext cx="7560840" cy="3597032"/>
          </a:xfrm>
        </p:spPr>
        <p:txBody>
          <a:bodyPr>
            <a:noAutofit/>
          </a:bodyPr>
          <a:lstStyle/>
          <a:p>
            <a:pPr marL="180975" indent="-180975" algn="l" rtl="0">
              <a:buNone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   Read the following statements. Check (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  <a:sym typeface="Wingdings"/>
              </a:rPr>
              <a:t>) those statements that you think are supported by information in Reading One. </a:t>
            </a:r>
          </a:p>
          <a:p>
            <a:pPr marL="180975" indent="-180975" algn="l" rtl="0">
              <a:buNone/>
            </a:pPr>
            <a:endParaRPr lang="en-US" sz="2000" dirty="0" smtClean="0">
              <a:solidFill>
                <a:schemeClr val="accent1"/>
              </a:solidFill>
              <a:cs typeface="Times New Roman" pitchFamily="18" charset="0"/>
              <a:sym typeface="Wingdings"/>
            </a:endParaRPr>
          </a:p>
          <a:p>
            <a:pPr marL="342900" indent="-342900" algn="l" rtl="0">
              <a:buClr>
                <a:schemeClr val="accent1"/>
              </a:buClr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  <a:sym typeface="Wingdings"/>
              </a:rPr>
              <a:t>Short e-mails are easier to read than long e-mails. </a:t>
            </a:r>
            <a:r>
              <a:rPr lang="en-US" sz="2000" dirty="0" smtClean="0">
                <a:solidFill>
                  <a:srgbClr val="FF0000"/>
                </a:solidFill>
                <a:cs typeface="Times New Roman" pitchFamily="18" charset="0"/>
                <a:sym typeface="Wingdings"/>
              </a:rPr>
              <a:t>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  <a:sym typeface="Wingdings"/>
              </a:rPr>
              <a:t>Sending messages in writing is clearer than in speaking.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  <a:sym typeface="Wingdings"/>
              </a:rPr>
              <a:t>People make more spelling mistakes in e-mail than in ordinary letters.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583666" y="836713"/>
            <a:ext cx="75167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Reading 1:  Netiquette Do’s and Don’ts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Exercises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Reading for details – Book P. 83</a:t>
            </a:r>
          </a:p>
          <a:p>
            <a:pPr algn="ctr"/>
            <a:endParaRPr lang="en-US" sz="2400" dirty="0" smtClean="0">
              <a:solidFill>
                <a:srgbClr val="FF0000"/>
              </a:solidFill>
            </a:endParaRPr>
          </a:p>
          <a:p>
            <a:pPr algn="ctr"/>
            <a:endParaRPr lang="en-US" sz="2400" dirty="0" smtClean="0">
              <a:solidFill>
                <a:srgbClr val="FF0000"/>
              </a:solidFill>
            </a:endParaRPr>
          </a:p>
        </p:txBody>
      </p:sp>
      <p:pic>
        <p:nvPicPr>
          <p:cNvPr id="1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Reading 2: Dear Debbie</a:t>
            </a:r>
            <a:b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Summary – Book P. 83-84</a:t>
            </a:r>
            <a:endParaRPr lang="en-GB" sz="24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204864"/>
            <a:ext cx="7488832" cy="4029080"/>
          </a:xfrm>
        </p:spPr>
        <p:txBody>
          <a:bodyPr>
            <a:noAutofit/>
          </a:bodyPr>
          <a:lstStyle/>
          <a:p>
            <a:pPr marL="0" indent="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Read the excerpt from a newspaper advice column called “Dear Debbie” on pages 83- 84 in your book. </a:t>
            </a:r>
          </a:p>
          <a:p>
            <a:pPr marL="0" indent="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Main Ideas:  </a:t>
            </a:r>
          </a:p>
          <a:p>
            <a:pPr marL="342900" indent="-342900" algn="l" rtl="0">
              <a:buClr>
                <a:schemeClr val="accent1"/>
              </a:buClr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1"/>
                </a:solidFill>
              </a:rPr>
              <a:t>This excerpt gives three examples of what happens when someone breaks netiquette rules.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</a:rPr>
              <a:t>Example 1: </a:t>
            </a:r>
            <a:r>
              <a:rPr lang="en-US" sz="2000" dirty="0" smtClean="0">
                <a:solidFill>
                  <a:schemeClr val="accent1"/>
                </a:solidFill>
              </a:rPr>
              <a:t>Embarrassed in Emeryville </a:t>
            </a:r>
            <a:r>
              <a:rPr lang="en-US" sz="2000" i="1" u="sng" dirty="0" smtClean="0">
                <a:solidFill>
                  <a:srgbClr val="FF0000"/>
                </a:solidFill>
              </a:rPr>
              <a:t>hit the reply all button </a:t>
            </a:r>
            <a:r>
              <a:rPr lang="en-US" sz="2000" dirty="0" smtClean="0">
                <a:solidFill>
                  <a:schemeClr val="accent1"/>
                </a:solidFill>
              </a:rPr>
              <a:t>by mistake and sent a message to all employees in the company. She wrote embarrassing things in the e-mail and couldn’t face anyone in the company.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Reading 2: Dear Debbie</a:t>
            </a:r>
            <a:b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Summary – Book P. 83-84</a:t>
            </a:r>
            <a:endParaRPr lang="en-GB" sz="24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424256"/>
            <a:ext cx="7560840" cy="3813056"/>
          </a:xfrm>
        </p:spPr>
        <p:txBody>
          <a:bodyPr>
            <a:noAutofit/>
          </a:bodyPr>
          <a:lstStyle/>
          <a:p>
            <a:pPr marL="342900" indent="-342900" algn="just" rtl="0">
              <a:buClr>
                <a:schemeClr val="accent1"/>
              </a:buCl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</a:rPr>
              <a:t>Example2: </a:t>
            </a:r>
            <a:r>
              <a:rPr lang="en-US" sz="2000" dirty="0" smtClean="0">
                <a:solidFill>
                  <a:schemeClr val="accent1"/>
                </a:solidFill>
              </a:rPr>
              <a:t>Sorry in Cincinnati </a:t>
            </a:r>
            <a:r>
              <a:rPr lang="en-US" sz="2000" i="1" u="sng" dirty="0" smtClean="0">
                <a:solidFill>
                  <a:srgbClr val="FF0000"/>
                </a:solidFill>
              </a:rPr>
              <a:t>wrote an e-mail to her friend when she was upset </a:t>
            </a:r>
            <a:r>
              <a:rPr lang="en-US" sz="2000" dirty="0" smtClean="0">
                <a:solidFill>
                  <a:schemeClr val="accent1"/>
                </a:solidFill>
              </a:rPr>
              <a:t>in which she expressed her dissatisfaction. Then, by mistake she sent her the e-mail.</a:t>
            </a:r>
          </a:p>
          <a:p>
            <a:pPr marL="342900" indent="-342900" algn="just" rtl="0">
              <a:buClr>
                <a:schemeClr val="accent1"/>
              </a:buClr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 algn="just" rtl="0">
              <a:buClr>
                <a:schemeClr val="accent1"/>
              </a:buCl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</a:rPr>
              <a:t>Example3: </a:t>
            </a:r>
            <a:r>
              <a:rPr lang="en-US" sz="2000" dirty="0" smtClean="0">
                <a:solidFill>
                  <a:schemeClr val="accent1"/>
                </a:solidFill>
              </a:rPr>
              <a:t>Mad in Miami had an argument with his wife because she read old messages he sent to his ex-girlfriend which he put in the trash bin. He shares a computer with his wife and </a:t>
            </a:r>
            <a:r>
              <a:rPr lang="en-US" sz="2000" i="1" u="sng" dirty="0" smtClean="0">
                <a:solidFill>
                  <a:srgbClr val="FF0000"/>
                </a:solidFill>
              </a:rPr>
              <a:t>he thought his e-mail was private</a:t>
            </a:r>
            <a:r>
              <a:rPr lang="en-US" sz="2000" dirty="0" smtClean="0">
                <a:solidFill>
                  <a:schemeClr val="accent1"/>
                </a:solidFill>
              </a:rPr>
              <a:t>. 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9816"/>
            <a:ext cx="8229600" cy="1143000"/>
          </a:xfrm>
        </p:spPr>
        <p:txBody>
          <a:bodyPr>
            <a:normAutofit/>
          </a:bodyPr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Reading 2: Dear Debbie</a:t>
            </a:r>
            <a:b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Exercises – Book P. 85</a:t>
            </a:r>
            <a:endParaRPr lang="en-GB" sz="24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3212976"/>
            <a:ext cx="7560840" cy="2592288"/>
          </a:xfrm>
        </p:spPr>
        <p:txBody>
          <a:bodyPr>
            <a:normAutofit/>
          </a:bodyPr>
          <a:lstStyle/>
          <a:p>
            <a:pPr algn="l" rtl="0">
              <a:buNone/>
            </a:pPr>
            <a:endParaRPr lang="en-US" sz="1600" dirty="0" smtClean="0">
              <a:solidFill>
                <a:schemeClr val="accent1"/>
              </a:solidFill>
              <a:cs typeface="Times New Roman" pitchFamily="18" charset="0"/>
            </a:endParaRPr>
          </a:p>
          <a:p>
            <a:pPr algn="l" rtl="0">
              <a:buNone/>
            </a:pPr>
            <a:r>
              <a:rPr lang="en-US" sz="1600" dirty="0" smtClean="0">
                <a:solidFill>
                  <a:schemeClr val="accent1"/>
                </a:solidFill>
                <a:cs typeface="Times New Roman" pitchFamily="18" charset="0"/>
              </a:rPr>
              <a:t>Which netiquette rule did each e-mail blooper break?</a:t>
            </a:r>
          </a:p>
          <a:p>
            <a:pPr lvl="1" algn="l" rtl="0"/>
            <a:endParaRPr lang="en-US" sz="1600" dirty="0" smtClean="0">
              <a:solidFill>
                <a:schemeClr val="accent1"/>
              </a:solidFill>
              <a:cs typeface="Times New Roman" pitchFamily="18" charset="0"/>
            </a:endParaRPr>
          </a:p>
          <a:p>
            <a:pPr marL="361950" lvl="1" indent="-246063" algn="l" rtl="0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accent1"/>
                </a:solidFill>
                <a:cs typeface="Times New Roman" pitchFamily="18" charset="0"/>
              </a:rPr>
              <a:t>E-mail blooper 1:</a:t>
            </a:r>
          </a:p>
          <a:p>
            <a:pPr lvl="1" algn="l" rtl="0">
              <a:buNone/>
            </a:pPr>
            <a:endParaRPr lang="en-US" sz="1600" dirty="0" smtClean="0">
              <a:solidFill>
                <a:schemeClr val="accent1"/>
              </a:solidFill>
              <a:cs typeface="Times New Roman" pitchFamily="18" charset="0"/>
            </a:endParaRPr>
          </a:p>
          <a:p>
            <a:pPr marL="361950" lvl="1" indent="-246063" algn="l" rtl="0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accent1"/>
                </a:solidFill>
                <a:cs typeface="Times New Roman" pitchFamily="18" charset="0"/>
              </a:rPr>
              <a:t>E-mail blooper 2:</a:t>
            </a:r>
          </a:p>
          <a:p>
            <a:pPr lvl="1" algn="l" rtl="0"/>
            <a:endParaRPr lang="en-US" sz="1600" dirty="0" smtClean="0">
              <a:solidFill>
                <a:schemeClr val="accent1"/>
              </a:solidFill>
              <a:cs typeface="Times New Roman" pitchFamily="18" charset="0"/>
            </a:endParaRPr>
          </a:p>
          <a:p>
            <a:pPr marL="88900" lvl="1" indent="269875" algn="l" rtl="0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accent1"/>
                </a:solidFill>
                <a:cs typeface="Times New Roman" pitchFamily="18" charset="0"/>
              </a:rPr>
              <a:t>E-mail blooper 3:</a:t>
            </a:r>
            <a:endParaRPr lang="en-GB" sz="1600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771800" y="4077072"/>
            <a:ext cx="6336704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/>
            <a:r>
              <a:rPr lang="en-GB" sz="1600" u="sng" dirty="0" smtClean="0">
                <a:solidFill>
                  <a:srgbClr val="FF0000"/>
                </a:solidFill>
              </a:rPr>
              <a:t>Rule:- Don’t send everybody a copy, when  you only want to send a message to one person</a:t>
            </a:r>
            <a:endParaRPr lang="en-GB" sz="1600" u="sng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1800" y="4653136"/>
            <a:ext cx="6336704" cy="36004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/>
            <a:r>
              <a:rPr lang="en-GB" sz="1600" u="sng" dirty="0" smtClean="0">
                <a:solidFill>
                  <a:srgbClr val="FF0000"/>
                </a:solidFill>
              </a:rPr>
              <a:t>Rule:- Don’t send emails when you’re angry or upset.</a:t>
            </a:r>
            <a:endParaRPr lang="en-GB" sz="1600" u="sng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07296" y="5301208"/>
            <a:ext cx="4501008" cy="36004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/>
            <a:r>
              <a:rPr lang="en-GB" sz="1600" u="sng" dirty="0" smtClean="0">
                <a:solidFill>
                  <a:srgbClr val="FF0000"/>
                </a:solidFill>
              </a:rPr>
              <a:t>Rule:- Don’t think e-mail is private.</a:t>
            </a:r>
            <a:endParaRPr lang="en-GB" sz="1600" u="sng" dirty="0">
              <a:solidFill>
                <a:srgbClr val="FF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95536" y="1340768"/>
            <a:ext cx="8229600" cy="36156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27584" y="1988840"/>
            <a:ext cx="7560840" cy="1080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algn="l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Read the excerpt from a newspaper advice column called “Dear Debbie” on pages 83 &amp; 84</a:t>
            </a:r>
            <a:r>
              <a:rPr lang="en-GB" sz="2000" dirty="0" smtClean="0">
                <a:solidFill>
                  <a:schemeClr val="accent1"/>
                </a:solidFill>
                <a:cs typeface="Times New Roman" pitchFamily="18" charset="0"/>
              </a:rPr>
              <a:t> in your book. This 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excerpt gives examples of what happens when someone breaks netiquette rules.  </a:t>
            </a:r>
            <a:endParaRPr lang="en-GB" sz="2000" dirty="0" smtClean="0">
              <a:solidFill>
                <a:schemeClr val="accent1"/>
              </a:solidFill>
              <a:cs typeface="Times New Roman" pitchFamily="18" charset="0"/>
            </a:endParaRPr>
          </a:p>
        </p:txBody>
      </p:sp>
      <p:pic>
        <p:nvPicPr>
          <p:cNvPr id="11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229</TotalTime>
  <Words>816</Words>
  <Application>Microsoft Office PowerPoint</Application>
  <PresentationFormat>On-screen Show (4:3)</PresentationFormat>
  <Paragraphs>122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Unit 5 Netiquette Reading 1: “Netiquette Do’s and Don’ts”  Reading 2: Dear Debbie </vt:lpstr>
      <vt:lpstr> Unit 5: Netiquette </vt:lpstr>
      <vt:lpstr>Slide 3</vt:lpstr>
      <vt:lpstr>Slide 4</vt:lpstr>
      <vt:lpstr>     Netiquette Do’s and Don’ts Exercises Reading for Main Ideas – Book P. 82</vt:lpstr>
      <vt:lpstr>Slide 6</vt:lpstr>
      <vt:lpstr>Slide 7</vt:lpstr>
      <vt:lpstr>Slide 8</vt:lpstr>
      <vt:lpstr>Reading 2: Dear Debbie Summary – Book P. 83-84</vt:lpstr>
      <vt:lpstr>Reading 2: Dear Debbie Summary – Book P. 83-84</vt:lpstr>
      <vt:lpstr>Reading 2: Dear Debbie Exercises – Book P. 85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5 Netiquette Lecture 2 </dc:title>
  <dc:creator>laila alhasan</dc:creator>
  <cp:lastModifiedBy>laila alhasan</cp:lastModifiedBy>
  <cp:revision>16</cp:revision>
  <dcterms:created xsi:type="dcterms:W3CDTF">2012-01-21T04:33:41Z</dcterms:created>
  <dcterms:modified xsi:type="dcterms:W3CDTF">2012-03-26T07:57:20Z</dcterms:modified>
</cp:coreProperties>
</file>