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17"/>
  </p:notesMasterIdLst>
  <p:sldIdLst>
    <p:sldId id="278" r:id="rId3"/>
    <p:sldId id="276" r:id="rId4"/>
    <p:sldId id="279" r:id="rId5"/>
    <p:sldId id="284" r:id="rId6"/>
    <p:sldId id="281" r:id="rId7"/>
    <p:sldId id="277" r:id="rId8"/>
    <p:sldId id="267" r:id="rId9"/>
    <p:sldId id="268" r:id="rId10"/>
    <p:sldId id="269" r:id="rId11"/>
    <p:sldId id="270" r:id="rId12"/>
    <p:sldId id="271" r:id="rId13"/>
    <p:sldId id="272" r:id="rId14"/>
    <p:sldId id="282" r:id="rId15"/>
    <p:sldId id="28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3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07B73BA-8DFB-43D3-831A-58463A77E96B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18A8B6D-1D3E-4FE2-9B0A-33B1E5CA7C7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65ACC-06CB-4C17-B124-5BFAB6D54E31}" type="datetime1">
              <a:rPr lang="en-GB" smtClean="0"/>
              <a:pPr/>
              <a:t>26/03/2012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Laila al-Hasan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5912B-02F9-434A-BED1-9FBD71D365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B7226-520B-4D59-8194-8425812ED2BB}" type="datetime1">
              <a:rPr lang="en-GB" smtClean="0"/>
              <a:pPr/>
              <a:t>26/03/2012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Laila al-Hasan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5912B-02F9-434A-BED1-9FBD71D365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A1A72-2A93-4774-B57D-A5C813439F8A}" type="datetime1">
              <a:rPr lang="en-GB" smtClean="0"/>
              <a:pPr/>
              <a:t>26/03/2012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Laila al-Hasan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5912B-02F9-434A-BED1-9FBD71D365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096A-34BF-42B5-B8BF-F1D775013F75}" type="datetime1">
              <a:rPr lang="en-GB" smtClean="0"/>
              <a:pPr/>
              <a:t>26/03/2012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Laila al-Hasan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5912B-02F9-434A-BED1-9FBD71D365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49C6D-39E3-4196-BD1D-1CD1A704A7F7}" type="datetime1">
              <a:rPr lang="en-GB" smtClean="0"/>
              <a:pPr/>
              <a:t>26/03/2012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Laila al-Hasan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5912B-02F9-434A-BED1-9FBD71D365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D61CE-46A9-4520-850C-4077E52E0337}" type="datetime1">
              <a:rPr lang="en-GB" smtClean="0"/>
              <a:pPr/>
              <a:t>26/03/2012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Laila al-Hasan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5912B-02F9-434A-BED1-9FBD71D365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8233-3632-4464-B782-0E81BDB849A0}" type="datetime1">
              <a:rPr lang="en-GB" smtClean="0"/>
              <a:pPr/>
              <a:t>26/03/2012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Laila al-Hasan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5912B-02F9-434A-BED1-9FBD71D365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D89E-CAB3-461C-8BFC-48710DB7A0C8}" type="datetime1">
              <a:rPr lang="en-GB" smtClean="0"/>
              <a:pPr/>
              <a:t>26/03/2012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Laila al-Hasan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5912B-02F9-434A-BED1-9FBD71D365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1B39E-DD50-4514-9A96-35F0B700A661}" type="datetime1">
              <a:rPr lang="en-GB" smtClean="0"/>
              <a:pPr/>
              <a:t>26/03/2012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Laila al-Hasan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5912B-02F9-434A-BED1-9FBD71D365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10036-C55E-46E0-94BD-3885719B079C}" type="datetime1">
              <a:rPr lang="en-GB" smtClean="0"/>
              <a:pPr/>
              <a:t>26/03/2012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Laila al-Hasan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5912B-02F9-434A-BED1-9FBD71D365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FF088-9CBA-4907-BF20-B11DB2E10437}" type="datetime1">
              <a:rPr lang="en-GB" smtClean="0"/>
              <a:pPr/>
              <a:t>26/03/2012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Laila al-Hasan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5912B-02F9-434A-BED1-9FBD71D365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DC68A-7079-4FDB-B92E-FED1843EA091}" type="datetime1">
              <a:rPr lang="en-GB" smtClean="0">
                <a:solidFill>
                  <a:srgbClr val="EAEBDE">
                    <a:shade val="90000"/>
                  </a:srgbClr>
                </a:solidFill>
              </a:rPr>
              <a:pPr/>
              <a:t>26/03/2012</a:t>
            </a:fld>
            <a:endParaRPr lang="en-GB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EAEBDE">
                    <a:shade val="90000"/>
                  </a:srgbClr>
                </a:solidFill>
              </a:rPr>
              <a:t>Prepared by: Laila al-Hasan</a:t>
            </a:r>
            <a:endParaRPr lang="en-GB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EAEBDE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25AF2-B43F-4084-83B3-5D958A61B218}" type="datetime1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26/03/2012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676A55">
                    <a:shade val="90000"/>
                  </a:srgbClr>
                </a:solidFill>
              </a:rPr>
              <a:t>Prepared by: Laila al-Hasan</a:t>
            </a:r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E4C6C-E4CE-4925-BD75-993A094BABEF}" type="datetime1">
              <a:rPr lang="en-GB" smtClean="0">
                <a:solidFill>
                  <a:srgbClr val="EAEBDE">
                    <a:shade val="90000"/>
                  </a:srgbClr>
                </a:solidFill>
              </a:rPr>
              <a:pPr/>
              <a:t>26/03/2012</a:t>
            </a:fld>
            <a:endParaRPr lang="en-GB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EAEBDE">
                    <a:shade val="90000"/>
                  </a:srgbClr>
                </a:solidFill>
              </a:rPr>
              <a:t>Prepared by: Laila al-Hasan</a:t>
            </a:r>
            <a:endParaRPr lang="en-GB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EAEBDE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706DC-FDEB-4565-8AEE-7F233C2B0834}" type="datetime1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26/03/2012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676A55">
                    <a:shade val="90000"/>
                  </a:srgbClr>
                </a:solidFill>
              </a:rPr>
              <a:t>Prepared by: Laila al-Hasan</a:t>
            </a:r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6D47-F960-473F-8221-90006819FC22}" type="datetime1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26/03/2012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676A55">
                    <a:shade val="90000"/>
                  </a:srgbClr>
                </a:solidFill>
              </a:rPr>
              <a:t>Prepared by: Laila al-Hasan</a:t>
            </a:r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7F50C-EE23-4710-A7DE-AC97CEB56B86}" type="datetime1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26/03/2012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676A55">
                    <a:shade val="90000"/>
                  </a:srgbClr>
                </a:solidFill>
              </a:rPr>
              <a:t>Prepared by: Laila al-Hasan</a:t>
            </a:r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5EBDD-8EBC-4FD8-8481-28FC0BD8F973}" type="datetime1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26/03/2012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676A55">
                    <a:shade val="90000"/>
                  </a:srgbClr>
                </a:solidFill>
              </a:rPr>
              <a:t>Prepared by: Laila al-Hasan</a:t>
            </a:r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DB0B-DB99-4184-A169-F305D55B664B}" type="datetime1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26/03/2012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676A55">
                    <a:shade val="90000"/>
                  </a:srgbClr>
                </a:solidFill>
              </a:rPr>
              <a:t>Prepared by: Laila al-Hasan</a:t>
            </a:r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8CBDB-8B39-4ECB-A5A6-E8E10C0AF25A}" type="datetime1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26/03/2012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676A55">
                    <a:shade val="90000"/>
                  </a:srgbClr>
                </a:solidFill>
              </a:rPr>
              <a:t>Prepared by: Laila al-Hasan</a:t>
            </a:r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39681-A61C-4130-A294-989DB0C118D4}" type="datetime1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26/03/2012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676A55">
                    <a:shade val="90000"/>
                  </a:srgbClr>
                </a:solidFill>
              </a:rPr>
              <a:t>Prepared by: Laila al-Hasan</a:t>
            </a:r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FC655-7993-4A2D-816F-C6CBE2097271}" type="datetime1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26/03/2012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676A55">
                    <a:shade val="90000"/>
                  </a:srgbClr>
                </a:solidFill>
              </a:rPr>
              <a:t>Prepared by: Laila al-Hasan</a:t>
            </a:r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AF667-1516-48B1-9A29-BBABA4F46C75}" type="datetime1">
              <a:rPr lang="en-GB" smtClean="0"/>
              <a:pPr/>
              <a:t>26/03/2012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Prepared by: Laila al-Hasan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5912B-02F9-434A-BED1-9FBD71D3659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8655E9D-BB05-40C7-8D6A-27FD3030F1FD}" type="datetime1">
              <a:rPr lang="en-GB" smtClean="0"/>
              <a:pPr/>
              <a:t>26/03/2012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Prepared by: Laila al-Hasan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815912B-02F9-434A-BED1-9FBD71D3659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696200" cy="1981200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Unit 5</a:t>
            </a:r>
            <a:br>
              <a:rPr lang="en-US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en-US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Netiquette</a:t>
            </a:r>
            <a:br>
              <a:rPr lang="en-US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en-US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Writing </a:t>
            </a:r>
            <a:br>
              <a:rPr lang="en-US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en-US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Focus on Vocabulary</a:t>
            </a:r>
            <a:br>
              <a:rPr lang="en-US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en-US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(Prefixes)</a:t>
            </a:r>
            <a:br>
              <a:rPr lang="en-US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endParaRPr lang="en-GB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chemeClr val="bg2"/>
                </a:solidFill>
              </a:rPr>
              <a:pPr/>
              <a:t>1</a:t>
            </a:fld>
            <a:endParaRPr lang="en-GB" dirty="0">
              <a:solidFill>
                <a:schemeClr val="bg2"/>
              </a:solidFill>
            </a:endParaRPr>
          </a:p>
        </p:txBody>
      </p:sp>
      <p:pic>
        <p:nvPicPr>
          <p:cNvPr id="7" name="Picture 6" descr="http://t0.gstatic.com/images?q=tbn:ANd9GcQ5zDdweAGZZ4bONjxOQRYgAOun6MKFbMCM81TrC9C8xMEj88EO"/>
          <p:cNvPicPr/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887144" y="3443605"/>
            <a:ext cx="1944216" cy="1718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http://wikimapia.org/p/00/01/13/33/39_bi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6024" y="5715000"/>
            <a:ext cx="158417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5349875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</a:rPr>
              <a:t>Prepared by: Laila al-Hasan</a:t>
            </a:r>
            <a:endParaRPr lang="ar-SA" sz="2400" b="1" dirty="0">
              <a:solidFill>
                <a:srgbClr val="FF0000"/>
              </a:solidFill>
            </a:endParaRPr>
          </a:p>
        </p:txBody>
      </p:sp>
      <p:pic>
        <p:nvPicPr>
          <p:cNvPr id="10" name="Picture 9" descr="http://t0.gstatic.com/images?q=tbn:ANd9GcSa7rJ_OJG1WtKj0-4GIa11vLMofhQf5OuY9v-lh-2hYgKYErGd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1120" y="3443605"/>
            <a:ext cx="2376264" cy="1737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http://t2.gstatic.com/images?q=tbn:ANd9GcQnbXLyjrnaJGLODRpgiH29m7MezqVvrJ3BwRe9nf3fJiUGq9oV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200" y="3443605"/>
            <a:ext cx="230844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Part 4: Writing</a:t>
            </a:r>
          </a:p>
          <a:p>
            <a:pPr algn="ctr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Part 5:  Focus on Vocabulary</a:t>
            </a:r>
          </a:p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Prefixes</a:t>
            </a:r>
          </a:p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  Examples</a:t>
            </a:r>
          </a:p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Exercise</a:t>
            </a:r>
          </a:p>
          <a:p>
            <a:pPr algn="ctr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ctr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/>
            </a:r>
            <a:b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</a:b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>Unit 5: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>Netiquette</a:t>
            </a:r>
            <a:b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j-ea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2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92680"/>
            <a:ext cx="8229600" cy="2560320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Part 4: Writing</a:t>
            </a:r>
          </a:p>
          <a:p>
            <a:pPr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3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/>
            </a:r>
            <a:b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</a:b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>Unit 5: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>Netiquette</a:t>
            </a:r>
            <a:b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j-ea"/>
              <a:cs typeface="Times New Roman" pitchFamily="18" charset="0"/>
            </a:endParaRPr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762000" y="2480608"/>
            <a:ext cx="7620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  <a:cs typeface="Times New Roman" pitchFamily="18" charset="0"/>
              </a:rPr>
              <a:t>Pretend you’re an assistant to Debbie. She asks you to help her write responses to these letters.</a:t>
            </a:r>
          </a:p>
          <a:p>
            <a:pPr marL="0" lvl="1"/>
            <a:r>
              <a:rPr lang="en-GB" sz="2000" dirty="0" smtClean="0">
                <a:solidFill>
                  <a:schemeClr val="accent1"/>
                </a:solidFill>
                <a:cs typeface="Times New Roman" pitchFamily="18" charset="0"/>
              </a:rPr>
              <a:t>Choose one of the three email bloopers, and fill in the following outline with the appropriate information.</a:t>
            </a:r>
          </a:p>
          <a:p>
            <a:pPr marL="0" lvl="1"/>
            <a:r>
              <a:rPr lang="en-GB" sz="2000" dirty="0" smtClean="0">
                <a:solidFill>
                  <a:schemeClr val="accent1"/>
                </a:solidFill>
                <a:cs typeface="Times New Roman" pitchFamily="18" charset="0"/>
              </a:rPr>
              <a:t>Use what you know of netiquette rules from Reading One to help you.</a:t>
            </a:r>
            <a:endParaRPr lang="en-GB" sz="2000" dirty="0">
              <a:solidFill>
                <a:schemeClr val="accent1"/>
              </a:solidFill>
              <a:cs typeface="Times New Roman" pitchFamily="18" charset="0"/>
            </a:endParaRPr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952500"/>
            <a:ext cx="8229600" cy="1028700"/>
          </a:xfrm>
        </p:spPr>
        <p:txBody>
          <a:bodyPr>
            <a:normAutofit/>
          </a:bodyPr>
          <a:lstStyle/>
          <a:p>
            <a:pPr algn="ctr" rtl="0"/>
            <a:r>
              <a:rPr lang="en-US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Reading 2: Dear Debbie</a:t>
            </a:r>
            <a:br>
              <a:rPr lang="en-US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Exercise – Book P.85</a:t>
            </a:r>
            <a:endParaRPr lang="en-GB" sz="24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7467600" cy="3810000"/>
          </a:xfr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Dear ________,</a:t>
            </a:r>
          </a:p>
          <a:p>
            <a:pPr marL="0" lvl="1" indent="457200" algn="l" rtl="0">
              <a:buNone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As I see it, there are two problems. One is the e-mail problem. How can you prevent this mistake from happening again? Remember, when using e-mail, always ___________________.</a:t>
            </a:r>
          </a:p>
          <a:p>
            <a:pPr marL="92075" lvl="1" indent="365125" algn="l" rtl="0">
              <a:buNone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The second problem is more difficult. How do you fix the problem your e-mail mistake caused? In your case, I think you should _____________. I think you should do this because _______________.</a:t>
            </a:r>
          </a:p>
          <a:p>
            <a:pPr marL="1588" lvl="1" indent="-1588" algn="l" rtl="0">
              <a:buNone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Good luck, and remember to be more careful with your e-mail next time.</a:t>
            </a:r>
          </a:p>
          <a:p>
            <a:pPr marL="0" lvl="1" indent="0" algn="l" rtl="0">
              <a:buNone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Debbie.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6283325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28700"/>
          </a:xfrm>
        </p:spPr>
        <p:txBody>
          <a:bodyPr>
            <a:normAutofit/>
          </a:bodyPr>
          <a:lstStyle/>
          <a:p>
            <a:pPr algn="ctr" rtl="0"/>
            <a:r>
              <a:rPr lang="en-US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Reading 2: Dear Debbie</a:t>
            </a:r>
            <a:br>
              <a:rPr lang="en-US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Exercise – Book P. 85</a:t>
            </a:r>
            <a:endParaRPr lang="en-GB" sz="24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087880"/>
            <a:ext cx="8153400" cy="1569720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Part5:  Focus on Vocabulary</a:t>
            </a:r>
          </a:p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Prefixes</a:t>
            </a:r>
          </a:p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Examples</a:t>
            </a:r>
          </a:p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Exercise</a:t>
            </a:r>
          </a:p>
          <a:p>
            <a:pPr algn="ctr"/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6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/>
            </a:r>
            <a:b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</a:b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>Unit 5: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>Netiquette</a:t>
            </a:r>
            <a:b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j-ea"/>
              <a:cs typeface="Times New Roman" pitchFamily="18" charset="0"/>
            </a:endParaRPr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838200" y="2971800"/>
            <a:ext cx="7543800" cy="1600200"/>
          </a:xfrm>
        </p:spPr>
        <p:txBody>
          <a:bodyPr>
            <a:noAutofit/>
          </a:bodyPr>
          <a:lstStyle/>
          <a:p>
            <a:pPr algn="l" rtl="0"/>
            <a:r>
              <a:rPr lang="en-GB" sz="2000" dirty="0" smtClean="0">
                <a:solidFill>
                  <a:schemeClr val="accent1"/>
                </a:solidFill>
                <a:cs typeface="Times New Roman" pitchFamily="18" charset="0"/>
              </a:rPr>
              <a:t>A </a:t>
            </a:r>
            <a:r>
              <a:rPr lang="en-GB" sz="2000" b="1" u="sng" dirty="0" smtClean="0">
                <a:solidFill>
                  <a:srgbClr val="FF0000"/>
                </a:solidFill>
                <a:cs typeface="Times New Roman" pitchFamily="18" charset="0"/>
              </a:rPr>
              <a:t>Prefix</a:t>
            </a:r>
            <a:r>
              <a:rPr lang="en-GB" sz="2000" dirty="0" smtClean="0">
                <a:solidFill>
                  <a:schemeClr val="accent1"/>
                </a:solidFill>
                <a:cs typeface="Times New Roman" pitchFamily="18" charset="0"/>
              </a:rPr>
              <a:t> is a group of letters that can be added at the beginning of the word to change its meaning.</a:t>
            </a:r>
            <a:endParaRPr lang="en-GB" sz="2000" dirty="0">
              <a:solidFill>
                <a:schemeClr val="accent1"/>
              </a:solidFill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chemeClr val="bg2"/>
                </a:solidFill>
              </a:rPr>
              <a:pPr/>
              <a:t>7</a:t>
            </a:fld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1295400"/>
            <a:ext cx="754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Part 5:  Focus on Vocabulary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Prefixes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Book P.86</a:t>
            </a:r>
          </a:p>
        </p:txBody>
      </p:sp>
      <p:pic>
        <p:nvPicPr>
          <p:cNvPr id="5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Prepared by: Laila al-Hasan</a:t>
            </a:r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7543800" cy="4267200"/>
          </a:xfrm>
        </p:spPr>
        <p:txBody>
          <a:bodyPr>
            <a:noAutofit/>
          </a:bodyPr>
          <a:lstStyle/>
          <a:p>
            <a:pPr marL="514350" indent="-514350" algn="l" rtl="0">
              <a:buClr>
                <a:schemeClr val="accent1"/>
              </a:buClr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“Un-” means “Not”</a:t>
            </a:r>
            <a:endParaRPr lang="en-US" sz="2400" u="sng" dirty="0" smtClean="0">
              <a:solidFill>
                <a:srgbClr val="FF0000"/>
              </a:solidFill>
            </a:endParaRPr>
          </a:p>
          <a:p>
            <a:pPr marL="514350" indent="-514350" algn="l" rtl="0">
              <a:buClr>
                <a:schemeClr val="accent1"/>
              </a:buClr>
              <a:buNone/>
            </a:pPr>
            <a:r>
              <a:rPr lang="en-US" sz="2400" u="sng" dirty="0" smtClean="0">
                <a:solidFill>
                  <a:srgbClr val="FF0000"/>
                </a:solidFill>
              </a:rPr>
              <a:t>Examples</a:t>
            </a:r>
            <a:r>
              <a:rPr lang="en-US" sz="2400" dirty="0" smtClean="0">
                <a:solidFill>
                  <a:srgbClr val="FF0000"/>
                </a:solidFill>
              </a:rPr>
              <a:t>:-</a:t>
            </a:r>
          </a:p>
          <a:p>
            <a:pPr marL="514350" indent="-514350" algn="l" rtl="0">
              <a:buClr>
                <a:schemeClr val="accent1"/>
              </a:buClr>
              <a:buNone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514350" indent="-514350" algn="l" rtl="0">
              <a:buClr>
                <a:schemeClr val="accent1"/>
              </a:buClr>
              <a:buFont typeface="+mj-lt"/>
              <a:buAutoNum type="alphaUcPeriod"/>
            </a:pPr>
            <a:r>
              <a:rPr lang="en-US" sz="2000" dirty="0" smtClean="0">
                <a:solidFill>
                  <a:schemeClr val="accent1"/>
                </a:solidFill>
              </a:rPr>
              <a:t>Most doctors agree that potato chips are </a:t>
            </a:r>
            <a:r>
              <a:rPr lang="en-US" sz="2000" b="1" u="sng" dirty="0" smtClean="0">
                <a:solidFill>
                  <a:srgbClr val="FF0000"/>
                </a:solidFill>
              </a:rPr>
              <a:t>unhealthy</a:t>
            </a:r>
            <a:r>
              <a:rPr lang="en-US" sz="2000" dirty="0" smtClean="0">
                <a:solidFill>
                  <a:schemeClr val="accent1"/>
                </a:solidFill>
              </a:rPr>
              <a:t> for you. They suggest you eat healthy snacks like fruits &amp; vegetables.</a:t>
            </a:r>
          </a:p>
          <a:p>
            <a:pPr marL="514350" indent="-514350" algn="l" rtl="0">
              <a:buClr>
                <a:schemeClr val="accent1"/>
              </a:buClr>
              <a:buFont typeface="+mj-lt"/>
              <a:buAutoNum type="alphaUcPeriod"/>
            </a:pPr>
            <a:r>
              <a:rPr lang="en-US" sz="2000" dirty="0" smtClean="0">
                <a:solidFill>
                  <a:schemeClr val="accent1"/>
                </a:solidFill>
              </a:rPr>
              <a:t>Why are these bills still </a:t>
            </a:r>
            <a:r>
              <a:rPr lang="en-US" sz="2000" b="1" u="sng" dirty="0" smtClean="0">
                <a:solidFill>
                  <a:srgbClr val="FF0000"/>
                </a:solidFill>
              </a:rPr>
              <a:t>unpaid</a:t>
            </a:r>
            <a:r>
              <a:rPr lang="en-US" sz="2000" dirty="0" smtClean="0">
                <a:solidFill>
                  <a:schemeClr val="accent1"/>
                </a:solidFill>
              </a:rPr>
              <a:t>? Don’t we have enough money in our checking account?</a:t>
            </a:r>
          </a:p>
          <a:p>
            <a:pPr marL="514350" indent="-514350" algn="l" rtl="0">
              <a:buClr>
                <a:schemeClr val="accent1"/>
              </a:buClr>
              <a:buFont typeface="+mj-lt"/>
              <a:buAutoNum type="alphaUcPeriod"/>
            </a:pPr>
            <a:r>
              <a:rPr lang="en-US" sz="2000" dirty="0" smtClean="0">
                <a:solidFill>
                  <a:schemeClr val="accent1"/>
                </a:solidFill>
              </a:rPr>
              <a:t>She is so </a:t>
            </a:r>
            <a:r>
              <a:rPr lang="en-US" sz="2000" b="1" u="sng" dirty="0" smtClean="0">
                <a:solidFill>
                  <a:srgbClr val="FF0000"/>
                </a:solidFill>
              </a:rPr>
              <a:t>unhappy</a:t>
            </a:r>
            <a:r>
              <a:rPr lang="en-US" sz="2000" dirty="0" smtClean="0">
                <a:solidFill>
                  <a:schemeClr val="accent1"/>
                </a:solidFill>
              </a:rPr>
              <a:t>. She just found out that she didn’t do well on the last exam.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8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pic>
        <p:nvPicPr>
          <p:cNvPr id="5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200" y="838200"/>
            <a:ext cx="754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Part 5:  Focus on Vocabulary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Prefixes – Book P.86-87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7543800" cy="4419600"/>
          </a:xfrm>
        </p:spPr>
        <p:txBody>
          <a:bodyPr>
            <a:noAutofit/>
          </a:bodyPr>
          <a:lstStyle/>
          <a:p>
            <a:pPr marL="514350" indent="-514350" algn="l" rtl="0">
              <a:buClr>
                <a:schemeClr val="accent1"/>
              </a:buClr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“Tri-” means “Three”</a:t>
            </a:r>
          </a:p>
          <a:p>
            <a:pPr marL="514350" indent="-514350" algn="l" rtl="0">
              <a:buClr>
                <a:schemeClr val="accent1"/>
              </a:buClr>
              <a:buNone/>
            </a:pPr>
            <a:r>
              <a:rPr lang="en-US" sz="2400" u="sng" dirty="0" smtClean="0">
                <a:solidFill>
                  <a:srgbClr val="FF0000"/>
                </a:solidFill>
              </a:rPr>
              <a:t>Examples</a:t>
            </a:r>
            <a:r>
              <a:rPr lang="en-US" sz="2400" dirty="0" smtClean="0">
                <a:solidFill>
                  <a:srgbClr val="FF0000"/>
                </a:solidFill>
              </a:rPr>
              <a:t>:-</a:t>
            </a:r>
          </a:p>
          <a:p>
            <a:pPr marL="514350" indent="-514350" algn="l" rtl="0">
              <a:buClr>
                <a:schemeClr val="accent1"/>
              </a:buClr>
              <a:buNone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514350" indent="-514350" algn="l" rtl="0">
              <a:buClr>
                <a:schemeClr val="accent1"/>
              </a:buClr>
              <a:buFont typeface="+mj-lt"/>
              <a:buAutoNum type="alphaUcPeriod"/>
            </a:pPr>
            <a:r>
              <a:rPr lang="en-US" sz="2000" dirty="0" smtClean="0">
                <a:solidFill>
                  <a:schemeClr val="accent1"/>
                </a:solidFill>
              </a:rPr>
              <a:t>I was so excited when I could finally ride a bicycle instead of a </a:t>
            </a:r>
            <a:r>
              <a:rPr lang="en-US" sz="2000" b="1" u="sng" dirty="0" smtClean="0">
                <a:solidFill>
                  <a:srgbClr val="FF0000"/>
                </a:solidFill>
              </a:rPr>
              <a:t>tricycle</a:t>
            </a:r>
            <a:r>
              <a:rPr lang="en-US" sz="2000" dirty="0" smtClean="0">
                <a:solidFill>
                  <a:schemeClr val="accent1"/>
                </a:solidFill>
              </a:rPr>
              <a:t>.</a:t>
            </a:r>
          </a:p>
          <a:p>
            <a:pPr marL="514350" indent="-514350" algn="l" rtl="0">
              <a:buClr>
                <a:schemeClr val="accent1"/>
              </a:buClr>
              <a:buFont typeface="+mj-lt"/>
              <a:buAutoNum type="alphaUcPeriod" startAt="2"/>
            </a:pPr>
            <a:r>
              <a:rPr lang="en-US" sz="2000" dirty="0" smtClean="0">
                <a:solidFill>
                  <a:schemeClr val="accent1"/>
                </a:solidFill>
              </a:rPr>
              <a:t>In my classroom in Los Angeles, 15% of the children are bilingual – they speak English &amp; Spanish. One student is </a:t>
            </a:r>
            <a:r>
              <a:rPr lang="en-US" sz="2000" b="1" u="sng" dirty="0" smtClean="0">
                <a:solidFill>
                  <a:srgbClr val="FF0000"/>
                </a:solidFill>
              </a:rPr>
              <a:t>trilingual</a:t>
            </a:r>
            <a:r>
              <a:rPr lang="en-US" sz="2000" dirty="0" smtClean="0">
                <a:solidFill>
                  <a:schemeClr val="accent1"/>
                </a:solidFill>
              </a:rPr>
              <a:t> in Chinese, Vietnamese &amp; English.</a:t>
            </a:r>
          </a:p>
          <a:p>
            <a:pPr marL="514350" indent="-514350" algn="l" rtl="0">
              <a:buClr>
                <a:schemeClr val="accent1"/>
              </a:buClr>
              <a:buFont typeface="+mj-lt"/>
              <a:buAutoNum type="alphaUcPeriod" startAt="3"/>
            </a:pPr>
            <a:r>
              <a:rPr lang="en-US" sz="2000" dirty="0" smtClean="0">
                <a:solidFill>
                  <a:schemeClr val="accent1"/>
                </a:solidFill>
              </a:rPr>
              <a:t>Squares have four sides &amp; four corners. </a:t>
            </a:r>
            <a:r>
              <a:rPr lang="en-US" sz="2000" b="1" u="sng" dirty="0" smtClean="0">
                <a:solidFill>
                  <a:srgbClr val="FF0000"/>
                </a:solidFill>
              </a:rPr>
              <a:t>Triangles</a:t>
            </a:r>
            <a:r>
              <a:rPr lang="en-US" sz="2000" dirty="0" smtClean="0">
                <a:solidFill>
                  <a:schemeClr val="accent1"/>
                </a:solidFill>
              </a:rPr>
              <a:t> have three sides &amp; three corners.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9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pic>
        <p:nvPicPr>
          <p:cNvPr id="5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838200"/>
            <a:ext cx="754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Part 5:  Focus on Vocabulary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Prefixes – Book P.86-87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0"/>
            <a:ext cx="7391400" cy="990600"/>
          </a:xfrm>
        </p:spPr>
        <p:txBody>
          <a:bodyPr>
            <a:noAutofit/>
          </a:bodyPr>
          <a:lstStyle/>
          <a:p>
            <a:pPr rtl="0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“Co-” means “Together”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u="sng" dirty="0" smtClean="0">
                <a:solidFill>
                  <a:srgbClr val="FF0000"/>
                </a:solidFill>
                <a:latin typeface="+mn-lt"/>
              </a:rPr>
              <a:t>Examples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:-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971800"/>
            <a:ext cx="7543800" cy="2819400"/>
          </a:xfrm>
        </p:spPr>
        <p:txBody>
          <a:bodyPr>
            <a:noAutofit/>
          </a:bodyPr>
          <a:lstStyle/>
          <a:p>
            <a:pPr marL="514350" indent="-514350" algn="l" rtl="0">
              <a:buClr>
                <a:schemeClr val="accent1"/>
              </a:buClr>
              <a:buFont typeface="+mj-lt"/>
              <a:buAutoNum type="alphaUcPeriod"/>
            </a:pPr>
            <a:r>
              <a:rPr lang="en-US" sz="2000" dirty="0" smtClean="0">
                <a:solidFill>
                  <a:schemeClr val="accent1"/>
                </a:solidFill>
              </a:rPr>
              <a:t>I work with a lot of different people. My </a:t>
            </a:r>
            <a:r>
              <a:rPr lang="en-US" sz="2000" b="1" u="sng" dirty="0" smtClean="0">
                <a:solidFill>
                  <a:srgbClr val="FF0000"/>
                </a:solidFill>
              </a:rPr>
              <a:t>co-workers</a:t>
            </a:r>
            <a:r>
              <a:rPr lang="en-US" sz="2000" dirty="0" smtClean="0">
                <a:solidFill>
                  <a:schemeClr val="accent1"/>
                </a:solidFill>
              </a:rPr>
              <a:t> come from ten different countries.</a:t>
            </a:r>
          </a:p>
          <a:p>
            <a:pPr marL="514350" indent="-514350" algn="l" rtl="0">
              <a:buClr>
                <a:schemeClr val="accent1"/>
              </a:buClr>
              <a:buFont typeface="+mj-lt"/>
              <a:buAutoNum type="alphaUcPeriod"/>
            </a:pPr>
            <a:r>
              <a:rPr lang="en-US" sz="2000" dirty="0" smtClean="0">
                <a:solidFill>
                  <a:schemeClr val="accent1"/>
                </a:solidFill>
              </a:rPr>
              <a:t>In most bug airplanes there are two people who fly the plane: the pilot &amp; the </a:t>
            </a:r>
            <a:r>
              <a:rPr lang="en-US" sz="2000" b="1" u="sng" dirty="0" smtClean="0">
                <a:solidFill>
                  <a:srgbClr val="FF0000"/>
                </a:solidFill>
              </a:rPr>
              <a:t>co-pilot</a:t>
            </a:r>
            <a:r>
              <a:rPr lang="en-US" sz="2000" dirty="0" smtClean="0">
                <a:solidFill>
                  <a:srgbClr val="FF0000"/>
                </a:solidFill>
              </a:rPr>
              <a:t>.</a:t>
            </a:r>
            <a:endParaRPr lang="en-US" sz="2000" dirty="0" smtClean="0">
              <a:solidFill>
                <a:schemeClr val="accent1"/>
              </a:solidFill>
            </a:endParaRPr>
          </a:p>
          <a:p>
            <a:pPr marL="514350" indent="-514350" algn="l" rtl="0">
              <a:buClr>
                <a:schemeClr val="accent1"/>
              </a:buClr>
              <a:buFont typeface="+mj-lt"/>
              <a:buAutoNum type="alphaUcPeriod"/>
            </a:pPr>
            <a:r>
              <a:rPr lang="en-US" sz="2000" dirty="0" smtClean="0">
                <a:solidFill>
                  <a:schemeClr val="accent1"/>
                </a:solidFill>
              </a:rPr>
              <a:t>We need to learn to work together. We need to </a:t>
            </a:r>
            <a:r>
              <a:rPr lang="en-US" sz="2000" b="1" u="sng" dirty="0" smtClean="0">
                <a:solidFill>
                  <a:srgbClr val="FF0000"/>
                </a:solidFill>
              </a:rPr>
              <a:t>cooperate</a:t>
            </a:r>
            <a:r>
              <a:rPr lang="en-US" sz="2000" dirty="0" smtClean="0">
                <a:solidFill>
                  <a:schemeClr val="accent1"/>
                </a:solidFill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10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pic>
        <p:nvPicPr>
          <p:cNvPr id="5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838200"/>
            <a:ext cx="754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Part 5:  Focus on Vocabulary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Prefixes – Book P.86-87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371600"/>
            <a:ext cx="7620000" cy="1143000"/>
          </a:xfrm>
        </p:spPr>
        <p:txBody>
          <a:bodyPr>
            <a:normAutofit/>
          </a:bodyPr>
          <a:lstStyle/>
          <a:p>
            <a:pPr rtl="0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“Re-” means “Again”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u="sng" dirty="0" smtClean="0">
                <a:solidFill>
                  <a:srgbClr val="FF0000"/>
                </a:solidFill>
                <a:latin typeface="+mn-lt"/>
              </a:rPr>
              <a:t>Examples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:-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002280"/>
            <a:ext cx="7620000" cy="2026920"/>
          </a:xfrm>
        </p:spPr>
        <p:txBody>
          <a:bodyPr>
            <a:noAutofit/>
          </a:bodyPr>
          <a:lstStyle/>
          <a:p>
            <a:pPr marL="514350" indent="-514350" algn="l" rtl="0">
              <a:buClr>
                <a:schemeClr val="accent1"/>
              </a:buClr>
              <a:buFont typeface="+mj-lt"/>
              <a:buAutoNum type="alphaUcPeriod"/>
            </a:pPr>
            <a:r>
              <a:rPr lang="en-US" sz="2000" dirty="0" smtClean="0">
                <a:solidFill>
                  <a:schemeClr val="accent1"/>
                </a:solidFill>
              </a:rPr>
              <a:t>You have a test tomorrow. So let’s </a:t>
            </a:r>
            <a:r>
              <a:rPr lang="en-US" sz="2000" b="1" u="sng" dirty="0" smtClean="0">
                <a:solidFill>
                  <a:srgbClr val="FF0000"/>
                </a:solidFill>
              </a:rPr>
              <a:t>review</a:t>
            </a:r>
            <a:r>
              <a:rPr lang="en-US" sz="2000" dirty="0" smtClean="0">
                <a:solidFill>
                  <a:schemeClr val="accent1"/>
                </a:solidFill>
              </a:rPr>
              <a:t> all the new vocabulary words we learned this week.</a:t>
            </a:r>
          </a:p>
          <a:p>
            <a:pPr marL="514350" indent="-514350" algn="l" rtl="0">
              <a:buClr>
                <a:schemeClr val="accent1"/>
              </a:buClr>
              <a:buFont typeface="+mj-lt"/>
              <a:buAutoNum type="alphaUcPeriod"/>
            </a:pPr>
            <a:r>
              <a:rPr lang="en-US" sz="2000" dirty="0" smtClean="0">
                <a:solidFill>
                  <a:schemeClr val="accent1"/>
                </a:solidFill>
              </a:rPr>
              <a:t>The library is closed for repairs. It will </a:t>
            </a:r>
            <a:r>
              <a:rPr lang="en-US" sz="2000" b="1" u="sng" dirty="0" smtClean="0">
                <a:solidFill>
                  <a:srgbClr val="FF0000"/>
                </a:solidFill>
              </a:rPr>
              <a:t>re-open</a:t>
            </a:r>
            <a:r>
              <a:rPr lang="en-US" sz="2000" dirty="0" smtClean="0">
                <a:solidFill>
                  <a:schemeClr val="accent1"/>
                </a:solidFill>
              </a:rPr>
              <a:t> next week at the regularly scheduled time.</a:t>
            </a:r>
          </a:p>
          <a:p>
            <a:pPr marL="514350" indent="-514350" algn="l" rtl="0">
              <a:buClr>
                <a:schemeClr val="accent1"/>
              </a:buClr>
              <a:buFont typeface="+mj-lt"/>
              <a:buAutoNum type="alphaUcPeriod"/>
            </a:pPr>
            <a:r>
              <a:rPr lang="en-US" sz="2000" dirty="0" smtClean="0">
                <a:solidFill>
                  <a:schemeClr val="accent1"/>
                </a:solidFill>
              </a:rPr>
              <a:t>My teacher says my essay is OK. She thinks if I </a:t>
            </a:r>
            <a:r>
              <a:rPr lang="en-US" sz="2000" b="1" u="sng" dirty="0" smtClean="0">
                <a:solidFill>
                  <a:srgbClr val="FF0000"/>
                </a:solidFill>
              </a:rPr>
              <a:t>rewrite</a:t>
            </a:r>
            <a:r>
              <a:rPr lang="en-US" sz="2000" dirty="0" smtClean="0">
                <a:solidFill>
                  <a:schemeClr val="accent1"/>
                </a:solidFill>
              </a:rPr>
              <a:t> it, it’ll be much better.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11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pic>
        <p:nvPicPr>
          <p:cNvPr id="5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838200"/>
            <a:ext cx="754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Part 5:  Focus on Vocabulary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Prefixes – Book P.86-87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1800" dirty="0" smtClean="0">
                <a:solidFill>
                  <a:schemeClr val="accent3"/>
                </a:solidFill>
              </a:rPr>
              <a:t/>
            </a:r>
            <a:br>
              <a:rPr lang="en-US" sz="1800" dirty="0" smtClean="0">
                <a:solidFill>
                  <a:schemeClr val="accent3"/>
                </a:solidFill>
              </a:rPr>
            </a:br>
            <a:endParaRPr lang="en-US" sz="1800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7924800" cy="4389120"/>
          </a:xfrm>
        </p:spPr>
        <p:txBody>
          <a:bodyPr>
            <a:noAutofit/>
          </a:bodyPr>
          <a:lstStyle/>
          <a:p>
            <a:pPr marL="342900" indent="-34290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       </a:t>
            </a:r>
          </a:p>
          <a:p>
            <a:pPr marL="0" indent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Complete the sentences with the correct prefix for each underlined word:</a:t>
            </a:r>
          </a:p>
          <a:p>
            <a:pPr marL="688975" lvl="1" indent="-296863" algn="l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688975" lvl="1" indent="-296863" algn="l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688975" lvl="1" indent="-296863" algn="l" rtl="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I’m sorry. Can you repeat that? I think I  </a:t>
            </a:r>
            <a:r>
              <a:rPr lang="en-US" sz="2000" u="sng" dirty="0" smtClean="0">
                <a:solidFill>
                  <a:srgbClr val="FF0000"/>
                </a:solidFill>
              </a:rPr>
              <a:t>mis</a:t>
            </a:r>
            <a:r>
              <a:rPr lang="en-US" sz="2000" u="sng" dirty="0" smtClean="0">
                <a:solidFill>
                  <a:schemeClr val="accent1"/>
                </a:solidFill>
              </a:rPr>
              <a:t>understood</a:t>
            </a:r>
            <a:r>
              <a:rPr lang="en-US" sz="2000" dirty="0" smtClean="0">
                <a:solidFill>
                  <a:schemeClr val="accent1"/>
                </a:solidFill>
              </a:rPr>
              <a:t> you.</a:t>
            </a:r>
          </a:p>
          <a:p>
            <a:pPr marL="688975" lvl="1" indent="-296863" algn="l" rtl="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He hurt his back in a skiing accident. He is </a:t>
            </a:r>
            <a:r>
              <a:rPr lang="en-US" sz="2000" u="sng" dirty="0" smtClean="0">
                <a:solidFill>
                  <a:srgbClr val="FF0000"/>
                </a:solidFill>
              </a:rPr>
              <a:t>un</a:t>
            </a:r>
            <a:r>
              <a:rPr lang="en-US" sz="2000" u="sng" dirty="0" smtClean="0">
                <a:solidFill>
                  <a:schemeClr val="accent1"/>
                </a:solidFill>
              </a:rPr>
              <a:t> able </a:t>
            </a:r>
            <a:r>
              <a:rPr lang="en-US" sz="2000" dirty="0" smtClean="0">
                <a:solidFill>
                  <a:schemeClr val="accent1"/>
                </a:solidFill>
              </a:rPr>
              <a:t>to ski or lift heavy things anymore.</a:t>
            </a:r>
          </a:p>
          <a:p>
            <a:pPr marL="688975" lvl="1" indent="-296863" algn="l" rtl="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I’ve heard the directions once, but I still don’t understand what I’m supposed to do. I guess I’ll have to </a:t>
            </a:r>
            <a:r>
              <a:rPr lang="en-US" sz="2000" u="sng" dirty="0" smtClean="0">
                <a:solidFill>
                  <a:srgbClr val="FF0000"/>
                </a:solidFill>
              </a:rPr>
              <a:t>re</a:t>
            </a:r>
            <a:r>
              <a:rPr lang="en-US" sz="2000" u="sng" dirty="0" smtClean="0">
                <a:solidFill>
                  <a:schemeClr val="accent1"/>
                </a:solidFill>
              </a:rPr>
              <a:t> read </a:t>
            </a:r>
            <a:r>
              <a:rPr lang="en-US" sz="2000" dirty="0" smtClean="0">
                <a:solidFill>
                  <a:schemeClr val="accent1"/>
                </a:solidFill>
              </a:rPr>
              <a:t>the directions.</a:t>
            </a:r>
          </a:p>
          <a:p>
            <a:pPr marL="688975" lvl="1" indent="-296863" algn="l" rtl="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They want to buy a house together. That way they will be </a:t>
            </a:r>
            <a:r>
              <a:rPr lang="en-US" sz="2000" u="sng" dirty="0" smtClean="0">
                <a:solidFill>
                  <a:srgbClr val="FF0000"/>
                </a:solidFill>
              </a:rPr>
              <a:t>co</a:t>
            </a:r>
            <a:r>
              <a:rPr lang="en-US" sz="2000" u="sng" dirty="0" smtClean="0">
                <a:solidFill>
                  <a:schemeClr val="accent1"/>
                </a:solidFill>
              </a:rPr>
              <a:t> owners</a:t>
            </a:r>
            <a:r>
              <a:rPr lang="en-US" sz="2000" dirty="0" smtClean="0">
                <a:solidFill>
                  <a:schemeClr val="accent1"/>
                </a:solidFill>
              </a:rPr>
              <a:t> of the house.</a:t>
            </a:r>
          </a:p>
          <a:p>
            <a:pPr marL="688975" lvl="1" indent="-296863" algn="l" rtl="0">
              <a:buFont typeface="+mj-lt"/>
              <a:buAutoNum type="arabicPeriod"/>
            </a:pPr>
            <a:endParaRPr lang="en-US" sz="2000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12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7800" y="3105090"/>
            <a:ext cx="6248400" cy="40011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lvl="1" algn="ctr">
              <a:spcBef>
                <a:spcPct val="20000"/>
              </a:spcBef>
              <a:buClr>
                <a:srgbClr val="72A376"/>
              </a:buClr>
              <a:buSzPct val="85000"/>
            </a:pPr>
            <a:r>
              <a:rPr lang="en-US" sz="2000" b="1" dirty="0">
                <a:solidFill>
                  <a:srgbClr val="FF0000"/>
                </a:solidFill>
              </a:rPr>
              <a:t>(  co-  / mis- / re-  / tri-  / un- )</a:t>
            </a:r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838200"/>
            <a:ext cx="861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Part 5:  Focus on Vocabulary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Prefixes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Exercises – Book P.87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45080"/>
            <a:ext cx="8229600" cy="3855720"/>
          </a:xfrm>
        </p:spPr>
        <p:txBody>
          <a:bodyPr>
            <a:noAutofit/>
          </a:bodyPr>
          <a:lstStyle/>
          <a:p>
            <a:pPr marL="627063" lvl="1" indent="-271463" algn="l" rtl="0">
              <a:buFont typeface="+mj-lt"/>
              <a:buAutoNum type="arabicPeriod" startAt="5"/>
            </a:pPr>
            <a:r>
              <a:rPr lang="en-US" sz="2000" dirty="0" smtClean="0">
                <a:solidFill>
                  <a:schemeClr val="accent1"/>
                </a:solidFill>
              </a:rPr>
              <a:t>I see a lot mistakes in your essay. There are several grammar mistakes and you </a:t>
            </a:r>
            <a:r>
              <a:rPr lang="en-US" sz="2000" u="sng" dirty="0" smtClean="0">
                <a:solidFill>
                  <a:srgbClr val="FF0000"/>
                </a:solidFill>
              </a:rPr>
              <a:t>mis</a:t>
            </a:r>
            <a:r>
              <a:rPr lang="en-US" sz="2000" u="sng" dirty="0" smtClean="0">
                <a:solidFill>
                  <a:schemeClr val="accent1"/>
                </a:solidFill>
              </a:rPr>
              <a:t>spelled</a:t>
            </a:r>
            <a:r>
              <a:rPr lang="en-US" sz="2000" dirty="0" smtClean="0">
                <a:solidFill>
                  <a:schemeClr val="accent1"/>
                </a:solidFill>
              </a:rPr>
              <a:t> several important words.</a:t>
            </a:r>
          </a:p>
          <a:p>
            <a:pPr marL="688975" lvl="1" indent="-296863" algn="l" rtl="0">
              <a:buFont typeface="+mj-lt"/>
              <a:buAutoNum type="arabicPeriod" startAt="5"/>
            </a:pPr>
            <a:r>
              <a:rPr lang="en-US" sz="2000" dirty="0" smtClean="0">
                <a:solidFill>
                  <a:schemeClr val="accent1"/>
                </a:solidFill>
              </a:rPr>
              <a:t>To get a nice photograph, I rest my camera on a </a:t>
            </a:r>
            <a:r>
              <a:rPr lang="en-US" sz="2000" u="sng" dirty="0" smtClean="0">
                <a:solidFill>
                  <a:srgbClr val="FF0000"/>
                </a:solidFill>
              </a:rPr>
              <a:t>tri</a:t>
            </a:r>
            <a:r>
              <a:rPr lang="en-US" sz="2000" u="sng" dirty="0" smtClean="0">
                <a:solidFill>
                  <a:schemeClr val="accent1"/>
                </a:solidFill>
              </a:rPr>
              <a:t>pod</a:t>
            </a:r>
            <a:r>
              <a:rPr lang="en-US" sz="2000" dirty="0" smtClean="0">
                <a:solidFill>
                  <a:schemeClr val="accent1"/>
                </a:solidFill>
              </a:rPr>
              <a:t>. It’s three feet make it strong and stable.</a:t>
            </a:r>
          </a:p>
          <a:p>
            <a:pPr marL="688975" lvl="1" indent="-296863" algn="l" rtl="0">
              <a:buFont typeface="+mj-lt"/>
              <a:buAutoNum type="arabicPeriod" startAt="5"/>
            </a:pPr>
            <a:r>
              <a:rPr lang="en-US" sz="2000" dirty="0" smtClean="0">
                <a:solidFill>
                  <a:schemeClr val="accent1"/>
                </a:solidFill>
              </a:rPr>
              <a:t>She was the nicest woman, but her husband was not. He was </a:t>
            </a:r>
            <a:r>
              <a:rPr lang="en-US" sz="2000" u="sng" dirty="0" smtClean="0">
                <a:solidFill>
                  <a:srgbClr val="FF0000"/>
                </a:solidFill>
              </a:rPr>
              <a:t>un</a:t>
            </a:r>
            <a:r>
              <a:rPr lang="en-US" sz="2000" u="sng" dirty="0" smtClean="0">
                <a:solidFill>
                  <a:schemeClr val="accent1"/>
                </a:solidFill>
              </a:rPr>
              <a:t>friendly</a:t>
            </a:r>
            <a:r>
              <a:rPr lang="en-US" sz="2000" dirty="0" smtClean="0">
                <a:solidFill>
                  <a:schemeClr val="accent1"/>
                </a:solidFill>
              </a:rPr>
              <a:t>.</a:t>
            </a:r>
          </a:p>
          <a:p>
            <a:pPr marL="688975" lvl="1" indent="-296863" algn="l" rtl="0">
              <a:buFont typeface="+mj-lt"/>
              <a:buAutoNum type="arabicPeriod" startAt="5"/>
            </a:pPr>
            <a:r>
              <a:rPr lang="en-US" sz="2000" dirty="0" smtClean="0">
                <a:solidFill>
                  <a:schemeClr val="accent1"/>
                </a:solidFill>
              </a:rPr>
              <a:t>Our house burned down in the 1991 Oakland fire. It took five years for us to </a:t>
            </a:r>
            <a:r>
              <a:rPr lang="en-US" sz="2000" u="sng" dirty="0" smtClean="0">
                <a:solidFill>
                  <a:srgbClr val="FF0000"/>
                </a:solidFill>
              </a:rPr>
              <a:t>re</a:t>
            </a:r>
            <a:r>
              <a:rPr lang="en-US" sz="2000" u="sng" dirty="0" smtClean="0">
                <a:solidFill>
                  <a:schemeClr val="accent1"/>
                </a:solidFill>
              </a:rPr>
              <a:t>build</a:t>
            </a:r>
            <a:r>
              <a:rPr lang="en-US" sz="2000" dirty="0" smtClean="0">
                <a:solidFill>
                  <a:schemeClr val="accent1"/>
                </a:solidFill>
              </a:rPr>
              <a:t>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13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pic>
        <p:nvPicPr>
          <p:cNvPr id="5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838200"/>
            <a:ext cx="754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Part 5:  Focus on Vocabulary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Prefixes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Exercises – Book P.87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 5:  Focus on Vocabulary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Prefixes</a:t>
            </a:r>
            <a:r>
              <a:rPr lang="en-GB" sz="24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dirty="0" smtClean="0">
                <a:solidFill>
                  <a:srgbClr val="FF0000"/>
                </a:solidFill>
                <a:latin typeface="+mn-lt"/>
              </a:rPr>
              <a:t>Online Sources</a:t>
            </a: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endParaRPr lang="en-GB" sz="2000" dirty="0" smtClean="0">
              <a:solidFill>
                <a:srgbClr val="FF0000"/>
              </a:solidFill>
            </a:endParaRPr>
          </a:p>
          <a:p>
            <a:pPr algn="l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To access the links below, copy the URL and paste it in your browser search box. </a:t>
            </a:r>
          </a:p>
          <a:p>
            <a:pPr algn="l">
              <a:buNone/>
            </a:pPr>
            <a:endParaRPr lang="en-GB" sz="2000" dirty="0" smtClean="0">
              <a:solidFill>
                <a:srgbClr val="FF0000"/>
              </a:solidFill>
            </a:endParaRPr>
          </a:p>
          <a:p>
            <a:pPr algn="l"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http://www.wisc-online.com/Objects/ViewObject.aspx?ID=esl1002</a:t>
            </a:r>
            <a:r>
              <a:rPr lang="en-GB" sz="2000" dirty="0" smtClean="0">
                <a:solidFill>
                  <a:schemeClr val="accent1"/>
                </a:solidFill>
              </a:rPr>
              <a:t> </a:t>
            </a:r>
          </a:p>
          <a:p>
            <a:pPr algn="l" rtl="0">
              <a:buNone/>
            </a:pPr>
            <a:endParaRPr lang="en-GB" sz="2000" dirty="0" smtClean="0"/>
          </a:p>
          <a:p>
            <a:pPr>
              <a:buNone/>
            </a:pPr>
            <a:endParaRPr lang="ar-SA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676A55">
                    <a:shade val="90000"/>
                  </a:srgbClr>
                </a:solidFill>
              </a:rPr>
              <a:t>Prepared by: Laila al-Hasan</a:t>
            </a:r>
            <a:endParaRPr lang="en-GB" dirty="0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14</a:t>
            </a:fld>
            <a:endParaRPr lang="en-GB">
              <a:solidFill>
                <a:srgbClr val="676A55">
                  <a:shade val="90000"/>
                </a:srgbClr>
              </a:solidFill>
            </a:endParaRPr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4190</TotalTime>
  <Words>822</Words>
  <Application>Microsoft Office PowerPoint</Application>
  <PresentationFormat>On-screen Show (4:3)</PresentationFormat>
  <Paragraphs>111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Flow</vt:lpstr>
      <vt:lpstr>Unit 5 Netiquette Writing  Focus on Vocabulary (Prefixes) </vt:lpstr>
      <vt:lpstr> Unit 5: Netiquette </vt:lpstr>
      <vt:lpstr> Unit 5: Netiquette </vt:lpstr>
      <vt:lpstr>Reading 2: Dear Debbie Exercise – Book P.85</vt:lpstr>
      <vt:lpstr>Reading 2: Dear Debbie Exercise – Book P. 85</vt:lpstr>
      <vt:lpstr> Unit 5: Netiquette </vt:lpstr>
      <vt:lpstr>Slide 7</vt:lpstr>
      <vt:lpstr>Slide 8</vt:lpstr>
      <vt:lpstr>Slide 9</vt:lpstr>
      <vt:lpstr>“Co-” means “Together” Examples:-</vt:lpstr>
      <vt:lpstr>“Re-” means “Again” Examples:-</vt:lpstr>
      <vt:lpstr> </vt:lpstr>
      <vt:lpstr>Slide 13</vt:lpstr>
      <vt:lpstr> Part 5:  Focus on Vocabulary Prefixes Online Sources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 IV: A) Punctuation</dc:title>
  <dc:creator>Dina Medhat</dc:creator>
  <cp:lastModifiedBy>laila alhasan</cp:lastModifiedBy>
  <cp:revision>73</cp:revision>
  <dcterms:created xsi:type="dcterms:W3CDTF">2011-08-30T18:40:10Z</dcterms:created>
  <dcterms:modified xsi:type="dcterms:W3CDTF">2012-03-26T07:57:55Z</dcterms:modified>
</cp:coreProperties>
</file>