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14"/>
  </p:notesMasterIdLst>
  <p:sldIdLst>
    <p:sldId id="256" r:id="rId2"/>
    <p:sldId id="371" r:id="rId3"/>
    <p:sldId id="514" r:id="rId4"/>
    <p:sldId id="440" r:id="rId5"/>
    <p:sldId id="451" r:id="rId6"/>
    <p:sldId id="462" r:id="rId7"/>
    <p:sldId id="463" r:id="rId8"/>
    <p:sldId id="464" r:id="rId9"/>
    <p:sldId id="465" r:id="rId10"/>
    <p:sldId id="466" r:id="rId11"/>
    <p:sldId id="467" r:id="rId12"/>
    <p:sldId id="468" r:id="rId13"/>
    <p:sldId id="469" r:id="rId14"/>
    <p:sldId id="470" r:id="rId15"/>
    <p:sldId id="471" r:id="rId16"/>
    <p:sldId id="472" r:id="rId17"/>
    <p:sldId id="473" r:id="rId18"/>
    <p:sldId id="474" r:id="rId19"/>
    <p:sldId id="475" r:id="rId20"/>
    <p:sldId id="476" r:id="rId21"/>
    <p:sldId id="477" r:id="rId22"/>
    <p:sldId id="478" r:id="rId23"/>
    <p:sldId id="479" r:id="rId24"/>
    <p:sldId id="480" r:id="rId25"/>
    <p:sldId id="481" r:id="rId26"/>
    <p:sldId id="482" r:id="rId27"/>
    <p:sldId id="483" r:id="rId28"/>
    <p:sldId id="484" r:id="rId29"/>
    <p:sldId id="485" r:id="rId30"/>
    <p:sldId id="486" r:id="rId31"/>
    <p:sldId id="487" r:id="rId32"/>
    <p:sldId id="488" r:id="rId33"/>
    <p:sldId id="489" r:id="rId34"/>
    <p:sldId id="490" r:id="rId35"/>
    <p:sldId id="491" r:id="rId36"/>
    <p:sldId id="492" r:id="rId37"/>
    <p:sldId id="493" r:id="rId38"/>
    <p:sldId id="494" r:id="rId39"/>
    <p:sldId id="495" r:id="rId40"/>
    <p:sldId id="496" r:id="rId41"/>
    <p:sldId id="497" r:id="rId42"/>
    <p:sldId id="498" r:id="rId43"/>
    <p:sldId id="499" r:id="rId44"/>
    <p:sldId id="500" r:id="rId45"/>
    <p:sldId id="501" r:id="rId46"/>
    <p:sldId id="502" r:id="rId47"/>
    <p:sldId id="503" r:id="rId48"/>
    <p:sldId id="504" r:id="rId49"/>
    <p:sldId id="505" r:id="rId50"/>
    <p:sldId id="506" r:id="rId51"/>
    <p:sldId id="507" r:id="rId52"/>
    <p:sldId id="508" r:id="rId53"/>
    <p:sldId id="509" r:id="rId54"/>
    <p:sldId id="510" r:id="rId55"/>
    <p:sldId id="511" r:id="rId56"/>
    <p:sldId id="442" r:id="rId57"/>
    <p:sldId id="443" r:id="rId58"/>
    <p:sldId id="257" r:id="rId59"/>
    <p:sldId id="377" r:id="rId60"/>
    <p:sldId id="396" r:id="rId61"/>
    <p:sldId id="397" r:id="rId62"/>
    <p:sldId id="398" r:id="rId63"/>
    <p:sldId id="399" r:id="rId64"/>
    <p:sldId id="400" r:id="rId65"/>
    <p:sldId id="401" r:id="rId66"/>
    <p:sldId id="258" r:id="rId67"/>
    <p:sldId id="259" r:id="rId68"/>
    <p:sldId id="439" r:id="rId69"/>
    <p:sldId id="512" r:id="rId70"/>
    <p:sldId id="444" r:id="rId71"/>
    <p:sldId id="260" r:id="rId72"/>
    <p:sldId id="378" r:id="rId73"/>
    <p:sldId id="379" r:id="rId74"/>
    <p:sldId id="261" r:id="rId75"/>
    <p:sldId id="280" r:id="rId76"/>
    <p:sldId id="515" r:id="rId77"/>
    <p:sldId id="281" r:id="rId78"/>
    <p:sldId id="516" r:id="rId79"/>
    <p:sldId id="411" r:id="rId80"/>
    <p:sldId id="412" r:id="rId81"/>
    <p:sldId id="413" r:id="rId82"/>
    <p:sldId id="414" r:id="rId83"/>
    <p:sldId id="415" r:id="rId84"/>
    <p:sldId id="416" r:id="rId85"/>
    <p:sldId id="417" r:id="rId86"/>
    <p:sldId id="418" r:id="rId87"/>
    <p:sldId id="419" r:id="rId88"/>
    <p:sldId id="517" r:id="rId89"/>
    <p:sldId id="420" r:id="rId90"/>
    <p:sldId id="518" r:id="rId91"/>
    <p:sldId id="513" r:id="rId92"/>
    <p:sldId id="421" r:id="rId93"/>
    <p:sldId id="422" r:id="rId94"/>
    <p:sldId id="423" r:id="rId95"/>
    <p:sldId id="424" r:id="rId96"/>
    <p:sldId id="425" r:id="rId97"/>
    <p:sldId id="426" r:id="rId98"/>
    <p:sldId id="427" r:id="rId99"/>
    <p:sldId id="428" r:id="rId100"/>
    <p:sldId id="429" r:id="rId101"/>
    <p:sldId id="430" r:id="rId102"/>
    <p:sldId id="431" r:id="rId103"/>
    <p:sldId id="432" r:id="rId104"/>
    <p:sldId id="433" r:id="rId105"/>
    <p:sldId id="434" r:id="rId106"/>
    <p:sldId id="435" r:id="rId107"/>
    <p:sldId id="436" r:id="rId108"/>
    <p:sldId id="437" r:id="rId109"/>
    <p:sldId id="438" r:id="rId110"/>
    <p:sldId id="448" r:id="rId111"/>
    <p:sldId id="449" r:id="rId112"/>
    <p:sldId id="369" r:id="rId1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84380"/>
    <p:restoredTop sz="94660"/>
  </p:normalViewPr>
  <p:slideViewPr>
    <p:cSldViewPr>
      <p:cViewPr varScale="1">
        <p:scale>
          <a:sx n="70" d="100"/>
          <a:sy n="70" d="100"/>
        </p:scale>
        <p:origin x="-104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CD52D18-861A-4006-BBA8-80C88E502DFE}" type="datetimeFigureOut">
              <a:rPr lang="ar-SA" smtClean="0"/>
              <a:t>10/02/35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86114F9-AB24-4E5F-A341-8D9AAD598231}" type="slidenum">
              <a:rPr lang="ar-SA" smtClean="0"/>
              <a:t>‹#›</a:t>
            </a:fld>
            <a:endParaRPr lang="ar-SA"/>
          </a:p>
        </p:txBody>
      </p:sp>
    </p:spTree>
    <p:extLst>
      <p:ext uri="{BB962C8B-B14F-4D97-AF65-F5344CB8AC3E}">
        <p14:creationId xmlns:p14="http://schemas.microsoft.com/office/powerpoint/2010/main" val="382059440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Times New Roman" pitchFamily="18" charset="0"/>
                <a:cs typeface="Times New Roman" pitchFamily="18" charset="0"/>
              </a:defRPr>
            </a:lvl1pPr>
            <a:lvl2pPr marL="742950" indent="-285750">
              <a:defRPr>
                <a:solidFill>
                  <a:schemeClr val="tx1"/>
                </a:solidFill>
                <a:latin typeface="Times New Roman" pitchFamily="18" charset="0"/>
                <a:cs typeface="Times New Roman" pitchFamily="18" charset="0"/>
              </a:defRPr>
            </a:lvl2pPr>
            <a:lvl3pPr marL="1143000" indent="-228600">
              <a:defRPr>
                <a:solidFill>
                  <a:schemeClr val="tx1"/>
                </a:solidFill>
                <a:latin typeface="Times New Roman" pitchFamily="18" charset="0"/>
                <a:cs typeface="Times New Roman" pitchFamily="18" charset="0"/>
              </a:defRPr>
            </a:lvl3pPr>
            <a:lvl4pPr marL="1600200" indent="-228600">
              <a:defRPr>
                <a:solidFill>
                  <a:schemeClr val="tx1"/>
                </a:solidFill>
                <a:latin typeface="Times New Roman" pitchFamily="18" charset="0"/>
                <a:cs typeface="Times New Roman" pitchFamily="18" charset="0"/>
              </a:defRPr>
            </a:lvl4pPr>
            <a:lvl5pPr marL="2057400" indent="-228600">
              <a:defRPr>
                <a:solidFill>
                  <a:schemeClr val="tx1"/>
                </a:solidFill>
                <a:latin typeface="Times New Roman" pitchFamily="18" charset="0"/>
                <a:cs typeface="Times New Roman" pitchFamily="18" charset="0"/>
              </a:defRPr>
            </a:lvl5pPr>
            <a:lvl6pPr marL="25146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6pPr>
            <a:lvl7pPr marL="29718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7pPr>
            <a:lvl8pPr marL="34290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8pPr>
            <a:lvl9pPr marL="38862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9pPr>
          </a:lstStyle>
          <a:p>
            <a:fld id="{0F6D96C0-784C-4018-B463-250EEE131EF7}" type="slidenum">
              <a:rPr lang="ar-SA" altLang="en-US" smtClean="0"/>
              <a:pPr/>
              <a:t>12</a:t>
            </a:fld>
            <a:endParaRPr lang="en-US" alt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Times New Roman" pitchFamily="18" charset="0"/>
                <a:cs typeface="Times New Roman" pitchFamily="18" charset="0"/>
              </a:defRPr>
            </a:lvl1pPr>
            <a:lvl2pPr marL="742950" indent="-285750">
              <a:defRPr>
                <a:solidFill>
                  <a:schemeClr val="tx1"/>
                </a:solidFill>
                <a:latin typeface="Times New Roman" pitchFamily="18" charset="0"/>
                <a:cs typeface="Times New Roman" pitchFamily="18" charset="0"/>
              </a:defRPr>
            </a:lvl2pPr>
            <a:lvl3pPr marL="1143000" indent="-228600">
              <a:defRPr>
                <a:solidFill>
                  <a:schemeClr val="tx1"/>
                </a:solidFill>
                <a:latin typeface="Times New Roman" pitchFamily="18" charset="0"/>
                <a:cs typeface="Times New Roman" pitchFamily="18" charset="0"/>
              </a:defRPr>
            </a:lvl3pPr>
            <a:lvl4pPr marL="1600200" indent="-228600">
              <a:defRPr>
                <a:solidFill>
                  <a:schemeClr val="tx1"/>
                </a:solidFill>
                <a:latin typeface="Times New Roman" pitchFamily="18" charset="0"/>
                <a:cs typeface="Times New Roman" pitchFamily="18" charset="0"/>
              </a:defRPr>
            </a:lvl4pPr>
            <a:lvl5pPr marL="2057400" indent="-228600">
              <a:defRPr>
                <a:solidFill>
                  <a:schemeClr val="tx1"/>
                </a:solidFill>
                <a:latin typeface="Times New Roman" pitchFamily="18" charset="0"/>
                <a:cs typeface="Times New Roman" pitchFamily="18" charset="0"/>
              </a:defRPr>
            </a:lvl5pPr>
            <a:lvl6pPr marL="25146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6pPr>
            <a:lvl7pPr marL="29718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7pPr>
            <a:lvl8pPr marL="34290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8pPr>
            <a:lvl9pPr marL="38862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9pPr>
          </a:lstStyle>
          <a:p>
            <a:fld id="{AC26E850-5827-4D38-910B-A619A3474572}" type="slidenum">
              <a:rPr lang="ar-SA" altLang="en-US" smtClean="0"/>
              <a:pPr/>
              <a:t>13</a:t>
            </a:fld>
            <a:endParaRPr lang="en-US" alt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Times New Roman" pitchFamily="18" charset="0"/>
                <a:cs typeface="Times New Roman" pitchFamily="18" charset="0"/>
              </a:defRPr>
            </a:lvl1pPr>
            <a:lvl2pPr marL="742950" indent="-285750">
              <a:defRPr>
                <a:solidFill>
                  <a:schemeClr val="tx1"/>
                </a:solidFill>
                <a:latin typeface="Times New Roman" pitchFamily="18" charset="0"/>
                <a:cs typeface="Times New Roman" pitchFamily="18" charset="0"/>
              </a:defRPr>
            </a:lvl2pPr>
            <a:lvl3pPr marL="1143000" indent="-228600">
              <a:defRPr>
                <a:solidFill>
                  <a:schemeClr val="tx1"/>
                </a:solidFill>
                <a:latin typeface="Times New Roman" pitchFamily="18" charset="0"/>
                <a:cs typeface="Times New Roman" pitchFamily="18" charset="0"/>
              </a:defRPr>
            </a:lvl3pPr>
            <a:lvl4pPr marL="1600200" indent="-228600">
              <a:defRPr>
                <a:solidFill>
                  <a:schemeClr val="tx1"/>
                </a:solidFill>
                <a:latin typeface="Times New Roman" pitchFamily="18" charset="0"/>
                <a:cs typeface="Times New Roman" pitchFamily="18" charset="0"/>
              </a:defRPr>
            </a:lvl4pPr>
            <a:lvl5pPr marL="2057400" indent="-228600">
              <a:defRPr>
                <a:solidFill>
                  <a:schemeClr val="tx1"/>
                </a:solidFill>
                <a:latin typeface="Times New Roman" pitchFamily="18" charset="0"/>
                <a:cs typeface="Times New Roman" pitchFamily="18" charset="0"/>
              </a:defRPr>
            </a:lvl5pPr>
            <a:lvl6pPr marL="25146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6pPr>
            <a:lvl7pPr marL="29718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7pPr>
            <a:lvl8pPr marL="34290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8pPr>
            <a:lvl9pPr marL="38862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9pPr>
          </a:lstStyle>
          <a:p>
            <a:fld id="{42A8BE04-AE63-4E05-BB37-6ED06FF23233}" type="slidenum">
              <a:rPr lang="ar-SA" altLang="en-US" smtClean="0"/>
              <a:pPr/>
              <a:t>14</a:t>
            </a:fld>
            <a:endParaRPr lang="en-US" alt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eaLnBrk="1" hangingPunct="1"/>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b"/>
          <a:lstStyle>
            <a:lvl1pPr>
              <a:defRPr>
                <a:solidFill>
                  <a:schemeClr val="tx1"/>
                </a:solidFill>
                <a:latin typeface="Times New Roman" pitchFamily="18" charset="0"/>
                <a:cs typeface="Times New Roman" pitchFamily="18" charset="0"/>
              </a:defRPr>
            </a:lvl1pPr>
            <a:lvl2pPr marL="742950" indent="-285750">
              <a:defRPr>
                <a:solidFill>
                  <a:schemeClr val="tx1"/>
                </a:solidFill>
                <a:latin typeface="Times New Roman" pitchFamily="18" charset="0"/>
                <a:cs typeface="Times New Roman" pitchFamily="18" charset="0"/>
              </a:defRPr>
            </a:lvl2pPr>
            <a:lvl3pPr marL="1143000" indent="-228600">
              <a:defRPr>
                <a:solidFill>
                  <a:schemeClr val="tx1"/>
                </a:solidFill>
                <a:latin typeface="Times New Roman" pitchFamily="18" charset="0"/>
                <a:cs typeface="Times New Roman" pitchFamily="18" charset="0"/>
              </a:defRPr>
            </a:lvl3pPr>
            <a:lvl4pPr marL="1600200" indent="-228600">
              <a:defRPr>
                <a:solidFill>
                  <a:schemeClr val="tx1"/>
                </a:solidFill>
                <a:latin typeface="Times New Roman" pitchFamily="18" charset="0"/>
                <a:cs typeface="Times New Roman" pitchFamily="18" charset="0"/>
              </a:defRPr>
            </a:lvl4pPr>
            <a:lvl5pPr marL="2057400" indent="-228600">
              <a:defRPr>
                <a:solidFill>
                  <a:schemeClr val="tx1"/>
                </a:solidFill>
                <a:latin typeface="Times New Roman" pitchFamily="18" charset="0"/>
                <a:cs typeface="Times New Roman" pitchFamily="18" charset="0"/>
              </a:defRPr>
            </a:lvl5pPr>
            <a:lvl6pPr marL="25146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6pPr>
            <a:lvl7pPr marL="29718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7pPr>
            <a:lvl8pPr marL="34290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8pPr>
            <a:lvl9pPr marL="38862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9pPr>
          </a:lstStyle>
          <a:p>
            <a:pPr rtl="1"/>
            <a:fld id="{56C7522E-25FD-4168-B015-8F92FCB8C90D}" type="slidenum">
              <a:rPr lang="ar-SA" altLang="en-US" sz="1200"/>
              <a:pPr rtl="1"/>
              <a:t>15</a:t>
            </a:fld>
            <a:endParaRPr lang="en-US" altLang="en-US" sz="120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eaLnBrk="1" hangingPunct="1"/>
            <a:endParaRPr lang="ar-S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D2E13B4-5375-4597-B9C7-0F5AF672D40E}" type="slidenum">
              <a:rPr lang="ar-SA" smtClean="0"/>
              <a:pPr/>
              <a:t>36</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10/02/35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10/02/35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10/02/35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10/02/35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10/02/35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10/02/35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10/02/35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10/02/35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10/02/35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10/02/35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10/02/35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10/02/35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899592" y="548680"/>
            <a:ext cx="7772400" cy="4536504"/>
          </a:xfrm>
          <a:blipFill>
            <a:blip r:embed="rId2"/>
            <a:stretch>
              <a:fillRect/>
            </a:stretch>
          </a:blipFill>
        </p:spPr>
        <p:txBody>
          <a:bodyPr/>
          <a:lstStyle/>
          <a:p>
            <a:endParaRPr lang="ar-SA" dirty="0"/>
          </a:p>
        </p:txBody>
      </p:sp>
    </p:spTree>
    <p:extLst>
      <p:ext uri="{BB962C8B-B14F-4D97-AF65-F5344CB8AC3E}">
        <p14:creationId xmlns:p14="http://schemas.microsoft.com/office/powerpoint/2010/main" val="16702143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6"/>
          <p:cNvSpPr>
            <a:spLocks noChangeAspect="1" noChangeArrowheads="1" noTextEdit="1"/>
          </p:cNvSpPr>
          <p:nvPr/>
        </p:nvSpPr>
        <p:spPr bwMode="auto">
          <a:xfrm>
            <a:off x="90599" y="893762"/>
            <a:ext cx="9144000" cy="6092825"/>
          </a:xfrm>
          <a:prstGeom prst="rect">
            <a:avLst/>
          </a:prstGeom>
          <a:solidFill>
            <a:schemeClr val="folHlink">
              <a:alpha val="5803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ar-SA"/>
          </a:p>
        </p:txBody>
      </p:sp>
      <p:sp>
        <p:nvSpPr>
          <p:cNvPr id="4099" name="Freeform 8"/>
          <p:cNvSpPr>
            <a:spLocks/>
          </p:cNvSpPr>
          <p:nvPr/>
        </p:nvSpPr>
        <p:spPr bwMode="auto">
          <a:xfrm>
            <a:off x="215900" y="806450"/>
            <a:ext cx="8861425" cy="107950"/>
          </a:xfrm>
          <a:custGeom>
            <a:avLst/>
            <a:gdLst>
              <a:gd name="T0" fmla="*/ 8861425 w 5582"/>
              <a:gd name="T1" fmla="*/ 58738 h 68"/>
              <a:gd name="T2" fmla="*/ 8745538 w 5582"/>
              <a:gd name="T3" fmla="*/ 0 h 68"/>
              <a:gd name="T4" fmla="*/ 0 w 5582"/>
              <a:gd name="T5" fmla="*/ 0 h 68"/>
              <a:gd name="T6" fmla="*/ 0 w 5582"/>
              <a:gd name="T7" fmla="*/ 107950 h 68"/>
              <a:gd name="T8" fmla="*/ 8745538 w 5582"/>
              <a:gd name="T9" fmla="*/ 107950 h 68"/>
              <a:gd name="T10" fmla="*/ 8645525 w 5582"/>
              <a:gd name="T11" fmla="*/ 58738 h 68"/>
              <a:gd name="T12" fmla="*/ 8861425 w 5582"/>
              <a:gd name="T13" fmla="*/ 58738 h 68"/>
              <a:gd name="T14" fmla="*/ 8861425 w 5582"/>
              <a:gd name="T15" fmla="*/ 0 h 68"/>
              <a:gd name="T16" fmla="*/ 8745538 w 5582"/>
              <a:gd name="T17" fmla="*/ 0 h 68"/>
              <a:gd name="T18" fmla="*/ 8861425 w 5582"/>
              <a:gd name="T19" fmla="*/ 58738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582" h="68">
                <a:moveTo>
                  <a:pt x="5582" y="37"/>
                </a:moveTo>
                <a:lnTo>
                  <a:pt x="5509" y="0"/>
                </a:lnTo>
                <a:lnTo>
                  <a:pt x="0" y="0"/>
                </a:lnTo>
                <a:lnTo>
                  <a:pt x="0" y="68"/>
                </a:lnTo>
                <a:lnTo>
                  <a:pt x="5509" y="68"/>
                </a:lnTo>
                <a:lnTo>
                  <a:pt x="5446" y="37"/>
                </a:lnTo>
                <a:lnTo>
                  <a:pt x="5582" y="37"/>
                </a:lnTo>
                <a:lnTo>
                  <a:pt x="5582" y="0"/>
                </a:lnTo>
                <a:lnTo>
                  <a:pt x="5509" y="0"/>
                </a:lnTo>
                <a:lnTo>
                  <a:pt x="5582" y="37"/>
                </a:lnTo>
                <a:close/>
              </a:path>
            </a:pathLst>
          </a:custGeom>
          <a:solidFill>
            <a:srgbClr val="0E0D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00" name="Freeform 9"/>
          <p:cNvSpPr>
            <a:spLocks/>
          </p:cNvSpPr>
          <p:nvPr/>
        </p:nvSpPr>
        <p:spPr bwMode="auto">
          <a:xfrm>
            <a:off x="8861425" y="865188"/>
            <a:ext cx="215900" cy="5802312"/>
          </a:xfrm>
          <a:custGeom>
            <a:avLst/>
            <a:gdLst>
              <a:gd name="T0" fmla="*/ 100013 w 136"/>
              <a:gd name="T1" fmla="*/ 5802312 h 3655"/>
              <a:gd name="T2" fmla="*/ 215900 w 136"/>
              <a:gd name="T3" fmla="*/ 5743575 h 3655"/>
              <a:gd name="T4" fmla="*/ 215900 w 136"/>
              <a:gd name="T5" fmla="*/ 0 h 3655"/>
              <a:gd name="T6" fmla="*/ 0 w 136"/>
              <a:gd name="T7" fmla="*/ 0 h 3655"/>
              <a:gd name="T8" fmla="*/ 0 w 136"/>
              <a:gd name="T9" fmla="*/ 5743575 h 3655"/>
              <a:gd name="T10" fmla="*/ 100013 w 136"/>
              <a:gd name="T11" fmla="*/ 5694362 h 3655"/>
              <a:gd name="T12" fmla="*/ 100013 w 136"/>
              <a:gd name="T13" fmla="*/ 5802312 h 3655"/>
              <a:gd name="T14" fmla="*/ 215900 w 136"/>
              <a:gd name="T15" fmla="*/ 5802312 h 3655"/>
              <a:gd name="T16" fmla="*/ 215900 w 136"/>
              <a:gd name="T17" fmla="*/ 5743575 h 3655"/>
              <a:gd name="T18" fmla="*/ 100013 w 136"/>
              <a:gd name="T19" fmla="*/ 5802312 h 36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6" h="3655">
                <a:moveTo>
                  <a:pt x="63" y="3655"/>
                </a:moveTo>
                <a:lnTo>
                  <a:pt x="136" y="3618"/>
                </a:lnTo>
                <a:lnTo>
                  <a:pt x="136" y="0"/>
                </a:lnTo>
                <a:lnTo>
                  <a:pt x="0" y="0"/>
                </a:lnTo>
                <a:lnTo>
                  <a:pt x="0" y="3618"/>
                </a:lnTo>
                <a:lnTo>
                  <a:pt x="63" y="3587"/>
                </a:lnTo>
                <a:lnTo>
                  <a:pt x="63" y="3655"/>
                </a:lnTo>
                <a:lnTo>
                  <a:pt x="136" y="3655"/>
                </a:lnTo>
                <a:lnTo>
                  <a:pt x="136" y="3618"/>
                </a:lnTo>
                <a:lnTo>
                  <a:pt x="63" y="3655"/>
                </a:lnTo>
                <a:close/>
              </a:path>
            </a:pathLst>
          </a:custGeom>
          <a:solidFill>
            <a:srgbClr val="0E0D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01" name="Freeform 10"/>
          <p:cNvSpPr>
            <a:spLocks/>
          </p:cNvSpPr>
          <p:nvPr/>
        </p:nvSpPr>
        <p:spPr bwMode="auto">
          <a:xfrm>
            <a:off x="100013" y="6559550"/>
            <a:ext cx="8861425" cy="107950"/>
          </a:xfrm>
          <a:custGeom>
            <a:avLst/>
            <a:gdLst>
              <a:gd name="T0" fmla="*/ 0 w 5582"/>
              <a:gd name="T1" fmla="*/ 49213 h 68"/>
              <a:gd name="T2" fmla="*/ 115888 w 5582"/>
              <a:gd name="T3" fmla="*/ 107950 h 68"/>
              <a:gd name="T4" fmla="*/ 8861425 w 5582"/>
              <a:gd name="T5" fmla="*/ 107950 h 68"/>
              <a:gd name="T6" fmla="*/ 8861425 w 5582"/>
              <a:gd name="T7" fmla="*/ 0 h 68"/>
              <a:gd name="T8" fmla="*/ 115888 w 5582"/>
              <a:gd name="T9" fmla="*/ 0 h 68"/>
              <a:gd name="T10" fmla="*/ 231775 w 5582"/>
              <a:gd name="T11" fmla="*/ 49213 h 68"/>
              <a:gd name="T12" fmla="*/ 0 w 5582"/>
              <a:gd name="T13" fmla="*/ 49213 h 68"/>
              <a:gd name="T14" fmla="*/ 0 w 5582"/>
              <a:gd name="T15" fmla="*/ 107950 h 68"/>
              <a:gd name="T16" fmla="*/ 115888 w 5582"/>
              <a:gd name="T17" fmla="*/ 107950 h 68"/>
              <a:gd name="T18" fmla="*/ 0 w 5582"/>
              <a:gd name="T19" fmla="*/ 49213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582" h="68">
                <a:moveTo>
                  <a:pt x="0" y="31"/>
                </a:moveTo>
                <a:lnTo>
                  <a:pt x="73" y="68"/>
                </a:lnTo>
                <a:lnTo>
                  <a:pt x="5582" y="68"/>
                </a:lnTo>
                <a:lnTo>
                  <a:pt x="5582" y="0"/>
                </a:lnTo>
                <a:lnTo>
                  <a:pt x="73" y="0"/>
                </a:lnTo>
                <a:lnTo>
                  <a:pt x="146" y="31"/>
                </a:lnTo>
                <a:lnTo>
                  <a:pt x="0" y="31"/>
                </a:lnTo>
                <a:lnTo>
                  <a:pt x="0" y="68"/>
                </a:lnTo>
                <a:lnTo>
                  <a:pt x="73" y="68"/>
                </a:lnTo>
                <a:lnTo>
                  <a:pt x="0" y="31"/>
                </a:lnTo>
                <a:close/>
              </a:path>
            </a:pathLst>
          </a:custGeom>
          <a:solidFill>
            <a:srgbClr val="0E0D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02" name="Freeform 11"/>
          <p:cNvSpPr>
            <a:spLocks/>
          </p:cNvSpPr>
          <p:nvPr/>
        </p:nvSpPr>
        <p:spPr bwMode="auto">
          <a:xfrm>
            <a:off x="100013" y="806450"/>
            <a:ext cx="231775" cy="5802313"/>
          </a:xfrm>
          <a:custGeom>
            <a:avLst/>
            <a:gdLst>
              <a:gd name="T0" fmla="*/ 115888 w 146"/>
              <a:gd name="T1" fmla="*/ 0 h 3655"/>
              <a:gd name="T2" fmla="*/ 0 w 146"/>
              <a:gd name="T3" fmla="*/ 58738 h 3655"/>
              <a:gd name="T4" fmla="*/ 0 w 146"/>
              <a:gd name="T5" fmla="*/ 5802313 h 3655"/>
              <a:gd name="T6" fmla="*/ 231775 w 146"/>
              <a:gd name="T7" fmla="*/ 5802313 h 3655"/>
              <a:gd name="T8" fmla="*/ 231775 w 146"/>
              <a:gd name="T9" fmla="*/ 58738 h 3655"/>
              <a:gd name="T10" fmla="*/ 115888 w 146"/>
              <a:gd name="T11" fmla="*/ 107950 h 3655"/>
              <a:gd name="T12" fmla="*/ 115888 w 146"/>
              <a:gd name="T13" fmla="*/ 0 h 3655"/>
              <a:gd name="T14" fmla="*/ 0 w 146"/>
              <a:gd name="T15" fmla="*/ 0 h 3655"/>
              <a:gd name="T16" fmla="*/ 0 w 146"/>
              <a:gd name="T17" fmla="*/ 58738 h 3655"/>
              <a:gd name="T18" fmla="*/ 115888 w 146"/>
              <a:gd name="T19" fmla="*/ 0 h 36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6" h="3655">
                <a:moveTo>
                  <a:pt x="73" y="0"/>
                </a:moveTo>
                <a:lnTo>
                  <a:pt x="0" y="37"/>
                </a:lnTo>
                <a:lnTo>
                  <a:pt x="0" y="3655"/>
                </a:lnTo>
                <a:lnTo>
                  <a:pt x="146" y="3655"/>
                </a:lnTo>
                <a:lnTo>
                  <a:pt x="146" y="37"/>
                </a:lnTo>
                <a:lnTo>
                  <a:pt x="73" y="68"/>
                </a:lnTo>
                <a:lnTo>
                  <a:pt x="73" y="0"/>
                </a:lnTo>
                <a:lnTo>
                  <a:pt x="0" y="0"/>
                </a:lnTo>
                <a:lnTo>
                  <a:pt x="0" y="37"/>
                </a:lnTo>
                <a:lnTo>
                  <a:pt x="73" y="0"/>
                </a:lnTo>
                <a:close/>
              </a:path>
            </a:pathLst>
          </a:custGeom>
          <a:solidFill>
            <a:srgbClr val="0E0D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03" name="Freeform 12"/>
          <p:cNvSpPr>
            <a:spLocks/>
          </p:cNvSpPr>
          <p:nvPr/>
        </p:nvSpPr>
        <p:spPr bwMode="auto">
          <a:xfrm>
            <a:off x="0" y="0"/>
            <a:ext cx="2411413" cy="3724275"/>
          </a:xfrm>
          <a:custGeom>
            <a:avLst/>
            <a:gdLst>
              <a:gd name="T0" fmla="*/ 2411413 w 1519"/>
              <a:gd name="T1" fmla="*/ 0 h 1864"/>
              <a:gd name="T2" fmla="*/ 2360613 w 1519"/>
              <a:gd name="T3" fmla="*/ 49213 h 1864"/>
              <a:gd name="T4" fmla="*/ 2311400 w 1519"/>
              <a:gd name="T5" fmla="*/ 100013 h 1864"/>
              <a:gd name="T6" fmla="*/ 2260600 w 1519"/>
              <a:gd name="T7" fmla="*/ 166688 h 1864"/>
              <a:gd name="T8" fmla="*/ 2211388 w 1519"/>
              <a:gd name="T9" fmla="*/ 233363 h 1864"/>
              <a:gd name="T10" fmla="*/ 2178050 w 1519"/>
              <a:gd name="T11" fmla="*/ 307975 h 1864"/>
              <a:gd name="T12" fmla="*/ 2128838 w 1519"/>
              <a:gd name="T13" fmla="*/ 382588 h 1864"/>
              <a:gd name="T14" fmla="*/ 2078038 w 1519"/>
              <a:gd name="T15" fmla="*/ 465138 h 1864"/>
              <a:gd name="T16" fmla="*/ 2028825 w 1519"/>
              <a:gd name="T17" fmla="*/ 557213 h 1864"/>
              <a:gd name="T18" fmla="*/ 1995488 w 1519"/>
              <a:gd name="T19" fmla="*/ 647700 h 1864"/>
              <a:gd name="T20" fmla="*/ 1944688 w 1519"/>
              <a:gd name="T21" fmla="*/ 747713 h 1864"/>
              <a:gd name="T22" fmla="*/ 1895475 w 1519"/>
              <a:gd name="T23" fmla="*/ 847725 h 1864"/>
              <a:gd name="T24" fmla="*/ 1844675 w 1519"/>
              <a:gd name="T25" fmla="*/ 947738 h 1864"/>
              <a:gd name="T26" fmla="*/ 1795463 w 1519"/>
              <a:gd name="T27" fmla="*/ 1055688 h 1864"/>
              <a:gd name="T28" fmla="*/ 1762125 w 1519"/>
              <a:gd name="T29" fmla="*/ 1163638 h 1864"/>
              <a:gd name="T30" fmla="*/ 1712913 w 1519"/>
              <a:gd name="T31" fmla="*/ 1271588 h 1864"/>
              <a:gd name="T32" fmla="*/ 1662113 w 1519"/>
              <a:gd name="T33" fmla="*/ 1387475 h 1864"/>
              <a:gd name="T34" fmla="*/ 1612900 w 1519"/>
              <a:gd name="T35" fmla="*/ 1495425 h 1864"/>
              <a:gd name="T36" fmla="*/ 1562100 w 1519"/>
              <a:gd name="T37" fmla="*/ 1604963 h 1864"/>
              <a:gd name="T38" fmla="*/ 1497013 w 1519"/>
              <a:gd name="T39" fmla="*/ 1720850 h 1864"/>
              <a:gd name="T40" fmla="*/ 1446213 w 1519"/>
              <a:gd name="T41" fmla="*/ 1828800 h 1864"/>
              <a:gd name="T42" fmla="*/ 1397000 w 1519"/>
              <a:gd name="T43" fmla="*/ 1944688 h 1864"/>
              <a:gd name="T44" fmla="*/ 1330325 w 1519"/>
              <a:gd name="T45" fmla="*/ 2052638 h 1864"/>
              <a:gd name="T46" fmla="*/ 1279525 w 1519"/>
              <a:gd name="T47" fmla="*/ 2160588 h 1864"/>
              <a:gd name="T48" fmla="*/ 1214438 w 1519"/>
              <a:gd name="T49" fmla="*/ 2260600 h 1864"/>
              <a:gd name="T50" fmla="*/ 1147763 w 1519"/>
              <a:gd name="T51" fmla="*/ 2360613 h 1864"/>
              <a:gd name="T52" fmla="*/ 1081088 w 1519"/>
              <a:gd name="T53" fmla="*/ 2460625 h 1864"/>
              <a:gd name="T54" fmla="*/ 996950 w 1519"/>
              <a:gd name="T55" fmla="*/ 2560638 h 1864"/>
              <a:gd name="T56" fmla="*/ 930275 w 1519"/>
              <a:gd name="T57" fmla="*/ 2651125 h 1864"/>
              <a:gd name="T58" fmla="*/ 847725 w 1519"/>
              <a:gd name="T59" fmla="*/ 2735263 h 1864"/>
              <a:gd name="T60" fmla="*/ 781050 w 1519"/>
              <a:gd name="T61" fmla="*/ 2817813 h 1864"/>
              <a:gd name="T62" fmla="*/ 698500 w 1519"/>
              <a:gd name="T63" fmla="*/ 2892425 h 1864"/>
              <a:gd name="T64" fmla="*/ 598488 w 1519"/>
              <a:gd name="T65" fmla="*/ 2959100 h 1864"/>
              <a:gd name="T66" fmla="*/ 15875 w 1519"/>
              <a:gd name="T67" fmla="*/ 2959100 h 1864"/>
              <a:gd name="T68" fmla="*/ 0 w 1519"/>
              <a:gd name="T69" fmla="*/ 0 h 1864"/>
              <a:gd name="T70" fmla="*/ 2411413 w 1519"/>
              <a:gd name="T71" fmla="*/ 0 h 18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519" h="1864">
                <a:moveTo>
                  <a:pt x="1519" y="0"/>
                </a:moveTo>
                <a:lnTo>
                  <a:pt x="1487" y="31"/>
                </a:lnTo>
                <a:lnTo>
                  <a:pt x="1456" y="63"/>
                </a:lnTo>
                <a:lnTo>
                  <a:pt x="1424" y="105"/>
                </a:lnTo>
                <a:lnTo>
                  <a:pt x="1393" y="147"/>
                </a:lnTo>
                <a:lnTo>
                  <a:pt x="1372" y="194"/>
                </a:lnTo>
                <a:lnTo>
                  <a:pt x="1341" y="241"/>
                </a:lnTo>
                <a:lnTo>
                  <a:pt x="1309" y="293"/>
                </a:lnTo>
                <a:lnTo>
                  <a:pt x="1278" y="351"/>
                </a:lnTo>
                <a:lnTo>
                  <a:pt x="1257" y="408"/>
                </a:lnTo>
                <a:lnTo>
                  <a:pt x="1225" y="471"/>
                </a:lnTo>
                <a:lnTo>
                  <a:pt x="1194" y="534"/>
                </a:lnTo>
                <a:lnTo>
                  <a:pt x="1162" y="597"/>
                </a:lnTo>
                <a:lnTo>
                  <a:pt x="1131" y="665"/>
                </a:lnTo>
                <a:lnTo>
                  <a:pt x="1110" y="733"/>
                </a:lnTo>
                <a:lnTo>
                  <a:pt x="1079" y="801"/>
                </a:lnTo>
                <a:lnTo>
                  <a:pt x="1047" y="874"/>
                </a:lnTo>
                <a:lnTo>
                  <a:pt x="1016" y="942"/>
                </a:lnTo>
                <a:lnTo>
                  <a:pt x="984" y="1011"/>
                </a:lnTo>
                <a:lnTo>
                  <a:pt x="943" y="1084"/>
                </a:lnTo>
                <a:lnTo>
                  <a:pt x="911" y="1152"/>
                </a:lnTo>
                <a:lnTo>
                  <a:pt x="880" y="1225"/>
                </a:lnTo>
                <a:lnTo>
                  <a:pt x="838" y="1293"/>
                </a:lnTo>
                <a:lnTo>
                  <a:pt x="806" y="1361"/>
                </a:lnTo>
                <a:lnTo>
                  <a:pt x="765" y="1424"/>
                </a:lnTo>
                <a:lnTo>
                  <a:pt x="723" y="1487"/>
                </a:lnTo>
                <a:lnTo>
                  <a:pt x="681" y="1550"/>
                </a:lnTo>
                <a:lnTo>
                  <a:pt x="628" y="1613"/>
                </a:lnTo>
                <a:lnTo>
                  <a:pt x="586" y="1670"/>
                </a:lnTo>
                <a:lnTo>
                  <a:pt x="534" y="1723"/>
                </a:lnTo>
                <a:lnTo>
                  <a:pt x="492" y="1775"/>
                </a:lnTo>
                <a:lnTo>
                  <a:pt x="440" y="1822"/>
                </a:lnTo>
                <a:lnTo>
                  <a:pt x="377" y="1864"/>
                </a:lnTo>
                <a:lnTo>
                  <a:pt x="10" y="1864"/>
                </a:lnTo>
                <a:lnTo>
                  <a:pt x="0" y="0"/>
                </a:lnTo>
                <a:lnTo>
                  <a:pt x="1519" y="0"/>
                </a:lnTo>
                <a:close/>
              </a:path>
            </a:pathLst>
          </a:custGeom>
          <a:pattFill prst="shingle">
            <a:fgClr>
              <a:srgbClr val="00CC00"/>
            </a:fgClr>
            <a:bgClr>
              <a:srgbClr val="99FF33"/>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04" name="Freeform 13"/>
          <p:cNvSpPr>
            <a:spLocks/>
          </p:cNvSpPr>
          <p:nvPr/>
        </p:nvSpPr>
        <p:spPr bwMode="auto">
          <a:xfrm>
            <a:off x="0" y="765175"/>
            <a:ext cx="2411413" cy="2959100"/>
          </a:xfrm>
          <a:custGeom>
            <a:avLst/>
            <a:gdLst>
              <a:gd name="T0" fmla="*/ 2411413 w 1519"/>
              <a:gd name="T1" fmla="*/ 0 h 1864"/>
              <a:gd name="T2" fmla="*/ 2360613 w 1519"/>
              <a:gd name="T3" fmla="*/ 49213 h 1864"/>
              <a:gd name="T4" fmla="*/ 2311400 w 1519"/>
              <a:gd name="T5" fmla="*/ 100013 h 1864"/>
              <a:gd name="T6" fmla="*/ 2260600 w 1519"/>
              <a:gd name="T7" fmla="*/ 166688 h 1864"/>
              <a:gd name="T8" fmla="*/ 2211388 w 1519"/>
              <a:gd name="T9" fmla="*/ 233363 h 1864"/>
              <a:gd name="T10" fmla="*/ 2178050 w 1519"/>
              <a:gd name="T11" fmla="*/ 307975 h 1864"/>
              <a:gd name="T12" fmla="*/ 2128838 w 1519"/>
              <a:gd name="T13" fmla="*/ 382588 h 1864"/>
              <a:gd name="T14" fmla="*/ 2078038 w 1519"/>
              <a:gd name="T15" fmla="*/ 465138 h 1864"/>
              <a:gd name="T16" fmla="*/ 2028825 w 1519"/>
              <a:gd name="T17" fmla="*/ 557213 h 1864"/>
              <a:gd name="T18" fmla="*/ 1995488 w 1519"/>
              <a:gd name="T19" fmla="*/ 647700 h 1864"/>
              <a:gd name="T20" fmla="*/ 1944688 w 1519"/>
              <a:gd name="T21" fmla="*/ 747713 h 1864"/>
              <a:gd name="T22" fmla="*/ 1895475 w 1519"/>
              <a:gd name="T23" fmla="*/ 847725 h 1864"/>
              <a:gd name="T24" fmla="*/ 1844675 w 1519"/>
              <a:gd name="T25" fmla="*/ 947738 h 1864"/>
              <a:gd name="T26" fmla="*/ 1795463 w 1519"/>
              <a:gd name="T27" fmla="*/ 1055688 h 1864"/>
              <a:gd name="T28" fmla="*/ 1762125 w 1519"/>
              <a:gd name="T29" fmla="*/ 1163638 h 1864"/>
              <a:gd name="T30" fmla="*/ 1712913 w 1519"/>
              <a:gd name="T31" fmla="*/ 1271588 h 1864"/>
              <a:gd name="T32" fmla="*/ 1662113 w 1519"/>
              <a:gd name="T33" fmla="*/ 1387475 h 1864"/>
              <a:gd name="T34" fmla="*/ 1612900 w 1519"/>
              <a:gd name="T35" fmla="*/ 1495425 h 1864"/>
              <a:gd name="T36" fmla="*/ 1562100 w 1519"/>
              <a:gd name="T37" fmla="*/ 1604963 h 1864"/>
              <a:gd name="T38" fmla="*/ 1497013 w 1519"/>
              <a:gd name="T39" fmla="*/ 1720850 h 1864"/>
              <a:gd name="T40" fmla="*/ 1446213 w 1519"/>
              <a:gd name="T41" fmla="*/ 1828800 h 1864"/>
              <a:gd name="T42" fmla="*/ 1397000 w 1519"/>
              <a:gd name="T43" fmla="*/ 1944688 h 1864"/>
              <a:gd name="T44" fmla="*/ 1330325 w 1519"/>
              <a:gd name="T45" fmla="*/ 2052638 h 1864"/>
              <a:gd name="T46" fmla="*/ 1279525 w 1519"/>
              <a:gd name="T47" fmla="*/ 2160588 h 1864"/>
              <a:gd name="T48" fmla="*/ 1214438 w 1519"/>
              <a:gd name="T49" fmla="*/ 2260600 h 1864"/>
              <a:gd name="T50" fmla="*/ 1147763 w 1519"/>
              <a:gd name="T51" fmla="*/ 2360613 h 1864"/>
              <a:gd name="T52" fmla="*/ 1081088 w 1519"/>
              <a:gd name="T53" fmla="*/ 2460625 h 1864"/>
              <a:gd name="T54" fmla="*/ 996950 w 1519"/>
              <a:gd name="T55" fmla="*/ 2560638 h 1864"/>
              <a:gd name="T56" fmla="*/ 930275 w 1519"/>
              <a:gd name="T57" fmla="*/ 2651125 h 1864"/>
              <a:gd name="T58" fmla="*/ 847725 w 1519"/>
              <a:gd name="T59" fmla="*/ 2735263 h 1864"/>
              <a:gd name="T60" fmla="*/ 781050 w 1519"/>
              <a:gd name="T61" fmla="*/ 2817813 h 1864"/>
              <a:gd name="T62" fmla="*/ 698500 w 1519"/>
              <a:gd name="T63" fmla="*/ 2892425 h 1864"/>
              <a:gd name="T64" fmla="*/ 598488 w 1519"/>
              <a:gd name="T65" fmla="*/ 2959100 h 1864"/>
              <a:gd name="T66" fmla="*/ 15875 w 1519"/>
              <a:gd name="T67" fmla="*/ 2959100 h 1864"/>
              <a:gd name="T68" fmla="*/ 0 w 1519"/>
              <a:gd name="T69" fmla="*/ 0 h 1864"/>
              <a:gd name="T70" fmla="*/ 2411413 w 1519"/>
              <a:gd name="T71" fmla="*/ 0 h 18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519" h="1864">
                <a:moveTo>
                  <a:pt x="1519" y="0"/>
                </a:moveTo>
                <a:lnTo>
                  <a:pt x="1487" y="31"/>
                </a:lnTo>
                <a:lnTo>
                  <a:pt x="1456" y="63"/>
                </a:lnTo>
                <a:lnTo>
                  <a:pt x="1424" y="105"/>
                </a:lnTo>
                <a:lnTo>
                  <a:pt x="1393" y="147"/>
                </a:lnTo>
                <a:lnTo>
                  <a:pt x="1372" y="194"/>
                </a:lnTo>
                <a:lnTo>
                  <a:pt x="1341" y="241"/>
                </a:lnTo>
                <a:lnTo>
                  <a:pt x="1309" y="293"/>
                </a:lnTo>
                <a:lnTo>
                  <a:pt x="1278" y="351"/>
                </a:lnTo>
                <a:lnTo>
                  <a:pt x="1257" y="408"/>
                </a:lnTo>
                <a:lnTo>
                  <a:pt x="1225" y="471"/>
                </a:lnTo>
                <a:lnTo>
                  <a:pt x="1194" y="534"/>
                </a:lnTo>
                <a:lnTo>
                  <a:pt x="1162" y="597"/>
                </a:lnTo>
                <a:lnTo>
                  <a:pt x="1131" y="665"/>
                </a:lnTo>
                <a:lnTo>
                  <a:pt x="1110" y="733"/>
                </a:lnTo>
                <a:lnTo>
                  <a:pt x="1079" y="801"/>
                </a:lnTo>
                <a:lnTo>
                  <a:pt x="1047" y="874"/>
                </a:lnTo>
                <a:lnTo>
                  <a:pt x="1016" y="942"/>
                </a:lnTo>
                <a:lnTo>
                  <a:pt x="984" y="1011"/>
                </a:lnTo>
                <a:lnTo>
                  <a:pt x="943" y="1084"/>
                </a:lnTo>
                <a:lnTo>
                  <a:pt x="911" y="1152"/>
                </a:lnTo>
                <a:lnTo>
                  <a:pt x="880" y="1225"/>
                </a:lnTo>
                <a:lnTo>
                  <a:pt x="838" y="1293"/>
                </a:lnTo>
                <a:lnTo>
                  <a:pt x="806" y="1361"/>
                </a:lnTo>
                <a:lnTo>
                  <a:pt x="765" y="1424"/>
                </a:lnTo>
                <a:lnTo>
                  <a:pt x="723" y="1487"/>
                </a:lnTo>
                <a:lnTo>
                  <a:pt x="681" y="1550"/>
                </a:lnTo>
                <a:lnTo>
                  <a:pt x="628" y="1613"/>
                </a:lnTo>
                <a:lnTo>
                  <a:pt x="586" y="1670"/>
                </a:lnTo>
                <a:lnTo>
                  <a:pt x="534" y="1723"/>
                </a:lnTo>
                <a:lnTo>
                  <a:pt x="492" y="1775"/>
                </a:lnTo>
                <a:lnTo>
                  <a:pt x="440" y="1822"/>
                </a:lnTo>
                <a:lnTo>
                  <a:pt x="377" y="1864"/>
                </a:lnTo>
                <a:lnTo>
                  <a:pt x="10" y="1864"/>
                </a:lnTo>
                <a:lnTo>
                  <a:pt x="0" y="0"/>
                </a:lnTo>
                <a:lnTo>
                  <a:pt x="1519" y="0"/>
                </a:lnTo>
              </a:path>
            </a:pathLst>
          </a:custGeom>
          <a:noFill/>
          <a:ln w="0">
            <a:solidFill>
              <a:srgbClr val="0E0D0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105" name="Freeform 14"/>
          <p:cNvSpPr>
            <a:spLocks/>
          </p:cNvSpPr>
          <p:nvPr/>
        </p:nvSpPr>
        <p:spPr bwMode="auto">
          <a:xfrm>
            <a:off x="431800" y="1"/>
            <a:ext cx="539800" cy="1728787"/>
          </a:xfrm>
          <a:custGeom>
            <a:avLst/>
            <a:gdLst>
              <a:gd name="T0" fmla="*/ 50800 w 199"/>
              <a:gd name="T1" fmla="*/ 0 h 607"/>
              <a:gd name="T2" fmla="*/ 50800 w 199"/>
              <a:gd name="T3" fmla="*/ 125413 h 607"/>
              <a:gd name="T4" fmla="*/ 50800 w 199"/>
              <a:gd name="T5" fmla="*/ 241300 h 607"/>
              <a:gd name="T6" fmla="*/ 33338 w 199"/>
              <a:gd name="T7" fmla="*/ 365125 h 607"/>
              <a:gd name="T8" fmla="*/ 17463 w 199"/>
              <a:gd name="T9" fmla="*/ 490538 h 607"/>
              <a:gd name="T10" fmla="*/ 17463 w 199"/>
              <a:gd name="T11" fmla="*/ 606425 h 607"/>
              <a:gd name="T12" fmla="*/ 0 w 199"/>
              <a:gd name="T13" fmla="*/ 731838 h 607"/>
              <a:gd name="T14" fmla="*/ 0 w 199"/>
              <a:gd name="T15" fmla="*/ 847725 h 607"/>
              <a:gd name="T16" fmla="*/ 0 w 199"/>
              <a:gd name="T17" fmla="*/ 963613 h 607"/>
              <a:gd name="T18" fmla="*/ 17463 w 199"/>
              <a:gd name="T19" fmla="*/ 906463 h 607"/>
              <a:gd name="T20" fmla="*/ 33338 w 199"/>
              <a:gd name="T21" fmla="*/ 847725 h 607"/>
              <a:gd name="T22" fmla="*/ 66675 w 199"/>
              <a:gd name="T23" fmla="*/ 781050 h 607"/>
              <a:gd name="T24" fmla="*/ 100013 w 199"/>
              <a:gd name="T25" fmla="*/ 714375 h 607"/>
              <a:gd name="T26" fmla="*/ 133350 w 199"/>
              <a:gd name="T27" fmla="*/ 647700 h 607"/>
              <a:gd name="T28" fmla="*/ 166688 w 199"/>
              <a:gd name="T29" fmla="*/ 573088 h 607"/>
              <a:gd name="T30" fmla="*/ 182563 w 199"/>
              <a:gd name="T31" fmla="*/ 498475 h 607"/>
              <a:gd name="T32" fmla="*/ 200025 w 199"/>
              <a:gd name="T33" fmla="*/ 415925 h 607"/>
              <a:gd name="T34" fmla="*/ 215900 w 199"/>
              <a:gd name="T35" fmla="*/ 323850 h 607"/>
              <a:gd name="T36" fmla="*/ 233363 w 199"/>
              <a:gd name="T37" fmla="*/ 249238 h 607"/>
              <a:gd name="T38" fmla="*/ 249238 w 199"/>
              <a:gd name="T39" fmla="*/ 200025 h 607"/>
              <a:gd name="T40" fmla="*/ 266700 w 199"/>
              <a:gd name="T41" fmla="*/ 157163 h 607"/>
              <a:gd name="T42" fmla="*/ 282575 w 199"/>
              <a:gd name="T43" fmla="*/ 115888 h 607"/>
              <a:gd name="T44" fmla="*/ 282575 w 199"/>
              <a:gd name="T45" fmla="*/ 82550 h 607"/>
              <a:gd name="T46" fmla="*/ 300038 w 199"/>
              <a:gd name="T47" fmla="*/ 49213 h 607"/>
              <a:gd name="T48" fmla="*/ 315913 w 199"/>
              <a:gd name="T49" fmla="*/ 0 h 607"/>
              <a:gd name="T50" fmla="*/ 50800 w 199"/>
              <a:gd name="T51" fmla="*/ 0 h 60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99" h="607">
                <a:moveTo>
                  <a:pt x="32" y="0"/>
                </a:moveTo>
                <a:lnTo>
                  <a:pt x="32" y="79"/>
                </a:lnTo>
                <a:lnTo>
                  <a:pt x="32" y="152"/>
                </a:lnTo>
                <a:lnTo>
                  <a:pt x="21" y="230"/>
                </a:lnTo>
                <a:lnTo>
                  <a:pt x="11" y="309"/>
                </a:lnTo>
                <a:lnTo>
                  <a:pt x="11" y="382"/>
                </a:lnTo>
                <a:lnTo>
                  <a:pt x="0" y="461"/>
                </a:lnTo>
                <a:lnTo>
                  <a:pt x="0" y="534"/>
                </a:lnTo>
                <a:lnTo>
                  <a:pt x="0" y="607"/>
                </a:lnTo>
                <a:lnTo>
                  <a:pt x="11" y="571"/>
                </a:lnTo>
                <a:lnTo>
                  <a:pt x="21" y="534"/>
                </a:lnTo>
                <a:lnTo>
                  <a:pt x="42" y="492"/>
                </a:lnTo>
                <a:lnTo>
                  <a:pt x="63" y="450"/>
                </a:lnTo>
                <a:lnTo>
                  <a:pt x="84" y="408"/>
                </a:lnTo>
                <a:lnTo>
                  <a:pt x="105" y="361"/>
                </a:lnTo>
                <a:lnTo>
                  <a:pt x="115" y="314"/>
                </a:lnTo>
                <a:lnTo>
                  <a:pt x="126" y="262"/>
                </a:lnTo>
                <a:lnTo>
                  <a:pt x="136" y="204"/>
                </a:lnTo>
                <a:lnTo>
                  <a:pt x="147" y="157"/>
                </a:lnTo>
                <a:lnTo>
                  <a:pt x="157" y="126"/>
                </a:lnTo>
                <a:lnTo>
                  <a:pt x="168" y="99"/>
                </a:lnTo>
                <a:lnTo>
                  <a:pt x="178" y="73"/>
                </a:lnTo>
                <a:lnTo>
                  <a:pt x="178" y="52"/>
                </a:lnTo>
                <a:lnTo>
                  <a:pt x="189" y="31"/>
                </a:lnTo>
                <a:lnTo>
                  <a:pt x="199" y="0"/>
                </a:lnTo>
                <a:lnTo>
                  <a:pt x="32"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06" name="Freeform 15"/>
          <p:cNvSpPr>
            <a:spLocks/>
          </p:cNvSpPr>
          <p:nvPr/>
        </p:nvSpPr>
        <p:spPr bwMode="auto">
          <a:xfrm>
            <a:off x="1230312" y="1"/>
            <a:ext cx="677391" cy="1114424"/>
          </a:xfrm>
          <a:custGeom>
            <a:avLst/>
            <a:gdLst>
              <a:gd name="T0" fmla="*/ 0 w 188"/>
              <a:gd name="T1" fmla="*/ 0 h 220"/>
              <a:gd name="T2" fmla="*/ 15875 w 188"/>
              <a:gd name="T3" fmla="*/ 66675 h 220"/>
              <a:gd name="T4" fmla="*/ 33338 w 188"/>
              <a:gd name="T5" fmla="*/ 115888 h 220"/>
              <a:gd name="T6" fmla="*/ 33338 w 188"/>
              <a:gd name="T7" fmla="*/ 166688 h 220"/>
              <a:gd name="T8" fmla="*/ 15875 w 188"/>
              <a:gd name="T9" fmla="*/ 207963 h 220"/>
              <a:gd name="T10" fmla="*/ 15875 w 188"/>
              <a:gd name="T11" fmla="*/ 241300 h 220"/>
              <a:gd name="T12" fmla="*/ 0 w 188"/>
              <a:gd name="T13" fmla="*/ 282575 h 220"/>
              <a:gd name="T14" fmla="*/ 0 w 188"/>
              <a:gd name="T15" fmla="*/ 315913 h 220"/>
              <a:gd name="T16" fmla="*/ 0 w 188"/>
              <a:gd name="T17" fmla="*/ 349250 h 220"/>
              <a:gd name="T18" fmla="*/ 66675 w 188"/>
              <a:gd name="T19" fmla="*/ 307975 h 220"/>
              <a:gd name="T20" fmla="*/ 115888 w 188"/>
              <a:gd name="T21" fmla="*/ 257175 h 220"/>
              <a:gd name="T22" fmla="*/ 166688 w 188"/>
              <a:gd name="T23" fmla="*/ 215900 h 220"/>
              <a:gd name="T24" fmla="*/ 200025 w 188"/>
              <a:gd name="T25" fmla="*/ 166688 h 220"/>
              <a:gd name="T26" fmla="*/ 231775 w 188"/>
              <a:gd name="T27" fmla="*/ 115888 h 220"/>
              <a:gd name="T28" fmla="*/ 249238 w 188"/>
              <a:gd name="T29" fmla="*/ 74613 h 220"/>
              <a:gd name="T30" fmla="*/ 282575 w 188"/>
              <a:gd name="T31" fmla="*/ 33338 h 220"/>
              <a:gd name="T32" fmla="*/ 298450 w 188"/>
              <a:gd name="T33" fmla="*/ 0 h 220"/>
              <a:gd name="T34" fmla="*/ 0 w 188"/>
              <a:gd name="T35" fmla="*/ 0 h 2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8" h="220">
                <a:moveTo>
                  <a:pt x="0" y="0"/>
                </a:moveTo>
                <a:lnTo>
                  <a:pt x="10" y="42"/>
                </a:lnTo>
                <a:lnTo>
                  <a:pt x="21" y="73"/>
                </a:lnTo>
                <a:lnTo>
                  <a:pt x="21" y="105"/>
                </a:lnTo>
                <a:lnTo>
                  <a:pt x="10" y="131"/>
                </a:lnTo>
                <a:lnTo>
                  <a:pt x="10" y="152"/>
                </a:lnTo>
                <a:lnTo>
                  <a:pt x="0" y="178"/>
                </a:lnTo>
                <a:lnTo>
                  <a:pt x="0" y="199"/>
                </a:lnTo>
                <a:lnTo>
                  <a:pt x="0" y="220"/>
                </a:lnTo>
                <a:lnTo>
                  <a:pt x="42" y="194"/>
                </a:lnTo>
                <a:lnTo>
                  <a:pt x="73" y="162"/>
                </a:lnTo>
                <a:lnTo>
                  <a:pt x="105" y="136"/>
                </a:lnTo>
                <a:lnTo>
                  <a:pt x="126" y="105"/>
                </a:lnTo>
                <a:lnTo>
                  <a:pt x="146" y="73"/>
                </a:lnTo>
                <a:lnTo>
                  <a:pt x="157" y="47"/>
                </a:lnTo>
                <a:lnTo>
                  <a:pt x="178" y="21"/>
                </a:lnTo>
                <a:lnTo>
                  <a:pt x="188" y="0"/>
                </a:lnTo>
                <a:lnTo>
                  <a:pt x="0"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07" name="Freeform 16"/>
          <p:cNvSpPr>
            <a:spLocks/>
          </p:cNvSpPr>
          <p:nvPr/>
        </p:nvSpPr>
        <p:spPr bwMode="auto">
          <a:xfrm>
            <a:off x="100013" y="3524250"/>
            <a:ext cx="82550" cy="200025"/>
          </a:xfrm>
          <a:custGeom>
            <a:avLst/>
            <a:gdLst>
              <a:gd name="T0" fmla="*/ 0 w 52"/>
              <a:gd name="T1" fmla="*/ 200025 h 126"/>
              <a:gd name="T2" fmla="*/ 0 w 52"/>
              <a:gd name="T3" fmla="*/ 150813 h 126"/>
              <a:gd name="T4" fmla="*/ 0 w 52"/>
              <a:gd name="T5" fmla="*/ 100013 h 126"/>
              <a:gd name="T6" fmla="*/ 0 w 52"/>
              <a:gd name="T7" fmla="*/ 50800 h 126"/>
              <a:gd name="T8" fmla="*/ 0 w 52"/>
              <a:gd name="T9" fmla="*/ 0 h 126"/>
              <a:gd name="T10" fmla="*/ 15875 w 52"/>
              <a:gd name="T11" fmla="*/ 42863 h 126"/>
              <a:gd name="T12" fmla="*/ 33338 w 52"/>
              <a:gd name="T13" fmla="*/ 84138 h 126"/>
              <a:gd name="T14" fmla="*/ 33338 w 52"/>
              <a:gd name="T15" fmla="*/ 117475 h 126"/>
              <a:gd name="T16" fmla="*/ 49213 w 52"/>
              <a:gd name="T17" fmla="*/ 141288 h 126"/>
              <a:gd name="T18" fmla="*/ 66675 w 52"/>
              <a:gd name="T19" fmla="*/ 158750 h 126"/>
              <a:gd name="T20" fmla="*/ 82550 w 52"/>
              <a:gd name="T21" fmla="*/ 166688 h 126"/>
              <a:gd name="T22" fmla="*/ 82550 w 52"/>
              <a:gd name="T23" fmla="*/ 184150 h 126"/>
              <a:gd name="T24" fmla="*/ 82550 w 52"/>
              <a:gd name="T25" fmla="*/ 200025 h 126"/>
              <a:gd name="T26" fmla="*/ 0 w 52"/>
              <a:gd name="T27" fmla="*/ 200025 h 1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2" h="126">
                <a:moveTo>
                  <a:pt x="0" y="126"/>
                </a:moveTo>
                <a:lnTo>
                  <a:pt x="0" y="95"/>
                </a:lnTo>
                <a:lnTo>
                  <a:pt x="0" y="63"/>
                </a:lnTo>
                <a:lnTo>
                  <a:pt x="0" y="32"/>
                </a:lnTo>
                <a:lnTo>
                  <a:pt x="0" y="0"/>
                </a:lnTo>
                <a:lnTo>
                  <a:pt x="10" y="27"/>
                </a:lnTo>
                <a:lnTo>
                  <a:pt x="21" y="53"/>
                </a:lnTo>
                <a:lnTo>
                  <a:pt x="21" y="74"/>
                </a:lnTo>
                <a:lnTo>
                  <a:pt x="31" y="89"/>
                </a:lnTo>
                <a:lnTo>
                  <a:pt x="42" y="100"/>
                </a:lnTo>
                <a:lnTo>
                  <a:pt x="52" y="105"/>
                </a:lnTo>
                <a:lnTo>
                  <a:pt x="52" y="116"/>
                </a:lnTo>
                <a:lnTo>
                  <a:pt x="52" y="126"/>
                </a:lnTo>
                <a:lnTo>
                  <a:pt x="0" y="126"/>
                </a:lnTo>
                <a:close/>
              </a:path>
            </a:pathLst>
          </a:custGeom>
          <a:solidFill>
            <a:srgbClr val="4C42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08" name="Freeform 17"/>
          <p:cNvSpPr>
            <a:spLocks/>
          </p:cNvSpPr>
          <p:nvPr/>
        </p:nvSpPr>
        <p:spPr bwMode="auto">
          <a:xfrm>
            <a:off x="215900" y="3217863"/>
            <a:ext cx="166688" cy="506412"/>
          </a:xfrm>
          <a:custGeom>
            <a:avLst/>
            <a:gdLst>
              <a:gd name="T0" fmla="*/ 115888 w 105"/>
              <a:gd name="T1" fmla="*/ 506412 h 319"/>
              <a:gd name="T2" fmla="*/ 66675 w 105"/>
              <a:gd name="T3" fmla="*/ 431800 h 319"/>
              <a:gd name="T4" fmla="*/ 49213 w 105"/>
              <a:gd name="T5" fmla="*/ 365125 h 319"/>
              <a:gd name="T6" fmla="*/ 49213 w 105"/>
              <a:gd name="T7" fmla="*/ 306387 h 319"/>
              <a:gd name="T8" fmla="*/ 82550 w 105"/>
              <a:gd name="T9" fmla="*/ 249237 h 319"/>
              <a:gd name="T10" fmla="*/ 100013 w 105"/>
              <a:gd name="T11" fmla="*/ 190500 h 319"/>
              <a:gd name="T12" fmla="*/ 133350 w 105"/>
              <a:gd name="T13" fmla="*/ 131762 h 319"/>
              <a:gd name="T14" fmla="*/ 166688 w 105"/>
              <a:gd name="T15" fmla="*/ 66675 h 319"/>
              <a:gd name="T16" fmla="*/ 166688 w 105"/>
              <a:gd name="T17" fmla="*/ 0 h 319"/>
              <a:gd name="T18" fmla="*/ 149225 w 105"/>
              <a:gd name="T19" fmla="*/ 66675 h 319"/>
              <a:gd name="T20" fmla="*/ 115888 w 105"/>
              <a:gd name="T21" fmla="*/ 131762 h 319"/>
              <a:gd name="T22" fmla="*/ 66675 w 105"/>
              <a:gd name="T23" fmla="*/ 198437 h 319"/>
              <a:gd name="T24" fmla="*/ 49213 w 105"/>
              <a:gd name="T25" fmla="*/ 257175 h 319"/>
              <a:gd name="T26" fmla="*/ 17463 w 105"/>
              <a:gd name="T27" fmla="*/ 315912 h 319"/>
              <a:gd name="T28" fmla="*/ 0 w 105"/>
              <a:gd name="T29" fmla="*/ 373062 h 319"/>
              <a:gd name="T30" fmla="*/ 17463 w 105"/>
              <a:gd name="T31" fmla="*/ 439737 h 319"/>
              <a:gd name="T32" fmla="*/ 33338 w 105"/>
              <a:gd name="T33" fmla="*/ 506412 h 319"/>
              <a:gd name="T34" fmla="*/ 115888 w 105"/>
              <a:gd name="T35" fmla="*/ 506412 h 3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5" h="319">
                <a:moveTo>
                  <a:pt x="73" y="319"/>
                </a:moveTo>
                <a:lnTo>
                  <a:pt x="42" y="272"/>
                </a:lnTo>
                <a:lnTo>
                  <a:pt x="31" y="230"/>
                </a:lnTo>
                <a:lnTo>
                  <a:pt x="31" y="193"/>
                </a:lnTo>
                <a:lnTo>
                  <a:pt x="52" y="157"/>
                </a:lnTo>
                <a:lnTo>
                  <a:pt x="63" y="120"/>
                </a:lnTo>
                <a:lnTo>
                  <a:pt x="84" y="83"/>
                </a:lnTo>
                <a:lnTo>
                  <a:pt x="105" y="42"/>
                </a:lnTo>
                <a:lnTo>
                  <a:pt x="105" y="0"/>
                </a:lnTo>
                <a:lnTo>
                  <a:pt x="94" y="42"/>
                </a:lnTo>
                <a:lnTo>
                  <a:pt x="73" y="83"/>
                </a:lnTo>
                <a:lnTo>
                  <a:pt x="42" y="125"/>
                </a:lnTo>
                <a:lnTo>
                  <a:pt x="31" y="162"/>
                </a:lnTo>
                <a:lnTo>
                  <a:pt x="11" y="199"/>
                </a:lnTo>
                <a:lnTo>
                  <a:pt x="0" y="235"/>
                </a:lnTo>
                <a:lnTo>
                  <a:pt x="11" y="277"/>
                </a:lnTo>
                <a:lnTo>
                  <a:pt x="21" y="319"/>
                </a:lnTo>
                <a:lnTo>
                  <a:pt x="73" y="319"/>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09" name="Freeform 18"/>
          <p:cNvSpPr>
            <a:spLocks/>
          </p:cNvSpPr>
          <p:nvPr/>
        </p:nvSpPr>
        <p:spPr bwMode="auto">
          <a:xfrm>
            <a:off x="398463" y="3251200"/>
            <a:ext cx="300037" cy="473075"/>
          </a:xfrm>
          <a:custGeom>
            <a:avLst/>
            <a:gdLst>
              <a:gd name="T0" fmla="*/ 0 w 189"/>
              <a:gd name="T1" fmla="*/ 473075 h 298"/>
              <a:gd name="T2" fmla="*/ 0 w 189"/>
              <a:gd name="T3" fmla="*/ 439738 h 298"/>
              <a:gd name="T4" fmla="*/ 33337 w 189"/>
              <a:gd name="T5" fmla="*/ 381000 h 298"/>
              <a:gd name="T6" fmla="*/ 66675 w 189"/>
              <a:gd name="T7" fmla="*/ 306388 h 298"/>
              <a:gd name="T8" fmla="*/ 117475 w 189"/>
              <a:gd name="T9" fmla="*/ 231775 h 298"/>
              <a:gd name="T10" fmla="*/ 149225 w 189"/>
              <a:gd name="T11" fmla="*/ 157163 h 298"/>
              <a:gd name="T12" fmla="*/ 200025 w 189"/>
              <a:gd name="T13" fmla="*/ 90488 h 298"/>
              <a:gd name="T14" fmla="*/ 249237 w 189"/>
              <a:gd name="T15" fmla="*/ 41275 h 298"/>
              <a:gd name="T16" fmla="*/ 300037 w 189"/>
              <a:gd name="T17" fmla="*/ 0 h 298"/>
              <a:gd name="T18" fmla="*/ 249237 w 189"/>
              <a:gd name="T19" fmla="*/ 65088 h 298"/>
              <a:gd name="T20" fmla="*/ 215900 w 189"/>
              <a:gd name="T21" fmla="*/ 141288 h 298"/>
              <a:gd name="T22" fmla="*/ 182562 w 189"/>
              <a:gd name="T23" fmla="*/ 206375 h 298"/>
              <a:gd name="T24" fmla="*/ 149225 w 189"/>
              <a:gd name="T25" fmla="*/ 273050 h 298"/>
              <a:gd name="T26" fmla="*/ 117475 w 189"/>
              <a:gd name="T27" fmla="*/ 331788 h 298"/>
              <a:gd name="T28" fmla="*/ 100012 w 189"/>
              <a:gd name="T29" fmla="*/ 390525 h 298"/>
              <a:gd name="T30" fmla="*/ 100012 w 189"/>
              <a:gd name="T31" fmla="*/ 439738 h 298"/>
              <a:gd name="T32" fmla="*/ 84137 w 189"/>
              <a:gd name="T33" fmla="*/ 473075 h 298"/>
              <a:gd name="T34" fmla="*/ 0 w 189"/>
              <a:gd name="T35" fmla="*/ 473075 h 2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9" h="298">
                <a:moveTo>
                  <a:pt x="0" y="298"/>
                </a:moveTo>
                <a:lnTo>
                  <a:pt x="0" y="277"/>
                </a:lnTo>
                <a:lnTo>
                  <a:pt x="21" y="240"/>
                </a:lnTo>
                <a:lnTo>
                  <a:pt x="42" y="193"/>
                </a:lnTo>
                <a:lnTo>
                  <a:pt x="74" y="146"/>
                </a:lnTo>
                <a:lnTo>
                  <a:pt x="94" y="99"/>
                </a:lnTo>
                <a:lnTo>
                  <a:pt x="126" y="57"/>
                </a:lnTo>
                <a:lnTo>
                  <a:pt x="157" y="26"/>
                </a:lnTo>
                <a:lnTo>
                  <a:pt x="189" y="0"/>
                </a:lnTo>
                <a:lnTo>
                  <a:pt x="157" y="41"/>
                </a:lnTo>
                <a:lnTo>
                  <a:pt x="136" y="89"/>
                </a:lnTo>
                <a:lnTo>
                  <a:pt x="115" y="130"/>
                </a:lnTo>
                <a:lnTo>
                  <a:pt x="94" y="172"/>
                </a:lnTo>
                <a:lnTo>
                  <a:pt x="74" y="209"/>
                </a:lnTo>
                <a:lnTo>
                  <a:pt x="63" y="246"/>
                </a:lnTo>
                <a:lnTo>
                  <a:pt x="63" y="277"/>
                </a:lnTo>
                <a:lnTo>
                  <a:pt x="53" y="298"/>
                </a:lnTo>
                <a:lnTo>
                  <a:pt x="0" y="298"/>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10" name="Freeform 19"/>
          <p:cNvSpPr>
            <a:spLocks/>
          </p:cNvSpPr>
          <p:nvPr/>
        </p:nvSpPr>
        <p:spPr bwMode="auto">
          <a:xfrm>
            <a:off x="0" y="3832225"/>
            <a:ext cx="2260600" cy="3025775"/>
          </a:xfrm>
          <a:custGeom>
            <a:avLst/>
            <a:gdLst>
              <a:gd name="T0" fmla="*/ 0 w 1424"/>
              <a:gd name="T1" fmla="*/ 166688 h 1906"/>
              <a:gd name="T2" fmla="*/ 0 w 1424"/>
              <a:gd name="T3" fmla="*/ 3025775 h 1906"/>
              <a:gd name="T4" fmla="*/ 2260600 w 1424"/>
              <a:gd name="T5" fmla="*/ 3025775 h 1906"/>
              <a:gd name="T6" fmla="*/ 2211388 w 1424"/>
              <a:gd name="T7" fmla="*/ 2984500 h 1906"/>
              <a:gd name="T8" fmla="*/ 2160588 w 1424"/>
              <a:gd name="T9" fmla="*/ 2943225 h 1906"/>
              <a:gd name="T10" fmla="*/ 2128838 w 1424"/>
              <a:gd name="T11" fmla="*/ 2900363 h 1906"/>
              <a:gd name="T12" fmla="*/ 2095500 w 1424"/>
              <a:gd name="T13" fmla="*/ 2851150 h 1906"/>
              <a:gd name="T14" fmla="*/ 2062163 w 1424"/>
              <a:gd name="T15" fmla="*/ 2801938 h 1906"/>
              <a:gd name="T16" fmla="*/ 2028825 w 1424"/>
              <a:gd name="T17" fmla="*/ 2751138 h 1906"/>
              <a:gd name="T18" fmla="*/ 2011363 w 1424"/>
              <a:gd name="T19" fmla="*/ 2701925 h 1906"/>
              <a:gd name="T20" fmla="*/ 1978025 w 1424"/>
              <a:gd name="T21" fmla="*/ 2643188 h 1906"/>
              <a:gd name="T22" fmla="*/ 1962150 w 1424"/>
              <a:gd name="T23" fmla="*/ 2584450 h 1906"/>
              <a:gd name="T24" fmla="*/ 1944688 w 1424"/>
              <a:gd name="T25" fmla="*/ 2527300 h 1906"/>
              <a:gd name="T26" fmla="*/ 1928813 w 1424"/>
              <a:gd name="T27" fmla="*/ 2468563 h 1906"/>
              <a:gd name="T28" fmla="*/ 1911350 w 1424"/>
              <a:gd name="T29" fmla="*/ 2401888 h 1906"/>
              <a:gd name="T30" fmla="*/ 1895475 w 1424"/>
              <a:gd name="T31" fmla="*/ 2335213 h 1906"/>
              <a:gd name="T32" fmla="*/ 1895475 w 1424"/>
              <a:gd name="T33" fmla="*/ 2278063 h 1906"/>
              <a:gd name="T34" fmla="*/ 1878013 w 1424"/>
              <a:gd name="T35" fmla="*/ 2211388 h 1906"/>
              <a:gd name="T36" fmla="*/ 1862138 w 1424"/>
              <a:gd name="T37" fmla="*/ 2144713 h 1906"/>
              <a:gd name="T38" fmla="*/ 1844675 w 1424"/>
              <a:gd name="T39" fmla="*/ 2052638 h 1906"/>
              <a:gd name="T40" fmla="*/ 1844675 w 1424"/>
              <a:gd name="T41" fmla="*/ 1970088 h 1906"/>
              <a:gd name="T42" fmla="*/ 1828800 w 1424"/>
              <a:gd name="T43" fmla="*/ 1878013 h 1906"/>
              <a:gd name="T44" fmla="*/ 1828800 w 1424"/>
              <a:gd name="T45" fmla="*/ 1787525 h 1906"/>
              <a:gd name="T46" fmla="*/ 1812925 w 1424"/>
              <a:gd name="T47" fmla="*/ 1687513 h 1906"/>
              <a:gd name="T48" fmla="*/ 1795463 w 1424"/>
              <a:gd name="T49" fmla="*/ 1579563 h 1906"/>
              <a:gd name="T50" fmla="*/ 1762125 w 1424"/>
              <a:gd name="T51" fmla="*/ 1454150 h 1906"/>
              <a:gd name="T52" fmla="*/ 1728788 w 1424"/>
              <a:gd name="T53" fmla="*/ 1312863 h 1906"/>
              <a:gd name="T54" fmla="*/ 1712913 w 1424"/>
              <a:gd name="T55" fmla="*/ 1230313 h 1906"/>
              <a:gd name="T56" fmla="*/ 1679575 w 1424"/>
              <a:gd name="T57" fmla="*/ 1155700 h 1906"/>
              <a:gd name="T58" fmla="*/ 1628775 w 1424"/>
              <a:gd name="T59" fmla="*/ 1073150 h 1906"/>
              <a:gd name="T60" fmla="*/ 1579563 w 1424"/>
              <a:gd name="T61" fmla="*/ 989013 h 1906"/>
              <a:gd name="T62" fmla="*/ 1528763 w 1424"/>
              <a:gd name="T63" fmla="*/ 914400 h 1906"/>
              <a:gd name="T64" fmla="*/ 1463675 w 1424"/>
              <a:gd name="T65" fmla="*/ 831850 h 1906"/>
              <a:gd name="T66" fmla="*/ 1397000 w 1424"/>
              <a:gd name="T67" fmla="*/ 747713 h 1906"/>
              <a:gd name="T68" fmla="*/ 1330325 w 1424"/>
              <a:gd name="T69" fmla="*/ 665163 h 1906"/>
              <a:gd name="T70" fmla="*/ 1246188 w 1424"/>
              <a:gd name="T71" fmla="*/ 582613 h 1906"/>
              <a:gd name="T72" fmla="*/ 1163638 w 1424"/>
              <a:gd name="T73" fmla="*/ 498475 h 1906"/>
              <a:gd name="T74" fmla="*/ 1081088 w 1424"/>
              <a:gd name="T75" fmla="*/ 415925 h 1906"/>
              <a:gd name="T76" fmla="*/ 981075 w 1424"/>
              <a:gd name="T77" fmla="*/ 333375 h 1906"/>
              <a:gd name="T78" fmla="*/ 898525 w 1424"/>
              <a:gd name="T79" fmla="*/ 249238 h 1906"/>
              <a:gd name="T80" fmla="*/ 798513 w 1424"/>
              <a:gd name="T81" fmla="*/ 166688 h 1906"/>
              <a:gd name="T82" fmla="*/ 714375 w 1424"/>
              <a:gd name="T83" fmla="*/ 82550 h 1906"/>
              <a:gd name="T84" fmla="*/ 614363 w 1424"/>
              <a:gd name="T85" fmla="*/ 0 h 1906"/>
              <a:gd name="T86" fmla="*/ 0 w 1424"/>
              <a:gd name="T87" fmla="*/ 166688 h 19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24" h="1906">
                <a:moveTo>
                  <a:pt x="0" y="105"/>
                </a:moveTo>
                <a:lnTo>
                  <a:pt x="0" y="1906"/>
                </a:lnTo>
                <a:lnTo>
                  <a:pt x="1424" y="1906"/>
                </a:lnTo>
                <a:lnTo>
                  <a:pt x="1393" y="1880"/>
                </a:lnTo>
                <a:lnTo>
                  <a:pt x="1361" y="1854"/>
                </a:lnTo>
                <a:lnTo>
                  <a:pt x="1341" y="1827"/>
                </a:lnTo>
                <a:lnTo>
                  <a:pt x="1320" y="1796"/>
                </a:lnTo>
                <a:lnTo>
                  <a:pt x="1299" y="1765"/>
                </a:lnTo>
                <a:lnTo>
                  <a:pt x="1278" y="1733"/>
                </a:lnTo>
                <a:lnTo>
                  <a:pt x="1267" y="1702"/>
                </a:lnTo>
                <a:lnTo>
                  <a:pt x="1246" y="1665"/>
                </a:lnTo>
                <a:lnTo>
                  <a:pt x="1236" y="1628"/>
                </a:lnTo>
                <a:lnTo>
                  <a:pt x="1225" y="1592"/>
                </a:lnTo>
                <a:lnTo>
                  <a:pt x="1215" y="1555"/>
                </a:lnTo>
                <a:lnTo>
                  <a:pt x="1204" y="1513"/>
                </a:lnTo>
                <a:lnTo>
                  <a:pt x="1194" y="1471"/>
                </a:lnTo>
                <a:lnTo>
                  <a:pt x="1194" y="1435"/>
                </a:lnTo>
                <a:lnTo>
                  <a:pt x="1183" y="1393"/>
                </a:lnTo>
                <a:lnTo>
                  <a:pt x="1173" y="1351"/>
                </a:lnTo>
                <a:lnTo>
                  <a:pt x="1162" y="1293"/>
                </a:lnTo>
                <a:lnTo>
                  <a:pt x="1162" y="1241"/>
                </a:lnTo>
                <a:lnTo>
                  <a:pt x="1152" y="1183"/>
                </a:lnTo>
                <a:lnTo>
                  <a:pt x="1152" y="1126"/>
                </a:lnTo>
                <a:lnTo>
                  <a:pt x="1142" y="1063"/>
                </a:lnTo>
                <a:lnTo>
                  <a:pt x="1131" y="995"/>
                </a:lnTo>
                <a:lnTo>
                  <a:pt x="1110" y="916"/>
                </a:lnTo>
                <a:lnTo>
                  <a:pt x="1089" y="827"/>
                </a:lnTo>
                <a:lnTo>
                  <a:pt x="1079" y="775"/>
                </a:lnTo>
                <a:lnTo>
                  <a:pt x="1058" y="728"/>
                </a:lnTo>
                <a:lnTo>
                  <a:pt x="1026" y="676"/>
                </a:lnTo>
                <a:lnTo>
                  <a:pt x="995" y="623"/>
                </a:lnTo>
                <a:lnTo>
                  <a:pt x="963" y="576"/>
                </a:lnTo>
                <a:lnTo>
                  <a:pt x="922" y="524"/>
                </a:lnTo>
                <a:lnTo>
                  <a:pt x="880" y="471"/>
                </a:lnTo>
                <a:lnTo>
                  <a:pt x="838" y="419"/>
                </a:lnTo>
                <a:lnTo>
                  <a:pt x="785" y="367"/>
                </a:lnTo>
                <a:lnTo>
                  <a:pt x="733" y="314"/>
                </a:lnTo>
                <a:lnTo>
                  <a:pt x="681" y="262"/>
                </a:lnTo>
                <a:lnTo>
                  <a:pt x="618" y="210"/>
                </a:lnTo>
                <a:lnTo>
                  <a:pt x="566" y="157"/>
                </a:lnTo>
                <a:lnTo>
                  <a:pt x="503" y="105"/>
                </a:lnTo>
                <a:lnTo>
                  <a:pt x="450" y="52"/>
                </a:lnTo>
                <a:lnTo>
                  <a:pt x="387" y="0"/>
                </a:lnTo>
                <a:lnTo>
                  <a:pt x="0" y="105"/>
                </a:lnTo>
                <a:close/>
              </a:path>
            </a:pathLst>
          </a:custGeom>
          <a:pattFill prst="shingle">
            <a:fgClr>
              <a:srgbClr val="00CC00"/>
            </a:fgClr>
            <a:bgClr>
              <a:srgbClr val="99FF33"/>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11" name="Freeform 20"/>
          <p:cNvSpPr>
            <a:spLocks/>
          </p:cNvSpPr>
          <p:nvPr/>
        </p:nvSpPr>
        <p:spPr bwMode="auto">
          <a:xfrm>
            <a:off x="0" y="3832225"/>
            <a:ext cx="2260600" cy="3025775"/>
          </a:xfrm>
          <a:custGeom>
            <a:avLst/>
            <a:gdLst>
              <a:gd name="T0" fmla="*/ 0 w 1424"/>
              <a:gd name="T1" fmla="*/ 166688 h 1906"/>
              <a:gd name="T2" fmla="*/ 0 w 1424"/>
              <a:gd name="T3" fmla="*/ 3025775 h 1906"/>
              <a:gd name="T4" fmla="*/ 2260600 w 1424"/>
              <a:gd name="T5" fmla="*/ 3025775 h 1906"/>
              <a:gd name="T6" fmla="*/ 2211388 w 1424"/>
              <a:gd name="T7" fmla="*/ 2984500 h 1906"/>
              <a:gd name="T8" fmla="*/ 2160588 w 1424"/>
              <a:gd name="T9" fmla="*/ 2943225 h 1906"/>
              <a:gd name="T10" fmla="*/ 2128838 w 1424"/>
              <a:gd name="T11" fmla="*/ 2900363 h 1906"/>
              <a:gd name="T12" fmla="*/ 2095500 w 1424"/>
              <a:gd name="T13" fmla="*/ 2851150 h 1906"/>
              <a:gd name="T14" fmla="*/ 2062163 w 1424"/>
              <a:gd name="T15" fmla="*/ 2801938 h 1906"/>
              <a:gd name="T16" fmla="*/ 2028825 w 1424"/>
              <a:gd name="T17" fmla="*/ 2751138 h 1906"/>
              <a:gd name="T18" fmla="*/ 2011363 w 1424"/>
              <a:gd name="T19" fmla="*/ 2701925 h 1906"/>
              <a:gd name="T20" fmla="*/ 1978025 w 1424"/>
              <a:gd name="T21" fmla="*/ 2643188 h 1906"/>
              <a:gd name="T22" fmla="*/ 1962150 w 1424"/>
              <a:gd name="T23" fmla="*/ 2584450 h 1906"/>
              <a:gd name="T24" fmla="*/ 1944688 w 1424"/>
              <a:gd name="T25" fmla="*/ 2527300 h 1906"/>
              <a:gd name="T26" fmla="*/ 1928813 w 1424"/>
              <a:gd name="T27" fmla="*/ 2468563 h 1906"/>
              <a:gd name="T28" fmla="*/ 1911350 w 1424"/>
              <a:gd name="T29" fmla="*/ 2401888 h 1906"/>
              <a:gd name="T30" fmla="*/ 1895475 w 1424"/>
              <a:gd name="T31" fmla="*/ 2335213 h 1906"/>
              <a:gd name="T32" fmla="*/ 1895475 w 1424"/>
              <a:gd name="T33" fmla="*/ 2278063 h 1906"/>
              <a:gd name="T34" fmla="*/ 1878013 w 1424"/>
              <a:gd name="T35" fmla="*/ 2211388 h 1906"/>
              <a:gd name="T36" fmla="*/ 1862138 w 1424"/>
              <a:gd name="T37" fmla="*/ 2144713 h 1906"/>
              <a:gd name="T38" fmla="*/ 1844675 w 1424"/>
              <a:gd name="T39" fmla="*/ 2052638 h 1906"/>
              <a:gd name="T40" fmla="*/ 1844675 w 1424"/>
              <a:gd name="T41" fmla="*/ 1970088 h 1906"/>
              <a:gd name="T42" fmla="*/ 1828800 w 1424"/>
              <a:gd name="T43" fmla="*/ 1878013 h 1906"/>
              <a:gd name="T44" fmla="*/ 1828800 w 1424"/>
              <a:gd name="T45" fmla="*/ 1787525 h 1906"/>
              <a:gd name="T46" fmla="*/ 1812925 w 1424"/>
              <a:gd name="T47" fmla="*/ 1687513 h 1906"/>
              <a:gd name="T48" fmla="*/ 1795463 w 1424"/>
              <a:gd name="T49" fmla="*/ 1579563 h 1906"/>
              <a:gd name="T50" fmla="*/ 1762125 w 1424"/>
              <a:gd name="T51" fmla="*/ 1454150 h 1906"/>
              <a:gd name="T52" fmla="*/ 1728788 w 1424"/>
              <a:gd name="T53" fmla="*/ 1312863 h 1906"/>
              <a:gd name="T54" fmla="*/ 1712913 w 1424"/>
              <a:gd name="T55" fmla="*/ 1230313 h 1906"/>
              <a:gd name="T56" fmla="*/ 1679575 w 1424"/>
              <a:gd name="T57" fmla="*/ 1155700 h 1906"/>
              <a:gd name="T58" fmla="*/ 1628775 w 1424"/>
              <a:gd name="T59" fmla="*/ 1073150 h 1906"/>
              <a:gd name="T60" fmla="*/ 1579563 w 1424"/>
              <a:gd name="T61" fmla="*/ 989013 h 1906"/>
              <a:gd name="T62" fmla="*/ 1528763 w 1424"/>
              <a:gd name="T63" fmla="*/ 914400 h 1906"/>
              <a:gd name="T64" fmla="*/ 1463675 w 1424"/>
              <a:gd name="T65" fmla="*/ 831850 h 1906"/>
              <a:gd name="T66" fmla="*/ 1397000 w 1424"/>
              <a:gd name="T67" fmla="*/ 747713 h 1906"/>
              <a:gd name="T68" fmla="*/ 1330325 w 1424"/>
              <a:gd name="T69" fmla="*/ 665163 h 1906"/>
              <a:gd name="T70" fmla="*/ 1246188 w 1424"/>
              <a:gd name="T71" fmla="*/ 582613 h 1906"/>
              <a:gd name="T72" fmla="*/ 1163638 w 1424"/>
              <a:gd name="T73" fmla="*/ 498475 h 1906"/>
              <a:gd name="T74" fmla="*/ 1081088 w 1424"/>
              <a:gd name="T75" fmla="*/ 415925 h 1906"/>
              <a:gd name="T76" fmla="*/ 981075 w 1424"/>
              <a:gd name="T77" fmla="*/ 333375 h 1906"/>
              <a:gd name="T78" fmla="*/ 898525 w 1424"/>
              <a:gd name="T79" fmla="*/ 249238 h 1906"/>
              <a:gd name="T80" fmla="*/ 798513 w 1424"/>
              <a:gd name="T81" fmla="*/ 166688 h 1906"/>
              <a:gd name="T82" fmla="*/ 714375 w 1424"/>
              <a:gd name="T83" fmla="*/ 82550 h 1906"/>
              <a:gd name="T84" fmla="*/ 614363 w 1424"/>
              <a:gd name="T85" fmla="*/ 0 h 1906"/>
              <a:gd name="T86" fmla="*/ 0 w 1424"/>
              <a:gd name="T87" fmla="*/ 166688 h 19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24" h="1906">
                <a:moveTo>
                  <a:pt x="0" y="105"/>
                </a:moveTo>
                <a:lnTo>
                  <a:pt x="0" y="1906"/>
                </a:lnTo>
                <a:lnTo>
                  <a:pt x="1424" y="1906"/>
                </a:lnTo>
                <a:lnTo>
                  <a:pt x="1393" y="1880"/>
                </a:lnTo>
                <a:lnTo>
                  <a:pt x="1361" y="1854"/>
                </a:lnTo>
                <a:lnTo>
                  <a:pt x="1341" y="1827"/>
                </a:lnTo>
                <a:lnTo>
                  <a:pt x="1320" y="1796"/>
                </a:lnTo>
                <a:lnTo>
                  <a:pt x="1299" y="1765"/>
                </a:lnTo>
                <a:lnTo>
                  <a:pt x="1278" y="1733"/>
                </a:lnTo>
                <a:lnTo>
                  <a:pt x="1267" y="1702"/>
                </a:lnTo>
                <a:lnTo>
                  <a:pt x="1246" y="1665"/>
                </a:lnTo>
                <a:lnTo>
                  <a:pt x="1236" y="1628"/>
                </a:lnTo>
                <a:lnTo>
                  <a:pt x="1225" y="1592"/>
                </a:lnTo>
                <a:lnTo>
                  <a:pt x="1215" y="1555"/>
                </a:lnTo>
                <a:lnTo>
                  <a:pt x="1204" y="1513"/>
                </a:lnTo>
                <a:lnTo>
                  <a:pt x="1194" y="1471"/>
                </a:lnTo>
                <a:lnTo>
                  <a:pt x="1194" y="1435"/>
                </a:lnTo>
                <a:lnTo>
                  <a:pt x="1183" y="1393"/>
                </a:lnTo>
                <a:lnTo>
                  <a:pt x="1173" y="1351"/>
                </a:lnTo>
                <a:lnTo>
                  <a:pt x="1162" y="1293"/>
                </a:lnTo>
                <a:lnTo>
                  <a:pt x="1162" y="1241"/>
                </a:lnTo>
                <a:lnTo>
                  <a:pt x="1152" y="1183"/>
                </a:lnTo>
                <a:lnTo>
                  <a:pt x="1152" y="1126"/>
                </a:lnTo>
                <a:lnTo>
                  <a:pt x="1142" y="1063"/>
                </a:lnTo>
                <a:lnTo>
                  <a:pt x="1131" y="995"/>
                </a:lnTo>
                <a:lnTo>
                  <a:pt x="1110" y="916"/>
                </a:lnTo>
                <a:lnTo>
                  <a:pt x="1089" y="827"/>
                </a:lnTo>
                <a:lnTo>
                  <a:pt x="1079" y="775"/>
                </a:lnTo>
                <a:lnTo>
                  <a:pt x="1058" y="728"/>
                </a:lnTo>
                <a:lnTo>
                  <a:pt x="1026" y="676"/>
                </a:lnTo>
                <a:lnTo>
                  <a:pt x="995" y="623"/>
                </a:lnTo>
                <a:lnTo>
                  <a:pt x="963" y="576"/>
                </a:lnTo>
                <a:lnTo>
                  <a:pt x="922" y="524"/>
                </a:lnTo>
                <a:lnTo>
                  <a:pt x="880" y="471"/>
                </a:lnTo>
                <a:lnTo>
                  <a:pt x="838" y="419"/>
                </a:lnTo>
                <a:lnTo>
                  <a:pt x="785" y="367"/>
                </a:lnTo>
                <a:lnTo>
                  <a:pt x="733" y="314"/>
                </a:lnTo>
                <a:lnTo>
                  <a:pt x="681" y="262"/>
                </a:lnTo>
                <a:lnTo>
                  <a:pt x="618" y="210"/>
                </a:lnTo>
                <a:lnTo>
                  <a:pt x="566" y="157"/>
                </a:lnTo>
                <a:lnTo>
                  <a:pt x="503" y="105"/>
                </a:lnTo>
                <a:lnTo>
                  <a:pt x="450" y="52"/>
                </a:lnTo>
                <a:lnTo>
                  <a:pt x="387" y="0"/>
                </a:lnTo>
                <a:lnTo>
                  <a:pt x="0" y="105"/>
                </a:lnTo>
              </a:path>
            </a:pathLst>
          </a:custGeom>
          <a:noFill/>
          <a:ln w="0">
            <a:solidFill>
              <a:srgbClr val="0E0D0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112" name="Freeform 21"/>
          <p:cNvSpPr>
            <a:spLocks/>
          </p:cNvSpPr>
          <p:nvPr/>
        </p:nvSpPr>
        <p:spPr bwMode="auto">
          <a:xfrm>
            <a:off x="431800" y="3849688"/>
            <a:ext cx="200025" cy="298450"/>
          </a:xfrm>
          <a:custGeom>
            <a:avLst/>
            <a:gdLst>
              <a:gd name="T0" fmla="*/ 0 w 126"/>
              <a:gd name="T1" fmla="*/ 33338 h 188"/>
              <a:gd name="T2" fmla="*/ 17463 w 126"/>
              <a:gd name="T3" fmla="*/ 57150 h 188"/>
              <a:gd name="T4" fmla="*/ 50800 w 126"/>
              <a:gd name="T5" fmla="*/ 82550 h 188"/>
              <a:gd name="T6" fmla="*/ 66675 w 126"/>
              <a:gd name="T7" fmla="*/ 107950 h 188"/>
              <a:gd name="T8" fmla="*/ 84138 w 126"/>
              <a:gd name="T9" fmla="*/ 131763 h 188"/>
              <a:gd name="T10" fmla="*/ 117475 w 126"/>
              <a:gd name="T11" fmla="*/ 165100 h 188"/>
              <a:gd name="T12" fmla="*/ 133350 w 126"/>
              <a:gd name="T13" fmla="*/ 190500 h 188"/>
              <a:gd name="T14" fmla="*/ 150813 w 126"/>
              <a:gd name="T15" fmla="*/ 215900 h 188"/>
              <a:gd name="T16" fmla="*/ 166688 w 126"/>
              <a:gd name="T17" fmla="*/ 239713 h 188"/>
              <a:gd name="T18" fmla="*/ 182563 w 126"/>
              <a:gd name="T19" fmla="*/ 249238 h 188"/>
              <a:gd name="T20" fmla="*/ 182563 w 126"/>
              <a:gd name="T21" fmla="*/ 265113 h 188"/>
              <a:gd name="T22" fmla="*/ 200025 w 126"/>
              <a:gd name="T23" fmla="*/ 282575 h 188"/>
              <a:gd name="T24" fmla="*/ 200025 w 126"/>
              <a:gd name="T25" fmla="*/ 298450 h 188"/>
              <a:gd name="T26" fmla="*/ 200025 w 126"/>
              <a:gd name="T27" fmla="*/ 257175 h 188"/>
              <a:gd name="T28" fmla="*/ 182563 w 126"/>
              <a:gd name="T29" fmla="*/ 223838 h 188"/>
              <a:gd name="T30" fmla="*/ 182563 w 126"/>
              <a:gd name="T31" fmla="*/ 182563 h 188"/>
              <a:gd name="T32" fmla="*/ 166688 w 126"/>
              <a:gd name="T33" fmla="*/ 149225 h 188"/>
              <a:gd name="T34" fmla="*/ 150813 w 126"/>
              <a:gd name="T35" fmla="*/ 107950 h 188"/>
              <a:gd name="T36" fmla="*/ 133350 w 126"/>
              <a:gd name="T37" fmla="*/ 74613 h 188"/>
              <a:gd name="T38" fmla="*/ 133350 w 126"/>
              <a:gd name="T39" fmla="*/ 33338 h 188"/>
              <a:gd name="T40" fmla="*/ 117475 w 126"/>
              <a:gd name="T41" fmla="*/ 0 h 188"/>
              <a:gd name="T42" fmla="*/ 0 w 126"/>
              <a:gd name="T43" fmla="*/ 33338 h 18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26" h="188">
                <a:moveTo>
                  <a:pt x="0" y="21"/>
                </a:moveTo>
                <a:lnTo>
                  <a:pt x="11" y="36"/>
                </a:lnTo>
                <a:lnTo>
                  <a:pt x="32" y="52"/>
                </a:lnTo>
                <a:lnTo>
                  <a:pt x="42" y="68"/>
                </a:lnTo>
                <a:lnTo>
                  <a:pt x="53" y="83"/>
                </a:lnTo>
                <a:lnTo>
                  <a:pt x="74" y="104"/>
                </a:lnTo>
                <a:lnTo>
                  <a:pt x="84" y="120"/>
                </a:lnTo>
                <a:lnTo>
                  <a:pt x="95" y="136"/>
                </a:lnTo>
                <a:lnTo>
                  <a:pt x="105" y="151"/>
                </a:lnTo>
                <a:lnTo>
                  <a:pt x="115" y="157"/>
                </a:lnTo>
                <a:lnTo>
                  <a:pt x="115" y="167"/>
                </a:lnTo>
                <a:lnTo>
                  <a:pt x="126" y="178"/>
                </a:lnTo>
                <a:lnTo>
                  <a:pt x="126" y="188"/>
                </a:lnTo>
                <a:lnTo>
                  <a:pt x="126" y="162"/>
                </a:lnTo>
                <a:lnTo>
                  <a:pt x="115" y="141"/>
                </a:lnTo>
                <a:lnTo>
                  <a:pt x="115" y="115"/>
                </a:lnTo>
                <a:lnTo>
                  <a:pt x="105" y="94"/>
                </a:lnTo>
                <a:lnTo>
                  <a:pt x="95" y="68"/>
                </a:lnTo>
                <a:lnTo>
                  <a:pt x="84" y="47"/>
                </a:lnTo>
                <a:lnTo>
                  <a:pt x="84" y="21"/>
                </a:lnTo>
                <a:lnTo>
                  <a:pt x="74" y="0"/>
                </a:lnTo>
                <a:lnTo>
                  <a:pt x="0" y="21"/>
                </a:lnTo>
                <a:close/>
              </a:path>
            </a:pathLst>
          </a:custGeom>
          <a:solidFill>
            <a:srgbClr val="4C42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13" name="Freeform 22"/>
          <p:cNvSpPr>
            <a:spLocks/>
          </p:cNvSpPr>
          <p:nvPr/>
        </p:nvSpPr>
        <p:spPr bwMode="auto">
          <a:xfrm>
            <a:off x="331788" y="3890963"/>
            <a:ext cx="84137" cy="157162"/>
          </a:xfrm>
          <a:custGeom>
            <a:avLst/>
            <a:gdLst>
              <a:gd name="T0" fmla="*/ 66675 w 53"/>
              <a:gd name="T1" fmla="*/ 0 h 99"/>
              <a:gd name="T2" fmla="*/ 84137 w 53"/>
              <a:gd name="T3" fmla="*/ 33337 h 99"/>
              <a:gd name="T4" fmla="*/ 84137 w 53"/>
              <a:gd name="T5" fmla="*/ 82550 h 99"/>
              <a:gd name="T6" fmla="*/ 66675 w 53"/>
              <a:gd name="T7" fmla="*/ 123825 h 99"/>
              <a:gd name="T8" fmla="*/ 50800 w 53"/>
              <a:gd name="T9" fmla="*/ 157162 h 99"/>
              <a:gd name="T10" fmla="*/ 50800 w 53"/>
              <a:gd name="T11" fmla="*/ 141287 h 99"/>
              <a:gd name="T12" fmla="*/ 50800 w 53"/>
              <a:gd name="T13" fmla="*/ 123825 h 99"/>
              <a:gd name="T14" fmla="*/ 33337 w 53"/>
              <a:gd name="T15" fmla="*/ 100012 h 99"/>
              <a:gd name="T16" fmla="*/ 17462 w 53"/>
              <a:gd name="T17" fmla="*/ 82550 h 99"/>
              <a:gd name="T18" fmla="*/ 17462 w 53"/>
              <a:gd name="T19" fmla="*/ 66675 h 99"/>
              <a:gd name="T20" fmla="*/ 0 w 53"/>
              <a:gd name="T21" fmla="*/ 49212 h 99"/>
              <a:gd name="T22" fmla="*/ 0 w 53"/>
              <a:gd name="T23" fmla="*/ 33337 h 99"/>
              <a:gd name="T24" fmla="*/ 0 w 53"/>
              <a:gd name="T25" fmla="*/ 15875 h 99"/>
              <a:gd name="T26" fmla="*/ 66675 w 53"/>
              <a:gd name="T27" fmla="*/ 0 h 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3" h="99">
                <a:moveTo>
                  <a:pt x="42" y="0"/>
                </a:moveTo>
                <a:lnTo>
                  <a:pt x="53" y="21"/>
                </a:lnTo>
                <a:lnTo>
                  <a:pt x="53" y="52"/>
                </a:lnTo>
                <a:lnTo>
                  <a:pt x="42" y="78"/>
                </a:lnTo>
                <a:lnTo>
                  <a:pt x="32" y="99"/>
                </a:lnTo>
                <a:lnTo>
                  <a:pt x="32" y="89"/>
                </a:lnTo>
                <a:lnTo>
                  <a:pt x="32" y="78"/>
                </a:lnTo>
                <a:lnTo>
                  <a:pt x="21" y="63"/>
                </a:lnTo>
                <a:lnTo>
                  <a:pt x="11" y="52"/>
                </a:lnTo>
                <a:lnTo>
                  <a:pt x="11" y="42"/>
                </a:lnTo>
                <a:lnTo>
                  <a:pt x="0" y="31"/>
                </a:lnTo>
                <a:lnTo>
                  <a:pt x="0" y="21"/>
                </a:lnTo>
                <a:lnTo>
                  <a:pt x="0" y="10"/>
                </a:lnTo>
                <a:lnTo>
                  <a:pt x="42" y="0"/>
                </a:lnTo>
                <a:close/>
              </a:path>
            </a:pathLst>
          </a:custGeom>
          <a:solidFill>
            <a:srgbClr val="4C42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14" name="Freeform 23"/>
          <p:cNvSpPr>
            <a:spLocks/>
          </p:cNvSpPr>
          <p:nvPr/>
        </p:nvSpPr>
        <p:spPr bwMode="auto">
          <a:xfrm>
            <a:off x="0" y="3940175"/>
            <a:ext cx="149225" cy="515938"/>
          </a:xfrm>
          <a:custGeom>
            <a:avLst/>
            <a:gdLst>
              <a:gd name="T0" fmla="*/ 149225 w 94"/>
              <a:gd name="T1" fmla="*/ 0 h 325"/>
              <a:gd name="T2" fmla="*/ 149225 w 94"/>
              <a:gd name="T3" fmla="*/ 66675 h 325"/>
              <a:gd name="T4" fmla="*/ 149225 w 94"/>
              <a:gd name="T5" fmla="*/ 125413 h 325"/>
              <a:gd name="T6" fmla="*/ 133350 w 94"/>
              <a:gd name="T7" fmla="*/ 192088 h 325"/>
              <a:gd name="T8" fmla="*/ 115888 w 94"/>
              <a:gd name="T9" fmla="*/ 257175 h 325"/>
              <a:gd name="T10" fmla="*/ 100013 w 94"/>
              <a:gd name="T11" fmla="*/ 323850 h 325"/>
              <a:gd name="T12" fmla="*/ 82550 w 94"/>
              <a:gd name="T13" fmla="*/ 390525 h 325"/>
              <a:gd name="T14" fmla="*/ 66675 w 94"/>
              <a:gd name="T15" fmla="*/ 457200 h 325"/>
              <a:gd name="T16" fmla="*/ 66675 w 94"/>
              <a:gd name="T17" fmla="*/ 515938 h 325"/>
              <a:gd name="T18" fmla="*/ 33338 w 94"/>
              <a:gd name="T19" fmla="*/ 407988 h 325"/>
              <a:gd name="T20" fmla="*/ 33338 w 94"/>
              <a:gd name="T21" fmla="*/ 300038 h 325"/>
              <a:gd name="T22" fmla="*/ 33338 w 94"/>
              <a:gd name="T23" fmla="*/ 182563 h 325"/>
              <a:gd name="T24" fmla="*/ 15875 w 94"/>
              <a:gd name="T25" fmla="*/ 84138 h 325"/>
              <a:gd name="T26" fmla="*/ 15875 w 94"/>
              <a:gd name="T27" fmla="*/ 74613 h 325"/>
              <a:gd name="T28" fmla="*/ 0 w 94"/>
              <a:gd name="T29" fmla="*/ 58738 h 325"/>
              <a:gd name="T30" fmla="*/ 0 w 94"/>
              <a:gd name="T31" fmla="*/ 50800 h 325"/>
              <a:gd name="T32" fmla="*/ 0 w 94"/>
              <a:gd name="T33" fmla="*/ 33338 h 325"/>
              <a:gd name="T34" fmla="*/ 149225 w 94"/>
              <a:gd name="T35" fmla="*/ 0 h 3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4" h="325">
                <a:moveTo>
                  <a:pt x="94" y="0"/>
                </a:moveTo>
                <a:lnTo>
                  <a:pt x="94" y="42"/>
                </a:lnTo>
                <a:lnTo>
                  <a:pt x="94" y="79"/>
                </a:lnTo>
                <a:lnTo>
                  <a:pt x="84" y="121"/>
                </a:lnTo>
                <a:lnTo>
                  <a:pt x="73" y="162"/>
                </a:lnTo>
                <a:lnTo>
                  <a:pt x="63" y="204"/>
                </a:lnTo>
                <a:lnTo>
                  <a:pt x="52" y="246"/>
                </a:lnTo>
                <a:lnTo>
                  <a:pt x="42" y="288"/>
                </a:lnTo>
                <a:lnTo>
                  <a:pt x="42" y="325"/>
                </a:lnTo>
                <a:lnTo>
                  <a:pt x="21" y="257"/>
                </a:lnTo>
                <a:lnTo>
                  <a:pt x="21" y="189"/>
                </a:lnTo>
                <a:lnTo>
                  <a:pt x="21" y="115"/>
                </a:lnTo>
                <a:lnTo>
                  <a:pt x="10" y="53"/>
                </a:lnTo>
                <a:lnTo>
                  <a:pt x="10" y="47"/>
                </a:lnTo>
                <a:lnTo>
                  <a:pt x="0" y="37"/>
                </a:lnTo>
                <a:lnTo>
                  <a:pt x="0" y="32"/>
                </a:lnTo>
                <a:lnTo>
                  <a:pt x="0" y="21"/>
                </a:lnTo>
                <a:lnTo>
                  <a:pt x="94"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15" name="Freeform 24"/>
          <p:cNvSpPr>
            <a:spLocks/>
          </p:cNvSpPr>
          <p:nvPr/>
        </p:nvSpPr>
        <p:spPr bwMode="auto">
          <a:xfrm>
            <a:off x="298450" y="5719763"/>
            <a:ext cx="449263" cy="1138237"/>
          </a:xfrm>
          <a:custGeom>
            <a:avLst/>
            <a:gdLst>
              <a:gd name="T0" fmla="*/ 84138 w 283"/>
              <a:gd name="T1" fmla="*/ 1130300 h 717"/>
              <a:gd name="T2" fmla="*/ 100013 w 283"/>
              <a:gd name="T3" fmla="*/ 955675 h 717"/>
              <a:gd name="T4" fmla="*/ 84138 w 283"/>
              <a:gd name="T5" fmla="*/ 788987 h 717"/>
              <a:gd name="T6" fmla="*/ 84138 w 283"/>
              <a:gd name="T7" fmla="*/ 639762 h 717"/>
              <a:gd name="T8" fmla="*/ 50800 w 283"/>
              <a:gd name="T9" fmla="*/ 498475 h 717"/>
              <a:gd name="T10" fmla="*/ 33338 w 283"/>
              <a:gd name="T11" fmla="*/ 365125 h 717"/>
              <a:gd name="T12" fmla="*/ 17463 w 283"/>
              <a:gd name="T13" fmla="*/ 231775 h 717"/>
              <a:gd name="T14" fmla="*/ 0 w 283"/>
              <a:gd name="T15" fmla="*/ 115887 h 717"/>
              <a:gd name="T16" fmla="*/ 0 w 283"/>
              <a:gd name="T17" fmla="*/ 0 h 717"/>
              <a:gd name="T18" fmla="*/ 17463 w 283"/>
              <a:gd name="T19" fmla="*/ 74612 h 717"/>
              <a:gd name="T20" fmla="*/ 50800 w 283"/>
              <a:gd name="T21" fmla="*/ 149225 h 717"/>
              <a:gd name="T22" fmla="*/ 84138 w 283"/>
              <a:gd name="T23" fmla="*/ 241300 h 717"/>
              <a:gd name="T24" fmla="*/ 117475 w 283"/>
              <a:gd name="T25" fmla="*/ 339725 h 717"/>
              <a:gd name="T26" fmla="*/ 150813 w 283"/>
              <a:gd name="T27" fmla="*/ 439737 h 717"/>
              <a:gd name="T28" fmla="*/ 166688 w 283"/>
              <a:gd name="T29" fmla="*/ 539750 h 717"/>
              <a:gd name="T30" fmla="*/ 200025 w 283"/>
              <a:gd name="T31" fmla="*/ 647700 h 717"/>
              <a:gd name="T32" fmla="*/ 217488 w 283"/>
              <a:gd name="T33" fmla="*/ 739775 h 717"/>
              <a:gd name="T34" fmla="*/ 217488 w 283"/>
              <a:gd name="T35" fmla="*/ 788987 h 717"/>
              <a:gd name="T36" fmla="*/ 233363 w 283"/>
              <a:gd name="T37" fmla="*/ 839787 h 717"/>
              <a:gd name="T38" fmla="*/ 249238 w 283"/>
              <a:gd name="T39" fmla="*/ 889000 h 717"/>
              <a:gd name="T40" fmla="*/ 282575 w 283"/>
              <a:gd name="T41" fmla="*/ 938212 h 717"/>
              <a:gd name="T42" fmla="*/ 315913 w 283"/>
              <a:gd name="T43" fmla="*/ 989012 h 717"/>
              <a:gd name="T44" fmla="*/ 349250 w 283"/>
              <a:gd name="T45" fmla="*/ 1038225 h 717"/>
              <a:gd name="T46" fmla="*/ 400050 w 283"/>
              <a:gd name="T47" fmla="*/ 1089025 h 717"/>
              <a:gd name="T48" fmla="*/ 449263 w 283"/>
              <a:gd name="T49" fmla="*/ 1138237 h 717"/>
              <a:gd name="T50" fmla="*/ 84138 w 283"/>
              <a:gd name="T51" fmla="*/ 1130300 h 7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83" h="717">
                <a:moveTo>
                  <a:pt x="53" y="712"/>
                </a:moveTo>
                <a:lnTo>
                  <a:pt x="63" y="602"/>
                </a:lnTo>
                <a:lnTo>
                  <a:pt x="53" y="497"/>
                </a:lnTo>
                <a:lnTo>
                  <a:pt x="53" y="403"/>
                </a:lnTo>
                <a:lnTo>
                  <a:pt x="32" y="314"/>
                </a:lnTo>
                <a:lnTo>
                  <a:pt x="21" y="230"/>
                </a:lnTo>
                <a:lnTo>
                  <a:pt x="11" y="146"/>
                </a:lnTo>
                <a:lnTo>
                  <a:pt x="0" y="73"/>
                </a:lnTo>
                <a:lnTo>
                  <a:pt x="0" y="0"/>
                </a:lnTo>
                <a:lnTo>
                  <a:pt x="11" y="47"/>
                </a:lnTo>
                <a:lnTo>
                  <a:pt x="32" y="94"/>
                </a:lnTo>
                <a:lnTo>
                  <a:pt x="53" y="152"/>
                </a:lnTo>
                <a:lnTo>
                  <a:pt x="74" y="214"/>
                </a:lnTo>
                <a:lnTo>
                  <a:pt x="95" y="277"/>
                </a:lnTo>
                <a:lnTo>
                  <a:pt x="105" y="340"/>
                </a:lnTo>
                <a:lnTo>
                  <a:pt x="126" y="408"/>
                </a:lnTo>
                <a:lnTo>
                  <a:pt x="137" y="466"/>
                </a:lnTo>
                <a:lnTo>
                  <a:pt x="137" y="497"/>
                </a:lnTo>
                <a:lnTo>
                  <a:pt x="147" y="529"/>
                </a:lnTo>
                <a:lnTo>
                  <a:pt x="157" y="560"/>
                </a:lnTo>
                <a:lnTo>
                  <a:pt x="178" y="591"/>
                </a:lnTo>
                <a:lnTo>
                  <a:pt x="199" y="623"/>
                </a:lnTo>
                <a:lnTo>
                  <a:pt x="220" y="654"/>
                </a:lnTo>
                <a:lnTo>
                  <a:pt x="252" y="686"/>
                </a:lnTo>
                <a:lnTo>
                  <a:pt x="283" y="717"/>
                </a:lnTo>
                <a:lnTo>
                  <a:pt x="53" y="712"/>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16" name="Freeform 25"/>
          <p:cNvSpPr>
            <a:spLocks/>
          </p:cNvSpPr>
          <p:nvPr/>
        </p:nvSpPr>
        <p:spPr bwMode="auto">
          <a:xfrm>
            <a:off x="1230313" y="6200775"/>
            <a:ext cx="349250" cy="657225"/>
          </a:xfrm>
          <a:custGeom>
            <a:avLst/>
            <a:gdLst>
              <a:gd name="T0" fmla="*/ 133350 w 220"/>
              <a:gd name="T1" fmla="*/ 657225 h 414"/>
              <a:gd name="T2" fmla="*/ 115888 w 220"/>
              <a:gd name="T3" fmla="*/ 623888 h 414"/>
              <a:gd name="T4" fmla="*/ 115888 w 220"/>
              <a:gd name="T5" fmla="*/ 598488 h 414"/>
              <a:gd name="T6" fmla="*/ 100013 w 220"/>
              <a:gd name="T7" fmla="*/ 565150 h 414"/>
              <a:gd name="T8" fmla="*/ 82550 w 220"/>
              <a:gd name="T9" fmla="*/ 531813 h 414"/>
              <a:gd name="T10" fmla="*/ 66675 w 220"/>
              <a:gd name="T11" fmla="*/ 508000 h 414"/>
              <a:gd name="T12" fmla="*/ 49213 w 220"/>
              <a:gd name="T13" fmla="*/ 474663 h 414"/>
              <a:gd name="T14" fmla="*/ 33338 w 220"/>
              <a:gd name="T15" fmla="*/ 441325 h 414"/>
              <a:gd name="T16" fmla="*/ 33338 w 220"/>
              <a:gd name="T17" fmla="*/ 415925 h 414"/>
              <a:gd name="T18" fmla="*/ 15875 w 220"/>
              <a:gd name="T19" fmla="*/ 315913 h 414"/>
              <a:gd name="T20" fmla="*/ 0 w 220"/>
              <a:gd name="T21" fmla="*/ 225425 h 414"/>
              <a:gd name="T22" fmla="*/ 0 w 220"/>
              <a:gd name="T23" fmla="*/ 125413 h 414"/>
              <a:gd name="T24" fmla="*/ 33338 w 220"/>
              <a:gd name="T25" fmla="*/ 0 h 414"/>
              <a:gd name="T26" fmla="*/ 49213 w 220"/>
              <a:gd name="T27" fmla="*/ 84138 h 414"/>
              <a:gd name="T28" fmla="*/ 66675 w 220"/>
              <a:gd name="T29" fmla="*/ 158750 h 414"/>
              <a:gd name="T30" fmla="*/ 82550 w 220"/>
              <a:gd name="T31" fmla="*/ 241300 h 414"/>
              <a:gd name="T32" fmla="*/ 115888 w 220"/>
              <a:gd name="T33" fmla="*/ 325438 h 414"/>
              <a:gd name="T34" fmla="*/ 149225 w 220"/>
              <a:gd name="T35" fmla="*/ 407988 h 414"/>
              <a:gd name="T36" fmla="*/ 200025 w 220"/>
              <a:gd name="T37" fmla="*/ 490538 h 414"/>
              <a:gd name="T38" fmla="*/ 265113 w 220"/>
              <a:gd name="T39" fmla="*/ 574675 h 414"/>
              <a:gd name="T40" fmla="*/ 349250 w 220"/>
              <a:gd name="T41" fmla="*/ 657225 h 414"/>
              <a:gd name="T42" fmla="*/ 133350 w 220"/>
              <a:gd name="T43" fmla="*/ 657225 h 4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20" h="414">
                <a:moveTo>
                  <a:pt x="84" y="414"/>
                </a:moveTo>
                <a:lnTo>
                  <a:pt x="73" y="393"/>
                </a:lnTo>
                <a:lnTo>
                  <a:pt x="73" y="377"/>
                </a:lnTo>
                <a:lnTo>
                  <a:pt x="63" y="356"/>
                </a:lnTo>
                <a:lnTo>
                  <a:pt x="52" y="335"/>
                </a:lnTo>
                <a:lnTo>
                  <a:pt x="42" y="320"/>
                </a:lnTo>
                <a:lnTo>
                  <a:pt x="31" y="299"/>
                </a:lnTo>
                <a:lnTo>
                  <a:pt x="21" y="278"/>
                </a:lnTo>
                <a:lnTo>
                  <a:pt x="21" y="262"/>
                </a:lnTo>
                <a:lnTo>
                  <a:pt x="10" y="199"/>
                </a:lnTo>
                <a:lnTo>
                  <a:pt x="0" y="142"/>
                </a:lnTo>
                <a:lnTo>
                  <a:pt x="0" y="79"/>
                </a:lnTo>
                <a:lnTo>
                  <a:pt x="21" y="0"/>
                </a:lnTo>
                <a:lnTo>
                  <a:pt x="31" y="53"/>
                </a:lnTo>
                <a:lnTo>
                  <a:pt x="42" y="100"/>
                </a:lnTo>
                <a:lnTo>
                  <a:pt x="52" y="152"/>
                </a:lnTo>
                <a:lnTo>
                  <a:pt x="73" y="205"/>
                </a:lnTo>
                <a:lnTo>
                  <a:pt x="94" y="257"/>
                </a:lnTo>
                <a:lnTo>
                  <a:pt x="126" y="309"/>
                </a:lnTo>
                <a:lnTo>
                  <a:pt x="167" y="362"/>
                </a:lnTo>
                <a:lnTo>
                  <a:pt x="220" y="414"/>
                </a:lnTo>
                <a:lnTo>
                  <a:pt x="84" y="414"/>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17" name="Freeform 26"/>
          <p:cNvSpPr>
            <a:spLocks/>
          </p:cNvSpPr>
          <p:nvPr/>
        </p:nvSpPr>
        <p:spPr bwMode="auto">
          <a:xfrm>
            <a:off x="0" y="3724275"/>
            <a:ext cx="665163" cy="282575"/>
          </a:xfrm>
          <a:custGeom>
            <a:avLst/>
            <a:gdLst>
              <a:gd name="T0" fmla="*/ 0 w 419"/>
              <a:gd name="T1" fmla="*/ 0 h 178"/>
              <a:gd name="T2" fmla="*/ 665163 w 419"/>
              <a:gd name="T3" fmla="*/ 0 h 178"/>
              <a:gd name="T4" fmla="*/ 665163 w 419"/>
              <a:gd name="T5" fmla="*/ 100013 h 178"/>
              <a:gd name="T6" fmla="*/ 0 w 419"/>
              <a:gd name="T7" fmla="*/ 282575 h 178"/>
              <a:gd name="T8" fmla="*/ 0 w 419"/>
              <a:gd name="T9" fmla="*/ 0 h 1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9" h="178">
                <a:moveTo>
                  <a:pt x="0" y="0"/>
                </a:moveTo>
                <a:lnTo>
                  <a:pt x="419" y="0"/>
                </a:lnTo>
                <a:lnTo>
                  <a:pt x="419" y="63"/>
                </a:lnTo>
                <a:lnTo>
                  <a:pt x="0" y="178"/>
                </a:lnTo>
                <a:lnTo>
                  <a:pt x="0" y="0"/>
                </a:lnTo>
                <a:close/>
              </a:path>
            </a:pathLst>
          </a:custGeom>
          <a:solidFill>
            <a:srgbClr val="FFB3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18" name="Freeform 27"/>
          <p:cNvSpPr>
            <a:spLocks/>
          </p:cNvSpPr>
          <p:nvPr/>
        </p:nvSpPr>
        <p:spPr bwMode="auto">
          <a:xfrm>
            <a:off x="0" y="3724275"/>
            <a:ext cx="665163" cy="282575"/>
          </a:xfrm>
          <a:custGeom>
            <a:avLst/>
            <a:gdLst>
              <a:gd name="T0" fmla="*/ 0 w 419"/>
              <a:gd name="T1" fmla="*/ 0 h 178"/>
              <a:gd name="T2" fmla="*/ 665163 w 419"/>
              <a:gd name="T3" fmla="*/ 0 h 178"/>
              <a:gd name="T4" fmla="*/ 665163 w 419"/>
              <a:gd name="T5" fmla="*/ 100013 h 178"/>
              <a:gd name="T6" fmla="*/ 0 w 419"/>
              <a:gd name="T7" fmla="*/ 282575 h 178"/>
              <a:gd name="T8" fmla="*/ 0 w 419"/>
              <a:gd name="T9" fmla="*/ 0 h 1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9" h="178">
                <a:moveTo>
                  <a:pt x="0" y="0"/>
                </a:moveTo>
                <a:lnTo>
                  <a:pt x="419" y="0"/>
                </a:lnTo>
                <a:lnTo>
                  <a:pt x="419" y="63"/>
                </a:lnTo>
                <a:lnTo>
                  <a:pt x="0" y="178"/>
                </a:lnTo>
                <a:lnTo>
                  <a:pt x="0" y="0"/>
                </a:lnTo>
              </a:path>
            </a:pathLst>
          </a:custGeom>
          <a:noFill/>
          <a:ln w="0">
            <a:solidFill>
              <a:srgbClr val="0E0D0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119" name="Freeform 28"/>
          <p:cNvSpPr>
            <a:spLocks/>
          </p:cNvSpPr>
          <p:nvPr/>
        </p:nvSpPr>
        <p:spPr bwMode="auto">
          <a:xfrm>
            <a:off x="6757119" y="-16669"/>
            <a:ext cx="2411412" cy="3724275"/>
          </a:xfrm>
          <a:custGeom>
            <a:avLst/>
            <a:gdLst>
              <a:gd name="T0" fmla="*/ 0 w 1519"/>
              <a:gd name="T1" fmla="*/ 0 h 1864"/>
              <a:gd name="T2" fmla="*/ 50800 w 1519"/>
              <a:gd name="T3" fmla="*/ 49213 h 1864"/>
              <a:gd name="T4" fmla="*/ 100012 w 1519"/>
              <a:gd name="T5" fmla="*/ 100013 h 1864"/>
              <a:gd name="T6" fmla="*/ 150812 w 1519"/>
              <a:gd name="T7" fmla="*/ 166688 h 1864"/>
              <a:gd name="T8" fmla="*/ 200025 w 1519"/>
              <a:gd name="T9" fmla="*/ 233363 h 1864"/>
              <a:gd name="T10" fmla="*/ 233362 w 1519"/>
              <a:gd name="T11" fmla="*/ 307975 h 1864"/>
              <a:gd name="T12" fmla="*/ 282575 w 1519"/>
              <a:gd name="T13" fmla="*/ 382588 h 1864"/>
              <a:gd name="T14" fmla="*/ 333375 w 1519"/>
              <a:gd name="T15" fmla="*/ 465138 h 1864"/>
              <a:gd name="T16" fmla="*/ 382587 w 1519"/>
              <a:gd name="T17" fmla="*/ 557213 h 1864"/>
              <a:gd name="T18" fmla="*/ 415925 w 1519"/>
              <a:gd name="T19" fmla="*/ 647700 h 1864"/>
              <a:gd name="T20" fmla="*/ 466725 w 1519"/>
              <a:gd name="T21" fmla="*/ 747713 h 1864"/>
              <a:gd name="T22" fmla="*/ 515937 w 1519"/>
              <a:gd name="T23" fmla="*/ 847725 h 1864"/>
              <a:gd name="T24" fmla="*/ 566737 w 1519"/>
              <a:gd name="T25" fmla="*/ 947738 h 1864"/>
              <a:gd name="T26" fmla="*/ 615950 w 1519"/>
              <a:gd name="T27" fmla="*/ 1055688 h 1864"/>
              <a:gd name="T28" fmla="*/ 649287 w 1519"/>
              <a:gd name="T29" fmla="*/ 1163638 h 1864"/>
              <a:gd name="T30" fmla="*/ 698500 w 1519"/>
              <a:gd name="T31" fmla="*/ 1271588 h 1864"/>
              <a:gd name="T32" fmla="*/ 749300 w 1519"/>
              <a:gd name="T33" fmla="*/ 1387475 h 1864"/>
              <a:gd name="T34" fmla="*/ 798512 w 1519"/>
              <a:gd name="T35" fmla="*/ 1495425 h 1864"/>
              <a:gd name="T36" fmla="*/ 849312 w 1519"/>
              <a:gd name="T37" fmla="*/ 1604963 h 1864"/>
              <a:gd name="T38" fmla="*/ 914400 w 1519"/>
              <a:gd name="T39" fmla="*/ 1720850 h 1864"/>
              <a:gd name="T40" fmla="*/ 965200 w 1519"/>
              <a:gd name="T41" fmla="*/ 1828800 h 1864"/>
              <a:gd name="T42" fmla="*/ 1014412 w 1519"/>
              <a:gd name="T43" fmla="*/ 1944688 h 1864"/>
              <a:gd name="T44" fmla="*/ 1081087 w 1519"/>
              <a:gd name="T45" fmla="*/ 2052638 h 1864"/>
              <a:gd name="T46" fmla="*/ 1131887 w 1519"/>
              <a:gd name="T47" fmla="*/ 2160588 h 1864"/>
              <a:gd name="T48" fmla="*/ 1196975 w 1519"/>
              <a:gd name="T49" fmla="*/ 2260600 h 1864"/>
              <a:gd name="T50" fmla="*/ 1263650 w 1519"/>
              <a:gd name="T51" fmla="*/ 2360613 h 1864"/>
              <a:gd name="T52" fmla="*/ 1330325 w 1519"/>
              <a:gd name="T53" fmla="*/ 2460625 h 1864"/>
              <a:gd name="T54" fmla="*/ 1414462 w 1519"/>
              <a:gd name="T55" fmla="*/ 2560638 h 1864"/>
              <a:gd name="T56" fmla="*/ 1481137 w 1519"/>
              <a:gd name="T57" fmla="*/ 2651125 h 1864"/>
              <a:gd name="T58" fmla="*/ 1563687 w 1519"/>
              <a:gd name="T59" fmla="*/ 2735263 h 1864"/>
              <a:gd name="T60" fmla="*/ 1630362 w 1519"/>
              <a:gd name="T61" fmla="*/ 2817813 h 1864"/>
              <a:gd name="T62" fmla="*/ 1712912 w 1519"/>
              <a:gd name="T63" fmla="*/ 2892425 h 1864"/>
              <a:gd name="T64" fmla="*/ 1812925 w 1519"/>
              <a:gd name="T65" fmla="*/ 2959100 h 1864"/>
              <a:gd name="T66" fmla="*/ 2395537 w 1519"/>
              <a:gd name="T67" fmla="*/ 2959100 h 1864"/>
              <a:gd name="T68" fmla="*/ 2411412 w 1519"/>
              <a:gd name="T69" fmla="*/ 0 h 1864"/>
              <a:gd name="T70" fmla="*/ 0 w 1519"/>
              <a:gd name="T71" fmla="*/ 0 h 18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519" h="1864">
                <a:moveTo>
                  <a:pt x="0" y="0"/>
                </a:moveTo>
                <a:lnTo>
                  <a:pt x="32" y="31"/>
                </a:lnTo>
                <a:lnTo>
                  <a:pt x="63" y="63"/>
                </a:lnTo>
                <a:lnTo>
                  <a:pt x="95" y="105"/>
                </a:lnTo>
                <a:lnTo>
                  <a:pt x="126" y="147"/>
                </a:lnTo>
                <a:lnTo>
                  <a:pt x="147" y="194"/>
                </a:lnTo>
                <a:lnTo>
                  <a:pt x="178" y="241"/>
                </a:lnTo>
                <a:lnTo>
                  <a:pt x="210" y="293"/>
                </a:lnTo>
                <a:lnTo>
                  <a:pt x="241" y="351"/>
                </a:lnTo>
                <a:lnTo>
                  <a:pt x="262" y="408"/>
                </a:lnTo>
                <a:lnTo>
                  <a:pt x="294" y="471"/>
                </a:lnTo>
                <a:lnTo>
                  <a:pt x="325" y="534"/>
                </a:lnTo>
                <a:lnTo>
                  <a:pt x="357" y="597"/>
                </a:lnTo>
                <a:lnTo>
                  <a:pt x="388" y="665"/>
                </a:lnTo>
                <a:lnTo>
                  <a:pt x="409" y="733"/>
                </a:lnTo>
                <a:lnTo>
                  <a:pt x="440" y="801"/>
                </a:lnTo>
                <a:lnTo>
                  <a:pt x="472" y="874"/>
                </a:lnTo>
                <a:lnTo>
                  <a:pt x="503" y="942"/>
                </a:lnTo>
                <a:lnTo>
                  <a:pt x="535" y="1011"/>
                </a:lnTo>
                <a:lnTo>
                  <a:pt x="576" y="1084"/>
                </a:lnTo>
                <a:lnTo>
                  <a:pt x="608" y="1152"/>
                </a:lnTo>
                <a:lnTo>
                  <a:pt x="639" y="1225"/>
                </a:lnTo>
                <a:lnTo>
                  <a:pt x="681" y="1293"/>
                </a:lnTo>
                <a:lnTo>
                  <a:pt x="713" y="1361"/>
                </a:lnTo>
                <a:lnTo>
                  <a:pt x="754" y="1424"/>
                </a:lnTo>
                <a:lnTo>
                  <a:pt x="796" y="1487"/>
                </a:lnTo>
                <a:lnTo>
                  <a:pt x="838" y="1550"/>
                </a:lnTo>
                <a:lnTo>
                  <a:pt x="891" y="1613"/>
                </a:lnTo>
                <a:lnTo>
                  <a:pt x="933" y="1670"/>
                </a:lnTo>
                <a:lnTo>
                  <a:pt x="985" y="1723"/>
                </a:lnTo>
                <a:lnTo>
                  <a:pt x="1027" y="1775"/>
                </a:lnTo>
                <a:lnTo>
                  <a:pt x="1079" y="1822"/>
                </a:lnTo>
                <a:lnTo>
                  <a:pt x="1142" y="1864"/>
                </a:lnTo>
                <a:lnTo>
                  <a:pt x="1509" y="1864"/>
                </a:lnTo>
                <a:lnTo>
                  <a:pt x="1519" y="0"/>
                </a:lnTo>
                <a:lnTo>
                  <a:pt x="0" y="0"/>
                </a:lnTo>
                <a:close/>
              </a:path>
            </a:pathLst>
          </a:custGeom>
          <a:pattFill prst="shingle">
            <a:fgClr>
              <a:srgbClr val="00CC00"/>
            </a:fgClr>
            <a:bgClr>
              <a:srgbClr val="99FF33"/>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20" name="Freeform 30"/>
          <p:cNvSpPr>
            <a:spLocks/>
          </p:cNvSpPr>
          <p:nvPr/>
        </p:nvSpPr>
        <p:spPr bwMode="auto">
          <a:xfrm>
            <a:off x="8066993" y="1"/>
            <a:ext cx="511857" cy="1728788"/>
          </a:xfrm>
          <a:custGeom>
            <a:avLst/>
            <a:gdLst>
              <a:gd name="T0" fmla="*/ 265112 w 199"/>
              <a:gd name="T1" fmla="*/ 0 h 607"/>
              <a:gd name="T2" fmla="*/ 265112 w 199"/>
              <a:gd name="T3" fmla="*/ 125413 h 607"/>
              <a:gd name="T4" fmla="*/ 265112 w 199"/>
              <a:gd name="T5" fmla="*/ 241300 h 607"/>
              <a:gd name="T6" fmla="*/ 282575 w 199"/>
              <a:gd name="T7" fmla="*/ 365125 h 607"/>
              <a:gd name="T8" fmla="*/ 298450 w 199"/>
              <a:gd name="T9" fmla="*/ 490538 h 607"/>
              <a:gd name="T10" fmla="*/ 298450 w 199"/>
              <a:gd name="T11" fmla="*/ 606425 h 607"/>
              <a:gd name="T12" fmla="*/ 315912 w 199"/>
              <a:gd name="T13" fmla="*/ 731838 h 607"/>
              <a:gd name="T14" fmla="*/ 315912 w 199"/>
              <a:gd name="T15" fmla="*/ 847725 h 607"/>
              <a:gd name="T16" fmla="*/ 315912 w 199"/>
              <a:gd name="T17" fmla="*/ 963613 h 607"/>
              <a:gd name="T18" fmla="*/ 298450 w 199"/>
              <a:gd name="T19" fmla="*/ 906463 h 607"/>
              <a:gd name="T20" fmla="*/ 282575 w 199"/>
              <a:gd name="T21" fmla="*/ 847725 h 607"/>
              <a:gd name="T22" fmla="*/ 249237 w 199"/>
              <a:gd name="T23" fmla="*/ 781050 h 607"/>
              <a:gd name="T24" fmla="*/ 215900 w 199"/>
              <a:gd name="T25" fmla="*/ 714375 h 607"/>
              <a:gd name="T26" fmla="*/ 182562 w 199"/>
              <a:gd name="T27" fmla="*/ 647700 h 607"/>
              <a:gd name="T28" fmla="*/ 149225 w 199"/>
              <a:gd name="T29" fmla="*/ 573088 h 607"/>
              <a:gd name="T30" fmla="*/ 133350 w 199"/>
              <a:gd name="T31" fmla="*/ 498475 h 607"/>
              <a:gd name="T32" fmla="*/ 115887 w 199"/>
              <a:gd name="T33" fmla="*/ 415925 h 607"/>
              <a:gd name="T34" fmla="*/ 100012 w 199"/>
              <a:gd name="T35" fmla="*/ 323850 h 607"/>
              <a:gd name="T36" fmla="*/ 82550 w 199"/>
              <a:gd name="T37" fmla="*/ 249238 h 607"/>
              <a:gd name="T38" fmla="*/ 66675 w 199"/>
              <a:gd name="T39" fmla="*/ 200025 h 607"/>
              <a:gd name="T40" fmla="*/ 49212 w 199"/>
              <a:gd name="T41" fmla="*/ 157163 h 607"/>
              <a:gd name="T42" fmla="*/ 33337 w 199"/>
              <a:gd name="T43" fmla="*/ 115888 h 607"/>
              <a:gd name="T44" fmla="*/ 33337 w 199"/>
              <a:gd name="T45" fmla="*/ 82550 h 607"/>
              <a:gd name="T46" fmla="*/ 15875 w 199"/>
              <a:gd name="T47" fmla="*/ 49213 h 607"/>
              <a:gd name="T48" fmla="*/ 0 w 199"/>
              <a:gd name="T49" fmla="*/ 0 h 607"/>
              <a:gd name="T50" fmla="*/ 265112 w 199"/>
              <a:gd name="T51" fmla="*/ 0 h 60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99" h="607">
                <a:moveTo>
                  <a:pt x="167" y="0"/>
                </a:moveTo>
                <a:lnTo>
                  <a:pt x="167" y="79"/>
                </a:lnTo>
                <a:lnTo>
                  <a:pt x="167" y="152"/>
                </a:lnTo>
                <a:lnTo>
                  <a:pt x="178" y="230"/>
                </a:lnTo>
                <a:lnTo>
                  <a:pt x="188" y="309"/>
                </a:lnTo>
                <a:lnTo>
                  <a:pt x="188" y="382"/>
                </a:lnTo>
                <a:lnTo>
                  <a:pt x="199" y="461"/>
                </a:lnTo>
                <a:lnTo>
                  <a:pt x="199" y="534"/>
                </a:lnTo>
                <a:lnTo>
                  <a:pt x="199" y="607"/>
                </a:lnTo>
                <a:lnTo>
                  <a:pt x="188" y="571"/>
                </a:lnTo>
                <a:lnTo>
                  <a:pt x="178" y="534"/>
                </a:lnTo>
                <a:lnTo>
                  <a:pt x="157" y="492"/>
                </a:lnTo>
                <a:lnTo>
                  <a:pt x="136" y="450"/>
                </a:lnTo>
                <a:lnTo>
                  <a:pt x="115" y="408"/>
                </a:lnTo>
                <a:lnTo>
                  <a:pt x="94" y="361"/>
                </a:lnTo>
                <a:lnTo>
                  <a:pt x="84" y="314"/>
                </a:lnTo>
                <a:lnTo>
                  <a:pt x="73" y="262"/>
                </a:lnTo>
                <a:lnTo>
                  <a:pt x="63" y="204"/>
                </a:lnTo>
                <a:lnTo>
                  <a:pt x="52" y="157"/>
                </a:lnTo>
                <a:lnTo>
                  <a:pt x="42" y="126"/>
                </a:lnTo>
                <a:lnTo>
                  <a:pt x="31" y="99"/>
                </a:lnTo>
                <a:lnTo>
                  <a:pt x="21" y="73"/>
                </a:lnTo>
                <a:lnTo>
                  <a:pt x="21" y="52"/>
                </a:lnTo>
                <a:lnTo>
                  <a:pt x="10" y="31"/>
                </a:lnTo>
                <a:lnTo>
                  <a:pt x="0" y="0"/>
                </a:lnTo>
                <a:lnTo>
                  <a:pt x="167"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21" name="Freeform 31"/>
          <p:cNvSpPr>
            <a:spLocks/>
          </p:cNvSpPr>
          <p:nvPr/>
        </p:nvSpPr>
        <p:spPr bwMode="auto">
          <a:xfrm>
            <a:off x="7092280" y="1"/>
            <a:ext cx="688058" cy="1114424"/>
          </a:xfrm>
          <a:custGeom>
            <a:avLst/>
            <a:gdLst>
              <a:gd name="T0" fmla="*/ 298450 w 188"/>
              <a:gd name="T1" fmla="*/ 0 h 220"/>
              <a:gd name="T2" fmla="*/ 282575 w 188"/>
              <a:gd name="T3" fmla="*/ 66675 h 220"/>
              <a:gd name="T4" fmla="*/ 265113 w 188"/>
              <a:gd name="T5" fmla="*/ 115888 h 220"/>
              <a:gd name="T6" fmla="*/ 265113 w 188"/>
              <a:gd name="T7" fmla="*/ 166688 h 220"/>
              <a:gd name="T8" fmla="*/ 282575 w 188"/>
              <a:gd name="T9" fmla="*/ 207963 h 220"/>
              <a:gd name="T10" fmla="*/ 282575 w 188"/>
              <a:gd name="T11" fmla="*/ 241300 h 220"/>
              <a:gd name="T12" fmla="*/ 298450 w 188"/>
              <a:gd name="T13" fmla="*/ 282575 h 220"/>
              <a:gd name="T14" fmla="*/ 298450 w 188"/>
              <a:gd name="T15" fmla="*/ 315913 h 220"/>
              <a:gd name="T16" fmla="*/ 298450 w 188"/>
              <a:gd name="T17" fmla="*/ 349250 h 220"/>
              <a:gd name="T18" fmla="*/ 231775 w 188"/>
              <a:gd name="T19" fmla="*/ 307975 h 220"/>
              <a:gd name="T20" fmla="*/ 182563 w 188"/>
              <a:gd name="T21" fmla="*/ 257175 h 220"/>
              <a:gd name="T22" fmla="*/ 131763 w 188"/>
              <a:gd name="T23" fmla="*/ 215900 h 220"/>
              <a:gd name="T24" fmla="*/ 98425 w 188"/>
              <a:gd name="T25" fmla="*/ 166688 h 220"/>
              <a:gd name="T26" fmla="*/ 66675 w 188"/>
              <a:gd name="T27" fmla="*/ 115888 h 220"/>
              <a:gd name="T28" fmla="*/ 49213 w 188"/>
              <a:gd name="T29" fmla="*/ 74613 h 220"/>
              <a:gd name="T30" fmla="*/ 15875 w 188"/>
              <a:gd name="T31" fmla="*/ 33338 h 220"/>
              <a:gd name="T32" fmla="*/ 0 w 188"/>
              <a:gd name="T33" fmla="*/ 0 h 220"/>
              <a:gd name="T34" fmla="*/ 298450 w 188"/>
              <a:gd name="T35" fmla="*/ 0 h 2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8" h="220">
                <a:moveTo>
                  <a:pt x="188" y="0"/>
                </a:moveTo>
                <a:lnTo>
                  <a:pt x="178" y="42"/>
                </a:lnTo>
                <a:lnTo>
                  <a:pt x="167" y="73"/>
                </a:lnTo>
                <a:lnTo>
                  <a:pt x="167" y="105"/>
                </a:lnTo>
                <a:lnTo>
                  <a:pt x="178" y="131"/>
                </a:lnTo>
                <a:lnTo>
                  <a:pt x="178" y="152"/>
                </a:lnTo>
                <a:lnTo>
                  <a:pt x="188" y="178"/>
                </a:lnTo>
                <a:lnTo>
                  <a:pt x="188" y="199"/>
                </a:lnTo>
                <a:lnTo>
                  <a:pt x="188" y="220"/>
                </a:lnTo>
                <a:lnTo>
                  <a:pt x="146" y="194"/>
                </a:lnTo>
                <a:lnTo>
                  <a:pt x="115" y="162"/>
                </a:lnTo>
                <a:lnTo>
                  <a:pt x="83" y="136"/>
                </a:lnTo>
                <a:lnTo>
                  <a:pt x="62" y="105"/>
                </a:lnTo>
                <a:lnTo>
                  <a:pt x="42" y="73"/>
                </a:lnTo>
                <a:lnTo>
                  <a:pt x="31" y="47"/>
                </a:lnTo>
                <a:lnTo>
                  <a:pt x="10" y="21"/>
                </a:lnTo>
                <a:lnTo>
                  <a:pt x="0" y="0"/>
                </a:lnTo>
                <a:lnTo>
                  <a:pt x="188"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22" name="Freeform 32"/>
          <p:cNvSpPr>
            <a:spLocks/>
          </p:cNvSpPr>
          <p:nvPr/>
        </p:nvSpPr>
        <p:spPr bwMode="auto">
          <a:xfrm>
            <a:off x="8961438" y="3524250"/>
            <a:ext cx="82550" cy="200025"/>
          </a:xfrm>
          <a:custGeom>
            <a:avLst/>
            <a:gdLst>
              <a:gd name="T0" fmla="*/ 82550 w 52"/>
              <a:gd name="T1" fmla="*/ 200025 h 126"/>
              <a:gd name="T2" fmla="*/ 82550 w 52"/>
              <a:gd name="T3" fmla="*/ 150813 h 126"/>
              <a:gd name="T4" fmla="*/ 82550 w 52"/>
              <a:gd name="T5" fmla="*/ 100013 h 126"/>
              <a:gd name="T6" fmla="*/ 82550 w 52"/>
              <a:gd name="T7" fmla="*/ 50800 h 126"/>
              <a:gd name="T8" fmla="*/ 82550 w 52"/>
              <a:gd name="T9" fmla="*/ 0 h 126"/>
              <a:gd name="T10" fmla="*/ 66675 w 52"/>
              <a:gd name="T11" fmla="*/ 42863 h 126"/>
              <a:gd name="T12" fmla="*/ 49213 w 52"/>
              <a:gd name="T13" fmla="*/ 84138 h 126"/>
              <a:gd name="T14" fmla="*/ 49213 w 52"/>
              <a:gd name="T15" fmla="*/ 117475 h 126"/>
              <a:gd name="T16" fmla="*/ 33338 w 52"/>
              <a:gd name="T17" fmla="*/ 141288 h 126"/>
              <a:gd name="T18" fmla="*/ 15875 w 52"/>
              <a:gd name="T19" fmla="*/ 158750 h 126"/>
              <a:gd name="T20" fmla="*/ 0 w 52"/>
              <a:gd name="T21" fmla="*/ 166688 h 126"/>
              <a:gd name="T22" fmla="*/ 0 w 52"/>
              <a:gd name="T23" fmla="*/ 184150 h 126"/>
              <a:gd name="T24" fmla="*/ 0 w 52"/>
              <a:gd name="T25" fmla="*/ 200025 h 126"/>
              <a:gd name="T26" fmla="*/ 82550 w 52"/>
              <a:gd name="T27" fmla="*/ 200025 h 1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2" h="126">
                <a:moveTo>
                  <a:pt x="52" y="126"/>
                </a:moveTo>
                <a:lnTo>
                  <a:pt x="52" y="95"/>
                </a:lnTo>
                <a:lnTo>
                  <a:pt x="52" y="63"/>
                </a:lnTo>
                <a:lnTo>
                  <a:pt x="52" y="32"/>
                </a:lnTo>
                <a:lnTo>
                  <a:pt x="52" y="0"/>
                </a:lnTo>
                <a:lnTo>
                  <a:pt x="42" y="27"/>
                </a:lnTo>
                <a:lnTo>
                  <a:pt x="31" y="53"/>
                </a:lnTo>
                <a:lnTo>
                  <a:pt x="31" y="74"/>
                </a:lnTo>
                <a:lnTo>
                  <a:pt x="21" y="89"/>
                </a:lnTo>
                <a:lnTo>
                  <a:pt x="10" y="100"/>
                </a:lnTo>
                <a:lnTo>
                  <a:pt x="0" y="105"/>
                </a:lnTo>
                <a:lnTo>
                  <a:pt x="0" y="116"/>
                </a:lnTo>
                <a:lnTo>
                  <a:pt x="0" y="126"/>
                </a:lnTo>
                <a:lnTo>
                  <a:pt x="52" y="126"/>
                </a:lnTo>
                <a:close/>
              </a:path>
            </a:pathLst>
          </a:custGeom>
          <a:solidFill>
            <a:srgbClr val="4C42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23" name="Freeform 33"/>
          <p:cNvSpPr>
            <a:spLocks/>
          </p:cNvSpPr>
          <p:nvPr/>
        </p:nvSpPr>
        <p:spPr bwMode="auto">
          <a:xfrm>
            <a:off x="8694738" y="3217863"/>
            <a:ext cx="166687" cy="506412"/>
          </a:xfrm>
          <a:custGeom>
            <a:avLst/>
            <a:gdLst>
              <a:gd name="T0" fmla="*/ 50800 w 105"/>
              <a:gd name="T1" fmla="*/ 506412 h 319"/>
              <a:gd name="T2" fmla="*/ 100012 w 105"/>
              <a:gd name="T3" fmla="*/ 431800 h 319"/>
              <a:gd name="T4" fmla="*/ 117475 w 105"/>
              <a:gd name="T5" fmla="*/ 365125 h 319"/>
              <a:gd name="T6" fmla="*/ 117475 w 105"/>
              <a:gd name="T7" fmla="*/ 306387 h 319"/>
              <a:gd name="T8" fmla="*/ 100012 w 105"/>
              <a:gd name="T9" fmla="*/ 249237 h 319"/>
              <a:gd name="T10" fmla="*/ 66675 w 105"/>
              <a:gd name="T11" fmla="*/ 190500 h 319"/>
              <a:gd name="T12" fmla="*/ 33337 w 105"/>
              <a:gd name="T13" fmla="*/ 131762 h 319"/>
              <a:gd name="T14" fmla="*/ 0 w 105"/>
              <a:gd name="T15" fmla="*/ 66675 h 319"/>
              <a:gd name="T16" fmla="*/ 0 w 105"/>
              <a:gd name="T17" fmla="*/ 0 h 319"/>
              <a:gd name="T18" fmla="*/ 17462 w 105"/>
              <a:gd name="T19" fmla="*/ 66675 h 319"/>
              <a:gd name="T20" fmla="*/ 50800 w 105"/>
              <a:gd name="T21" fmla="*/ 131762 h 319"/>
              <a:gd name="T22" fmla="*/ 100012 w 105"/>
              <a:gd name="T23" fmla="*/ 198437 h 319"/>
              <a:gd name="T24" fmla="*/ 117475 w 105"/>
              <a:gd name="T25" fmla="*/ 257175 h 319"/>
              <a:gd name="T26" fmla="*/ 149225 w 105"/>
              <a:gd name="T27" fmla="*/ 315912 h 319"/>
              <a:gd name="T28" fmla="*/ 166687 w 105"/>
              <a:gd name="T29" fmla="*/ 373062 h 319"/>
              <a:gd name="T30" fmla="*/ 149225 w 105"/>
              <a:gd name="T31" fmla="*/ 439737 h 319"/>
              <a:gd name="T32" fmla="*/ 133350 w 105"/>
              <a:gd name="T33" fmla="*/ 506412 h 319"/>
              <a:gd name="T34" fmla="*/ 50800 w 105"/>
              <a:gd name="T35" fmla="*/ 506412 h 3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5" h="319">
                <a:moveTo>
                  <a:pt x="32" y="319"/>
                </a:moveTo>
                <a:lnTo>
                  <a:pt x="63" y="272"/>
                </a:lnTo>
                <a:lnTo>
                  <a:pt x="74" y="230"/>
                </a:lnTo>
                <a:lnTo>
                  <a:pt x="74" y="193"/>
                </a:lnTo>
                <a:lnTo>
                  <a:pt x="63" y="157"/>
                </a:lnTo>
                <a:lnTo>
                  <a:pt x="42" y="120"/>
                </a:lnTo>
                <a:lnTo>
                  <a:pt x="21" y="83"/>
                </a:lnTo>
                <a:lnTo>
                  <a:pt x="0" y="42"/>
                </a:lnTo>
                <a:lnTo>
                  <a:pt x="0" y="0"/>
                </a:lnTo>
                <a:lnTo>
                  <a:pt x="11" y="42"/>
                </a:lnTo>
                <a:lnTo>
                  <a:pt x="32" y="83"/>
                </a:lnTo>
                <a:lnTo>
                  <a:pt x="63" y="125"/>
                </a:lnTo>
                <a:lnTo>
                  <a:pt x="74" y="162"/>
                </a:lnTo>
                <a:lnTo>
                  <a:pt x="94" y="199"/>
                </a:lnTo>
                <a:lnTo>
                  <a:pt x="105" y="235"/>
                </a:lnTo>
                <a:lnTo>
                  <a:pt x="94" y="277"/>
                </a:lnTo>
                <a:lnTo>
                  <a:pt x="84" y="319"/>
                </a:lnTo>
                <a:lnTo>
                  <a:pt x="32" y="319"/>
                </a:lnTo>
                <a:close/>
              </a:path>
            </a:pathLst>
          </a:custGeom>
          <a:solidFill>
            <a:srgbClr val="4C42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24" name="Freeform 34"/>
          <p:cNvSpPr>
            <a:spLocks/>
          </p:cNvSpPr>
          <p:nvPr/>
        </p:nvSpPr>
        <p:spPr bwMode="auto">
          <a:xfrm>
            <a:off x="8312150" y="3251200"/>
            <a:ext cx="300038" cy="473075"/>
          </a:xfrm>
          <a:custGeom>
            <a:avLst/>
            <a:gdLst>
              <a:gd name="T0" fmla="*/ 300038 w 189"/>
              <a:gd name="T1" fmla="*/ 473075 h 298"/>
              <a:gd name="T2" fmla="*/ 300038 w 189"/>
              <a:gd name="T3" fmla="*/ 439738 h 298"/>
              <a:gd name="T4" fmla="*/ 266700 w 189"/>
              <a:gd name="T5" fmla="*/ 381000 h 298"/>
              <a:gd name="T6" fmla="*/ 233363 w 189"/>
              <a:gd name="T7" fmla="*/ 306388 h 298"/>
              <a:gd name="T8" fmla="*/ 182563 w 189"/>
              <a:gd name="T9" fmla="*/ 231775 h 298"/>
              <a:gd name="T10" fmla="*/ 150813 w 189"/>
              <a:gd name="T11" fmla="*/ 157163 h 298"/>
              <a:gd name="T12" fmla="*/ 100013 w 189"/>
              <a:gd name="T13" fmla="*/ 90488 h 298"/>
              <a:gd name="T14" fmla="*/ 50800 w 189"/>
              <a:gd name="T15" fmla="*/ 41275 h 298"/>
              <a:gd name="T16" fmla="*/ 0 w 189"/>
              <a:gd name="T17" fmla="*/ 0 h 298"/>
              <a:gd name="T18" fmla="*/ 50800 w 189"/>
              <a:gd name="T19" fmla="*/ 65088 h 298"/>
              <a:gd name="T20" fmla="*/ 84138 w 189"/>
              <a:gd name="T21" fmla="*/ 141288 h 298"/>
              <a:gd name="T22" fmla="*/ 117475 w 189"/>
              <a:gd name="T23" fmla="*/ 206375 h 298"/>
              <a:gd name="T24" fmla="*/ 150813 w 189"/>
              <a:gd name="T25" fmla="*/ 273050 h 298"/>
              <a:gd name="T26" fmla="*/ 182563 w 189"/>
              <a:gd name="T27" fmla="*/ 331788 h 298"/>
              <a:gd name="T28" fmla="*/ 200025 w 189"/>
              <a:gd name="T29" fmla="*/ 390525 h 298"/>
              <a:gd name="T30" fmla="*/ 200025 w 189"/>
              <a:gd name="T31" fmla="*/ 439738 h 298"/>
              <a:gd name="T32" fmla="*/ 215900 w 189"/>
              <a:gd name="T33" fmla="*/ 473075 h 298"/>
              <a:gd name="T34" fmla="*/ 300038 w 189"/>
              <a:gd name="T35" fmla="*/ 473075 h 2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9" h="298">
                <a:moveTo>
                  <a:pt x="189" y="298"/>
                </a:moveTo>
                <a:lnTo>
                  <a:pt x="189" y="277"/>
                </a:lnTo>
                <a:lnTo>
                  <a:pt x="168" y="240"/>
                </a:lnTo>
                <a:lnTo>
                  <a:pt x="147" y="193"/>
                </a:lnTo>
                <a:lnTo>
                  <a:pt x="115" y="146"/>
                </a:lnTo>
                <a:lnTo>
                  <a:pt x="95" y="99"/>
                </a:lnTo>
                <a:lnTo>
                  <a:pt x="63" y="57"/>
                </a:lnTo>
                <a:lnTo>
                  <a:pt x="32" y="26"/>
                </a:lnTo>
                <a:lnTo>
                  <a:pt x="0" y="0"/>
                </a:lnTo>
                <a:lnTo>
                  <a:pt x="32" y="41"/>
                </a:lnTo>
                <a:lnTo>
                  <a:pt x="53" y="89"/>
                </a:lnTo>
                <a:lnTo>
                  <a:pt x="74" y="130"/>
                </a:lnTo>
                <a:lnTo>
                  <a:pt x="95" y="172"/>
                </a:lnTo>
                <a:lnTo>
                  <a:pt x="115" y="209"/>
                </a:lnTo>
                <a:lnTo>
                  <a:pt x="126" y="246"/>
                </a:lnTo>
                <a:lnTo>
                  <a:pt x="126" y="277"/>
                </a:lnTo>
                <a:lnTo>
                  <a:pt x="136" y="298"/>
                </a:lnTo>
                <a:lnTo>
                  <a:pt x="189" y="298"/>
                </a:lnTo>
                <a:close/>
              </a:path>
            </a:pathLst>
          </a:custGeom>
          <a:solidFill>
            <a:srgbClr val="4C42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25" name="Freeform 35"/>
          <p:cNvSpPr>
            <a:spLocks/>
          </p:cNvSpPr>
          <p:nvPr/>
        </p:nvSpPr>
        <p:spPr bwMode="auto">
          <a:xfrm>
            <a:off x="6883400" y="3832225"/>
            <a:ext cx="2260600" cy="3025775"/>
          </a:xfrm>
          <a:custGeom>
            <a:avLst/>
            <a:gdLst>
              <a:gd name="T0" fmla="*/ 2260600 w 1424"/>
              <a:gd name="T1" fmla="*/ 166688 h 1906"/>
              <a:gd name="T2" fmla="*/ 2260600 w 1424"/>
              <a:gd name="T3" fmla="*/ 3025775 h 1906"/>
              <a:gd name="T4" fmla="*/ 0 w 1424"/>
              <a:gd name="T5" fmla="*/ 3025775 h 1906"/>
              <a:gd name="T6" fmla="*/ 49213 w 1424"/>
              <a:gd name="T7" fmla="*/ 2984500 h 1906"/>
              <a:gd name="T8" fmla="*/ 100013 w 1424"/>
              <a:gd name="T9" fmla="*/ 2943225 h 1906"/>
              <a:gd name="T10" fmla="*/ 131763 w 1424"/>
              <a:gd name="T11" fmla="*/ 2900363 h 1906"/>
              <a:gd name="T12" fmla="*/ 165100 w 1424"/>
              <a:gd name="T13" fmla="*/ 2851150 h 1906"/>
              <a:gd name="T14" fmla="*/ 198438 w 1424"/>
              <a:gd name="T15" fmla="*/ 2801938 h 1906"/>
              <a:gd name="T16" fmla="*/ 231775 w 1424"/>
              <a:gd name="T17" fmla="*/ 2751138 h 1906"/>
              <a:gd name="T18" fmla="*/ 249238 w 1424"/>
              <a:gd name="T19" fmla="*/ 2701925 h 1906"/>
              <a:gd name="T20" fmla="*/ 282575 w 1424"/>
              <a:gd name="T21" fmla="*/ 2643188 h 1906"/>
              <a:gd name="T22" fmla="*/ 298450 w 1424"/>
              <a:gd name="T23" fmla="*/ 2584450 h 1906"/>
              <a:gd name="T24" fmla="*/ 315913 w 1424"/>
              <a:gd name="T25" fmla="*/ 2527300 h 1906"/>
              <a:gd name="T26" fmla="*/ 331788 w 1424"/>
              <a:gd name="T27" fmla="*/ 2468563 h 1906"/>
              <a:gd name="T28" fmla="*/ 349250 w 1424"/>
              <a:gd name="T29" fmla="*/ 2401888 h 1906"/>
              <a:gd name="T30" fmla="*/ 365125 w 1424"/>
              <a:gd name="T31" fmla="*/ 2335213 h 1906"/>
              <a:gd name="T32" fmla="*/ 365125 w 1424"/>
              <a:gd name="T33" fmla="*/ 2278063 h 1906"/>
              <a:gd name="T34" fmla="*/ 382588 w 1424"/>
              <a:gd name="T35" fmla="*/ 2211388 h 1906"/>
              <a:gd name="T36" fmla="*/ 398463 w 1424"/>
              <a:gd name="T37" fmla="*/ 2144713 h 1906"/>
              <a:gd name="T38" fmla="*/ 415925 w 1424"/>
              <a:gd name="T39" fmla="*/ 2052638 h 1906"/>
              <a:gd name="T40" fmla="*/ 415925 w 1424"/>
              <a:gd name="T41" fmla="*/ 1970088 h 1906"/>
              <a:gd name="T42" fmla="*/ 431800 w 1424"/>
              <a:gd name="T43" fmla="*/ 1878013 h 1906"/>
              <a:gd name="T44" fmla="*/ 431800 w 1424"/>
              <a:gd name="T45" fmla="*/ 1787525 h 1906"/>
              <a:gd name="T46" fmla="*/ 447675 w 1424"/>
              <a:gd name="T47" fmla="*/ 1687513 h 1906"/>
              <a:gd name="T48" fmla="*/ 465138 w 1424"/>
              <a:gd name="T49" fmla="*/ 1579563 h 1906"/>
              <a:gd name="T50" fmla="*/ 498475 w 1424"/>
              <a:gd name="T51" fmla="*/ 1454150 h 1906"/>
              <a:gd name="T52" fmla="*/ 531813 w 1424"/>
              <a:gd name="T53" fmla="*/ 1312863 h 1906"/>
              <a:gd name="T54" fmla="*/ 547688 w 1424"/>
              <a:gd name="T55" fmla="*/ 1230313 h 1906"/>
              <a:gd name="T56" fmla="*/ 581025 w 1424"/>
              <a:gd name="T57" fmla="*/ 1155700 h 1906"/>
              <a:gd name="T58" fmla="*/ 631825 w 1424"/>
              <a:gd name="T59" fmla="*/ 1073150 h 1906"/>
              <a:gd name="T60" fmla="*/ 681038 w 1424"/>
              <a:gd name="T61" fmla="*/ 989013 h 1906"/>
              <a:gd name="T62" fmla="*/ 731838 w 1424"/>
              <a:gd name="T63" fmla="*/ 914400 h 1906"/>
              <a:gd name="T64" fmla="*/ 796925 w 1424"/>
              <a:gd name="T65" fmla="*/ 831850 h 1906"/>
              <a:gd name="T66" fmla="*/ 863600 w 1424"/>
              <a:gd name="T67" fmla="*/ 747713 h 1906"/>
              <a:gd name="T68" fmla="*/ 930275 w 1424"/>
              <a:gd name="T69" fmla="*/ 665163 h 1906"/>
              <a:gd name="T70" fmla="*/ 1014413 w 1424"/>
              <a:gd name="T71" fmla="*/ 582613 h 1906"/>
              <a:gd name="T72" fmla="*/ 1096963 w 1424"/>
              <a:gd name="T73" fmla="*/ 498475 h 1906"/>
              <a:gd name="T74" fmla="*/ 1179513 w 1424"/>
              <a:gd name="T75" fmla="*/ 415925 h 1906"/>
              <a:gd name="T76" fmla="*/ 1279525 w 1424"/>
              <a:gd name="T77" fmla="*/ 333375 h 1906"/>
              <a:gd name="T78" fmla="*/ 1362075 w 1424"/>
              <a:gd name="T79" fmla="*/ 249238 h 1906"/>
              <a:gd name="T80" fmla="*/ 1462088 w 1424"/>
              <a:gd name="T81" fmla="*/ 166688 h 1906"/>
              <a:gd name="T82" fmla="*/ 1546225 w 1424"/>
              <a:gd name="T83" fmla="*/ 82550 h 1906"/>
              <a:gd name="T84" fmla="*/ 1646238 w 1424"/>
              <a:gd name="T85" fmla="*/ 0 h 1906"/>
              <a:gd name="T86" fmla="*/ 2260600 w 1424"/>
              <a:gd name="T87" fmla="*/ 166688 h 19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24" h="1906">
                <a:moveTo>
                  <a:pt x="1424" y="105"/>
                </a:moveTo>
                <a:lnTo>
                  <a:pt x="1424" y="1906"/>
                </a:lnTo>
                <a:lnTo>
                  <a:pt x="0" y="1906"/>
                </a:lnTo>
                <a:lnTo>
                  <a:pt x="31" y="1880"/>
                </a:lnTo>
                <a:lnTo>
                  <a:pt x="63" y="1854"/>
                </a:lnTo>
                <a:lnTo>
                  <a:pt x="83" y="1827"/>
                </a:lnTo>
                <a:lnTo>
                  <a:pt x="104" y="1796"/>
                </a:lnTo>
                <a:lnTo>
                  <a:pt x="125" y="1765"/>
                </a:lnTo>
                <a:lnTo>
                  <a:pt x="146" y="1733"/>
                </a:lnTo>
                <a:lnTo>
                  <a:pt x="157" y="1702"/>
                </a:lnTo>
                <a:lnTo>
                  <a:pt x="178" y="1665"/>
                </a:lnTo>
                <a:lnTo>
                  <a:pt x="188" y="1628"/>
                </a:lnTo>
                <a:lnTo>
                  <a:pt x="199" y="1592"/>
                </a:lnTo>
                <a:lnTo>
                  <a:pt x="209" y="1555"/>
                </a:lnTo>
                <a:lnTo>
                  <a:pt x="220" y="1513"/>
                </a:lnTo>
                <a:lnTo>
                  <a:pt x="230" y="1471"/>
                </a:lnTo>
                <a:lnTo>
                  <a:pt x="230" y="1435"/>
                </a:lnTo>
                <a:lnTo>
                  <a:pt x="241" y="1393"/>
                </a:lnTo>
                <a:lnTo>
                  <a:pt x="251" y="1351"/>
                </a:lnTo>
                <a:lnTo>
                  <a:pt x="262" y="1293"/>
                </a:lnTo>
                <a:lnTo>
                  <a:pt x="262" y="1241"/>
                </a:lnTo>
                <a:lnTo>
                  <a:pt x="272" y="1183"/>
                </a:lnTo>
                <a:lnTo>
                  <a:pt x="272" y="1126"/>
                </a:lnTo>
                <a:lnTo>
                  <a:pt x="282" y="1063"/>
                </a:lnTo>
                <a:lnTo>
                  <a:pt x="293" y="995"/>
                </a:lnTo>
                <a:lnTo>
                  <a:pt x="314" y="916"/>
                </a:lnTo>
                <a:lnTo>
                  <a:pt x="335" y="827"/>
                </a:lnTo>
                <a:lnTo>
                  <a:pt x="345" y="775"/>
                </a:lnTo>
                <a:lnTo>
                  <a:pt x="366" y="728"/>
                </a:lnTo>
                <a:lnTo>
                  <a:pt x="398" y="676"/>
                </a:lnTo>
                <a:lnTo>
                  <a:pt x="429" y="623"/>
                </a:lnTo>
                <a:lnTo>
                  <a:pt x="461" y="576"/>
                </a:lnTo>
                <a:lnTo>
                  <a:pt x="502" y="524"/>
                </a:lnTo>
                <a:lnTo>
                  <a:pt x="544" y="471"/>
                </a:lnTo>
                <a:lnTo>
                  <a:pt x="586" y="419"/>
                </a:lnTo>
                <a:lnTo>
                  <a:pt x="639" y="367"/>
                </a:lnTo>
                <a:lnTo>
                  <a:pt x="691" y="314"/>
                </a:lnTo>
                <a:lnTo>
                  <a:pt x="743" y="262"/>
                </a:lnTo>
                <a:lnTo>
                  <a:pt x="806" y="210"/>
                </a:lnTo>
                <a:lnTo>
                  <a:pt x="858" y="157"/>
                </a:lnTo>
                <a:lnTo>
                  <a:pt x="921" y="105"/>
                </a:lnTo>
                <a:lnTo>
                  <a:pt x="974" y="52"/>
                </a:lnTo>
                <a:lnTo>
                  <a:pt x="1037" y="0"/>
                </a:lnTo>
                <a:lnTo>
                  <a:pt x="1424" y="105"/>
                </a:lnTo>
                <a:close/>
              </a:path>
            </a:pathLst>
          </a:custGeom>
          <a:pattFill prst="shingle">
            <a:fgClr>
              <a:srgbClr val="00CC00"/>
            </a:fgClr>
            <a:bgClr>
              <a:srgbClr val="99FF33"/>
            </a:bgClr>
          </a:pattFill>
          <a:ln w="9525">
            <a:round/>
            <a:headEnd/>
            <a:tailEnd/>
          </a:ln>
          <a:scene3d>
            <a:camera prst="legacyObliqueTopRight"/>
            <a:lightRig rig="legacyFlat2" dir="b"/>
          </a:scene3d>
          <a:sp3d extrusionH="430200" prstMaterial="legacyMatte">
            <a:bevelT w="13500" h="13500" prst="angle"/>
            <a:bevelB w="13500" h="13500" prst="angle"/>
            <a:extrusionClr>
              <a:srgbClr val="00CC00"/>
            </a:extrusionClr>
          </a:sp3d>
        </p:spPr>
        <p:txBody>
          <a:bodyPr>
            <a:flatTx/>
          </a:bodyPr>
          <a:lstStyle/>
          <a:p>
            <a:endParaRPr lang="ar-SA"/>
          </a:p>
        </p:txBody>
      </p:sp>
      <p:sp>
        <p:nvSpPr>
          <p:cNvPr id="4126" name="Freeform 36"/>
          <p:cNvSpPr>
            <a:spLocks/>
          </p:cNvSpPr>
          <p:nvPr/>
        </p:nvSpPr>
        <p:spPr bwMode="auto">
          <a:xfrm>
            <a:off x="6883400" y="3832225"/>
            <a:ext cx="2260600" cy="3025775"/>
          </a:xfrm>
          <a:custGeom>
            <a:avLst/>
            <a:gdLst>
              <a:gd name="T0" fmla="*/ 2260600 w 1424"/>
              <a:gd name="T1" fmla="*/ 166688 h 1906"/>
              <a:gd name="T2" fmla="*/ 2260600 w 1424"/>
              <a:gd name="T3" fmla="*/ 3025775 h 1906"/>
              <a:gd name="T4" fmla="*/ 0 w 1424"/>
              <a:gd name="T5" fmla="*/ 3025775 h 1906"/>
              <a:gd name="T6" fmla="*/ 49213 w 1424"/>
              <a:gd name="T7" fmla="*/ 2984500 h 1906"/>
              <a:gd name="T8" fmla="*/ 100013 w 1424"/>
              <a:gd name="T9" fmla="*/ 2943225 h 1906"/>
              <a:gd name="T10" fmla="*/ 131763 w 1424"/>
              <a:gd name="T11" fmla="*/ 2900363 h 1906"/>
              <a:gd name="T12" fmla="*/ 165100 w 1424"/>
              <a:gd name="T13" fmla="*/ 2851150 h 1906"/>
              <a:gd name="T14" fmla="*/ 198438 w 1424"/>
              <a:gd name="T15" fmla="*/ 2801938 h 1906"/>
              <a:gd name="T16" fmla="*/ 231775 w 1424"/>
              <a:gd name="T17" fmla="*/ 2751138 h 1906"/>
              <a:gd name="T18" fmla="*/ 249238 w 1424"/>
              <a:gd name="T19" fmla="*/ 2701925 h 1906"/>
              <a:gd name="T20" fmla="*/ 282575 w 1424"/>
              <a:gd name="T21" fmla="*/ 2643188 h 1906"/>
              <a:gd name="T22" fmla="*/ 298450 w 1424"/>
              <a:gd name="T23" fmla="*/ 2584450 h 1906"/>
              <a:gd name="T24" fmla="*/ 315913 w 1424"/>
              <a:gd name="T25" fmla="*/ 2527300 h 1906"/>
              <a:gd name="T26" fmla="*/ 331788 w 1424"/>
              <a:gd name="T27" fmla="*/ 2468563 h 1906"/>
              <a:gd name="T28" fmla="*/ 349250 w 1424"/>
              <a:gd name="T29" fmla="*/ 2401888 h 1906"/>
              <a:gd name="T30" fmla="*/ 365125 w 1424"/>
              <a:gd name="T31" fmla="*/ 2335213 h 1906"/>
              <a:gd name="T32" fmla="*/ 365125 w 1424"/>
              <a:gd name="T33" fmla="*/ 2278063 h 1906"/>
              <a:gd name="T34" fmla="*/ 382588 w 1424"/>
              <a:gd name="T35" fmla="*/ 2211388 h 1906"/>
              <a:gd name="T36" fmla="*/ 398463 w 1424"/>
              <a:gd name="T37" fmla="*/ 2144713 h 1906"/>
              <a:gd name="T38" fmla="*/ 415925 w 1424"/>
              <a:gd name="T39" fmla="*/ 2052638 h 1906"/>
              <a:gd name="T40" fmla="*/ 415925 w 1424"/>
              <a:gd name="T41" fmla="*/ 1970088 h 1906"/>
              <a:gd name="T42" fmla="*/ 431800 w 1424"/>
              <a:gd name="T43" fmla="*/ 1878013 h 1906"/>
              <a:gd name="T44" fmla="*/ 431800 w 1424"/>
              <a:gd name="T45" fmla="*/ 1787525 h 1906"/>
              <a:gd name="T46" fmla="*/ 447675 w 1424"/>
              <a:gd name="T47" fmla="*/ 1687513 h 1906"/>
              <a:gd name="T48" fmla="*/ 465138 w 1424"/>
              <a:gd name="T49" fmla="*/ 1579563 h 1906"/>
              <a:gd name="T50" fmla="*/ 498475 w 1424"/>
              <a:gd name="T51" fmla="*/ 1454150 h 1906"/>
              <a:gd name="T52" fmla="*/ 531813 w 1424"/>
              <a:gd name="T53" fmla="*/ 1312863 h 1906"/>
              <a:gd name="T54" fmla="*/ 547688 w 1424"/>
              <a:gd name="T55" fmla="*/ 1230313 h 1906"/>
              <a:gd name="T56" fmla="*/ 581025 w 1424"/>
              <a:gd name="T57" fmla="*/ 1155700 h 1906"/>
              <a:gd name="T58" fmla="*/ 631825 w 1424"/>
              <a:gd name="T59" fmla="*/ 1073150 h 1906"/>
              <a:gd name="T60" fmla="*/ 681038 w 1424"/>
              <a:gd name="T61" fmla="*/ 989013 h 1906"/>
              <a:gd name="T62" fmla="*/ 731838 w 1424"/>
              <a:gd name="T63" fmla="*/ 914400 h 1906"/>
              <a:gd name="T64" fmla="*/ 796925 w 1424"/>
              <a:gd name="T65" fmla="*/ 831850 h 1906"/>
              <a:gd name="T66" fmla="*/ 863600 w 1424"/>
              <a:gd name="T67" fmla="*/ 747713 h 1906"/>
              <a:gd name="T68" fmla="*/ 930275 w 1424"/>
              <a:gd name="T69" fmla="*/ 665163 h 1906"/>
              <a:gd name="T70" fmla="*/ 1014413 w 1424"/>
              <a:gd name="T71" fmla="*/ 582613 h 1906"/>
              <a:gd name="T72" fmla="*/ 1096963 w 1424"/>
              <a:gd name="T73" fmla="*/ 498475 h 1906"/>
              <a:gd name="T74" fmla="*/ 1179513 w 1424"/>
              <a:gd name="T75" fmla="*/ 415925 h 1906"/>
              <a:gd name="T76" fmla="*/ 1279525 w 1424"/>
              <a:gd name="T77" fmla="*/ 333375 h 1906"/>
              <a:gd name="T78" fmla="*/ 1362075 w 1424"/>
              <a:gd name="T79" fmla="*/ 249238 h 1906"/>
              <a:gd name="T80" fmla="*/ 1462088 w 1424"/>
              <a:gd name="T81" fmla="*/ 166688 h 1906"/>
              <a:gd name="T82" fmla="*/ 1546225 w 1424"/>
              <a:gd name="T83" fmla="*/ 82550 h 1906"/>
              <a:gd name="T84" fmla="*/ 1646238 w 1424"/>
              <a:gd name="T85" fmla="*/ 0 h 1906"/>
              <a:gd name="T86" fmla="*/ 2260600 w 1424"/>
              <a:gd name="T87" fmla="*/ 166688 h 19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24" h="1906">
                <a:moveTo>
                  <a:pt x="1424" y="105"/>
                </a:moveTo>
                <a:lnTo>
                  <a:pt x="1424" y="1906"/>
                </a:lnTo>
                <a:lnTo>
                  <a:pt x="0" y="1906"/>
                </a:lnTo>
                <a:lnTo>
                  <a:pt x="31" y="1880"/>
                </a:lnTo>
                <a:lnTo>
                  <a:pt x="63" y="1854"/>
                </a:lnTo>
                <a:lnTo>
                  <a:pt x="83" y="1827"/>
                </a:lnTo>
                <a:lnTo>
                  <a:pt x="104" y="1796"/>
                </a:lnTo>
                <a:lnTo>
                  <a:pt x="125" y="1765"/>
                </a:lnTo>
                <a:lnTo>
                  <a:pt x="146" y="1733"/>
                </a:lnTo>
                <a:lnTo>
                  <a:pt x="157" y="1702"/>
                </a:lnTo>
                <a:lnTo>
                  <a:pt x="178" y="1665"/>
                </a:lnTo>
                <a:lnTo>
                  <a:pt x="188" y="1628"/>
                </a:lnTo>
                <a:lnTo>
                  <a:pt x="199" y="1592"/>
                </a:lnTo>
                <a:lnTo>
                  <a:pt x="209" y="1555"/>
                </a:lnTo>
                <a:lnTo>
                  <a:pt x="220" y="1513"/>
                </a:lnTo>
                <a:lnTo>
                  <a:pt x="230" y="1471"/>
                </a:lnTo>
                <a:lnTo>
                  <a:pt x="230" y="1435"/>
                </a:lnTo>
                <a:lnTo>
                  <a:pt x="241" y="1393"/>
                </a:lnTo>
                <a:lnTo>
                  <a:pt x="251" y="1351"/>
                </a:lnTo>
                <a:lnTo>
                  <a:pt x="262" y="1293"/>
                </a:lnTo>
                <a:lnTo>
                  <a:pt x="262" y="1241"/>
                </a:lnTo>
                <a:lnTo>
                  <a:pt x="272" y="1183"/>
                </a:lnTo>
                <a:lnTo>
                  <a:pt x="272" y="1126"/>
                </a:lnTo>
                <a:lnTo>
                  <a:pt x="282" y="1063"/>
                </a:lnTo>
                <a:lnTo>
                  <a:pt x="293" y="995"/>
                </a:lnTo>
                <a:lnTo>
                  <a:pt x="314" y="916"/>
                </a:lnTo>
                <a:lnTo>
                  <a:pt x="335" y="827"/>
                </a:lnTo>
                <a:lnTo>
                  <a:pt x="345" y="775"/>
                </a:lnTo>
                <a:lnTo>
                  <a:pt x="366" y="728"/>
                </a:lnTo>
                <a:lnTo>
                  <a:pt x="398" y="676"/>
                </a:lnTo>
                <a:lnTo>
                  <a:pt x="429" y="623"/>
                </a:lnTo>
                <a:lnTo>
                  <a:pt x="461" y="576"/>
                </a:lnTo>
                <a:lnTo>
                  <a:pt x="502" y="524"/>
                </a:lnTo>
                <a:lnTo>
                  <a:pt x="544" y="471"/>
                </a:lnTo>
                <a:lnTo>
                  <a:pt x="586" y="419"/>
                </a:lnTo>
                <a:lnTo>
                  <a:pt x="639" y="367"/>
                </a:lnTo>
                <a:lnTo>
                  <a:pt x="691" y="314"/>
                </a:lnTo>
                <a:lnTo>
                  <a:pt x="743" y="262"/>
                </a:lnTo>
                <a:lnTo>
                  <a:pt x="806" y="210"/>
                </a:lnTo>
                <a:lnTo>
                  <a:pt x="858" y="157"/>
                </a:lnTo>
                <a:lnTo>
                  <a:pt x="921" y="105"/>
                </a:lnTo>
                <a:lnTo>
                  <a:pt x="974" y="52"/>
                </a:lnTo>
                <a:lnTo>
                  <a:pt x="1037" y="0"/>
                </a:lnTo>
                <a:lnTo>
                  <a:pt x="1424" y="105"/>
                </a:lnTo>
              </a:path>
            </a:pathLst>
          </a:custGeom>
          <a:noFill/>
          <a:ln w="0">
            <a:solidFill>
              <a:srgbClr val="0E0D0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127" name="Freeform 37"/>
          <p:cNvSpPr>
            <a:spLocks/>
          </p:cNvSpPr>
          <p:nvPr/>
        </p:nvSpPr>
        <p:spPr bwMode="auto">
          <a:xfrm>
            <a:off x="8445500" y="3849688"/>
            <a:ext cx="200025" cy="298450"/>
          </a:xfrm>
          <a:custGeom>
            <a:avLst/>
            <a:gdLst>
              <a:gd name="T0" fmla="*/ 200025 w 126"/>
              <a:gd name="T1" fmla="*/ 33338 h 188"/>
              <a:gd name="T2" fmla="*/ 182563 w 126"/>
              <a:gd name="T3" fmla="*/ 57150 h 188"/>
              <a:gd name="T4" fmla="*/ 149225 w 126"/>
              <a:gd name="T5" fmla="*/ 82550 h 188"/>
              <a:gd name="T6" fmla="*/ 133350 w 126"/>
              <a:gd name="T7" fmla="*/ 107950 h 188"/>
              <a:gd name="T8" fmla="*/ 115888 w 126"/>
              <a:gd name="T9" fmla="*/ 131763 h 188"/>
              <a:gd name="T10" fmla="*/ 82550 w 126"/>
              <a:gd name="T11" fmla="*/ 165100 h 188"/>
              <a:gd name="T12" fmla="*/ 66675 w 126"/>
              <a:gd name="T13" fmla="*/ 190500 h 188"/>
              <a:gd name="T14" fmla="*/ 49213 w 126"/>
              <a:gd name="T15" fmla="*/ 215900 h 188"/>
              <a:gd name="T16" fmla="*/ 33338 w 126"/>
              <a:gd name="T17" fmla="*/ 239713 h 188"/>
              <a:gd name="T18" fmla="*/ 17463 w 126"/>
              <a:gd name="T19" fmla="*/ 249238 h 188"/>
              <a:gd name="T20" fmla="*/ 17463 w 126"/>
              <a:gd name="T21" fmla="*/ 265113 h 188"/>
              <a:gd name="T22" fmla="*/ 0 w 126"/>
              <a:gd name="T23" fmla="*/ 282575 h 188"/>
              <a:gd name="T24" fmla="*/ 0 w 126"/>
              <a:gd name="T25" fmla="*/ 298450 h 188"/>
              <a:gd name="T26" fmla="*/ 0 w 126"/>
              <a:gd name="T27" fmla="*/ 257175 h 188"/>
              <a:gd name="T28" fmla="*/ 17463 w 126"/>
              <a:gd name="T29" fmla="*/ 223838 h 188"/>
              <a:gd name="T30" fmla="*/ 17463 w 126"/>
              <a:gd name="T31" fmla="*/ 182563 h 188"/>
              <a:gd name="T32" fmla="*/ 33338 w 126"/>
              <a:gd name="T33" fmla="*/ 149225 h 188"/>
              <a:gd name="T34" fmla="*/ 49213 w 126"/>
              <a:gd name="T35" fmla="*/ 107950 h 188"/>
              <a:gd name="T36" fmla="*/ 66675 w 126"/>
              <a:gd name="T37" fmla="*/ 74613 h 188"/>
              <a:gd name="T38" fmla="*/ 66675 w 126"/>
              <a:gd name="T39" fmla="*/ 33338 h 188"/>
              <a:gd name="T40" fmla="*/ 82550 w 126"/>
              <a:gd name="T41" fmla="*/ 0 h 188"/>
              <a:gd name="T42" fmla="*/ 200025 w 126"/>
              <a:gd name="T43" fmla="*/ 33338 h 18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26" h="188">
                <a:moveTo>
                  <a:pt x="126" y="21"/>
                </a:moveTo>
                <a:lnTo>
                  <a:pt x="115" y="36"/>
                </a:lnTo>
                <a:lnTo>
                  <a:pt x="94" y="52"/>
                </a:lnTo>
                <a:lnTo>
                  <a:pt x="84" y="68"/>
                </a:lnTo>
                <a:lnTo>
                  <a:pt x="73" y="83"/>
                </a:lnTo>
                <a:lnTo>
                  <a:pt x="52" y="104"/>
                </a:lnTo>
                <a:lnTo>
                  <a:pt x="42" y="120"/>
                </a:lnTo>
                <a:lnTo>
                  <a:pt x="31" y="136"/>
                </a:lnTo>
                <a:lnTo>
                  <a:pt x="21" y="151"/>
                </a:lnTo>
                <a:lnTo>
                  <a:pt x="11" y="157"/>
                </a:lnTo>
                <a:lnTo>
                  <a:pt x="11" y="167"/>
                </a:lnTo>
                <a:lnTo>
                  <a:pt x="0" y="178"/>
                </a:lnTo>
                <a:lnTo>
                  <a:pt x="0" y="188"/>
                </a:lnTo>
                <a:lnTo>
                  <a:pt x="0" y="162"/>
                </a:lnTo>
                <a:lnTo>
                  <a:pt x="11" y="141"/>
                </a:lnTo>
                <a:lnTo>
                  <a:pt x="11" y="115"/>
                </a:lnTo>
                <a:lnTo>
                  <a:pt x="21" y="94"/>
                </a:lnTo>
                <a:lnTo>
                  <a:pt x="31" y="68"/>
                </a:lnTo>
                <a:lnTo>
                  <a:pt x="42" y="47"/>
                </a:lnTo>
                <a:lnTo>
                  <a:pt x="42" y="21"/>
                </a:lnTo>
                <a:lnTo>
                  <a:pt x="52" y="0"/>
                </a:lnTo>
                <a:lnTo>
                  <a:pt x="126" y="21"/>
                </a:lnTo>
                <a:close/>
              </a:path>
            </a:pathLst>
          </a:custGeom>
          <a:solidFill>
            <a:srgbClr val="4C42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28" name="Freeform 38"/>
          <p:cNvSpPr>
            <a:spLocks/>
          </p:cNvSpPr>
          <p:nvPr/>
        </p:nvSpPr>
        <p:spPr bwMode="auto">
          <a:xfrm>
            <a:off x="8728075" y="3890963"/>
            <a:ext cx="84138" cy="157162"/>
          </a:xfrm>
          <a:custGeom>
            <a:avLst/>
            <a:gdLst>
              <a:gd name="T0" fmla="*/ 17463 w 53"/>
              <a:gd name="T1" fmla="*/ 0 h 99"/>
              <a:gd name="T2" fmla="*/ 0 w 53"/>
              <a:gd name="T3" fmla="*/ 33337 h 99"/>
              <a:gd name="T4" fmla="*/ 0 w 53"/>
              <a:gd name="T5" fmla="*/ 82550 h 99"/>
              <a:gd name="T6" fmla="*/ 17463 w 53"/>
              <a:gd name="T7" fmla="*/ 123825 h 99"/>
              <a:gd name="T8" fmla="*/ 33338 w 53"/>
              <a:gd name="T9" fmla="*/ 157162 h 99"/>
              <a:gd name="T10" fmla="*/ 33338 w 53"/>
              <a:gd name="T11" fmla="*/ 141287 h 99"/>
              <a:gd name="T12" fmla="*/ 33338 w 53"/>
              <a:gd name="T13" fmla="*/ 123825 h 99"/>
              <a:gd name="T14" fmla="*/ 50800 w 53"/>
              <a:gd name="T15" fmla="*/ 100012 h 99"/>
              <a:gd name="T16" fmla="*/ 66675 w 53"/>
              <a:gd name="T17" fmla="*/ 82550 h 99"/>
              <a:gd name="T18" fmla="*/ 66675 w 53"/>
              <a:gd name="T19" fmla="*/ 66675 h 99"/>
              <a:gd name="T20" fmla="*/ 84138 w 53"/>
              <a:gd name="T21" fmla="*/ 49212 h 99"/>
              <a:gd name="T22" fmla="*/ 84138 w 53"/>
              <a:gd name="T23" fmla="*/ 33337 h 99"/>
              <a:gd name="T24" fmla="*/ 84138 w 53"/>
              <a:gd name="T25" fmla="*/ 15875 h 99"/>
              <a:gd name="T26" fmla="*/ 17463 w 53"/>
              <a:gd name="T27" fmla="*/ 0 h 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3" h="99">
                <a:moveTo>
                  <a:pt x="11" y="0"/>
                </a:moveTo>
                <a:lnTo>
                  <a:pt x="0" y="21"/>
                </a:lnTo>
                <a:lnTo>
                  <a:pt x="0" y="52"/>
                </a:lnTo>
                <a:lnTo>
                  <a:pt x="11" y="78"/>
                </a:lnTo>
                <a:lnTo>
                  <a:pt x="21" y="99"/>
                </a:lnTo>
                <a:lnTo>
                  <a:pt x="21" y="89"/>
                </a:lnTo>
                <a:lnTo>
                  <a:pt x="21" y="78"/>
                </a:lnTo>
                <a:lnTo>
                  <a:pt x="32" y="63"/>
                </a:lnTo>
                <a:lnTo>
                  <a:pt x="42" y="52"/>
                </a:lnTo>
                <a:lnTo>
                  <a:pt x="42" y="42"/>
                </a:lnTo>
                <a:lnTo>
                  <a:pt x="53" y="31"/>
                </a:lnTo>
                <a:lnTo>
                  <a:pt x="53" y="21"/>
                </a:lnTo>
                <a:lnTo>
                  <a:pt x="53" y="10"/>
                </a:lnTo>
                <a:lnTo>
                  <a:pt x="11" y="0"/>
                </a:lnTo>
                <a:close/>
              </a:path>
            </a:pathLst>
          </a:custGeom>
          <a:solidFill>
            <a:srgbClr val="4C42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29" name="Freeform 39"/>
          <p:cNvSpPr>
            <a:spLocks/>
          </p:cNvSpPr>
          <p:nvPr/>
        </p:nvSpPr>
        <p:spPr bwMode="auto">
          <a:xfrm>
            <a:off x="8861425" y="3940175"/>
            <a:ext cx="149225" cy="515938"/>
          </a:xfrm>
          <a:custGeom>
            <a:avLst/>
            <a:gdLst>
              <a:gd name="T0" fmla="*/ 0 w 94"/>
              <a:gd name="T1" fmla="*/ 0 h 325"/>
              <a:gd name="T2" fmla="*/ 0 w 94"/>
              <a:gd name="T3" fmla="*/ 66675 h 325"/>
              <a:gd name="T4" fmla="*/ 0 w 94"/>
              <a:gd name="T5" fmla="*/ 125413 h 325"/>
              <a:gd name="T6" fmla="*/ 15875 w 94"/>
              <a:gd name="T7" fmla="*/ 192088 h 325"/>
              <a:gd name="T8" fmla="*/ 33338 w 94"/>
              <a:gd name="T9" fmla="*/ 257175 h 325"/>
              <a:gd name="T10" fmla="*/ 49213 w 94"/>
              <a:gd name="T11" fmla="*/ 323850 h 325"/>
              <a:gd name="T12" fmla="*/ 66675 w 94"/>
              <a:gd name="T13" fmla="*/ 390525 h 325"/>
              <a:gd name="T14" fmla="*/ 82550 w 94"/>
              <a:gd name="T15" fmla="*/ 457200 h 325"/>
              <a:gd name="T16" fmla="*/ 82550 w 94"/>
              <a:gd name="T17" fmla="*/ 515938 h 325"/>
              <a:gd name="T18" fmla="*/ 115888 w 94"/>
              <a:gd name="T19" fmla="*/ 407988 h 325"/>
              <a:gd name="T20" fmla="*/ 115888 w 94"/>
              <a:gd name="T21" fmla="*/ 300038 h 325"/>
              <a:gd name="T22" fmla="*/ 115888 w 94"/>
              <a:gd name="T23" fmla="*/ 182563 h 325"/>
              <a:gd name="T24" fmla="*/ 133350 w 94"/>
              <a:gd name="T25" fmla="*/ 84138 h 325"/>
              <a:gd name="T26" fmla="*/ 133350 w 94"/>
              <a:gd name="T27" fmla="*/ 74613 h 325"/>
              <a:gd name="T28" fmla="*/ 149225 w 94"/>
              <a:gd name="T29" fmla="*/ 58738 h 325"/>
              <a:gd name="T30" fmla="*/ 149225 w 94"/>
              <a:gd name="T31" fmla="*/ 50800 h 325"/>
              <a:gd name="T32" fmla="*/ 149225 w 94"/>
              <a:gd name="T33" fmla="*/ 33338 h 325"/>
              <a:gd name="T34" fmla="*/ 0 w 94"/>
              <a:gd name="T35" fmla="*/ 0 h 3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4" h="325">
                <a:moveTo>
                  <a:pt x="0" y="0"/>
                </a:moveTo>
                <a:lnTo>
                  <a:pt x="0" y="42"/>
                </a:lnTo>
                <a:lnTo>
                  <a:pt x="0" y="79"/>
                </a:lnTo>
                <a:lnTo>
                  <a:pt x="10" y="121"/>
                </a:lnTo>
                <a:lnTo>
                  <a:pt x="21" y="162"/>
                </a:lnTo>
                <a:lnTo>
                  <a:pt x="31" y="204"/>
                </a:lnTo>
                <a:lnTo>
                  <a:pt x="42" y="246"/>
                </a:lnTo>
                <a:lnTo>
                  <a:pt x="52" y="288"/>
                </a:lnTo>
                <a:lnTo>
                  <a:pt x="52" y="325"/>
                </a:lnTo>
                <a:lnTo>
                  <a:pt x="73" y="257"/>
                </a:lnTo>
                <a:lnTo>
                  <a:pt x="73" y="189"/>
                </a:lnTo>
                <a:lnTo>
                  <a:pt x="73" y="115"/>
                </a:lnTo>
                <a:lnTo>
                  <a:pt x="84" y="53"/>
                </a:lnTo>
                <a:lnTo>
                  <a:pt x="84" y="47"/>
                </a:lnTo>
                <a:lnTo>
                  <a:pt x="94" y="37"/>
                </a:lnTo>
                <a:lnTo>
                  <a:pt x="94" y="32"/>
                </a:lnTo>
                <a:lnTo>
                  <a:pt x="94" y="21"/>
                </a:lnTo>
                <a:lnTo>
                  <a:pt x="0" y="0"/>
                </a:lnTo>
                <a:close/>
              </a:path>
            </a:pathLst>
          </a:custGeom>
          <a:solidFill>
            <a:srgbClr val="4C42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30" name="Freeform 40"/>
          <p:cNvSpPr>
            <a:spLocks/>
          </p:cNvSpPr>
          <p:nvPr/>
        </p:nvSpPr>
        <p:spPr bwMode="auto">
          <a:xfrm>
            <a:off x="8262938" y="5719763"/>
            <a:ext cx="449262" cy="1138237"/>
          </a:xfrm>
          <a:custGeom>
            <a:avLst/>
            <a:gdLst>
              <a:gd name="T0" fmla="*/ 365125 w 283"/>
              <a:gd name="T1" fmla="*/ 1130300 h 717"/>
              <a:gd name="T2" fmla="*/ 349250 w 283"/>
              <a:gd name="T3" fmla="*/ 955675 h 717"/>
              <a:gd name="T4" fmla="*/ 365125 w 283"/>
              <a:gd name="T5" fmla="*/ 788987 h 717"/>
              <a:gd name="T6" fmla="*/ 365125 w 283"/>
              <a:gd name="T7" fmla="*/ 639762 h 717"/>
              <a:gd name="T8" fmla="*/ 398462 w 283"/>
              <a:gd name="T9" fmla="*/ 498475 h 717"/>
              <a:gd name="T10" fmla="*/ 415925 w 283"/>
              <a:gd name="T11" fmla="*/ 365125 h 717"/>
              <a:gd name="T12" fmla="*/ 431800 w 283"/>
              <a:gd name="T13" fmla="*/ 231775 h 717"/>
              <a:gd name="T14" fmla="*/ 449262 w 283"/>
              <a:gd name="T15" fmla="*/ 115887 h 717"/>
              <a:gd name="T16" fmla="*/ 449262 w 283"/>
              <a:gd name="T17" fmla="*/ 0 h 717"/>
              <a:gd name="T18" fmla="*/ 431800 w 283"/>
              <a:gd name="T19" fmla="*/ 74612 h 717"/>
              <a:gd name="T20" fmla="*/ 398462 w 283"/>
              <a:gd name="T21" fmla="*/ 149225 h 717"/>
              <a:gd name="T22" fmla="*/ 365125 w 283"/>
              <a:gd name="T23" fmla="*/ 241300 h 717"/>
              <a:gd name="T24" fmla="*/ 331787 w 283"/>
              <a:gd name="T25" fmla="*/ 339725 h 717"/>
              <a:gd name="T26" fmla="*/ 298450 w 283"/>
              <a:gd name="T27" fmla="*/ 439737 h 717"/>
              <a:gd name="T28" fmla="*/ 282575 w 283"/>
              <a:gd name="T29" fmla="*/ 539750 h 717"/>
              <a:gd name="T30" fmla="*/ 249237 w 283"/>
              <a:gd name="T31" fmla="*/ 647700 h 717"/>
              <a:gd name="T32" fmla="*/ 231775 w 283"/>
              <a:gd name="T33" fmla="*/ 739775 h 717"/>
              <a:gd name="T34" fmla="*/ 231775 w 283"/>
              <a:gd name="T35" fmla="*/ 788987 h 717"/>
              <a:gd name="T36" fmla="*/ 215900 w 283"/>
              <a:gd name="T37" fmla="*/ 839787 h 717"/>
              <a:gd name="T38" fmla="*/ 200025 w 283"/>
              <a:gd name="T39" fmla="*/ 889000 h 717"/>
              <a:gd name="T40" fmla="*/ 166687 w 283"/>
              <a:gd name="T41" fmla="*/ 938212 h 717"/>
              <a:gd name="T42" fmla="*/ 133350 w 283"/>
              <a:gd name="T43" fmla="*/ 989012 h 717"/>
              <a:gd name="T44" fmla="*/ 100012 w 283"/>
              <a:gd name="T45" fmla="*/ 1038225 h 717"/>
              <a:gd name="T46" fmla="*/ 49212 w 283"/>
              <a:gd name="T47" fmla="*/ 1089025 h 717"/>
              <a:gd name="T48" fmla="*/ 0 w 283"/>
              <a:gd name="T49" fmla="*/ 1138237 h 717"/>
              <a:gd name="T50" fmla="*/ 365125 w 283"/>
              <a:gd name="T51" fmla="*/ 1130300 h 7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83" h="717">
                <a:moveTo>
                  <a:pt x="230" y="712"/>
                </a:moveTo>
                <a:lnTo>
                  <a:pt x="220" y="602"/>
                </a:lnTo>
                <a:lnTo>
                  <a:pt x="230" y="497"/>
                </a:lnTo>
                <a:lnTo>
                  <a:pt x="230" y="403"/>
                </a:lnTo>
                <a:lnTo>
                  <a:pt x="251" y="314"/>
                </a:lnTo>
                <a:lnTo>
                  <a:pt x="262" y="230"/>
                </a:lnTo>
                <a:lnTo>
                  <a:pt x="272" y="146"/>
                </a:lnTo>
                <a:lnTo>
                  <a:pt x="283" y="73"/>
                </a:lnTo>
                <a:lnTo>
                  <a:pt x="283" y="0"/>
                </a:lnTo>
                <a:lnTo>
                  <a:pt x="272" y="47"/>
                </a:lnTo>
                <a:lnTo>
                  <a:pt x="251" y="94"/>
                </a:lnTo>
                <a:lnTo>
                  <a:pt x="230" y="152"/>
                </a:lnTo>
                <a:lnTo>
                  <a:pt x="209" y="214"/>
                </a:lnTo>
                <a:lnTo>
                  <a:pt x="188" y="277"/>
                </a:lnTo>
                <a:lnTo>
                  <a:pt x="178" y="340"/>
                </a:lnTo>
                <a:lnTo>
                  <a:pt x="157" y="408"/>
                </a:lnTo>
                <a:lnTo>
                  <a:pt x="146" y="466"/>
                </a:lnTo>
                <a:lnTo>
                  <a:pt x="146" y="497"/>
                </a:lnTo>
                <a:lnTo>
                  <a:pt x="136" y="529"/>
                </a:lnTo>
                <a:lnTo>
                  <a:pt x="126" y="560"/>
                </a:lnTo>
                <a:lnTo>
                  <a:pt x="105" y="591"/>
                </a:lnTo>
                <a:lnTo>
                  <a:pt x="84" y="623"/>
                </a:lnTo>
                <a:lnTo>
                  <a:pt x="63" y="654"/>
                </a:lnTo>
                <a:lnTo>
                  <a:pt x="31" y="686"/>
                </a:lnTo>
                <a:lnTo>
                  <a:pt x="0" y="717"/>
                </a:lnTo>
                <a:lnTo>
                  <a:pt x="230" y="712"/>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31" name="Freeform 41"/>
          <p:cNvSpPr>
            <a:spLocks/>
          </p:cNvSpPr>
          <p:nvPr/>
        </p:nvSpPr>
        <p:spPr bwMode="auto">
          <a:xfrm>
            <a:off x="7431088" y="6200775"/>
            <a:ext cx="349250" cy="657225"/>
          </a:xfrm>
          <a:custGeom>
            <a:avLst/>
            <a:gdLst>
              <a:gd name="T0" fmla="*/ 215900 w 220"/>
              <a:gd name="T1" fmla="*/ 657225 h 414"/>
              <a:gd name="T2" fmla="*/ 233363 w 220"/>
              <a:gd name="T3" fmla="*/ 623888 h 414"/>
              <a:gd name="T4" fmla="*/ 233363 w 220"/>
              <a:gd name="T5" fmla="*/ 598488 h 414"/>
              <a:gd name="T6" fmla="*/ 249238 w 220"/>
              <a:gd name="T7" fmla="*/ 565150 h 414"/>
              <a:gd name="T8" fmla="*/ 266700 w 220"/>
              <a:gd name="T9" fmla="*/ 531813 h 414"/>
              <a:gd name="T10" fmla="*/ 282575 w 220"/>
              <a:gd name="T11" fmla="*/ 508000 h 414"/>
              <a:gd name="T12" fmla="*/ 300038 w 220"/>
              <a:gd name="T13" fmla="*/ 474663 h 414"/>
              <a:gd name="T14" fmla="*/ 315913 w 220"/>
              <a:gd name="T15" fmla="*/ 441325 h 414"/>
              <a:gd name="T16" fmla="*/ 315913 w 220"/>
              <a:gd name="T17" fmla="*/ 415925 h 414"/>
              <a:gd name="T18" fmla="*/ 333375 w 220"/>
              <a:gd name="T19" fmla="*/ 315913 h 414"/>
              <a:gd name="T20" fmla="*/ 349250 w 220"/>
              <a:gd name="T21" fmla="*/ 225425 h 414"/>
              <a:gd name="T22" fmla="*/ 349250 w 220"/>
              <a:gd name="T23" fmla="*/ 125413 h 414"/>
              <a:gd name="T24" fmla="*/ 315913 w 220"/>
              <a:gd name="T25" fmla="*/ 0 h 414"/>
              <a:gd name="T26" fmla="*/ 300038 w 220"/>
              <a:gd name="T27" fmla="*/ 84138 h 414"/>
              <a:gd name="T28" fmla="*/ 282575 w 220"/>
              <a:gd name="T29" fmla="*/ 158750 h 414"/>
              <a:gd name="T30" fmla="*/ 266700 w 220"/>
              <a:gd name="T31" fmla="*/ 241300 h 414"/>
              <a:gd name="T32" fmla="*/ 233363 w 220"/>
              <a:gd name="T33" fmla="*/ 325438 h 414"/>
              <a:gd name="T34" fmla="*/ 200025 w 220"/>
              <a:gd name="T35" fmla="*/ 407988 h 414"/>
              <a:gd name="T36" fmla="*/ 149225 w 220"/>
              <a:gd name="T37" fmla="*/ 490538 h 414"/>
              <a:gd name="T38" fmla="*/ 84138 w 220"/>
              <a:gd name="T39" fmla="*/ 574675 h 414"/>
              <a:gd name="T40" fmla="*/ 0 w 220"/>
              <a:gd name="T41" fmla="*/ 657225 h 414"/>
              <a:gd name="T42" fmla="*/ 215900 w 220"/>
              <a:gd name="T43" fmla="*/ 657225 h 4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20" h="414">
                <a:moveTo>
                  <a:pt x="136" y="414"/>
                </a:moveTo>
                <a:lnTo>
                  <a:pt x="147" y="393"/>
                </a:lnTo>
                <a:lnTo>
                  <a:pt x="147" y="377"/>
                </a:lnTo>
                <a:lnTo>
                  <a:pt x="157" y="356"/>
                </a:lnTo>
                <a:lnTo>
                  <a:pt x="168" y="335"/>
                </a:lnTo>
                <a:lnTo>
                  <a:pt x="178" y="320"/>
                </a:lnTo>
                <a:lnTo>
                  <a:pt x="189" y="299"/>
                </a:lnTo>
                <a:lnTo>
                  <a:pt x="199" y="278"/>
                </a:lnTo>
                <a:lnTo>
                  <a:pt x="199" y="262"/>
                </a:lnTo>
                <a:lnTo>
                  <a:pt x="210" y="199"/>
                </a:lnTo>
                <a:lnTo>
                  <a:pt x="220" y="142"/>
                </a:lnTo>
                <a:lnTo>
                  <a:pt x="220" y="79"/>
                </a:lnTo>
                <a:lnTo>
                  <a:pt x="199" y="0"/>
                </a:lnTo>
                <a:lnTo>
                  <a:pt x="189" y="53"/>
                </a:lnTo>
                <a:lnTo>
                  <a:pt x="178" y="100"/>
                </a:lnTo>
                <a:lnTo>
                  <a:pt x="168" y="152"/>
                </a:lnTo>
                <a:lnTo>
                  <a:pt x="147" y="205"/>
                </a:lnTo>
                <a:lnTo>
                  <a:pt x="126" y="257"/>
                </a:lnTo>
                <a:lnTo>
                  <a:pt x="94" y="309"/>
                </a:lnTo>
                <a:lnTo>
                  <a:pt x="53" y="362"/>
                </a:lnTo>
                <a:lnTo>
                  <a:pt x="0" y="414"/>
                </a:lnTo>
                <a:lnTo>
                  <a:pt x="136" y="414"/>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32" name="Freeform 42"/>
          <p:cNvSpPr>
            <a:spLocks/>
          </p:cNvSpPr>
          <p:nvPr/>
        </p:nvSpPr>
        <p:spPr bwMode="auto">
          <a:xfrm>
            <a:off x="8478838" y="3724275"/>
            <a:ext cx="665162" cy="282575"/>
          </a:xfrm>
          <a:custGeom>
            <a:avLst/>
            <a:gdLst>
              <a:gd name="T0" fmla="*/ 665162 w 419"/>
              <a:gd name="T1" fmla="*/ 0 h 178"/>
              <a:gd name="T2" fmla="*/ 0 w 419"/>
              <a:gd name="T3" fmla="*/ 0 h 178"/>
              <a:gd name="T4" fmla="*/ 0 w 419"/>
              <a:gd name="T5" fmla="*/ 100013 h 178"/>
              <a:gd name="T6" fmla="*/ 665162 w 419"/>
              <a:gd name="T7" fmla="*/ 282575 h 178"/>
              <a:gd name="T8" fmla="*/ 665162 w 419"/>
              <a:gd name="T9" fmla="*/ 0 h 1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9" h="178">
                <a:moveTo>
                  <a:pt x="419" y="0"/>
                </a:moveTo>
                <a:lnTo>
                  <a:pt x="0" y="0"/>
                </a:lnTo>
                <a:lnTo>
                  <a:pt x="0" y="63"/>
                </a:lnTo>
                <a:lnTo>
                  <a:pt x="419" y="178"/>
                </a:lnTo>
                <a:lnTo>
                  <a:pt x="419" y="0"/>
                </a:lnTo>
                <a:close/>
              </a:path>
            </a:pathLst>
          </a:custGeom>
          <a:solidFill>
            <a:srgbClr val="FFB3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4133" name="Freeform 43"/>
          <p:cNvSpPr>
            <a:spLocks/>
          </p:cNvSpPr>
          <p:nvPr/>
        </p:nvSpPr>
        <p:spPr bwMode="auto">
          <a:xfrm>
            <a:off x="8478838" y="3724275"/>
            <a:ext cx="665162" cy="282575"/>
          </a:xfrm>
          <a:custGeom>
            <a:avLst/>
            <a:gdLst>
              <a:gd name="T0" fmla="*/ 665162 w 419"/>
              <a:gd name="T1" fmla="*/ 0 h 178"/>
              <a:gd name="T2" fmla="*/ 0 w 419"/>
              <a:gd name="T3" fmla="*/ 0 h 178"/>
              <a:gd name="T4" fmla="*/ 0 w 419"/>
              <a:gd name="T5" fmla="*/ 100013 h 178"/>
              <a:gd name="T6" fmla="*/ 665162 w 419"/>
              <a:gd name="T7" fmla="*/ 282575 h 178"/>
              <a:gd name="T8" fmla="*/ 665162 w 419"/>
              <a:gd name="T9" fmla="*/ 0 h 1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9" h="178">
                <a:moveTo>
                  <a:pt x="419" y="0"/>
                </a:moveTo>
                <a:lnTo>
                  <a:pt x="0" y="0"/>
                </a:lnTo>
                <a:lnTo>
                  <a:pt x="0" y="63"/>
                </a:lnTo>
                <a:lnTo>
                  <a:pt x="419" y="178"/>
                </a:lnTo>
                <a:lnTo>
                  <a:pt x="419" y="0"/>
                </a:lnTo>
              </a:path>
            </a:pathLst>
          </a:custGeom>
          <a:noFill/>
          <a:ln w="0">
            <a:solidFill>
              <a:srgbClr val="0E0D0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0" name="Rectangle 2"/>
          <p:cNvSpPr txBox="1">
            <a:spLocks noChangeArrowheads="1"/>
          </p:cNvSpPr>
          <p:nvPr/>
        </p:nvSpPr>
        <p:spPr>
          <a:xfrm>
            <a:off x="1258206" y="865188"/>
            <a:ext cx="6808787" cy="2128838"/>
          </a:xfrm>
          <a:prstGeom prst="rect">
            <a:avLst/>
          </a:prstGeom>
          <a:solidFill>
            <a:schemeClr val="bg1"/>
          </a:solidFill>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a:lstStyle>
          <a:p>
            <a:pPr>
              <a:defRPr/>
            </a:pPr>
            <a:r>
              <a:rPr lang="ar-SA" sz="6000" b="1" dirty="0">
                <a:solidFill>
                  <a:srgbClr val="C00000"/>
                </a:solidFill>
                <a:effectLst>
                  <a:outerShdw blurRad="38100" dist="38100" dir="2700000" algn="tl">
                    <a:srgbClr val="000000">
                      <a:alpha val="43137"/>
                    </a:srgbClr>
                  </a:outerShdw>
                </a:effectLst>
                <a:latin typeface="Andalus" pitchFamily="18" charset="-78"/>
                <a:ea typeface="+mn-ea"/>
                <a:cs typeface="DecoType Naskh Extensions" pitchFamily="2" charset="-78"/>
              </a:rPr>
              <a:t>المحاضرة الخامسة عشر  من مقرر مبادئ علم الاجتماع</a:t>
            </a:r>
          </a:p>
        </p:txBody>
      </p:sp>
      <p:sp>
        <p:nvSpPr>
          <p:cNvPr id="41" name="Rectangle 3"/>
          <p:cNvSpPr txBox="1">
            <a:spLocks noChangeArrowheads="1"/>
          </p:cNvSpPr>
          <p:nvPr/>
        </p:nvSpPr>
        <p:spPr bwMode="auto">
          <a:xfrm>
            <a:off x="1547813" y="3033713"/>
            <a:ext cx="6008687" cy="222885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pPr>
            <a:r>
              <a:rPr lang="ar-SA" sz="6000" b="1" dirty="0" smtClean="0">
                <a:solidFill>
                  <a:srgbClr val="C00000"/>
                </a:solidFill>
                <a:effectLst>
                  <a:outerShdw blurRad="38100" dist="38100" dir="2700000" algn="tl">
                    <a:srgbClr val="000000">
                      <a:alpha val="43137"/>
                    </a:srgbClr>
                  </a:outerShdw>
                </a:effectLst>
                <a:latin typeface="Andalus" pitchFamily="18" charset="-78"/>
                <a:cs typeface="DecoType Naskh Extensions" pitchFamily="2" charset="-78"/>
              </a:rPr>
              <a:t>بعنوان </a:t>
            </a:r>
            <a:endParaRPr lang="ar-SA" sz="6000" b="1" dirty="0">
              <a:solidFill>
                <a:srgbClr val="C00000"/>
              </a:solidFill>
              <a:effectLst>
                <a:outerShdw blurRad="38100" dist="38100" dir="2700000" algn="tl">
                  <a:srgbClr val="000000">
                    <a:alpha val="43137"/>
                  </a:srgbClr>
                </a:outerShdw>
              </a:effectLst>
              <a:latin typeface="Andalus" pitchFamily="18" charset="-78"/>
              <a:cs typeface="DecoType Naskh Extensions" pitchFamily="2" charset="-78"/>
            </a:endParaRPr>
          </a:p>
          <a:p>
            <a:pPr algn="ctr" rtl="0">
              <a:spcBef>
                <a:spcPct val="20000"/>
              </a:spcBef>
            </a:pPr>
            <a:r>
              <a:rPr lang="ar-SA" sz="6000" b="1" dirty="0" smtClean="0">
                <a:solidFill>
                  <a:srgbClr val="C00000"/>
                </a:solidFill>
                <a:effectLst>
                  <a:outerShdw blurRad="38100" dist="38100" dir="2700000" algn="tl">
                    <a:srgbClr val="000000">
                      <a:alpha val="43137"/>
                    </a:srgbClr>
                  </a:outerShdw>
                </a:effectLst>
                <a:latin typeface="Andalus" pitchFamily="18" charset="-78"/>
                <a:cs typeface="DecoType Naskh Extensions" pitchFamily="2" charset="-78"/>
              </a:rPr>
              <a:t>المراجعة   النهائية   للمقرر </a:t>
            </a:r>
            <a:r>
              <a:rPr lang="ar-SA" sz="6000" b="1" dirty="0">
                <a:solidFill>
                  <a:srgbClr val="C00000"/>
                </a:solidFill>
                <a:effectLst>
                  <a:outerShdw blurRad="38100" dist="38100" dir="2700000" algn="tl">
                    <a:srgbClr val="000000">
                      <a:alpha val="43137"/>
                    </a:srgbClr>
                  </a:outerShdw>
                </a:effectLst>
                <a:latin typeface="Andalus" pitchFamily="18" charset="-78"/>
                <a:cs typeface="DecoType Naskh Extensions" pitchFamily="2" charset="-78"/>
              </a:rPr>
              <a:t/>
            </a:r>
            <a:br>
              <a:rPr lang="ar-SA" sz="6000" b="1" dirty="0">
                <a:solidFill>
                  <a:srgbClr val="C00000"/>
                </a:solidFill>
                <a:effectLst>
                  <a:outerShdw blurRad="38100" dist="38100" dir="2700000" algn="tl">
                    <a:srgbClr val="000000">
                      <a:alpha val="43137"/>
                    </a:srgbClr>
                  </a:outerShdw>
                </a:effectLst>
                <a:latin typeface="Andalus" pitchFamily="18" charset="-78"/>
                <a:cs typeface="DecoType Naskh Extensions" pitchFamily="2" charset="-78"/>
              </a:rPr>
            </a:br>
            <a:endParaRPr lang="en-US" sz="3200" b="1" dirty="0">
              <a:solidFill>
                <a:srgbClr val="FF0000"/>
              </a:solidFill>
              <a:latin typeface="Andalus" pitchFamily="18" charset="-78"/>
              <a:cs typeface="DecoType Naskh Extensions" pitchFamily="2" charset="-78"/>
            </a:endParaRPr>
          </a:p>
        </p:txBody>
      </p:sp>
      <p:sp>
        <p:nvSpPr>
          <p:cNvPr id="42" name="Rectangle 6"/>
          <p:cNvSpPr>
            <a:spLocks noChangeArrowheads="1"/>
          </p:cNvSpPr>
          <p:nvPr/>
        </p:nvSpPr>
        <p:spPr bwMode="auto">
          <a:xfrm>
            <a:off x="4932363" y="476250"/>
            <a:ext cx="2871787" cy="1752600"/>
          </a:xfrm>
          <a:prstGeom prst="rect">
            <a:avLst/>
          </a:prstGeom>
          <a:noFill/>
          <a:ln w="9525">
            <a:noFill/>
            <a:miter lim="800000"/>
            <a:headEnd/>
            <a:tailEnd/>
          </a:ln>
          <a:effectLst/>
        </p:spPr>
        <p:txBody>
          <a:bodyPr/>
          <a:lstStyle/>
          <a:p>
            <a:pPr algn="ctr">
              <a:spcBef>
                <a:spcPct val="20000"/>
              </a:spcBef>
              <a:buClr>
                <a:schemeClr val="hlink"/>
              </a:buClr>
              <a:buSzPct val="80000"/>
              <a:buFont typeface="Wingdings" pitchFamily="2" charset="2"/>
              <a:buNone/>
              <a:defRPr/>
            </a:pPr>
            <a:endParaRPr lang="en-US" sz="3200">
              <a:effectLst>
                <a:outerShdw blurRad="38100" dist="38100" dir="2700000" algn="tl">
                  <a:srgbClr val="000000"/>
                </a:outerShdw>
              </a:effectLst>
              <a:latin typeface="Tahoma" pitchFamily="34" charset="0"/>
            </a:endParaRPr>
          </a:p>
        </p:txBody>
      </p:sp>
      <p:sp>
        <p:nvSpPr>
          <p:cNvPr id="44" name="Rectangle 3"/>
          <p:cNvSpPr txBox="1">
            <a:spLocks noChangeArrowheads="1"/>
          </p:cNvSpPr>
          <p:nvPr/>
        </p:nvSpPr>
        <p:spPr bwMode="auto">
          <a:xfrm>
            <a:off x="2260600" y="5345112"/>
            <a:ext cx="4489375" cy="1114425"/>
          </a:xfrm>
          <a:prstGeom prst="rect">
            <a:avLst/>
          </a:prstGeom>
          <a:solidFill>
            <a:schemeClr val="bg1"/>
          </a:solidFill>
          <a:ln>
            <a:noFill/>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pPr>
            <a:r>
              <a:rPr lang="ar-SA" sz="2800" b="1" dirty="0">
                <a:solidFill>
                  <a:srgbClr val="C00000"/>
                </a:solidFill>
                <a:effectLst>
                  <a:outerShdw blurRad="38100" dist="38100" dir="2700000" algn="tl">
                    <a:srgbClr val="000000">
                      <a:alpha val="43137"/>
                    </a:srgbClr>
                  </a:outerShdw>
                </a:effectLst>
                <a:latin typeface="Andalus" pitchFamily="18" charset="-78"/>
                <a:cs typeface="DecoType Naskh Extensions" pitchFamily="2" charset="-78"/>
              </a:rPr>
              <a:t>إعداد</a:t>
            </a:r>
          </a:p>
          <a:p>
            <a:pPr algn="ctr" rtl="0">
              <a:spcBef>
                <a:spcPct val="20000"/>
              </a:spcBef>
            </a:pPr>
            <a:r>
              <a:rPr lang="ar-SA" sz="2800" b="1" dirty="0">
                <a:solidFill>
                  <a:srgbClr val="C00000"/>
                </a:solidFill>
                <a:effectLst>
                  <a:outerShdw blurRad="38100" dist="38100" dir="2700000" algn="tl">
                    <a:srgbClr val="000000">
                      <a:alpha val="43137"/>
                    </a:srgbClr>
                  </a:outerShdw>
                </a:effectLst>
                <a:latin typeface="Andalus" pitchFamily="18" charset="-78"/>
                <a:cs typeface="DecoType Naskh Extensions" pitchFamily="2" charset="-78"/>
              </a:rPr>
              <a:t>د. منى </a:t>
            </a:r>
            <a:r>
              <a:rPr lang="ar-SA" sz="2400" b="1" dirty="0">
                <a:solidFill>
                  <a:srgbClr val="C00000"/>
                </a:solidFill>
                <a:effectLst>
                  <a:outerShdw blurRad="38100" dist="38100" dir="2700000" algn="tl">
                    <a:srgbClr val="000000">
                      <a:alpha val="43137"/>
                    </a:srgbClr>
                  </a:outerShdw>
                </a:effectLst>
                <a:latin typeface="Andalus" pitchFamily="18" charset="-78"/>
                <a:cs typeface="DecoType Naskh Extensions" pitchFamily="2" charset="-78"/>
              </a:rPr>
              <a:t>محروس</a:t>
            </a:r>
            <a:endParaRPr lang="en-US" sz="2400" b="1" dirty="0">
              <a:solidFill>
                <a:srgbClr val="C00000"/>
              </a:solidFill>
              <a:effectLst>
                <a:outerShdw blurRad="38100" dist="38100" dir="2700000" algn="tl">
                  <a:srgbClr val="000000">
                    <a:alpha val="43137"/>
                  </a:srgbClr>
                </a:outerShdw>
              </a:effectLst>
              <a:latin typeface="Andalus" pitchFamily="18" charset="-78"/>
              <a:cs typeface="DecoType Naskh Extensions" pitchFamily="2" charset="-78"/>
            </a:endParaRPr>
          </a:p>
        </p:txBody>
      </p:sp>
    </p:spTree>
    <p:extLst>
      <p:ext uri="{BB962C8B-B14F-4D97-AF65-F5344CB8AC3E}">
        <p14:creationId xmlns:p14="http://schemas.microsoft.com/office/powerpoint/2010/main" val="397043439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decel="50000" fill="hold">
                                          <p:stCondLst>
                                            <p:cond delay="0"/>
                                          </p:stCondLst>
                                        </p:cTn>
                                        <p:tgtEl>
                                          <p:spTgt spid="4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0"/>
                                        </p:tgtEl>
                                        <p:attrNameLst>
                                          <p:attrName>ppt_w</p:attrName>
                                        </p:attrNameLst>
                                      </p:cBhvr>
                                      <p:tavLst>
                                        <p:tav tm="0">
                                          <p:val>
                                            <p:strVal val="#ppt_w*.05"/>
                                          </p:val>
                                        </p:tav>
                                        <p:tav tm="100000">
                                          <p:val>
                                            <p:strVal val="#ppt_w"/>
                                          </p:val>
                                        </p:tav>
                                      </p:tavLst>
                                    </p:anim>
                                    <p:anim calcmode="lin" valueType="num">
                                      <p:cBhvr>
                                        <p:cTn id="10" dur="1000" fill="hold"/>
                                        <p:tgtEl>
                                          <p:spTgt spid="4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0"/>
                                        </p:tgtEl>
                                      </p:cBhvr>
                                    </p:animEffect>
                                  </p:childTnLst>
                                </p:cTn>
                              </p:par>
                            </p:childTnLst>
                          </p:cTn>
                        </p:par>
                        <p:par>
                          <p:cTn id="15" fill="hold" nodeType="afterGroup">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41">
                                            <p:bg/>
                                          </p:spTgt>
                                        </p:tgtEl>
                                        <p:attrNameLst>
                                          <p:attrName>style.visibility</p:attrName>
                                        </p:attrNameLst>
                                      </p:cBhvr>
                                      <p:to>
                                        <p:strVal val="visible"/>
                                      </p:to>
                                    </p:set>
                                    <p:anim calcmode="lin" valueType="num">
                                      <p:cBhvr>
                                        <p:cTn id="18" dur="500" decel="50000" fill="hold">
                                          <p:stCondLst>
                                            <p:cond delay="0"/>
                                          </p:stCondLst>
                                        </p:cTn>
                                        <p:tgtEl>
                                          <p:spTgt spid="41">
                                            <p:bg/>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41">
                                            <p:bg/>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41">
                                            <p:bg/>
                                          </p:spTgt>
                                        </p:tgtEl>
                                        <p:attrNameLst>
                                          <p:attrName>ppt_w</p:attrName>
                                        </p:attrNameLst>
                                      </p:cBhvr>
                                      <p:tavLst>
                                        <p:tav tm="0">
                                          <p:val>
                                            <p:strVal val="#ppt_w*.05"/>
                                          </p:val>
                                        </p:tav>
                                        <p:tav tm="100000">
                                          <p:val>
                                            <p:strVal val="#ppt_w"/>
                                          </p:val>
                                        </p:tav>
                                      </p:tavLst>
                                    </p:anim>
                                    <p:anim calcmode="lin" valueType="num">
                                      <p:cBhvr>
                                        <p:cTn id="21" dur="1000" fill="hold"/>
                                        <p:tgtEl>
                                          <p:spTgt spid="41">
                                            <p:bg/>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41">
                                            <p:bg/>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41">
                                            <p:bg/>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41">
                                            <p:bg/>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41">
                                            <p:bg/>
                                          </p:spTgt>
                                        </p:tgtEl>
                                      </p:cBhvr>
                                    </p:animEffect>
                                  </p:childTnLst>
                                </p:cTn>
                              </p:par>
                            </p:childTnLst>
                          </p:cTn>
                        </p:par>
                        <p:par>
                          <p:cTn id="26" fill="hold" nodeType="afterGroup">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41">
                                            <p:txEl>
                                              <p:pRg st="0" end="0"/>
                                            </p:txEl>
                                          </p:spTgt>
                                        </p:tgtEl>
                                        <p:attrNameLst>
                                          <p:attrName>style.visibility</p:attrName>
                                        </p:attrNameLst>
                                      </p:cBhvr>
                                      <p:to>
                                        <p:strVal val="visible"/>
                                      </p:to>
                                    </p:set>
                                    <p:anim calcmode="lin" valueType="num">
                                      <p:cBhvr>
                                        <p:cTn id="29" dur="500" decel="50000" fill="hold">
                                          <p:stCondLst>
                                            <p:cond delay="0"/>
                                          </p:stCondLst>
                                        </p:cTn>
                                        <p:tgtEl>
                                          <p:spTgt spid="41">
                                            <p:txEl>
                                              <p:pRg st="0" end="0"/>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1">
                                            <p:txEl>
                                              <p:pRg st="0" end="0"/>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1">
                                            <p:txEl>
                                              <p:pRg st="0" end="0"/>
                                            </p:txEl>
                                          </p:spTgt>
                                        </p:tgtEl>
                                        <p:attrNameLst>
                                          <p:attrName>ppt_w</p:attrName>
                                        </p:attrNameLst>
                                      </p:cBhvr>
                                      <p:tavLst>
                                        <p:tav tm="0">
                                          <p:val>
                                            <p:strVal val="#ppt_w*.05"/>
                                          </p:val>
                                        </p:tav>
                                        <p:tav tm="100000">
                                          <p:val>
                                            <p:strVal val="#ppt_w"/>
                                          </p:val>
                                        </p:tav>
                                      </p:tavLst>
                                    </p:anim>
                                    <p:anim calcmode="lin" valueType="num">
                                      <p:cBhvr>
                                        <p:cTn id="32" dur="1000" fill="hold"/>
                                        <p:tgtEl>
                                          <p:spTgt spid="41">
                                            <p:txEl>
                                              <p:pRg st="0" end="0"/>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1">
                                            <p:txEl>
                                              <p:pRg st="0" end="0"/>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1">
                                            <p:txEl>
                                              <p:pRg st="0" end="0"/>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1">
                                            <p:txEl>
                                              <p:pRg st="0" end="0"/>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1">
                                            <p:txEl>
                                              <p:pRg st="0" end="0"/>
                                            </p:txEl>
                                          </p:spTgt>
                                        </p:tgtEl>
                                      </p:cBhvr>
                                    </p:animEffect>
                                  </p:childTnLst>
                                </p:cTn>
                              </p:par>
                            </p:childTnLst>
                          </p:cTn>
                        </p:par>
                        <p:par>
                          <p:cTn id="37" fill="hold">
                            <p:stCondLst>
                              <p:cond delay="3000"/>
                            </p:stCondLst>
                            <p:childTnLst>
                              <p:par>
                                <p:cTn id="38" presetID="25" presetClass="entr" presetSubtype="0" fill="hold" grpId="0" nodeType="afterEffect">
                                  <p:stCondLst>
                                    <p:cond delay="0"/>
                                  </p:stCondLst>
                                  <p:childTnLst>
                                    <p:set>
                                      <p:cBhvr>
                                        <p:cTn id="39" dur="1" fill="hold">
                                          <p:stCondLst>
                                            <p:cond delay="0"/>
                                          </p:stCondLst>
                                        </p:cTn>
                                        <p:tgtEl>
                                          <p:spTgt spid="41">
                                            <p:txEl>
                                              <p:pRg st="1" end="1"/>
                                            </p:txEl>
                                          </p:spTgt>
                                        </p:tgtEl>
                                        <p:attrNameLst>
                                          <p:attrName>style.visibility</p:attrName>
                                        </p:attrNameLst>
                                      </p:cBhvr>
                                      <p:to>
                                        <p:strVal val="visible"/>
                                      </p:to>
                                    </p:set>
                                    <p:anim calcmode="lin" valueType="num">
                                      <p:cBhvr>
                                        <p:cTn id="40" dur="500" decel="50000" fill="hold">
                                          <p:stCondLst>
                                            <p:cond delay="0"/>
                                          </p:stCondLst>
                                        </p:cTn>
                                        <p:tgtEl>
                                          <p:spTgt spid="41">
                                            <p:txEl>
                                              <p:pRg st="1" end="1"/>
                                            </p:txEl>
                                          </p:spTgt>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41">
                                            <p:txEl>
                                              <p:pRg st="1" end="1"/>
                                            </p:txEl>
                                          </p:spTgt>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41">
                                            <p:txEl>
                                              <p:pRg st="1" end="1"/>
                                            </p:txEl>
                                          </p:spTgt>
                                        </p:tgtEl>
                                        <p:attrNameLst>
                                          <p:attrName>ppt_w</p:attrName>
                                        </p:attrNameLst>
                                      </p:cBhvr>
                                      <p:tavLst>
                                        <p:tav tm="0">
                                          <p:val>
                                            <p:strVal val="#ppt_w*.05"/>
                                          </p:val>
                                        </p:tav>
                                        <p:tav tm="100000">
                                          <p:val>
                                            <p:strVal val="#ppt_w"/>
                                          </p:val>
                                        </p:tav>
                                      </p:tavLst>
                                    </p:anim>
                                    <p:anim calcmode="lin" valueType="num">
                                      <p:cBhvr>
                                        <p:cTn id="43" dur="1000" fill="hold"/>
                                        <p:tgtEl>
                                          <p:spTgt spid="41">
                                            <p:txEl>
                                              <p:pRg st="1" end="1"/>
                                            </p:txEl>
                                          </p:spTgt>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41">
                                            <p:txEl>
                                              <p:pRg st="1" end="1"/>
                                            </p:txEl>
                                          </p:spTgt>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41">
                                            <p:txEl>
                                              <p:pRg st="1" end="1"/>
                                            </p:txEl>
                                          </p:spTgt>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41">
                                            <p:txEl>
                                              <p:pRg st="1" end="1"/>
                                            </p:txEl>
                                          </p:spTgt>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41">
                                            <p:txEl>
                                              <p:pRg st="1" end="1"/>
                                            </p:txEl>
                                          </p:spTgt>
                                        </p:tgtEl>
                                      </p:cBhvr>
                                    </p:animEffect>
                                  </p:childTnLst>
                                </p:cTn>
                              </p:par>
                            </p:childTnLst>
                          </p:cTn>
                        </p:par>
                        <p:par>
                          <p:cTn id="48" fill="hold" nodeType="afterGroup">
                            <p:stCondLst>
                              <p:cond delay="4000"/>
                            </p:stCondLst>
                            <p:childTnLst>
                              <p:par>
                                <p:cTn id="49" presetID="25" presetClass="entr" presetSubtype="0" fill="hold" grpId="0" nodeType="afterEffect" nodePh="1">
                                  <p:stCondLst>
                                    <p:cond delay="0"/>
                                  </p:stCondLst>
                                  <p:endCondLst>
                                    <p:cond evt="begin" delay="0">
                                      <p:tn val="49"/>
                                    </p:cond>
                                  </p:endCondLst>
                                  <p:childTnLst>
                                    <p:set>
                                      <p:cBhvr>
                                        <p:cTn id="50" dur="1" fill="hold">
                                          <p:stCondLst>
                                            <p:cond delay="0"/>
                                          </p:stCondLst>
                                        </p:cTn>
                                        <p:tgtEl>
                                          <p:spTgt spid="42"/>
                                        </p:tgtEl>
                                        <p:attrNameLst>
                                          <p:attrName>style.visibility</p:attrName>
                                        </p:attrNameLst>
                                      </p:cBhvr>
                                      <p:to>
                                        <p:strVal val="visible"/>
                                      </p:to>
                                    </p:set>
                                    <p:anim calcmode="lin" valueType="num">
                                      <p:cBhvr>
                                        <p:cTn id="51" dur="50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42"/>
                                        </p:tgtEl>
                                        <p:attrNameLst>
                                          <p:attrName>ppt_w</p:attrName>
                                        </p:attrNameLst>
                                      </p:cBhvr>
                                      <p:tavLst>
                                        <p:tav tm="0">
                                          <p:val>
                                            <p:strVal val="#ppt_w*.05"/>
                                          </p:val>
                                        </p:tav>
                                        <p:tav tm="100000">
                                          <p:val>
                                            <p:strVal val="#ppt_w"/>
                                          </p:val>
                                        </p:tav>
                                      </p:tavLst>
                                    </p:anim>
                                    <p:anim calcmode="lin" valueType="num">
                                      <p:cBhvr>
                                        <p:cTn id="54" dur="1000" fill="hold"/>
                                        <p:tgtEl>
                                          <p:spTgt spid="42"/>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42"/>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42"/>
                                        </p:tgtEl>
                                      </p:cBhvr>
                                    </p:animEffect>
                                  </p:childTnLst>
                                </p:cTn>
                              </p:par>
                            </p:childTnLst>
                          </p:cTn>
                        </p:par>
                        <p:par>
                          <p:cTn id="59" fill="hold">
                            <p:stCondLst>
                              <p:cond delay="5000"/>
                            </p:stCondLst>
                            <p:childTnLst>
                              <p:par>
                                <p:cTn id="60" presetID="25" presetClass="entr" presetSubtype="0" fill="hold" grpId="0" nodeType="afterEffect">
                                  <p:stCondLst>
                                    <p:cond delay="0"/>
                                  </p:stCondLst>
                                  <p:childTnLst>
                                    <p:set>
                                      <p:cBhvr>
                                        <p:cTn id="61" dur="1" fill="hold">
                                          <p:stCondLst>
                                            <p:cond delay="0"/>
                                          </p:stCondLst>
                                        </p:cTn>
                                        <p:tgtEl>
                                          <p:spTgt spid="44">
                                            <p:bg/>
                                          </p:spTgt>
                                        </p:tgtEl>
                                        <p:attrNameLst>
                                          <p:attrName>style.visibility</p:attrName>
                                        </p:attrNameLst>
                                      </p:cBhvr>
                                      <p:to>
                                        <p:strVal val="visible"/>
                                      </p:to>
                                    </p:set>
                                    <p:anim calcmode="lin" valueType="num">
                                      <p:cBhvr>
                                        <p:cTn id="62" dur="500" decel="50000" fill="hold">
                                          <p:stCondLst>
                                            <p:cond delay="0"/>
                                          </p:stCondLst>
                                        </p:cTn>
                                        <p:tgtEl>
                                          <p:spTgt spid="44">
                                            <p:bg/>
                                          </p:spTgt>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44">
                                            <p:bg/>
                                          </p:spTgt>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44">
                                            <p:bg/>
                                          </p:spTgt>
                                        </p:tgtEl>
                                        <p:attrNameLst>
                                          <p:attrName>ppt_w</p:attrName>
                                        </p:attrNameLst>
                                      </p:cBhvr>
                                      <p:tavLst>
                                        <p:tav tm="0">
                                          <p:val>
                                            <p:strVal val="#ppt_w*.05"/>
                                          </p:val>
                                        </p:tav>
                                        <p:tav tm="100000">
                                          <p:val>
                                            <p:strVal val="#ppt_w"/>
                                          </p:val>
                                        </p:tav>
                                      </p:tavLst>
                                    </p:anim>
                                    <p:anim calcmode="lin" valueType="num">
                                      <p:cBhvr>
                                        <p:cTn id="65" dur="1000" fill="hold"/>
                                        <p:tgtEl>
                                          <p:spTgt spid="44">
                                            <p:bg/>
                                          </p:spTgt>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44">
                                            <p:bg/>
                                          </p:spTgt>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44">
                                            <p:bg/>
                                          </p:spTgt>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44">
                                            <p:bg/>
                                          </p:spTgt>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44">
                                            <p:bg/>
                                          </p:spTgt>
                                        </p:tgtEl>
                                      </p:cBhvr>
                                    </p:animEffect>
                                  </p:childTnLst>
                                </p:cTn>
                              </p:par>
                            </p:childTnLst>
                          </p:cTn>
                        </p:par>
                        <p:par>
                          <p:cTn id="70" fill="hold">
                            <p:stCondLst>
                              <p:cond delay="6000"/>
                            </p:stCondLst>
                            <p:childTnLst>
                              <p:par>
                                <p:cTn id="71" presetID="25" presetClass="entr" presetSubtype="0" fill="hold" grpId="0" nodeType="afterEffect">
                                  <p:stCondLst>
                                    <p:cond delay="0"/>
                                  </p:stCondLst>
                                  <p:childTnLst>
                                    <p:set>
                                      <p:cBhvr>
                                        <p:cTn id="72" dur="1" fill="hold">
                                          <p:stCondLst>
                                            <p:cond delay="0"/>
                                          </p:stCondLst>
                                        </p:cTn>
                                        <p:tgtEl>
                                          <p:spTgt spid="44">
                                            <p:txEl>
                                              <p:pRg st="0" end="0"/>
                                            </p:txEl>
                                          </p:spTgt>
                                        </p:tgtEl>
                                        <p:attrNameLst>
                                          <p:attrName>style.visibility</p:attrName>
                                        </p:attrNameLst>
                                      </p:cBhvr>
                                      <p:to>
                                        <p:strVal val="visible"/>
                                      </p:to>
                                    </p:set>
                                    <p:anim calcmode="lin" valueType="num">
                                      <p:cBhvr>
                                        <p:cTn id="73" dur="500" decel="50000" fill="hold">
                                          <p:stCondLst>
                                            <p:cond delay="0"/>
                                          </p:stCondLst>
                                        </p:cTn>
                                        <p:tgtEl>
                                          <p:spTgt spid="44">
                                            <p:txEl>
                                              <p:pRg st="0" end="0"/>
                                            </p:txEl>
                                          </p:spTgt>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44">
                                            <p:txEl>
                                              <p:pRg st="0" end="0"/>
                                            </p:txEl>
                                          </p:spTgt>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44">
                                            <p:txEl>
                                              <p:pRg st="0" end="0"/>
                                            </p:txEl>
                                          </p:spTgt>
                                        </p:tgtEl>
                                        <p:attrNameLst>
                                          <p:attrName>ppt_w</p:attrName>
                                        </p:attrNameLst>
                                      </p:cBhvr>
                                      <p:tavLst>
                                        <p:tav tm="0">
                                          <p:val>
                                            <p:strVal val="#ppt_w*.05"/>
                                          </p:val>
                                        </p:tav>
                                        <p:tav tm="100000">
                                          <p:val>
                                            <p:strVal val="#ppt_w"/>
                                          </p:val>
                                        </p:tav>
                                      </p:tavLst>
                                    </p:anim>
                                    <p:anim calcmode="lin" valueType="num">
                                      <p:cBhvr>
                                        <p:cTn id="76" dur="1000" fill="hold"/>
                                        <p:tgtEl>
                                          <p:spTgt spid="44">
                                            <p:txEl>
                                              <p:pRg st="0" end="0"/>
                                            </p:txEl>
                                          </p:spTgt>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44">
                                            <p:txEl>
                                              <p:pRg st="0" end="0"/>
                                            </p:txEl>
                                          </p:spTgt>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44">
                                            <p:txEl>
                                              <p:pRg st="0" end="0"/>
                                            </p:txEl>
                                          </p:spTgt>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44">
                                            <p:txEl>
                                              <p:pRg st="0" end="0"/>
                                            </p:txEl>
                                          </p:spTgt>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44">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5" presetClass="entr" presetSubtype="0" fill="hold" grpId="0" nodeType="clickEffect">
                                  <p:stCondLst>
                                    <p:cond delay="0"/>
                                  </p:stCondLst>
                                  <p:childTnLst>
                                    <p:set>
                                      <p:cBhvr>
                                        <p:cTn id="84" dur="1" fill="hold">
                                          <p:stCondLst>
                                            <p:cond delay="0"/>
                                          </p:stCondLst>
                                        </p:cTn>
                                        <p:tgtEl>
                                          <p:spTgt spid="44">
                                            <p:txEl>
                                              <p:pRg st="1" end="1"/>
                                            </p:txEl>
                                          </p:spTgt>
                                        </p:tgtEl>
                                        <p:attrNameLst>
                                          <p:attrName>style.visibility</p:attrName>
                                        </p:attrNameLst>
                                      </p:cBhvr>
                                      <p:to>
                                        <p:strVal val="visible"/>
                                      </p:to>
                                    </p:set>
                                    <p:anim calcmode="lin" valueType="num">
                                      <p:cBhvr>
                                        <p:cTn id="85" dur="500" decel="50000" fill="hold">
                                          <p:stCondLst>
                                            <p:cond delay="0"/>
                                          </p:stCondLst>
                                        </p:cTn>
                                        <p:tgtEl>
                                          <p:spTgt spid="44">
                                            <p:txEl>
                                              <p:pRg st="1" end="1"/>
                                            </p:txEl>
                                          </p:spTgt>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44">
                                            <p:txEl>
                                              <p:pRg st="1" end="1"/>
                                            </p:txEl>
                                          </p:spTgt>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44">
                                            <p:txEl>
                                              <p:pRg st="1" end="1"/>
                                            </p:txEl>
                                          </p:spTgt>
                                        </p:tgtEl>
                                        <p:attrNameLst>
                                          <p:attrName>ppt_w</p:attrName>
                                        </p:attrNameLst>
                                      </p:cBhvr>
                                      <p:tavLst>
                                        <p:tav tm="0">
                                          <p:val>
                                            <p:strVal val="#ppt_w*.05"/>
                                          </p:val>
                                        </p:tav>
                                        <p:tav tm="100000">
                                          <p:val>
                                            <p:strVal val="#ppt_w"/>
                                          </p:val>
                                        </p:tav>
                                      </p:tavLst>
                                    </p:anim>
                                    <p:anim calcmode="lin" valueType="num">
                                      <p:cBhvr>
                                        <p:cTn id="88" dur="1000" fill="hold"/>
                                        <p:tgtEl>
                                          <p:spTgt spid="44">
                                            <p:txEl>
                                              <p:pRg st="1" end="1"/>
                                            </p:txEl>
                                          </p:spTgt>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44">
                                            <p:txEl>
                                              <p:pRg st="1" end="1"/>
                                            </p:txEl>
                                          </p:spTgt>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44">
                                            <p:txEl>
                                              <p:pRg st="1" end="1"/>
                                            </p:txEl>
                                          </p:spTgt>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44">
                                            <p:txEl>
                                              <p:pRg st="1" end="1"/>
                                            </p:txEl>
                                          </p:spTgt>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build="p" animBg="1"/>
      <p:bldP spid="42" grpId="0"/>
      <p:bldP spid="44"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idx="4294967295"/>
          </p:nvPr>
        </p:nvSpPr>
        <p:spPr>
          <a:xfrm>
            <a:off x="457200" y="762000"/>
            <a:ext cx="8229600" cy="5486400"/>
          </a:xfrm>
          <a:prstGeom prst="rect">
            <a:avLst/>
          </a:prstGeom>
          <a:solidFill>
            <a:schemeClr val="bg1"/>
          </a:solidFill>
          <a:ln w="63500">
            <a:solidFill>
              <a:srgbClr val="C00000"/>
            </a:solidFill>
            <a:miter lim="800000"/>
            <a:headEnd/>
            <a:tailEnd/>
          </a:ln>
        </p:spPr>
        <p:txBody>
          <a:bodyPr/>
          <a:lstStyle/>
          <a:p>
            <a:pPr algn="ctr">
              <a:buFontTx/>
              <a:buNone/>
              <a:defRPr/>
            </a:pPr>
            <a:r>
              <a:rPr lang="ar-SA" sz="6600" b="1" dirty="0" smtClean="0">
                <a:effectLst>
                  <a:outerShdw blurRad="38100" dist="38100" dir="2700000" algn="tl">
                    <a:srgbClr val="000000">
                      <a:alpha val="43137"/>
                    </a:srgbClr>
                  </a:outerShdw>
                </a:effectLst>
                <a:latin typeface="Arabic Typesetting" pitchFamily="66" charset="-78"/>
                <a:cs typeface="Arabic Typesetting" pitchFamily="66" charset="-78"/>
              </a:rPr>
              <a:t>محتويات المحاضرة </a:t>
            </a:r>
          </a:p>
          <a:p>
            <a:pPr algn="just">
              <a:buFontTx/>
              <a:buNone/>
              <a:defRPr/>
            </a:pPr>
            <a:r>
              <a:rPr lang="ar-SA" sz="5400" b="1" dirty="0" smtClean="0">
                <a:effectLst>
                  <a:outerShdw blurRad="38100" dist="38100" dir="2700000" algn="tl">
                    <a:srgbClr val="000000">
                      <a:alpha val="43137"/>
                    </a:srgbClr>
                  </a:outerShdw>
                </a:effectLst>
                <a:latin typeface="Arabic Typesetting" pitchFamily="66" charset="-78"/>
                <a:cs typeface="Arabic Typesetting" pitchFamily="66" charset="-78"/>
              </a:rPr>
              <a:t>1- مراجعة بعض موضوعات المقرر.</a:t>
            </a:r>
          </a:p>
          <a:p>
            <a:pPr algn="just">
              <a:buFontTx/>
              <a:buNone/>
              <a:defRPr/>
            </a:pPr>
            <a:r>
              <a:rPr lang="ar-SA" sz="5400" b="1" dirty="0" smtClean="0">
                <a:effectLst>
                  <a:outerShdw blurRad="38100" dist="38100" dir="2700000" algn="tl">
                    <a:srgbClr val="000000">
                      <a:alpha val="43137"/>
                    </a:srgbClr>
                  </a:outerShdw>
                </a:effectLst>
                <a:latin typeface="Arabic Typesetting" pitchFamily="66" charset="-78"/>
                <a:cs typeface="Arabic Typesetting" pitchFamily="66" charset="-78"/>
              </a:rPr>
              <a:t>2- عرض بعض الأسئلة المتنوعة وكيفية الإجابة عليها.</a:t>
            </a:r>
          </a:p>
          <a:p>
            <a:pPr algn="just">
              <a:buFontTx/>
              <a:buNone/>
              <a:defRPr/>
            </a:pPr>
            <a:endParaRPr lang="ar-SA" sz="1600" b="1" dirty="0" smtClean="0">
              <a:effectLst>
                <a:outerShdw blurRad="38100" dist="38100" dir="2700000" algn="tl">
                  <a:srgbClr val="000000">
                    <a:alpha val="43137"/>
                  </a:srgbClr>
                </a:outerShdw>
              </a:effectLst>
              <a:latin typeface="Arabic Typesetting" pitchFamily="66" charset="-78"/>
              <a:cs typeface="Arabic Typesetting" pitchFamily="66" charset="-78"/>
            </a:endParaRPr>
          </a:p>
        </p:txBody>
      </p:sp>
    </p:spTree>
    <p:extLst>
      <p:ext uri="{BB962C8B-B14F-4D97-AF65-F5344CB8AC3E}">
        <p14:creationId xmlns:p14="http://schemas.microsoft.com/office/powerpoint/2010/main" val="62468057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صر نائب للمحتوى 2"/>
          <p:cNvSpPr>
            <a:spLocks noGrp="1"/>
          </p:cNvSpPr>
          <p:nvPr>
            <p:ph idx="4294967295"/>
          </p:nvPr>
        </p:nvSpPr>
        <p:spPr>
          <a:xfrm>
            <a:off x="457200" y="762000"/>
            <a:ext cx="8229600" cy="3099048"/>
          </a:xfrm>
          <a:prstGeom prst="rect">
            <a:avLst/>
          </a:prstGeom>
          <a:solidFill>
            <a:schemeClr val="bg1"/>
          </a:solidFill>
          <a:ln w="63500">
            <a:solidFill>
              <a:srgbClr val="C00000"/>
            </a:solidFill>
            <a:miter lim="800000"/>
            <a:headEnd/>
            <a:tailEnd/>
          </a:ln>
        </p:spPr>
        <p:txBody>
          <a:bodyPr>
            <a:normAutofit fontScale="92500" lnSpcReduction="10000"/>
          </a:bodyPr>
          <a:lstStyle/>
          <a:p>
            <a:pPr algn="ctr">
              <a:buFontTx/>
              <a:buNone/>
              <a:defRPr/>
            </a:pPr>
            <a:r>
              <a:rPr lang="ar-SA" sz="6600" b="1" dirty="0" smtClean="0">
                <a:effectLst>
                  <a:outerShdw blurRad="38100" dist="38100" dir="2700000" algn="tl">
                    <a:srgbClr val="000000">
                      <a:alpha val="43137"/>
                    </a:srgbClr>
                  </a:outerShdw>
                </a:effectLst>
                <a:latin typeface="Arabic Typesetting" pitchFamily="66" charset="-78"/>
                <a:cs typeface="Arabic Typesetting" pitchFamily="66" charset="-78"/>
              </a:rPr>
              <a:t>أهداف المحاضرة </a:t>
            </a:r>
          </a:p>
          <a:p>
            <a:pPr algn="just">
              <a:buFontTx/>
              <a:buNone/>
              <a:defRPr/>
            </a:pPr>
            <a:r>
              <a:rPr lang="ar-SA" sz="4400" b="1" dirty="0" smtClean="0">
                <a:effectLst>
                  <a:outerShdw blurRad="38100" dist="38100" dir="2700000" algn="tl">
                    <a:srgbClr val="000000">
                      <a:alpha val="43137"/>
                    </a:srgbClr>
                  </a:outerShdw>
                </a:effectLst>
                <a:latin typeface="Arabic Typesetting" pitchFamily="66" charset="-78"/>
                <a:cs typeface="Arabic Typesetting" pitchFamily="66" charset="-78"/>
              </a:rPr>
              <a:t>1- مراجعة بعض الموضوعات المرتبطة بالمقرر وفقاً لبعض الطلاب والطالبات .</a:t>
            </a:r>
          </a:p>
          <a:p>
            <a:pPr algn="just">
              <a:buFontTx/>
              <a:buNone/>
              <a:defRPr/>
            </a:pPr>
            <a:r>
              <a:rPr lang="ar-SA" sz="4400" b="1" dirty="0" smtClean="0">
                <a:effectLst>
                  <a:outerShdw blurRad="38100" dist="38100" dir="2700000" algn="tl">
                    <a:srgbClr val="000000">
                      <a:alpha val="43137"/>
                    </a:srgbClr>
                  </a:outerShdw>
                </a:effectLst>
                <a:latin typeface="Arabic Typesetting" pitchFamily="66" charset="-78"/>
                <a:cs typeface="Arabic Typesetting" pitchFamily="66" charset="-78"/>
              </a:rPr>
              <a:t>2- تدريب الطلاب والطالبات على شكل الأسئلة وكيفية الإجابة عليها. </a:t>
            </a:r>
            <a:endParaRPr lang="ar-SA" sz="1600" b="1" dirty="0" smtClean="0">
              <a:effectLst>
                <a:outerShdw blurRad="38100" dist="38100" dir="2700000" algn="tl">
                  <a:srgbClr val="000000">
                    <a:alpha val="43137"/>
                  </a:srgbClr>
                </a:outerShdw>
              </a:effectLst>
              <a:latin typeface="Arabic Typesetting" pitchFamily="66" charset="-78"/>
              <a:cs typeface="Arabic Typesetting" pitchFamily="66" charset="-78"/>
            </a:endParaRPr>
          </a:p>
        </p:txBody>
      </p:sp>
    </p:spTree>
    <p:extLst>
      <p:ext uri="{BB962C8B-B14F-4D97-AF65-F5344CB8AC3E}">
        <p14:creationId xmlns:p14="http://schemas.microsoft.com/office/powerpoint/2010/main" val="97587099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1"/>
            <a:ext cx="8229600" cy="3124944"/>
          </a:xfrm>
        </p:spPr>
        <p:txBody>
          <a:bodyPr>
            <a:normAutofit/>
          </a:bodyPr>
          <a:lstStyle/>
          <a:p>
            <a:pPr marL="0" indent="0" algn="ctr">
              <a:lnSpc>
                <a:spcPct val="150000"/>
              </a:lnSpc>
              <a:buNone/>
            </a:pPr>
            <a:r>
              <a:rPr lang="ar-SA" sz="8800" b="1" dirty="0">
                <a:solidFill>
                  <a:srgbClr val="FF0000"/>
                </a:solidFill>
                <a:effectLst>
                  <a:outerShdw blurRad="38100" dist="38100" dir="2700000" algn="tl">
                    <a:srgbClr val="000000">
                      <a:alpha val="43137"/>
                    </a:srgbClr>
                  </a:outerShdw>
                </a:effectLst>
                <a:latin typeface="Arabic Typesetting" pitchFamily="66" charset="-78"/>
                <a:cs typeface="Arabic Typesetting" pitchFamily="66" charset="-78"/>
              </a:rPr>
              <a:t>مراجعة بعض موضوعات المقرر</a:t>
            </a:r>
            <a:endParaRPr lang="ar-SA" sz="8800" b="1" dirty="0">
              <a:solidFill>
                <a:srgbClr val="FF0000"/>
              </a:solidFill>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412579058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body" idx="1"/>
          </p:nvPr>
        </p:nvSpPr>
        <p:spPr>
          <a:xfrm>
            <a:off x="539552" y="1556792"/>
            <a:ext cx="7772400" cy="1728192"/>
          </a:xfrm>
          <a:solidFill>
            <a:schemeClr val="bg1"/>
          </a:solidFill>
          <a:ln w="69850">
            <a:solidFill>
              <a:srgbClr val="FFFF00"/>
            </a:solidFill>
            <a:prstDash val="sysDash"/>
            <a:miter lim="800000"/>
            <a:headEnd/>
            <a:tailEnd/>
          </a:ln>
        </p:spPr>
        <p:txBody>
          <a:bodyPr>
            <a:normAutofit/>
          </a:bodyPr>
          <a:lstStyle/>
          <a:p>
            <a:pPr marL="0" indent="0" algn="ctr" rtl="1" eaLnBrk="1" hangingPunct="1">
              <a:lnSpc>
                <a:spcPct val="150000"/>
              </a:lnSpc>
              <a:buNone/>
              <a:defRPr/>
            </a:pPr>
            <a:r>
              <a:rPr lang="ar-SA" sz="5400" b="1" dirty="0" smtClean="0">
                <a:solidFill>
                  <a:srgbClr val="C00000"/>
                </a:solidFill>
                <a:effectLst>
                  <a:outerShdw blurRad="38100" dist="38100" dir="2700000" algn="tl">
                    <a:srgbClr val="000000">
                      <a:alpha val="43137"/>
                    </a:srgbClr>
                  </a:outerShdw>
                </a:effectLst>
                <a:cs typeface="DecoType Naskh" pitchFamily="2" charset="-78"/>
              </a:rPr>
              <a:t>مصادر </a:t>
            </a:r>
            <a:r>
              <a:rPr lang="ar-SA" sz="5400" b="1" dirty="0">
                <a:solidFill>
                  <a:srgbClr val="C00000"/>
                </a:solidFill>
                <a:effectLst>
                  <a:outerShdw blurRad="38100" dist="38100" dir="2700000" algn="tl">
                    <a:srgbClr val="000000">
                      <a:alpha val="43137"/>
                    </a:srgbClr>
                  </a:outerShdw>
                </a:effectLst>
                <a:cs typeface="DecoType Naskh" pitchFamily="2" charset="-78"/>
              </a:rPr>
              <a:t>التغير الاجتماعي </a:t>
            </a:r>
            <a:endParaRPr lang="ar-SA" sz="48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188108985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5"/>
          <p:cNvSpPr>
            <a:spLocks noGrp="1" noChangeArrowheads="1"/>
          </p:cNvSpPr>
          <p:nvPr>
            <p:ph type="body" idx="1"/>
          </p:nvPr>
        </p:nvSpPr>
        <p:spPr>
          <a:xfrm>
            <a:off x="395536" y="404664"/>
            <a:ext cx="8424936" cy="4464496"/>
          </a:xfrm>
          <a:solidFill>
            <a:schemeClr val="bg1"/>
          </a:solidFill>
        </p:spPr>
        <p:txBody>
          <a:bodyPr>
            <a:normAutofit/>
          </a:bodyPr>
          <a:lstStyle/>
          <a:p>
            <a:pPr algn="just">
              <a:lnSpc>
                <a:spcPct val="200000"/>
              </a:lnSpc>
              <a:defRPr/>
            </a:pPr>
            <a:r>
              <a:rPr lang="ar-SA" sz="3600" b="1" dirty="0" smtClean="0">
                <a:effectLst>
                  <a:outerShdw blurRad="38100" dist="38100" dir="2700000" algn="tl">
                    <a:srgbClr val="000000">
                      <a:alpha val="43137"/>
                    </a:srgbClr>
                  </a:outerShdw>
                </a:effectLst>
                <a:latin typeface="+mj-lt"/>
                <a:ea typeface="+mj-ea"/>
                <a:cs typeface="DecoType Naskh" pitchFamily="2" charset="-78"/>
              </a:rPr>
              <a:t>هناك </a:t>
            </a:r>
            <a:r>
              <a:rPr lang="ar-SA" sz="3600" b="1" dirty="0">
                <a:effectLst>
                  <a:outerShdw blurRad="38100" dist="38100" dir="2700000" algn="tl">
                    <a:srgbClr val="000000">
                      <a:alpha val="43137"/>
                    </a:srgbClr>
                  </a:outerShdw>
                </a:effectLst>
                <a:latin typeface="+mj-lt"/>
                <a:ea typeface="+mj-ea"/>
                <a:cs typeface="DecoType Naskh" pitchFamily="2" charset="-78"/>
              </a:rPr>
              <a:t>مصادر كثيرة متداخلة ومتعددة للتغير الاجتماعي كما يلي</a:t>
            </a:r>
            <a:r>
              <a:rPr lang="en-US" sz="3600" b="1" dirty="0">
                <a:effectLst>
                  <a:outerShdw blurRad="38100" dist="38100" dir="2700000" algn="tl">
                    <a:srgbClr val="000000">
                      <a:alpha val="43137"/>
                    </a:srgbClr>
                  </a:outerShdw>
                </a:effectLst>
                <a:latin typeface="+mj-lt"/>
                <a:ea typeface="+mj-ea"/>
                <a:cs typeface="DecoType Naskh" pitchFamily="2" charset="-78"/>
              </a:rPr>
              <a:t> :  </a:t>
            </a:r>
          </a:p>
          <a:p>
            <a:pPr algn="just" rtl="1" eaLnBrk="1" hangingPunct="1">
              <a:lnSpc>
                <a:spcPct val="150000"/>
              </a:lnSpc>
              <a:defRPr/>
            </a:pPr>
            <a:r>
              <a:rPr lang="ar-SA" sz="4000" b="1" dirty="0" smtClean="0">
                <a:solidFill>
                  <a:srgbClr val="0070C0"/>
                </a:solidFill>
                <a:effectLst>
                  <a:outerShdw blurRad="38100" dist="38100" dir="2700000" algn="tl">
                    <a:srgbClr val="000000">
                      <a:alpha val="43137"/>
                    </a:srgbClr>
                  </a:outerShdw>
                </a:effectLst>
                <a:cs typeface="DecoType Naskh" pitchFamily="2" charset="-78"/>
              </a:rPr>
              <a:t>البيئة الجغرافية</a:t>
            </a:r>
            <a:r>
              <a:rPr lang="ar-SA" sz="4000" b="1" dirty="0" smtClean="0">
                <a:effectLst>
                  <a:outerShdw blurRad="38100" dist="38100" dir="2700000" algn="tl">
                    <a:srgbClr val="000000">
                      <a:alpha val="43137"/>
                    </a:srgbClr>
                  </a:outerShdw>
                </a:effectLst>
                <a:cs typeface="DecoType Naskh" pitchFamily="2" charset="-78"/>
              </a:rPr>
              <a:t>: مدى ما تضمنه من مناخ وتضاريس وتربة ومواد أولية وجميعها تؤثر في مدى التغير الاجتماعي على الرغم من أنها من النادر أن تسبب هذا التغير .</a:t>
            </a:r>
            <a:endParaRPr lang="ar-SA" sz="2800" b="1" dirty="0" smtClean="0"/>
          </a:p>
        </p:txBody>
      </p:sp>
    </p:spTree>
    <p:extLst>
      <p:ext uri="{BB962C8B-B14F-4D97-AF65-F5344CB8AC3E}">
        <p14:creationId xmlns:p14="http://schemas.microsoft.com/office/powerpoint/2010/main" val="222046312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5"/>
          <p:cNvSpPr>
            <a:spLocks noGrp="1" noChangeArrowheads="1"/>
          </p:cNvSpPr>
          <p:nvPr>
            <p:ph type="body" idx="1"/>
          </p:nvPr>
        </p:nvSpPr>
        <p:spPr>
          <a:xfrm>
            <a:off x="395536" y="332656"/>
            <a:ext cx="8505056" cy="5257800"/>
          </a:xfrm>
          <a:solidFill>
            <a:schemeClr val="bg1"/>
          </a:solidFill>
        </p:spPr>
        <p:txBody>
          <a:bodyPr/>
          <a:lstStyle/>
          <a:p>
            <a:pPr algn="just" rtl="1" eaLnBrk="1" hangingPunct="1">
              <a:lnSpc>
                <a:spcPct val="150000"/>
              </a:lnSpc>
              <a:defRPr/>
            </a:pPr>
            <a:r>
              <a:rPr lang="ar-SA" sz="3600" b="1" dirty="0" smtClean="0">
                <a:solidFill>
                  <a:srgbClr val="0070C0"/>
                </a:solidFill>
                <a:effectLst>
                  <a:outerShdw blurRad="38100" dist="38100" dir="2700000" algn="tl">
                    <a:srgbClr val="000000">
                      <a:alpha val="43137"/>
                    </a:srgbClr>
                  </a:outerShdw>
                </a:effectLst>
                <a:cs typeface="DecoType Naskh" pitchFamily="2" charset="-78"/>
              </a:rPr>
              <a:t>الأفكار</a:t>
            </a:r>
            <a:r>
              <a:rPr lang="ar-SA" sz="3600" b="1" dirty="0" smtClean="0">
                <a:effectLst>
                  <a:outerShdw blurRad="38100" dist="38100" dir="2700000" algn="tl">
                    <a:srgbClr val="000000">
                      <a:alpha val="43137"/>
                    </a:srgbClr>
                  </a:outerShdw>
                </a:effectLst>
                <a:cs typeface="DecoType Naskh" pitchFamily="2" charset="-78"/>
              </a:rPr>
              <a:t>: يمكن أن تكون أحد مصادر التغير الاجتماعي عن طريق تفاعلها مع المصادر أو العناصر الأخرى مع التفاعل الاجتماعي .</a:t>
            </a:r>
          </a:p>
          <a:p>
            <a:pPr algn="just" rtl="1" eaLnBrk="1" hangingPunct="1">
              <a:lnSpc>
                <a:spcPct val="150000"/>
              </a:lnSpc>
              <a:defRPr/>
            </a:pPr>
            <a:r>
              <a:rPr lang="ar-SA" sz="3600" b="1" dirty="0" smtClean="0">
                <a:solidFill>
                  <a:srgbClr val="0070C0"/>
                </a:solidFill>
                <a:effectLst>
                  <a:outerShdw blurRad="38100" dist="38100" dir="2700000" algn="tl">
                    <a:srgbClr val="000000">
                      <a:alpha val="43137"/>
                    </a:srgbClr>
                  </a:outerShdw>
                </a:effectLst>
                <a:cs typeface="DecoType Naskh" pitchFamily="2" charset="-78"/>
              </a:rPr>
              <a:t>التكنولوجيا</a:t>
            </a:r>
            <a:r>
              <a:rPr lang="ar-SA" sz="3600" b="1" dirty="0" smtClean="0">
                <a:effectLst>
                  <a:outerShdw blurRad="38100" dist="38100" dir="2700000" algn="tl">
                    <a:srgbClr val="000000">
                      <a:alpha val="43137"/>
                    </a:srgbClr>
                  </a:outerShdw>
                </a:effectLst>
                <a:cs typeface="DecoType Naskh" pitchFamily="2" charset="-78"/>
              </a:rPr>
              <a:t>: هي عادة تكون السبب المباشر للتغيرات الاجتماعية والثقافية التي تحدث في  المجتمع وغالباً ما يترتب عليها حدوث تلك العملية الثقافية التي يطلق عليها الهوة  أو التخلف الثقافي والتي سوف نتحدث عنها بالتفصيل في المحاضرة القادمة.</a:t>
            </a:r>
            <a:endParaRPr lang="en-US" sz="3600" b="1" dirty="0" smtClean="0">
              <a:effectLst>
                <a:outerShdw blurRad="38100" dist="38100" dir="2700000" algn="tl">
                  <a:srgbClr val="000000">
                    <a:alpha val="43137"/>
                  </a:srgbClr>
                </a:outerShdw>
              </a:effectLst>
              <a:cs typeface="DecoType Naskh" pitchFamily="2" charset="-78"/>
            </a:endParaRPr>
          </a:p>
          <a:p>
            <a:pPr algn="just" rtl="1">
              <a:buFontTx/>
              <a:buAutoNum type="arabicParenR"/>
              <a:defRPr/>
            </a:pPr>
            <a:endParaRPr lang="ar-SA" sz="2800" b="1" dirty="0" smtClean="0"/>
          </a:p>
        </p:txBody>
      </p:sp>
    </p:spTree>
    <p:extLst>
      <p:ext uri="{BB962C8B-B14F-4D97-AF65-F5344CB8AC3E}">
        <p14:creationId xmlns:p14="http://schemas.microsoft.com/office/powerpoint/2010/main" val="62761761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6" name="Rectangle 8"/>
          <p:cNvSpPr>
            <a:spLocks noGrp="1" noChangeArrowheads="1"/>
          </p:cNvSpPr>
          <p:nvPr>
            <p:ph type="body" idx="1"/>
          </p:nvPr>
        </p:nvSpPr>
        <p:spPr>
          <a:xfrm>
            <a:off x="323528" y="476673"/>
            <a:ext cx="8568952" cy="3960440"/>
          </a:xfrm>
          <a:solidFill>
            <a:schemeClr val="bg1"/>
          </a:solidFill>
        </p:spPr>
        <p:txBody>
          <a:bodyPr/>
          <a:lstStyle/>
          <a:p>
            <a:pPr algn="just" rtl="1" eaLnBrk="1" hangingPunct="1">
              <a:lnSpc>
                <a:spcPct val="150000"/>
              </a:lnSpc>
              <a:defRPr/>
            </a:pPr>
            <a:r>
              <a:rPr lang="ar-SA" sz="3600" b="1" dirty="0">
                <a:solidFill>
                  <a:srgbClr val="0070C0"/>
                </a:solidFill>
                <a:effectLst>
                  <a:outerShdw blurRad="38100" dist="38100" dir="2700000" algn="tl">
                    <a:srgbClr val="000000">
                      <a:alpha val="43137"/>
                    </a:srgbClr>
                  </a:outerShdw>
                </a:effectLst>
                <a:cs typeface="DecoType Naskh" pitchFamily="2" charset="-78"/>
              </a:rPr>
              <a:t>التجديد الثقافي</a:t>
            </a:r>
            <a:r>
              <a:rPr lang="ar-SA" sz="3600" b="1" dirty="0">
                <a:effectLst>
                  <a:outerShdw blurRad="38100" dist="38100" dir="2700000" algn="tl">
                    <a:srgbClr val="000000">
                      <a:alpha val="43137"/>
                    </a:srgbClr>
                  </a:outerShdw>
                </a:effectLst>
                <a:cs typeface="DecoType Naskh" pitchFamily="2" charset="-78"/>
              </a:rPr>
              <a:t>: </a:t>
            </a:r>
            <a:r>
              <a:rPr lang="ar-SA" sz="3600" b="1" dirty="0" smtClean="0">
                <a:effectLst>
                  <a:outerShdw blurRad="38100" dist="38100" dir="2700000" algn="tl">
                    <a:srgbClr val="000000">
                      <a:alpha val="43137"/>
                    </a:srgbClr>
                  </a:outerShdw>
                </a:effectLst>
                <a:cs typeface="DecoType Naskh" pitchFamily="2" charset="-78"/>
              </a:rPr>
              <a:t>الذى </a:t>
            </a:r>
            <a:r>
              <a:rPr lang="ar-SA" sz="3600" b="1" dirty="0">
                <a:effectLst>
                  <a:outerShdw blurRad="38100" dist="38100" dir="2700000" algn="tl">
                    <a:srgbClr val="000000">
                      <a:alpha val="43137"/>
                    </a:srgbClr>
                  </a:outerShdw>
                </a:effectLst>
                <a:cs typeface="DecoType Naskh" pitchFamily="2" charset="-78"/>
              </a:rPr>
              <a:t>يأخذ أشكالاً متعددة مثل الاكتشاف </a:t>
            </a:r>
            <a:r>
              <a:rPr lang="ar-SA" sz="3600" b="1" dirty="0" smtClean="0">
                <a:effectLst>
                  <a:outerShdw blurRad="38100" dist="38100" dir="2700000" algn="tl">
                    <a:srgbClr val="000000">
                      <a:alpha val="43137"/>
                    </a:srgbClr>
                  </a:outerShdw>
                </a:effectLst>
                <a:cs typeface="DecoType Naskh" pitchFamily="2" charset="-78"/>
              </a:rPr>
              <a:t>والاختراع.</a:t>
            </a:r>
            <a:endParaRPr lang="en-US" sz="3600" b="1" dirty="0">
              <a:effectLst>
                <a:outerShdw blurRad="38100" dist="38100" dir="2700000" algn="tl">
                  <a:srgbClr val="000000">
                    <a:alpha val="43137"/>
                  </a:srgbClr>
                </a:outerShdw>
              </a:effectLst>
              <a:cs typeface="DecoType Naskh" pitchFamily="2" charset="-78"/>
            </a:endParaRPr>
          </a:p>
          <a:p>
            <a:pPr algn="just" rtl="1" eaLnBrk="1" hangingPunct="1">
              <a:lnSpc>
                <a:spcPct val="150000"/>
              </a:lnSpc>
              <a:defRPr/>
            </a:pPr>
            <a:r>
              <a:rPr lang="ar-SA" sz="3600" b="1" dirty="0">
                <a:solidFill>
                  <a:srgbClr val="0070C0"/>
                </a:solidFill>
                <a:effectLst>
                  <a:outerShdw blurRad="38100" dist="38100" dir="2700000" algn="tl">
                    <a:srgbClr val="000000">
                      <a:alpha val="43137"/>
                    </a:srgbClr>
                  </a:outerShdw>
                </a:effectLst>
                <a:cs typeface="DecoType Naskh" pitchFamily="2" charset="-78"/>
              </a:rPr>
              <a:t>الفعل الإنساني </a:t>
            </a:r>
            <a:r>
              <a:rPr lang="ar-SA" sz="3600" b="1" dirty="0">
                <a:effectLst>
                  <a:outerShdw blurRad="38100" dist="38100" dir="2700000" algn="tl">
                    <a:srgbClr val="000000">
                      <a:alpha val="43137"/>
                    </a:srgbClr>
                  </a:outerShdw>
                </a:effectLst>
                <a:cs typeface="DecoType Naskh" pitchFamily="2" charset="-78"/>
              </a:rPr>
              <a:t>: يعنى أن الأفراد والجماعات والهيئات مثل الحكومة تستطيع أن تؤثر تأثيراً كبيراً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عملية التغير الاجتماعي.</a:t>
            </a:r>
            <a:endParaRPr lang="en-US"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35716977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Grp="1" noChangeArrowheads="1"/>
          </p:cNvSpPr>
          <p:nvPr>
            <p:ph type="body" idx="1"/>
          </p:nvPr>
        </p:nvSpPr>
        <p:spPr>
          <a:xfrm>
            <a:off x="304800" y="332656"/>
            <a:ext cx="8587680" cy="6336704"/>
          </a:xfrm>
          <a:solidFill>
            <a:schemeClr val="bg1"/>
          </a:solidFill>
        </p:spPr>
        <p:txBody>
          <a:bodyPr>
            <a:noAutofit/>
          </a:bodyPr>
          <a:lstStyle/>
          <a:p>
            <a:pPr algn="just">
              <a:lnSpc>
                <a:spcPct val="200000"/>
              </a:lnSpc>
              <a:defRPr/>
            </a:pPr>
            <a:r>
              <a:rPr lang="ar-SA" b="1" dirty="0">
                <a:effectLst>
                  <a:outerShdw blurRad="38100" dist="38100" dir="2700000" algn="tl">
                    <a:srgbClr val="000000">
                      <a:alpha val="43137"/>
                    </a:srgbClr>
                  </a:outerShdw>
                </a:effectLst>
                <a:latin typeface="+mj-lt"/>
                <a:ea typeface="+mj-ea"/>
                <a:cs typeface="DecoType Naskh" pitchFamily="2" charset="-78"/>
              </a:rPr>
              <a:t>يتضح مما سبق أن هناك مصادر مختلفة للتغير بعضها خارج عن نطاق الإرادة الإنسانية كالبيئة الجغرافية وما تضمنه من عوامل طبيعية مختلفة كالمناخ والتربة وبعضها الأخر يرجع إلى النشاط الإنساني والعوامل الاجتماعية والثقافية المختلفة، ويجب إدراك أن التغير يحدث في المجتمع نتيجة لكثير من العوامل المتداخلة التي يؤثر بعضها في البعض الآخر من عوامل اجتماعية وثقافية واقتصادية وسياسية. </a:t>
            </a:r>
            <a:endParaRPr lang="ar-SA" sz="2800" b="1" dirty="0" smtClean="0"/>
          </a:p>
        </p:txBody>
      </p:sp>
    </p:spTree>
    <p:extLst>
      <p:ext uri="{BB962C8B-B14F-4D97-AF65-F5344CB8AC3E}">
        <p14:creationId xmlns:p14="http://schemas.microsoft.com/office/powerpoint/2010/main" val="188590663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467544" y="1940639"/>
            <a:ext cx="8405813" cy="1200329"/>
          </a:xfrm>
          <a:prstGeom prst="rect">
            <a:avLst/>
          </a:prstGeom>
          <a:solidFill>
            <a:schemeClr val="bg1"/>
          </a:solidFill>
          <a:ln>
            <a:noFill/>
          </a:ln>
          <a:extLst/>
        </p:spPr>
        <p:txBody>
          <a:bodyPr anchor="ctr">
            <a:spAutoFit/>
          </a:bodyPr>
          <a:lstStyle/>
          <a:p>
            <a:pPr algn="just" rtl="1">
              <a:defRPr/>
            </a:pPr>
            <a:endParaRPr lang="ar-SA" b="1" dirty="0">
              <a:solidFill>
                <a:srgbClr val="7030A0"/>
              </a:solidFill>
              <a:effectLst>
                <a:outerShdw blurRad="38100" dist="38100" dir="2700000" algn="tl">
                  <a:srgbClr val="000000">
                    <a:alpha val="43137"/>
                  </a:srgbClr>
                </a:outerShdw>
              </a:effectLst>
              <a:latin typeface="+mn-lt"/>
              <a:cs typeface="DecoType Naskh" pitchFamily="2" charset="-78"/>
            </a:endParaRPr>
          </a:p>
          <a:p>
            <a:pPr algn="ctr" rtl="1">
              <a:defRPr/>
            </a:pPr>
            <a:r>
              <a:rPr lang="ar-SA" sz="5400" b="1" dirty="0" smtClean="0">
                <a:solidFill>
                  <a:srgbClr val="C00000"/>
                </a:solidFill>
                <a:effectLst>
                  <a:outerShdw blurRad="38100" dist="38100" dir="2700000" algn="tl">
                    <a:srgbClr val="000000">
                      <a:alpha val="43137"/>
                    </a:srgbClr>
                  </a:outerShdw>
                </a:effectLst>
                <a:latin typeface="+mn-lt"/>
                <a:cs typeface="DecoType Naskh" pitchFamily="2" charset="-78"/>
              </a:rPr>
              <a:t>تصنيفات </a:t>
            </a:r>
            <a:r>
              <a:rPr lang="ar-SA" sz="5400" b="1" dirty="0">
                <a:solidFill>
                  <a:srgbClr val="C00000"/>
                </a:solidFill>
                <a:effectLst>
                  <a:outerShdw blurRad="38100" dist="38100" dir="2700000" algn="tl">
                    <a:srgbClr val="000000">
                      <a:alpha val="43137"/>
                    </a:srgbClr>
                  </a:outerShdw>
                </a:effectLst>
                <a:latin typeface="+mn-lt"/>
                <a:cs typeface="DecoType Naskh" pitchFamily="2" charset="-78"/>
              </a:rPr>
              <a:t>النظم </a:t>
            </a:r>
            <a:r>
              <a:rPr lang="ar-SA" sz="5400" b="1" dirty="0" smtClean="0">
                <a:solidFill>
                  <a:srgbClr val="C00000"/>
                </a:solidFill>
                <a:effectLst>
                  <a:outerShdw blurRad="38100" dist="38100" dir="2700000" algn="tl">
                    <a:srgbClr val="000000">
                      <a:alpha val="43137"/>
                    </a:srgbClr>
                  </a:outerShdw>
                </a:effectLst>
                <a:latin typeface="+mn-lt"/>
                <a:cs typeface="DecoType Naskh" pitchFamily="2" charset="-78"/>
              </a:rPr>
              <a:t>الاجتماعية</a:t>
            </a:r>
            <a:endParaRPr lang="ar-SA" sz="5400" b="1" dirty="0">
              <a:solidFill>
                <a:srgbClr val="C00000"/>
              </a:solidFill>
              <a:effectLst>
                <a:outerShdw blurRad="38100" dist="38100" dir="2700000" algn="tl">
                  <a:srgbClr val="000000">
                    <a:alpha val="43137"/>
                  </a:srgbClr>
                </a:outerShdw>
              </a:effectLst>
              <a:latin typeface="+mn-lt"/>
              <a:cs typeface="DecoType Naskh" pitchFamily="2" charset="-78"/>
            </a:endParaRPr>
          </a:p>
        </p:txBody>
      </p:sp>
    </p:spTree>
    <p:extLst>
      <p:ext uri="{BB962C8B-B14F-4D97-AF65-F5344CB8AC3E}">
        <p14:creationId xmlns:p14="http://schemas.microsoft.com/office/powerpoint/2010/main" val="374830073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51520" y="620688"/>
            <a:ext cx="8569647" cy="4843239"/>
          </a:xfrm>
          <a:solidFill>
            <a:schemeClr val="bg1"/>
          </a:solidFill>
          <a:ln w="63500">
            <a:solidFill>
              <a:srgbClr val="FF0000"/>
            </a:solidFill>
            <a:prstDash val="sysDash"/>
          </a:ln>
        </p:spPr>
        <p:txBody>
          <a:bodyPr/>
          <a:lstStyle/>
          <a:p>
            <a:pPr marL="342900" indent="-342900" algn="just" fontAlgn="t">
              <a:lnSpc>
                <a:spcPct val="150000"/>
              </a:lnSpc>
              <a:spcBef>
                <a:spcPct val="20000"/>
              </a:spcBef>
              <a:buSzPct val="90000"/>
              <a:buFont typeface="Wingdings" pitchFamily="2" charset="2"/>
              <a:buChar char="E"/>
              <a:defRPr/>
            </a:pPr>
            <a:r>
              <a:rPr lang="ar-SA" sz="3600" b="1" kern="1200" dirty="0" smtClean="0">
                <a:effectLst>
                  <a:outerShdw blurRad="38100" dist="38100" dir="2700000" algn="tl">
                    <a:srgbClr val="000000">
                      <a:alpha val="43137"/>
                    </a:srgbClr>
                  </a:outerShdw>
                </a:effectLst>
                <a:latin typeface="+mn-lt"/>
                <a:ea typeface="+mn-ea"/>
                <a:cs typeface="DecoType Naskh" pitchFamily="2" charset="-78"/>
              </a:rPr>
              <a:t>يختلف </a:t>
            </a:r>
            <a:r>
              <a:rPr lang="ar-SA" sz="3600" b="1" kern="1200" dirty="0">
                <a:effectLst>
                  <a:outerShdw blurRad="38100" dist="38100" dir="2700000" algn="tl">
                    <a:srgbClr val="000000">
                      <a:alpha val="43137"/>
                    </a:srgbClr>
                  </a:outerShdw>
                </a:effectLst>
                <a:latin typeface="+mn-lt"/>
                <a:ea typeface="+mn-ea"/>
                <a:cs typeface="DecoType Naskh" pitchFamily="2" charset="-78"/>
              </a:rPr>
              <a:t>عدد النظم الاجتماعية كما تتباين درجة تخصصها من مجتمع إلى آخر ومن فترة زمنية إلى أخرى، وتتميز المجتمعات الحديثة بالتخصص الشديد </a:t>
            </a:r>
            <a:r>
              <a:rPr lang="ar-SA" sz="3600" b="1" kern="1200" dirty="0" smtClean="0">
                <a:effectLst>
                  <a:outerShdw blurRad="38100" dist="38100" dir="2700000" algn="tl">
                    <a:srgbClr val="000000">
                      <a:alpha val="43137"/>
                    </a:srgbClr>
                  </a:outerShdw>
                </a:effectLst>
                <a:latin typeface="+mn-lt"/>
                <a:ea typeface="+mn-ea"/>
                <a:cs typeface="DecoType Naskh" pitchFamily="2" charset="-78"/>
              </a:rPr>
              <a:t>في </a:t>
            </a:r>
            <a:r>
              <a:rPr lang="ar-SA" sz="3600" b="1" kern="1200" dirty="0">
                <a:effectLst>
                  <a:outerShdw blurRad="38100" dist="38100" dir="2700000" algn="tl">
                    <a:srgbClr val="000000">
                      <a:alpha val="43137"/>
                    </a:srgbClr>
                  </a:outerShdw>
                </a:effectLst>
                <a:latin typeface="+mn-lt"/>
                <a:ea typeface="+mn-ea"/>
                <a:cs typeface="DecoType Naskh" pitchFamily="2" charset="-78"/>
              </a:rPr>
              <a:t>النظم التى تدور كل منها حول مشكلة محددة من مشكلات الحياة الاجتماعية مثل مشكلة تأمين الغذاء والمأوى وحفظ النظام وإعداد </a:t>
            </a:r>
            <a:r>
              <a:rPr lang="ar-SA" sz="3600" b="1" kern="1200" dirty="0" smtClean="0">
                <a:effectLst>
                  <a:outerShdw blurRad="38100" dist="38100" dir="2700000" algn="tl">
                    <a:srgbClr val="000000">
                      <a:alpha val="43137"/>
                    </a:srgbClr>
                  </a:outerShdw>
                </a:effectLst>
                <a:latin typeface="+mn-lt"/>
                <a:ea typeface="+mn-ea"/>
                <a:cs typeface="DecoType Naskh" pitchFamily="2" charset="-78"/>
              </a:rPr>
              <a:t>النشء </a:t>
            </a:r>
            <a:r>
              <a:rPr lang="ar-SA" sz="3600" b="1" kern="1200" dirty="0">
                <a:effectLst>
                  <a:outerShdw blurRad="38100" dist="38100" dir="2700000" algn="tl">
                    <a:srgbClr val="000000">
                      <a:alpha val="43137"/>
                    </a:srgbClr>
                  </a:outerShdw>
                </a:effectLst>
                <a:latin typeface="+mn-lt"/>
                <a:ea typeface="+mn-ea"/>
                <a:cs typeface="DecoType Naskh" pitchFamily="2" charset="-78"/>
              </a:rPr>
              <a:t>للمشاركة </a:t>
            </a:r>
            <a:r>
              <a:rPr lang="ar-SA" sz="3600" b="1" kern="1200" dirty="0" smtClean="0">
                <a:effectLst>
                  <a:outerShdw blurRad="38100" dist="38100" dir="2700000" algn="tl">
                    <a:srgbClr val="000000">
                      <a:alpha val="43137"/>
                    </a:srgbClr>
                  </a:outerShdw>
                </a:effectLst>
                <a:latin typeface="+mn-lt"/>
                <a:ea typeface="+mn-ea"/>
                <a:cs typeface="DecoType Naskh" pitchFamily="2" charset="-78"/>
              </a:rPr>
              <a:t>في </a:t>
            </a:r>
            <a:r>
              <a:rPr lang="ar-SA" sz="3600" b="1" kern="1200" dirty="0">
                <a:effectLst>
                  <a:outerShdw blurRad="38100" dist="38100" dir="2700000" algn="tl">
                    <a:srgbClr val="000000">
                      <a:alpha val="43137"/>
                    </a:srgbClr>
                  </a:outerShdw>
                </a:effectLst>
                <a:latin typeface="+mn-lt"/>
                <a:ea typeface="+mn-ea"/>
                <a:cs typeface="DecoType Naskh" pitchFamily="2" charset="-78"/>
              </a:rPr>
              <a:t>شئون </a:t>
            </a:r>
            <a:r>
              <a:rPr lang="ar-SA" sz="3600" b="1" kern="1200" dirty="0" smtClean="0">
                <a:effectLst>
                  <a:outerShdw blurRad="38100" dist="38100" dir="2700000" algn="tl">
                    <a:srgbClr val="000000">
                      <a:alpha val="43137"/>
                    </a:srgbClr>
                  </a:outerShdw>
                </a:effectLst>
                <a:latin typeface="+mn-lt"/>
                <a:ea typeface="+mn-ea"/>
                <a:cs typeface="DecoType Naskh" pitchFamily="2" charset="-78"/>
              </a:rPr>
              <a:t>المجتمع.</a:t>
            </a:r>
            <a:endParaRPr lang="ar-SA" sz="3600" b="1" kern="1200" dirty="0">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258878953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9552" y="332656"/>
            <a:ext cx="8280920" cy="5832648"/>
          </a:xfrm>
          <a:solidFill>
            <a:schemeClr val="bg1"/>
          </a:solidFill>
          <a:ln w="63500">
            <a:solidFill>
              <a:srgbClr val="FF0000"/>
            </a:solidFill>
            <a:prstDash val="sysDash"/>
          </a:ln>
        </p:spPr>
        <p:txBody>
          <a:bodyPr>
            <a:noAutofit/>
          </a:bodyPr>
          <a:lstStyle/>
          <a:p>
            <a:pPr marL="342900" indent="-342900" algn="r" fontAlgn="t">
              <a:spcBef>
                <a:spcPct val="20000"/>
              </a:spcBef>
              <a:buSzPct val="90000"/>
              <a:buFont typeface="Wingdings" pitchFamily="2" charset="2"/>
              <a:buChar char="E"/>
              <a:defRPr/>
            </a:pPr>
            <a:r>
              <a:rPr lang="ar-SA" sz="3600" b="1" kern="1200" dirty="0" smtClean="0">
                <a:effectLst>
                  <a:outerShdw blurRad="38100" dist="38100" dir="2700000" algn="tl">
                    <a:srgbClr val="000000">
                      <a:alpha val="43137"/>
                    </a:srgbClr>
                  </a:outerShdw>
                </a:effectLst>
                <a:latin typeface="+mn-lt"/>
                <a:ea typeface="+mn-ea"/>
                <a:cs typeface="DecoType Naskh" pitchFamily="2" charset="-78"/>
              </a:rPr>
              <a:t>والنظم </a:t>
            </a:r>
            <a:r>
              <a:rPr lang="ar-SA" sz="3600" b="1" kern="1200" dirty="0">
                <a:effectLst>
                  <a:outerShdw blurRad="38100" dist="38100" dir="2700000" algn="tl">
                    <a:srgbClr val="000000">
                      <a:alpha val="43137"/>
                    </a:srgbClr>
                  </a:outerShdw>
                </a:effectLst>
                <a:latin typeface="+mn-lt"/>
                <a:ea typeface="+mn-ea"/>
                <a:cs typeface="DecoType Naskh" pitchFamily="2" charset="-78"/>
              </a:rPr>
              <a:t>الاجتماعية تساعد البشر </a:t>
            </a:r>
            <a:r>
              <a:rPr lang="ar-SA" sz="3600" b="1" kern="1200" dirty="0" smtClean="0">
                <a:effectLst>
                  <a:outerShdw blurRad="38100" dist="38100" dir="2700000" algn="tl">
                    <a:srgbClr val="000000">
                      <a:alpha val="43137"/>
                    </a:srgbClr>
                  </a:outerShdw>
                </a:effectLst>
                <a:latin typeface="+mn-lt"/>
                <a:ea typeface="+mn-ea"/>
                <a:cs typeface="DecoType Naskh" pitchFamily="2" charset="-78"/>
              </a:rPr>
              <a:t>في </a:t>
            </a:r>
            <a:r>
              <a:rPr lang="ar-SA" sz="3600" b="1" kern="1200" dirty="0">
                <a:effectLst>
                  <a:outerShdw blurRad="38100" dist="38100" dir="2700000" algn="tl">
                    <a:srgbClr val="000000">
                      <a:alpha val="43137"/>
                    </a:srgbClr>
                  </a:outerShdw>
                </a:effectLst>
                <a:latin typeface="+mn-lt"/>
                <a:ea typeface="+mn-ea"/>
                <a:cs typeface="DecoType Naskh" pitchFamily="2" charset="-78"/>
              </a:rPr>
              <a:t>التعامل مع </a:t>
            </a:r>
            <a:r>
              <a:rPr lang="ar-SA" sz="3600" b="1" kern="1200" dirty="0" smtClean="0">
                <a:effectLst>
                  <a:outerShdw blurRad="38100" dist="38100" dir="2700000" algn="tl">
                    <a:srgbClr val="000000">
                      <a:alpha val="43137"/>
                    </a:srgbClr>
                  </a:outerShdw>
                </a:effectLst>
                <a:latin typeface="+mn-lt"/>
                <a:ea typeface="+mn-ea"/>
                <a:cs typeface="DecoType Naskh" pitchFamily="2" charset="-78"/>
              </a:rPr>
              <a:t>هـــــذه </a:t>
            </a:r>
            <a:r>
              <a:rPr lang="ar-SA" sz="3600" b="1" kern="1200" dirty="0">
                <a:effectLst>
                  <a:outerShdw blurRad="38100" dist="38100" dir="2700000" algn="tl">
                    <a:srgbClr val="000000">
                      <a:alpha val="43137"/>
                    </a:srgbClr>
                  </a:outerShdw>
                </a:effectLst>
                <a:latin typeface="+mn-lt"/>
                <a:ea typeface="+mn-ea"/>
                <a:cs typeface="DecoType Naskh" pitchFamily="2" charset="-78"/>
              </a:rPr>
              <a:t>المشكلات الأساسية ومن ثم تساعد </a:t>
            </a:r>
            <a:r>
              <a:rPr lang="ar-SA" sz="3600" b="1" kern="1200" dirty="0" smtClean="0">
                <a:effectLst>
                  <a:outerShdw blurRad="38100" dist="38100" dir="2700000" algn="tl">
                    <a:srgbClr val="000000">
                      <a:alpha val="43137"/>
                    </a:srgbClr>
                  </a:outerShdw>
                </a:effectLst>
                <a:latin typeface="+mn-lt"/>
                <a:ea typeface="+mn-ea"/>
                <a:cs typeface="DecoType Naskh" pitchFamily="2" charset="-78"/>
              </a:rPr>
              <a:t>النسـق </a:t>
            </a:r>
            <a:r>
              <a:rPr lang="ar-SA" sz="3600" b="1" kern="1200" dirty="0">
                <a:effectLst>
                  <a:outerShdw blurRad="38100" dist="38100" dir="2700000" algn="tl">
                    <a:srgbClr val="000000">
                      <a:alpha val="43137"/>
                    </a:srgbClr>
                  </a:outerShdw>
                </a:effectLst>
                <a:latin typeface="+mn-lt"/>
                <a:ea typeface="+mn-ea"/>
                <a:cs typeface="DecoType Naskh" pitchFamily="2" charset="-78"/>
              </a:rPr>
              <a:t>على حل المشكلات التى تواجه الإنسان </a:t>
            </a:r>
            <a:r>
              <a:rPr lang="ar-SA" sz="3600" b="1" kern="1200" dirty="0" smtClean="0">
                <a:effectLst>
                  <a:outerShdw blurRad="38100" dist="38100" dir="2700000" algn="tl">
                    <a:srgbClr val="000000">
                      <a:alpha val="43137"/>
                    </a:srgbClr>
                  </a:outerShdw>
                </a:effectLst>
                <a:latin typeface="+mn-lt"/>
                <a:ea typeface="+mn-ea"/>
                <a:cs typeface="DecoType Naskh" pitchFamily="2" charset="-78"/>
              </a:rPr>
              <a:t>في </a:t>
            </a:r>
            <a:r>
              <a:rPr lang="ar-SA" sz="3600" b="1" kern="1200" dirty="0">
                <a:effectLst>
                  <a:outerShdw blurRad="38100" dist="38100" dir="2700000" algn="tl">
                    <a:srgbClr val="000000">
                      <a:alpha val="43137"/>
                    </a:srgbClr>
                  </a:outerShdw>
                </a:effectLst>
                <a:latin typeface="+mn-lt"/>
                <a:ea typeface="+mn-ea"/>
                <a:cs typeface="DecoType Naskh" pitchFamily="2" charset="-78"/>
              </a:rPr>
              <a:t>حياته </a:t>
            </a:r>
            <a:r>
              <a:rPr lang="ar-SA" sz="3600" b="1" kern="1200" dirty="0" smtClean="0">
                <a:effectLst>
                  <a:outerShdw blurRad="38100" dist="38100" dir="2700000" algn="tl">
                    <a:srgbClr val="000000">
                      <a:alpha val="43137"/>
                    </a:srgbClr>
                  </a:outerShdw>
                </a:effectLst>
                <a:latin typeface="+mn-lt"/>
                <a:ea typeface="+mn-ea"/>
                <a:cs typeface="DecoType Naskh" pitchFamily="2" charset="-78"/>
              </a:rPr>
              <a:t>الاجتماعية.</a:t>
            </a:r>
            <a:br>
              <a:rPr lang="ar-SA" sz="3600" b="1" kern="1200" dirty="0" smtClean="0">
                <a:effectLst>
                  <a:outerShdw blurRad="38100" dist="38100" dir="2700000" algn="tl">
                    <a:srgbClr val="000000">
                      <a:alpha val="43137"/>
                    </a:srgbClr>
                  </a:outerShdw>
                </a:effectLst>
                <a:latin typeface="+mn-lt"/>
                <a:ea typeface="+mn-ea"/>
                <a:cs typeface="DecoType Naskh" pitchFamily="2" charset="-78"/>
              </a:rPr>
            </a:br>
            <a:r>
              <a:rPr lang="ar-SA" sz="3600" b="1" dirty="0" smtClean="0">
                <a:effectLst>
                  <a:outerShdw blurRad="38100" dist="38100" dir="2700000" algn="tl">
                    <a:srgbClr val="000000">
                      <a:alpha val="43137"/>
                    </a:srgbClr>
                  </a:outerShdw>
                </a:effectLst>
                <a:cs typeface="DecoType Naskh" pitchFamily="2" charset="-78"/>
              </a:rPr>
              <a:t>وفى </a:t>
            </a:r>
            <a:r>
              <a:rPr lang="ar-SA" sz="3600" b="1" dirty="0">
                <a:effectLst>
                  <a:outerShdw blurRad="38100" dist="38100" dir="2700000" algn="tl">
                    <a:srgbClr val="000000">
                      <a:alpha val="43137"/>
                    </a:srgbClr>
                  </a:outerShdw>
                </a:effectLst>
                <a:cs typeface="DecoType Naskh" pitchFamily="2" charset="-78"/>
              </a:rPr>
              <a:t>محاولة للعلماء </a:t>
            </a:r>
            <a:r>
              <a:rPr lang="ar-SA" sz="3600" b="1" dirty="0" smtClean="0">
                <a:effectLst>
                  <a:outerShdw blurRad="38100" dist="38100" dir="2700000" algn="tl">
                    <a:srgbClr val="000000">
                      <a:alpha val="43137"/>
                    </a:srgbClr>
                  </a:outerShdw>
                </a:effectLst>
                <a:cs typeface="DecoType Naskh" pitchFamily="2" charset="-78"/>
              </a:rPr>
              <a:t>لتصنيـف </a:t>
            </a:r>
            <a:r>
              <a:rPr lang="ar-SA" sz="3600" b="1" dirty="0">
                <a:effectLst>
                  <a:outerShdw blurRad="38100" dist="38100" dir="2700000" algn="tl">
                    <a:srgbClr val="000000">
                      <a:alpha val="43137"/>
                    </a:srgbClr>
                  </a:outerShdw>
                </a:effectLst>
                <a:cs typeface="DecoType Naskh" pitchFamily="2" charset="-78"/>
              </a:rPr>
              <a:t>النظم الاجتماعية </a:t>
            </a:r>
            <a:r>
              <a:rPr lang="ar-SA" sz="3600" b="1" dirty="0" smtClean="0">
                <a:effectLst>
                  <a:outerShdw blurRad="38100" dist="38100" dir="2700000" algn="tl">
                    <a:srgbClr val="000000">
                      <a:alpha val="43137"/>
                    </a:srgbClr>
                  </a:outerShdw>
                </a:effectLst>
                <a:cs typeface="DecoType Naskh" pitchFamily="2" charset="-78"/>
              </a:rPr>
              <a:t>حـــدث كثـــــــير </a:t>
            </a:r>
            <a:r>
              <a:rPr lang="ar-SA" sz="3600" b="1" dirty="0">
                <a:effectLst>
                  <a:outerShdw blurRad="38100" dist="38100" dir="2700000" algn="tl">
                    <a:srgbClr val="000000">
                      <a:alpha val="43137"/>
                    </a:srgbClr>
                  </a:outerShdw>
                </a:effectLst>
                <a:cs typeface="DecoType Naskh" pitchFamily="2" charset="-78"/>
              </a:rPr>
              <a:t>من التضارب في محاولتهم ويرجع ذلك التضارب إلى اختلاف المحاكاة </a:t>
            </a:r>
            <a:r>
              <a:rPr lang="ar-SA" sz="3600" b="1" dirty="0" smtClean="0">
                <a:effectLst>
                  <a:outerShdw blurRad="38100" dist="38100" dir="2700000" algn="tl">
                    <a:srgbClr val="000000">
                      <a:alpha val="43137"/>
                    </a:srgbClr>
                  </a:outerShdw>
                </a:effectLst>
                <a:cs typeface="DecoType Naskh" pitchFamily="2" charset="-78"/>
              </a:rPr>
              <a:t>التي </a:t>
            </a:r>
            <a:r>
              <a:rPr lang="ar-SA" sz="3600" b="1" dirty="0">
                <a:effectLst>
                  <a:outerShdw blurRad="38100" dist="38100" dir="2700000" algn="tl">
                    <a:srgbClr val="000000">
                      <a:alpha val="43137"/>
                    </a:srgbClr>
                  </a:outerShdw>
                </a:effectLst>
                <a:cs typeface="DecoType Naskh" pitchFamily="2" charset="-78"/>
              </a:rPr>
              <a:t>أقيمت عليها هذه </a:t>
            </a:r>
            <a:r>
              <a:rPr lang="ar-SA" sz="3600" b="1" dirty="0" smtClean="0">
                <a:effectLst>
                  <a:outerShdw blurRad="38100" dist="38100" dir="2700000" algn="tl">
                    <a:srgbClr val="000000">
                      <a:alpha val="43137"/>
                    </a:srgbClr>
                  </a:outerShdw>
                </a:effectLst>
                <a:cs typeface="DecoType Naskh" pitchFamily="2" charset="-78"/>
              </a:rPr>
              <a:t>التصنــيفات </a:t>
            </a:r>
            <a:r>
              <a:rPr lang="ar-SA" sz="3600" b="1" dirty="0">
                <a:effectLst>
                  <a:outerShdw blurRad="38100" dist="38100" dir="2700000" algn="tl">
                    <a:srgbClr val="000000">
                      <a:alpha val="43137"/>
                    </a:srgbClr>
                  </a:outerShdw>
                </a:effectLst>
                <a:cs typeface="DecoType Naskh" pitchFamily="2" charset="-78"/>
              </a:rPr>
              <a:t>واختلاف القصص </a:t>
            </a:r>
            <a:r>
              <a:rPr lang="ar-SA" sz="3600" b="1" dirty="0" smtClean="0">
                <a:effectLst>
                  <a:outerShdw blurRad="38100" dist="38100" dir="2700000" algn="tl">
                    <a:srgbClr val="000000">
                      <a:alpha val="43137"/>
                    </a:srgbClr>
                  </a:outerShdw>
                </a:effectLst>
                <a:cs typeface="DecoType Naskh" pitchFamily="2" charset="-78"/>
              </a:rPr>
              <a:t>التي </a:t>
            </a:r>
            <a:r>
              <a:rPr lang="ar-SA" sz="3600" b="1" dirty="0">
                <a:effectLst>
                  <a:outerShdw blurRad="38100" dist="38100" dir="2700000" algn="tl">
                    <a:srgbClr val="000000">
                      <a:alpha val="43137"/>
                    </a:srgbClr>
                  </a:outerShdw>
                </a:effectLst>
                <a:cs typeface="DecoType Naskh" pitchFamily="2" charset="-78"/>
              </a:rPr>
              <a:t>استند عليها هؤلاء في محاولتهم في </a:t>
            </a:r>
            <a:r>
              <a:rPr lang="ar-SA" sz="3600" b="1" dirty="0" smtClean="0">
                <a:effectLst>
                  <a:outerShdw blurRad="38100" dist="38100" dir="2700000" algn="tl">
                    <a:srgbClr val="000000">
                      <a:alpha val="43137"/>
                    </a:srgbClr>
                  </a:outerShdw>
                </a:effectLst>
                <a:cs typeface="DecoType Naskh" pitchFamily="2" charset="-78"/>
              </a:rPr>
              <a:t>تــرتيب </a:t>
            </a:r>
            <a:r>
              <a:rPr lang="ar-SA" sz="3600" b="1" dirty="0">
                <a:effectLst>
                  <a:outerShdw blurRad="38100" dist="38100" dir="2700000" algn="tl">
                    <a:srgbClr val="000000">
                      <a:alpha val="43137"/>
                    </a:srgbClr>
                  </a:outerShdw>
                </a:effectLst>
                <a:cs typeface="DecoType Naskh" pitchFamily="2" charset="-78"/>
              </a:rPr>
              <a:t>الأنماط السلوكية بحسب ما بينها </a:t>
            </a:r>
            <a:r>
              <a:rPr lang="ar-SA" sz="3600" b="1" dirty="0" smtClean="0">
                <a:effectLst>
                  <a:outerShdw blurRad="38100" dist="38100" dir="2700000" algn="tl">
                    <a:srgbClr val="000000">
                      <a:alpha val="43137"/>
                    </a:srgbClr>
                  </a:outerShdw>
                </a:effectLst>
                <a:cs typeface="DecoType Naskh" pitchFamily="2" charset="-78"/>
              </a:rPr>
              <a:t>مـــن </a:t>
            </a:r>
            <a:r>
              <a:rPr lang="ar-SA" sz="3600" b="1" dirty="0">
                <a:effectLst>
                  <a:outerShdw blurRad="38100" dist="38100" dir="2700000" algn="tl">
                    <a:srgbClr val="000000">
                      <a:alpha val="43137"/>
                    </a:srgbClr>
                  </a:outerShdw>
                </a:effectLst>
                <a:cs typeface="DecoType Naskh" pitchFamily="2" charset="-78"/>
              </a:rPr>
              <a:t>علاقات ولا يزال </a:t>
            </a:r>
            <a:r>
              <a:rPr lang="ar-SA" sz="3600" b="1" dirty="0" smtClean="0">
                <a:effectLst>
                  <a:outerShdw blurRad="38100" dist="38100" dir="2700000" algn="tl">
                    <a:srgbClr val="000000">
                      <a:alpha val="43137"/>
                    </a:srgbClr>
                  </a:outerShdw>
                </a:effectLst>
                <a:cs typeface="DecoType Naskh" pitchFamily="2" charset="-78"/>
              </a:rPr>
              <a:t>هنـــاك جـــــــدل </a:t>
            </a:r>
            <a:r>
              <a:rPr lang="ar-SA" sz="3600" b="1" dirty="0">
                <a:effectLst>
                  <a:outerShdw blurRad="38100" dist="38100" dir="2700000" algn="tl">
                    <a:srgbClr val="000000">
                      <a:alpha val="43137"/>
                    </a:srgbClr>
                  </a:outerShdw>
                </a:effectLst>
                <a:cs typeface="DecoType Naskh" pitchFamily="2" charset="-78"/>
              </a:rPr>
              <a:t>ومناقشات </a:t>
            </a:r>
            <a:r>
              <a:rPr lang="ar-SA" sz="3600" b="1" dirty="0" smtClean="0">
                <a:effectLst>
                  <a:outerShdw blurRad="38100" dist="38100" dir="2700000" algn="tl">
                    <a:srgbClr val="000000">
                      <a:alpha val="43137"/>
                    </a:srgbClr>
                  </a:outerShdw>
                </a:effectLst>
                <a:cs typeface="DecoType Naskh" pitchFamily="2" charset="-78"/>
              </a:rPr>
              <a:t>بيــن </a:t>
            </a:r>
            <a:r>
              <a:rPr lang="ar-SA" sz="3600" b="1" dirty="0">
                <a:effectLst>
                  <a:outerShdw blurRad="38100" dist="38100" dir="2700000" algn="tl">
                    <a:srgbClr val="000000">
                      <a:alpha val="43137"/>
                    </a:srgbClr>
                  </a:outerShdw>
                </a:effectLst>
                <a:cs typeface="DecoType Naskh" pitchFamily="2" charset="-78"/>
              </a:rPr>
              <a:t>العلماء حول أي العناصر تدخل في </a:t>
            </a:r>
            <a:r>
              <a:rPr lang="ar-SA" sz="3600" b="1" dirty="0" smtClean="0">
                <a:effectLst>
                  <a:outerShdw blurRad="38100" dist="38100" dir="2700000" algn="tl">
                    <a:srgbClr val="000000">
                      <a:alpha val="43137"/>
                    </a:srgbClr>
                  </a:outerShdw>
                </a:effectLst>
                <a:cs typeface="DecoType Naskh" pitchFamily="2" charset="-78"/>
              </a:rPr>
              <a:t>تكويـن </a:t>
            </a:r>
            <a:r>
              <a:rPr lang="ar-SA" sz="3600" b="1" dirty="0">
                <a:effectLst>
                  <a:outerShdw blurRad="38100" dist="38100" dir="2700000" algn="tl">
                    <a:srgbClr val="000000">
                      <a:alpha val="43137"/>
                    </a:srgbClr>
                  </a:outerShdw>
                </a:effectLst>
                <a:cs typeface="DecoType Naskh" pitchFamily="2" charset="-78"/>
              </a:rPr>
              <a:t>نظام معين بالذات</a:t>
            </a:r>
            <a:r>
              <a:rPr lang="ar-SA" sz="3600" b="1" dirty="0" smtClean="0">
                <a:effectLst>
                  <a:outerShdw blurRad="38100" dist="38100" dir="2700000" algn="tl">
                    <a:srgbClr val="000000">
                      <a:alpha val="43137"/>
                    </a:srgbClr>
                  </a:outerShdw>
                </a:effectLst>
                <a:cs typeface="DecoType Naskh" pitchFamily="2" charset="-78"/>
              </a:rPr>
              <a:t>.</a:t>
            </a:r>
            <a:endParaRPr lang="ar-SA" sz="3600" b="1" kern="1200" dirty="0">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302638658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260648"/>
            <a:ext cx="8424937" cy="5373779"/>
          </a:xfrm>
          <a:prstGeom prst="rect">
            <a:avLst/>
          </a:prstGeom>
          <a:solidFill>
            <a:schemeClr val="bg1"/>
          </a:solidFill>
        </p:spPr>
        <p:txBody>
          <a:bodyPr wrap="square">
            <a:spAutoFit/>
          </a:bodyPr>
          <a:lstStyle/>
          <a:p>
            <a:pPr marL="285750" indent="-285750" algn="just" rtl="1" fontAlgn="t">
              <a:spcBef>
                <a:spcPct val="20000"/>
              </a:spcBef>
              <a:buSzPct val="90000"/>
              <a:buFont typeface="Wingdings" pitchFamily="2" charset="2"/>
              <a:buChar char="E"/>
              <a:defRPr/>
            </a:pPr>
            <a:r>
              <a:rPr lang="ar-SA" sz="3600" b="1" dirty="0">
                <a:effectLst>
                  <a:outerShdw blurRad="38100" dist="38100" dir="2700000" algn="tl">
                    <a:srgbClr val="000000">
                      <a:alpha val="43137"/>
                    </a:srgbClr>
                  </a:outerShdw>
                </a:effectLst>
                <a:cs typeface="DecoType Naskh" pitchFamily="2" charset="-78"/>
              </a:rPr>
              <a:t>وقد كان الاتجاه الزائد بين العلماء الذين اهتموا بتصنيف النظم الاجتماعية هو محاولة الربط بين النظم وحاجــات المجتمع على أساس أن النظم الاجتماعية تنشأ لإشباع هذه الحاجات التي تشعر بها الجماعة المحليـــــة أو المجتمــــع الكبيــر. </a:t>
            </a:r>
          </a:p>
          <a:p>
            <a:pPr marL="285750" indent="-285750" algn="just" rtl="1" fontAlgn="t">
              <a:spcBef>
                <a:spcPct val="20000"/>
              </a:spcBef>
              <a:buSzPct val="90000"/>
              <a:buFont typeface="Wingdings" pitchFamily="2" charset="2"/>
              <a:buChar char="E"/>
              <a:defRPr/>
            </a:pPr>
            <a:r>
              <a:rPr lang="ar-SA" sz="3600" b="1" dirty="0">
                <a:effectLst>
                  <a:outerShdw blurRad="38100" dist="38100" dir="2700000" algn="tl">
                    <a:srgbClr val="000000">
                      <a:alpha val="43137"/>
                    </a:srgbClr>
                  </a:outerShdw>
                </a:effectLst>
                <a:cs typeface="DecoType Naskh" pitchFamily="2" charset="-78"/>
              </a:rPr>
              <a:t> وقد تتفاوت هذه الحاجات في الأهمية بمعني أن هناك حاجات ضرورية أساسية لا يمكن للحياة الاجتماعية أن تستمر بدونها بينمــــا توجد حاجات أخرى أقل منها أهمية وقد يمكن الاستغناء عنـــــها إلا أن معظم العلماء لا يتصورون ظهور نظام من النظم الاجتماعية إن لم تكن هناك حاجة معينة ترتبط بظهوره واستمراره</a:t>
            </a:r>
            <a:r>
              <a:rPr lang="ar-SA" sz="3600" b="1" dirty="0" smtClean="0">
                <a:effectLst>
                  <a:outerShdw blurRad="38100" dist="38100" dir="2700000" algn="tl">
                    <a:srgbClr val="000000">
                      <a:alpha val="43137"/>
                    </a:srgbClr>
                  </a:outerShdw>
                </a:effectLst>
                <a:cs typeface="DecoType Naskh" pitchFamily="2" charset="-78"/>
              </a:rPr>
              <a:t>.</a:t>
            </a:r>
          </a:p>
          <a:p>
            <a:pPr marL="285750" indent="-285750" algn="just" rtl="1" fontAlgn="t">
              <a:spcBef>
                <a:spcPct val="20000"/>
              </a:spcBef>
              <a:buSzPct val="90000"/>
              <a:buFont typeface="Wingdings" pitchFamily="2" charset="2"/>
              <a:buChar char="E"/>
              <a:defRPr/>
            </a:pPr>
            <a:endParaRPr lang="en-US" sz="10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35795597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صر نائب للمحتوى 1"/>
          <p:cNvSpPr>
            <a:spLocks/>
          </p:cNvSpPr>
          <p:nvPr/>
        </p:nvSpPr>
        <p:spPr bwMode="auto">
          <a:xfrm>
            <a:off x="0" y="1233488"/>
            <a:ext cx="7243763"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09600" indent="-609600" algn="r" rtl="1" eaLnBrk="1" hangingPunct="1">
              <a:lnSpc>
                <a:spcPts val="3300"/>
              </a:lnSpc>
              <a:spcBef>
                <a:spcPts val="600"/>
              </a:spcBef>
              <a:buClr>
                <a:schemeClr val="tx2"/>
              </a:buClr>
              <a:buSzPct val="90000"/>
              <a:buFont typeface="Century Gothic" pitchFamily="34" charset="0"/>
              <a:buAutoNum type="arabicPeriod"/>
            </a:pPr>
            <a:endParaRPr lang="ar-SA" sz="4000" b="1">
              <a:solidFill>
                <a:schemeClr val="tx2"/>
              </a:solidFill>
            </a:endParaRPr>
          </a:p>
        </p:txBody>
      </p:sp>
      <p:sp>
        <p:nvSpPr>
          <p:cNvPr id="10245" name="Text Box 15"/>
          <p:cNvSpPr txBox="1">
            <a:spLocks noChangeArrowheads="1"/>
          </p:cNvSpPr>
          <p:nvPr/>
        </p:nvSpPr>
        <p:spPr bwMode="auto">
          <a:xfrm>
            <a:off x="395536" y="365125"/>
            <a:ext cx="8496944" cy="4708981"/>
          </a:xfrm>
          <a:prstGeom prst="rect">
            <a:avLst/>
          </a:prstGeom>
          <a:solidFill>
            <a:schemeClr val="bg1"/>
          </a:solidFill>
          <a:ln>
            <a:noFill/>
          </a:ln>
        </p:spPr>
        <p:txBody>
          <a:bodyPr wrap="square">
            <a:spAutoFit/>
          </a:bodyPr>
          <a:lstStyle>
            <a:lvl1pPr>
              <a:defRPr>
                <a:solidFill>
                  <a:schemeClr val="tx1"/>
                </a:solidFill>
                <a:latin typeface="Times New Roman" pitchFamily="18" charset="0"/>
                <a:cs typeface="Times New Roman" pitchFamily="18" charset="0"/>
              </a:defRPr>
            </a:lvl1pPr>
            <a:lvl2pPr marL="742950" indent="-285750">
              <a:defRPr>
                <a:solidFill>
                  <a:schemeClr val="tx1"/>
                </a:solidFill>
                <a:latin typeface="Times New Roman" pitchFamily="18" charset="0"/>
                <a:cs typeface="Times New Roman" pitchFamily="18" charset="0"/>
              </a:defRPr>
            </a:lvl2pPr>
            <a:lvl3pPr marL="1143000" indent="-228600">
              <a:defRPr>
                <a:solidFill>
                  <a:schemeClr val="tx1"/>
                </a:solidFill>
                <a:latin typeface="Times New Roman" pitchFamily="18" charset="0"/>
                <a:cs typeface="Times New Roman" pitchFamily="18" charset="0"/>
              </a:defRPr>
            </a:lvl3pPr>
            <a:lvl4pPr marL="1600200" indent="-228600">
              <a:defRPr>
                <a:solidFill>
                  <a:schemeClr val="tx1"/>
                </a:solidFill>
                <a:latin typeface="Times New Roman" pitchFamily="18" charset="0"/>
                <a:cs typeface="Times New Roman" pitchFamily="18" charset="0"/>
              </a:defRPr>
            </a:lvl4pPr>
            <a:lvl5pPr marL="2057400" indent="-228600">
              <a:defRPr>
                <a:solidFill>
                  <a:schemeClr val="tx1"/>
                </a:solidFill>
                <a:latin typeface="Times New Roman" pitchFamily="18" charset="0"/>
                <a:cs typeface="Times New Roman" pitchFamily="18" charset="0"/>
              </a:defRPr>
            </a:lvl5pPr>
            <a:lvl6pPr marL="25146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6pPr>
            <a:lvl7pPr marL="29718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7pPr>
            <a:lvl8pPr marL="34290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8pPr>
            <a:lvl9pPr marL="3886200" indent="-228600" algn="l" rtl="0" eaLnBrk="0" fontAlgn="base" hangingPunct="0">
              <a:spcBef>
                <a:spcPct val="0"/>
              </a:spcBef>
              <a:spcAft>
                <a:spcPct val="0"/>
              </a:spcAft>
              <a:defRPr>
                <a:solidFill>
                  <a:schemeClr val="tx1"/>
                </a:solidFill>
                <a:latin typeface="Times New Roman" pitchFamily="18" charset="0"/>
                <a:cs typeface="Times New Roman" pitchFamily="18" charset="0"/>
              </a:defRPr>
            </a:lvl9pPr>
          </a:lstStyle>
          <a:p>
            <a:pPr marL="571500" indent="-571500" algn="just" rtl="1">
              <a:lnSpc>
                <a:spcPct val="150000"/>
              </a:lnSpc>
              <a:buFont typeface="Arial" pitchFamily="34" charset="0"/>
              <a:buChar char="•"/>
              <a:defRPr/>
            </a:pPr>
            <a:r>
              <a:rPr lang="ar-SA" sz="4000" b="1" dirty="0" smtClean="0">
                <a:effectLst>
                  <a:outerShdw blurRad="38100" dist="38100" dir="2700000" algn="tl">
                    <a:srgbClr val="000000">
                      <a:alpha val="43137"/>
                    </a:srgbClr>
                  </a:outerShdw>
                </a:effectLst>
                <a:cs typeface="DecoType Naskh" pitchFamily="2" charset="-78"/>
              </a:rPr>
              <a:t>أن النظم الاجتماعية تمكننا من إجراء الدراسة المقارنة للمجتمعات المختلفة مما يؤدى إلى فهم المجتمع الإنساني بأسره.</a:t>
            </a:r>
          </a:p>
          <a:p>
            <a:pPr marL="571500" indent="-571500" algn="just" rtl="1">
              <a:lnSpc>
                <a:spcPct val="150000"/>
              </a:lnSpc>
              <a:buFont typeface="Arial" pitchFamily="34" charset="0"/>
              <a:buChar char="•"/>
              <a:defRPr/>
            </a:pPr>
            <a:r>
              <a:rPr lang="ar-SA" sz="4000" b="1" dirty="0" smtClean="0">
                <a:effectLst>
                  <a:outerShdw blurRad="38100" dist="38100" dir="2700000" algn="tl">
                    <a:srgbClr val="000000">
                      <a:alpha val="43137"/>
                    </a:srgbClr>
                  </a:outerShdw>
                </a:effectLst>
                <a:cs typeface="DecoType Naskh" pitchFamily="2" charset="-78"/>
              </a:rPr>
              <a:t>ويتفق كثير من العلماء على أن أهم النظم الاجتماعية الأساسية الموجودة في المجتمع هي: الأسرة والقرابة، والتربية، والدين، والاقتصاد، والدولة.</a:t>
            </a:r>
            <a:endParaRPr lang="en-US" sz="40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4833704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عنوان 1"/>
          <p:cNvSpPr txBox="1">
            <a:spLocks/>
          </p:cNvSpPr>
          <p:nvPr/>
        </p:nvSpPr>
        <p:spPr bwMode="auto">
          <a:xfrm>
            <a:off x="602075" y="1916832"/>
            <a:ext cx="8136904" cy="2160240"/>
          </a:xfrm>
          <a:prstGeom prst="rect">
            <a:avLst/>
          </a:prstGeom>
          <a:solidFill>
            <a:schemeClr val="bg1"/>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ctr" rtl="1" eaLnBrk="1" fontAlgn="base" hangingPunct="1">
              <a:spcBef>
                <a:spcPct val="0"/>
              </a:spcBef>
              <a:spcAft>
                <a:spcPct val="0"/>
              </a:spcAft>
              <a:defRPr sz="4800">
                <a:solidFill>
                  <a:schemeClr val="tx2"/>
                </a:solidFill>
                <a:effectLst>
                  <a:outerShdw blurRad="38100" dist="38100" dir="2700000" algn="tl">
                    <a:srgbClr val="000000"/>
                  </a:outerShdw>
                </a:effectLst>
                <a:latin typeface="+mj-lt"/>
                <a:ea typeface="+mj-ea"/>
                <a:cs typeface="+mj-cs"/>
              </a:defRPr>
            </a:lvl1pPr>
            <a:lvl2pPr algn="ctr" rtl="1"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2pPr>
            <a:lvl3pPr algn="ctr" rtl="1"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3pPr>
            <a:lvl4pPr algn="ctr" rtl="1"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4pPr>
            <a:lvl5pPr algn="ctr" rtl="1"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5pPr>
            <a:lvl6pPr marL="457200" algn="ctr" rtl="1"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6pPr>
            <a:lvl7pPr marL="914400" algn="ctr" rtl="1"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7pPr>
            <a:lvl8pPr marL="1371600" algn="ctr" rtl="1"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8pPr>
            <a:lvl9pPr marL="1828800" algn="ctr" rtl="1"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9pPr>
          </a:lstStyle>
          <a:p>
            <a:pPr lvl="0" algn="just">
              <a:lnSpc>
                <a:spcPct val="150000"/>
              </a:lnSpc>
            </a:pPr>
            <a:r>
              <a:rPr lang="ar-SA" sz="6000" b="1" dirty="0" smtClean="0">
                <a:solidFill>
                  <a:srgbClr val="FF0000"/>
                </a:solidFill>
                <a:effectLst>
                  <a:outerShdw blurRad="38100" dist="38100" dir="2700000" algn="tl">
                    <a:srgbClr val="000000">
                      <a:alpha val="43137"/>
                    </a:srgbClr>
                  </a:outerShdw>
                </a:effectLst>
                <a:latin typeface="Arial" pitchFamily="34" charset="0"/>
                <a:ea typeface="+mn-ea"/>
                <a:cs typeface="DecoType Naskh" pitchFamily="2" charset="-78"/>
              </a:rPr>
              <a:t>المشكلات الاجتماعية</a:t>
            </a:r>
            <a:endParaRPr lang="ar-SA" sz="6000" b="1" dirty="0">
              <a:solidFill>
                <a:srgbClr val="FF0000"/>
              </a:solidFill>
              <a:effectLst>
                <a:outerShdw blurRad="38100" dist="38100" dir="2700000" algn="tl">
                  <a:srgbClr val="000000">
                    <a:alpha val="43137"/>
                  </a:srgbClr>
                </a:outerShdw>
              </a:effectLst>
              <a:latin typeface="Arial" pitchFamily="34" charset="0"/>
              <a:ea typeface="+mn-ea"/>
              <a:cs typeface="DecoType Naskh" pitchFamily="2" charset="-78"/>
            </a:endParaRPr>
          </a:p>
        </p:txBody>
      </p:sp>
    </p:spTree>
    <p:extLst>
      <p:ext uri="{BB962C8B-B14F-4D97-AF65-F5344CB8AC3E}">
        <p14:creationId xmlns:p14="http://schemas.microsoft.com/office/powerpoint/2010/main" val="92305554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95536" y="404664"/>
            <a:ext cx="8352928" cy="3347070"/>
          </a:xfrm>
          <a:prstGeom prst="rect">
            <a:avLst/>
          </a:prstGeom>
          <a:solidFill>
            <a:schemeClr val="bg1"/>
          </a:solidFill>
        </p:spPr>
        <p:txBody>
          <a:bodyPr wrap="square">
            <a:spAutoFit/>
          </a:bodyPr>
          <a:lstStyle/>
          <a:p>
            <a:pPr lvl="0" algn="just">
              <a:lnSpc>
                <a:spcPct val="150000"/>
              </a:lnSpc>
            </a:pPr>
            <a:r>
              <a:rPr lang="ar-SA" sz="3600" b="1" dirty="0" smtClean="0">
                <a:effectLst>
                  <a:outerShdw blurRad="38100" dist="38100" dir="2700000" algn="tl">
                    <a:srgbClr val="000000">
                      <a:alpha val="43137"/>
                    </a:srgbClr>
                  </a:outerShdw>
                </a:effectLst>
                <a:cs typeface="DecoType Naskh" pitchFamily="2" charset="-78"/>
              </a:rPr>
              <a:t>المشكلة </a:t>
            </a:r>
            <a:r>
              <a:rPr lang="ar-SA" sz="3600" b="1" dirty="0">
                <a:effectLst>
                  <a:outerShdw blurRad="38100" dist="38100" dir="2700000" algn="tl">
                    <a:srgbClr val="000000">
                      <a:alpha val="43137"/>
                    </a:srgbClr>
                  </a:outerShdw>
                </a:effectLst>
                <a:cs typeface="DecoType Naskh" pitchFamily="2" charset="-78"/>
              </a:rPr>
              <a:t>الاجتماعية هي موقف يؤثر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عدد من الأفراد بحيث يعتقدون أو يعتقد الأعضاء الآخرون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المجتمع بأن هذا الموقف هو مصدر الصعوبات </a:t>
            </a:r>
            <a:r>
              <a:rPr lang="ar-SA" sz="3600" b="1" dirty="0" err="1" smtClean="0">
                <a:effectLst>
                  <a:outerShdw blurRad="38100" dist="38100" dir="2700000" algn="tl">
                    <a:srgbClr val="000000">
                      <a:alpha val="43137"/>
                    </a:srgbClr>
                  </a:outerShdw>
                </a:effectLst>
                <a:cs typeface="DecoType Naskh" pitchFamily="2" charset="-78"/>
              </a:rPr>
              <a:t>والمساؤي</a:t>
            </a:r>
            <a:r>
              <a:rPr lang="ar-SA" sz="3600" b="1" dirty="0" smtClean="0">
                <a:effectLst>
                  <a:outerShdw blurRad="38100" dist="38100" dir="2700000" algn="tl">
                    <a:srgbClr val="000000">
                      <a:alpha val="43137"/>
                    </a:srgbClr>
                  </a:outerShdw>
                </a:effectLst>
                <a:cs typeface="DecoType Naskh" pitchFamily="2" charset="-78"/>
              </a:rPr>
              <a:t> </a:t>
            </a:r>
            <a:r>
              <a:rPr lang="ar-SA" sz="3600" b="1" dirty="0">
                <a:effectLst>
                  <a:outerShdw blurRad="38100" dist="38100" dir="2700000" algn="tl">
                    <a:srgbClr val="000000">
                      <a:alpha val="43137"/>
                    </a:srgbClr>
                  </a:outerShdw>
                </a:effectLst>
                <a:cs typeface="DecoType Naskh" pitchFamily="2" charset="-78"/>
              </a:rPr>
              <a:t>ومن ثم تصبح المشكلة الاجتماعية </a:t>
            </a:r>
            <a:r>
              <a:rPr lang="ar-SA" sz="3600" b="1" dirty="0" smtClean="0">
                <a:effectLst>
                  <a:outerShdw blurRad="38100" dist="38100" dir="2700000" algn="tl">
                    <a:srgbClr val="000000">
                      <a:alpha val="43137"/>
                    </a:srgbClr>
                  </a:outerShdw>
                </a:effectLst>
                <a:cs typeface="DecoType Naskh" pitchFamily="2" charset="-78"/>
              </a:rPr>
              <a:t>موقفاً موضوعياً </a:t>
            </a:r>
            <a:r>
              <a:rPr lang="ar-SA" sz="3600" b="1" dirty="0">
                <a:effectLst>
                  <a:outerShdw blurRad="38100" dist="38100" dir="2700000" algn="tl">
                    <a:srgbClr val="000000">
                      <a:alpha val="43137"/>
                    </a:srgbClr>
                  </a:outerShdw>
                </a:effectLst>
                <a:cs typeface="DecoType Naskh" pitchFamily="2" charset="-78"/>
              </a:rPr>
              <a:t>من جهة وتفسيراً اجتماعياً ذاتياً  من جهة </a:t>
            </a:r>
            <a:r>
              <a:rPr lang="ar-SA" sz="3600" b="1" dirty="0" smtClean="0">
                <a:effectLst>
                  <a:outerShdw blurRad="38100" dist="38100" dir="2700000" algn="tl">
                    <a:srgbClr val="000000">
                      <a:alpha val="43137"/>
                    </a:srgbClr>
                  </a:outerShdw>
                </a:effectLst>
                <a:cs typeface="DecoType Naskh" pitchFamily="2" charset="-78"/>
              </a:rPr>
              <a:t>أخرى.</a:t>
            </a:r>
          </a:p>
        </p:txBody>
      </p:sp>
    </p:spTree>
    <p:extLst>
      <p:ext uri="{BB962C8B-B14F-4D97-AF65-F5344CB8AC3E}">
        <p14:creationId xmlns:p14="http://schemas.microsoft.com/office/powerpoint/2010/main" val="324520759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819944" y="764704"/>
            <a:ext cx="7344816" cy="3347070"/>
          </a:xfrm>
          <a:prstGeom prst="rect">
            <a:avLst/>
          </a:prstGeom>
          <a:solidFill>
            <a:schemeClr val="bg1"/>
          </a:solidFill>
        </p:spPr>
        <p:txBody>
          <a:bodyPr wrap="square">
            <a:spAutoFit/>
          </a:bodyPr>
          <a:lstStyle/>
          <a:p>
            <a:pPr lvl="0" algn="just">
              <a:lnSpc>
                <a:spcPct val="150000"/>
              </a:lnSpc>
            </a:pPr>
            <a:r>
              <a:rPr lang="ar-SA" sz="3600" b="1" dirty="0" smtClean="0">
                <a:effectLst>
                  <a:outerShdw blurRad="38100" dist="38100" dir="2700000" algn="tl">
                    <a:srgbClr val="000000">
                      <a:alpha val="43137"/>
                    </a:srgbClr>
                  </a:outerShdw>
                </a:effectLst>
                <a:cs typeface="DecoType Naskh" pitchFamily="2" charset="-78"/>
              </a:rPr>
              <a:t>ويذكر </a:t>
            </a:r>
            <a:r>
              <a:rPr lang="ar-SA" sz="3600" b="1" dirty="0">
                <a:effectLst>
                  <a:outerShdw blurRad="38100" dist="38100" dir="2700000" algn="tl">
                    <a:srgbClr val="000000">
                      <a:alpha val="43137"/>
                    </a:srgbClr>
                  </a:outerShdw>
                </a:effectLst>
                <a:cs typeface="DecoType Naskh" pitchFamily="2" charset="-78"/>
              </a:rPr>
              <a:t>(</a:t>
            </a:r>
            <a:r>
              <a:rPr lang="ar-SA" sz="3600" b="1" dirty="0" err="1">
                <a:solidFill>
                  <a:srgbClr val="FF0000"/>
                </a:solidFill>
                <a:effectLst>
                  <a:outerShdw blurRad="38100" dist="38100" dir="2700000" algn="tl">
                    <a:srgbClr val="000000">
                      <a:alpha val="43137"/>
                    </a:srgbClr>
                  </a:outerShdw>
                </a:effectLst>
                <a:cs typeface="DecoType Naskh" pitchFamily="2" charset="-78"/>
              </a:rPr>
              <a:t>هورتون</a:t>
            </a:r>
            <a:r>
              <a:rPr lang="ar-SA" sz="3600" b="1" dirty="0">
                <a:solidFill>
                  <a:srgbClr val="FF0000"/>
                </a:solidFill>
                <a:effectLst>
                  <a:outerShdw blurRad="38100" dist="38100" dir="2700000" algn="tl">
                    <a:srgbClr val="000000">
                      <a:alpha val="43137"/>
                    </a:srgbClr>
                  </a:outerShdw>
                </a:effectLst>
                <a:cs typeface="DecoType Naskh" pitchFamily="2" charset="-78"/>
              </a:rPr>
              <a:t> ولسلى</a:t>
            </a:r>
            <a:r>
              <a:rPr lang="ar-SA" sz="3600" b="1" dirty="0">
                <a:effectLst>
                  <a:outerShdw blurRad="38100" dist="38100" dir="2700000" algn="tl">
                    <a:srgbClr val="000000">
                      <a:alpha val="43137"/>
                    </a:srgbClr>
                  </a:outerShdw>
                </a:effectLst>
                <a:cs typeface="DecoType Naskh" pitchFamily="2" charset="-78"/>
              </a:rPr>
              <a:t>) بأن المشكلة الاجتماعية يمكن تعريفها بأنها ظرف يؤثر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عدد كبير من الناس بطرق تعتبر غير مرغوبة مما يوجد الشعور بأنه يمكن القيام بعمل ما من خلال الفعل </a:t>
            </a:r>
            <a:r>
              <a:rPr lang="ar-SA" sz="3600" b="1" dirty="0" smtClean="0">
                <a:effectLst>
                  <a:outerShdw blurRad="38100" dist="38100" dir="2700000" algn="tl">
                    <a:srgbClr val="000000">
                      <a:alpha val="43137"/>
                    </a:srgbClr>
                  </a:outerShdw>
                </a:effectLst>
                <a:cs typeface="DecoType Naskh" pitchFamily="2" charset="-78"/>
              </a:rPr>
              <a:t>الاجتماعي </a:t>
            </a:r>
            <a:r>
              <a:rPr lang="ar-SA" sz="3600" b="1" dirty="0">
                <a:effectLst>
                  <a:outerShdw blurRad="38100" dist="38100" dir="2700000" algn="tl">
                    <a:srgbClr val="000000">
                      <a:alpha val="43137"/>
                    </a:srgbClr>
                  </a:outerShdw>
                </a:effectLst>
                <a:cs typeface="DecoType Naskh" pitchFamily="2" charset="-78"/>
              </a:rPr>
              <a:t>الجمعي</a:t>
            </a:r>
            <a:r>
              <a:rPr lang="ar-SA" sz="3600" b="1" dirty="0" smtClean="0">
                <a:effectLst>
                  <a:outerShdw blurRad="38100" dist="38100" dir="2700000" algn="tl">
                    <a:srgbClr val="000000">
                      <a:alpha val="43137"/>
                    </a:srgbClr>
                  </a:outerShdw>
                </a:effectLst>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58847211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467544" y="476672"/>
            <a:ext cx="8280920" cy="5909310"/>
          </a:xfrm>
          <a:prstGeom prst="rect">
            <a:avLst/>
          </a:prstGeom>
          <a:solidFill>
            <a:schemeClr val="bg1"/>
          </a:solidFill>
        </p:spPr>
        <p:txBody>
          <a:bodyPr wrap="square">
            <a:spAutoFit/>
          </a:bodyPr>
          <a:lstStyle/>
          <a:p>
            <a:pPr lvl="0" algn="just">
              <a:lnSpc>
                <a:spcPct val="150000"/>
              </a:lnSpc>
            </a:pPr>
            <a:r>
              <a:rPr lang="ar-SA" sz="3600" b="1" dirty="0">
                <a:effectLst>
                  <a:outerShdw blurRad="38100" dist="38100" dir="2700000" algn="tl">
                    <a:srgbClr val="000000">
                      <a:alpha val="43137"/>
                    </a:srgbClr>
                  </a:outerShdw>
                </a:effectLst>
                <a:cs typeface="DecoType Naskh" pitchFamily="2" charset="-78"/>
              </a:rPr>
              <a:t>وقد ذهب (</a:t>
            </a:r>
            <a:r>
              <a:rPr lang="ar-SA" sz="3600" b="1" dirty="0" err="1">
                <a:solidFill>
                  <a:srgbClr val="FF0000"/>
                </a:solidFill>
                <a:effectLst>
                  <a:outerShdw blurRad="38100" dist="38100" dir="2700000" algn="tl">
                    <a:srgbClr val="000000">
                      <a:alpha val="43137"/>
                    </a:srgbClr>
                  </a:outerShdw>
                </a:effectLst>
                <a:cs typeface="DecoType Naskh" pitchFamily="2" charset="-78"/>
              </a:rPr>
              <a:t>كولمان</a:t>
            </a:r>
            <a:r>
              <a:rPr lang="ar-SA" sz="3600" b="1" dirty="0">
                <a:solidFill>
                  <a:srgbClr val="FF0000"/>
                </a:solidFill>
                <a:effectLst>
                  <a:outerShdw blurRad="38100" dist="38100" dir="2700000" algn="tl">
                    <a:srgbClr val="000000">
                      <a:alpha val="43137"/>
                    </a:srgbClr>
                  </a:outerShdw>
                </a:effectLst>
                <a:cs typeface="DecoType Naskh" pitchFamily="2" charset="-78"/>
              </a:rPr>
              <a:t> </a:t>
            </a:r>
            <a:r>
              <a:rPr lang="ar-SA" sz="3600" b="1" dirty="0" err="1">
                <a:solidFill>
                  <a:srgbClr val="FF0000"/>
                </a:solidFill>
                <a:effectLst>
                  <a:outerShdw blurRad="38100" dist="38100" dir="2700000" algn="tl">
                    <a:srgbClr val="000000">
                      <a:alpha val="43137"/>
                    </a:srgbClr>
                  </a:outerShdw>
                </a:effectLst>
                <a:cs typeface="DecoType Naskh" pitchFamily="2" charset="-78"/>
              </a:rPr>
              <a:t>وكريسى</a:t>
            </a:r>
            <a:r>
              <a:rPr lang="ar-SA" sz="3600" b="1" dirty="0">
                <a:effectLst>
                  <a:outerShdw blurRad="38100" dist="38100" dir="2700000" algn="tl">
                    <a:srgbClr val="000000">
                      <a:alpha val="43137"/>
                    </a:srgbClr>
                  </a:outerShdw>
                </a:effectLst>
                <a:cs typeface="DecoType Naskh" pitchFamily="2" charset="-78"/>
              </a:rPr>
              <a:t>) إلى أن علماء الاجتماع قد اختلفوا حول كيفية نشأة المشكلة </a:t>
            </a:r>
            <a:r>
              <a:rPr lang="ar-SA" sz="3600" b="1" dirty="0" smtClean="0">
                <a:effectLst>
                  <a:outerShdw blurRad="38100" dist="38100" dir="2700000" algn="tl">
                    <a:srgbClr val="000000">
                      <a:alpha val="43137"/>
                    </a:srgbClr>
                  </a:outerShdw>
                </a:effectLst>
                <a:cs typeface="DecoType Naskh" pitchFamily="2" charset="-78"/>
              </a:rPr>
              <a:t>الاجتماعية، </a:t>
            </a:r>
            <a:r>
              <a:rPr lang="ar-SA" sz="3600" b="1" dirty="0">
                <a:effectLst>
                  <a:outerShdw blurRad="38100" dist="38100" dir="2700000" algn="tl">
                    <a:srgbClr val="000000">
                      <a:alpha val="43137"/>
                    </a:srgbClr>
                  </a:outerShdw>
                </a:effectLst>
                <a:cs typeface="DecoType Naskh" pitchFamily="2" charset="-78"/>
              </a:rPr>
              <a:t>فهناك فريق من العلماء الذين يرون أن المشكلة الاجتماعية </a:t>
            </a:r>
            <a:r>
              <a:rPr lang="ar-SA" sz="3600" b="1" dirty="0" smtClean="0">
                <a:effectLst>
                  <a:outerShdw blurRad="38100" dist="38100" dir="2700000" algn="tl">
                    <a:srgbClr val="000000">
                      <a:alpha val="43137"/>
                    </a:srgbClr>
                  </a:outerShdw>
                </a:effectLst>
                <a:cs typeface="DecoType Naskh" pitchFamily="2" charset="-78"/>
              </a:rPr>
              <a:t>تنشأ </a:t>
            </a:r>
            <a:r>
              <a:rPr lang="ar-SA" sz="3600" b="1" dirty="0">
                <a:effectLst>
                  <a:outerShdw blurRad="38100" dist="38100" dir="2700000" algn="tl">
                    <a:srgbClr val="000000">
                      <a:alpha val="43137"/>
                    </a:srgbClr>
                  </a:outerShdw>
                </a:effectLst>
                <a:cs typeface="DecoType Naskh" pitchFamily="2" charset="-78"/>
              </a:rPr>
              <a:t>عندما تزداد الفجوة بين القيم والمثاليات الموجودة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المجتمع وبين السلوك الواقعي لأعضاء هذا </a:t>
            </a:r>
            <a:r>
              <a:rPr lang="ar-SA" sz="3600" b="1" dirty="0" smtClean="0">
                <a:effectLst>
                  <a:outerShdw blurRad="38100" dist="38100" dir="2700000" algn="tl">
                    <a:srgbClr val="000000">
                      <a:alpha val="43137"/>
                    </a:srgbClr>
                  </a:outerShdw>
                </a:effectLst>
                <a:cs typeface="DecoType Naskh" pitchFamily="2" charset="-78"/>
              </a:rPr>
              <a:t>المجتمع. </a:t>
            </a:r>
          </a:p>
          <a:p>
            <a:pPr algn="just">
              <a:lnSpc>
                <a:spcPct val="150000"/>
              </a:lnSpc>
            </a:pPr>
            <a:r>
              <a:rPr lang="ar-SA" sz="3600" b="1" dirty="0">
                <a:effectLst>
                  <a:outerShdw blurRad="38100" dist="38100" dir="2700000" algn="tl">
                    <a:srgbClr val="000000">
                      <a:alpha val="43137"/>
                    </a:srgbClr>
                  </a:outerShdw>
                </a:effectLst>
                <a:cs typeface="DecoType Naskh" pitchFamily="2" charset="-78"/>
              </a:rPr>
              <a:t>بينما نجد أن هناك فريق آخر من علماء الاجتماع الذين يرون أن المشكلة الاجتماعية توجد عندما يعتقد عدد كبير من أفراد المجتمع بأن ظرف معين يمثل مشكلة اجتماعية</a:t>
            </a:r>
            <a:r>
              <a:rPr lang="ar-SA" sz="3600" b="1" dirty="0" smtClean="0">
                <a:effectLst>
                  <a:outerShdw blurRad="38100" dist="38100" dir="2700000" algn="tl">
                    <a:srgbClr val="000000">
                      <a:alpha val="43137"/>
                    </a:srgbClr>
                  </a:outerShdw>
                </a:effectLst>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77095599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95536" y="764704"/>
            <a:ext cx="8280920" cy="5009064"/>
          </a:xfrm>
          <a:prstGeom prst="rect">
            <a:avLst/>
          </a:prstGeom>
          <a:solidFill>
            <a:schemeClr val="bg1"/>
          </a:solidFill>
        </p:spPr>
        <p:txBody>
          <a:bodyPr wrap="square">
            <a:spAutoFit/>
          </a:bodyPr>
          <a:lstStyle/>
          <a:p>
            <a:pPr lvl="0" algn="just">
              <a:lnSpc>
                <a:spcPct val="150000"/>
              </a:lnSpc>
            </a:pPr>
            <a:r>
              <a:rPr lang="ar-SA" sz="3600" b="1" dirty="0" smtClean="0">
                <a:effectLst>
                  <a:outerShdw blurRad="38100" dist="38100" dir="2700000" algn="tl">
                    <a:srgbClr val="000000">
                      <a:alpha val="43137"/>
                    </a:srgbClr>
                  </a:outerShdw>
                </a:effectLst>
                <a:cs typeface="DecoType Naskh" pitchFamily="2" charset="-78"/>
              </a:rPr>
              <a:t>كما </a:t>
            </a:r>
            <a:r>
              <a:rPr lang="ar-SA" sz="3600" b="1" dirty="0">
                <a:effectLst>
                  <a:outerShdw blurRad="38100" dist="38100" dir="2700000" algn="tl">
                    <a:srgbClr val="000000">
                      <a:alpha val="43137"/>
                    </a:srgbClr>
                  </a:outerShdw>
                </a:effectLst>
                <a:cs typeface="DecoType Naskh" pitchFamily="2" charset="-78"/>
              </a:rPr>
              <a:t>ميز (</a:t>
            </a:r>
            <a:r>
              <a:rPr lang="ar-SA" sz="3600" b="1" dirty="0">
                <a:solidFill>
                  <a:srgbClr val="FF0000"/>
                </a:solidFill>
                <a:effectLst>
                  <a:outerShdw blurRad="38100" dist="38100" dir="2700000" algn="tl">
                    <a:srgbClr val="000000">
                      <a:alpha val="43137"/>
                    </a:srgbClr>
                  </a:outerShdw>
                </a:effectLst>
                <a:cs typeface="DecoType Naskh" pitchFamily="2" charset="-78"/>
              </a:rPr>
              <a:t>ويرث)</a:t>
            </a:r>
            <a:r>
              <a:rPr lang="ar-SA" sz="3600" b="1" dirty="0">
                <a:effectLst>
                  <a:outerShdw blurRad="38100" dist="38100" dir="2700000" algn="tl">
                    <a:srgbClr val="000000">
                      <a:alpha val="43137"/>
                    </a:srgbClr>
                  </a:outerShdw>
                </a:effectLst>
                <a:cs typeface="DecoType Naskh" pitchFamily="2" charset="-78"/>
              </a:rPr>
              <a:t>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مؤلفه المشكلات الاجتماعية المعاصرة بين المشكلات </a:t>
            </a:r>
            <a:r>
              <a:rPr lang="ar-SA" sz="3600" b="1" dirty="0" smtClean="0">
                <a:effectLst>
                  <a:outerShdw blurRad="38100" dist="38100" dir="2700000" algn="tl">
                    <a:srgbClr val="000000">
                      <a:alpha val="43137"/>
                    </a:srgbClr>
                  </a:outerShdw>
                </a:effectLst>
                <a:cs typeface="DecoType Naskh" pitchFamily="2" charset="-78"/>
              </a:rPr>
              <a:t>الاجتماعية والمشكلات </a:t>
            </a:r>
            <a:r>
              <a:rPr lang="ar-SA" sz="3600" b="1" dirty="0">
                <a:effectLst>
                  <a:outerShdw blurRad="38100" dist="38100" dir="2700000" algn="tl">
                    <a:srgbClr val="000000">
                      <a:alpha val="43137"/>
                    </a:srgbClr>
                  </a:outerShdw>
                </a:effectLst>
                <a:cs typeface="DecoType Naskh" pitchFamily="2" charset="-78"/>
              </a:rPr>
              <a:t>السوسيولوجية أو المشكلات </a:t>
            </a:r>
            <a:r>
              <a:rPr lang="ar-SA" sz="3600" b="1" dirty="0" smtClean="0">
                <a:effectLst>
                  <a:outerShdw blurRad="38100" dist="38100" dir="2700000" algn="tl">
                    <a:srgbClr val="000000">
                      <a:alpha val="43137"/>
                    </a:srgbClr>
                  </a:outerShdw>
                </a:effectLst>
                <a:cs typeface="DecoType Naskh" pitchFamily="2" charset="-78"/>
              </a:rPr>
              <a:t>العلمية، </a:t>
            </a:r>
            <a:r>
              <a:rPr lang="ar-SA" sz="3600" b="1" dirty="0">
                <a:effectLst>
                  <a:outerShdw blurRad="38100" dist="38100" dir="2700000" algn="tl">
                    <a:srgbClr val="000000">
                      <a:alpha val="43137"/>
                    </a:srgbClr>
                  </a:outerShdw>
                </a:effectLst>
                <a:cs typeface="DecoType Naskh" pitchFamily="2" charset="-78"/>
              </a:rPr>
              <a:t>فالمشكلات الاجتماعية هي موقف منحرف عن موقف مرغوب </a:t>
            </a:r>
            <a:r>
              <a:rPr lang="ar-SA" sz="3600" b="1" dirty="0" smtClean="0">
                <a:effectLst>
                  <a:outerShdw blurRad="38100" dist="38100" dir="2700000" algn="tl">
                    <a:srgbClr val="000000">
                      <a:alpha val="43137"/>
                    </a:srgbClr>
                  </a:outerShdw>
                </a:effectLst>
                <a:cs typeface="DecoType Naskh" pitchFamily="2" charset="-78"/>
              </a:rPr>
              <a:t>فيه، </a:t>
            </a:r>
            <a:r>
              <a:rPr lang="ar-SA" sz="3600" b="1" dirty="0">
                <a:effectLst>
                  <a:outerShdw blurRad="38100" dist="38100" dir="2700000" algn="tl">
                    <a:srgbClr val="000000">
                      <a:alpha val="43137"/>
                    </a:srgbClr>
                  </a:outerShdw>
                </a:effectLst>
                <a:cs typeface="DecoType Naskh" pitchFamily="2" charset="-78"/>
              </a:rPr>
              <a:t>أما المشكلات السوسيولوجية فهي مشكلات معرفية تظهر حينما لا تكون العلاقات بين الأحداث معروفة وهى نوع من الصعوبات </a:t>
            </a:r>
            <a:r>
              <a:rPr lang="ar-SA" sz="3600" b="1" dirty="0" smtClean="0">
                <a:effectLst>
                  <a:outerShdw blurRad="38100" dist="38100" dir="2700000" algn="tl">
                    <a:srgbClr val="000000">
                      <a:alpha val="43137"/>
                    </a:srgbClr>
                  </a:outerShdw>
                </a:effectLst>
                <a:cs typeface="DecoType Naskh" pitchFamily="2" charset="-78"/>
              </a:rPr>
              <a:t>التي </a:t>
            </a:r>
            <a:r>
              <a:rPr lang="ar-SA" sz="3600" b="1" dirty="0">
                <a:effectLst>
                  <a:outerShdw blurRad="38100" dist="38100" dir="2700000" algn="tl">
                    <a:srgbClr val="000000">
                      <a:alpha val="43137"/>
                    </a:srgbClr>
                  </a:outerShdw>
                </a:effectLst>
                <a:cs typeface="DecoType Naskh" pitchFamily="2" charset="-78"/>
              </a:rPr>
              <a:t>تواجه المعرفة السوسيولوجية للمجتمع الإنساني</a:t>
            </a:r>
            <a:r>
              <a:rPr lang="ar-SA" sz="3600" b="1" dirty="0" smtClean="0">
                <a:effectLst>
                  <a:outerShdw blurRad="38100" dist="38100" dir="2700000" algn="tl">
                    <a:srgbClr val="000000">
                      <a:alpha val="43137"/>
                    </a:srgbClr>
                  </a:outerShdw>
                </a:effectLst>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104561999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95536" y="620688"/>
            <a:ext cx="8280920" cy="5078313"/>
          </a:xfrm>
          <a:prstGeom prst="rect">
            <a:avLst/>
          </a:prstGeom>
          <a:solidFill>
            <a:schemeClr val="bg1"/>
          </a:solidFill>
        </p:spPr>
        <p:txBody>
          <a:bodyPr wrap="square">
            <a:spAutoFit/>
          </a:bodyPr>
          <a:lstStyle/>
          <a:p>
            <a:pPr lvl="0" algn="just">
              <a:lnSpc>
                <a:spcPct val="150000"/>
              </a:lnSpc>
            </a:pPr>
            <a:r>
              <a:rPr lang="ar-SA" sz="3600" b="1" dirty="0">
                <a:effectLst>
                  <a:outerShdw blurRad="38100" dist="38100" dir="2700000" algn="tl">
                    <a:srgbClr val="000000">
                      <a:alpha val="43137"/>
                    </a:srgbClr>
                  </a:outerShdw>
                </a:effectLst>
                <a:cs typeface="DecoType Naskh" pitchFamily="2" charset="-78"/>
              </a:rPr>
              <a:t>ويتضح  مما سبق أن التعرف على المشكلة الاجتماعية يتطلب أولا التعرف على قيم </a:t>
            </a:r>
            <a:r>
              <a:rPr lang="ar-SA" sz="3600" b="1" dirty="0" smtClean="0">
                <a:effectLst>
                  <a:outerShdw blurRad="38100" dist="38100" dir="2700000" algn="tl">
                    <a:srgbClr val="000000">
                      <a:alpha val="43137"/>
                    </a:srgbClr>
                  </a:outerShdw>
                </a:effectLst>
                <a:cs typeface="DecoType Naskh" pitchFamily="2" charset="-78"/>
              </a:rPr>
              <a:t>المجتمع، </a:t>
            </a:r>
            <a:r>
              <a:rPr lang="ar-SA" sz="3600" b="1" dirty="0">
                <a:effectLst>
                  <a:outerShdw blurRad="38100" dist="38100" dir="2700000" algn="tl">
                    <a:srgbClr val="000000">
                      <a:alpha val="43137"/>
                    </a:srgbClr>
                  </a:outerShdw>
                </a:effectLst>
                <a:cs typeface="DecoType Naskh" pitchFamily="2" charset="-78"/>
              </a:rPr>
              <a:t>فالمشكلات الاجتماعية تعكس التوجيه </a:t>
            </a:r>
            <a:r>
              <a:rPr lang="ar-SA" sz="3600" b="1" dirty="0" smtClean="0">
                <a:effectLst>
                  <a:outerShdw blurRad="38100" dist="38100" dir="2700000" algn="tl">
                    <a:srgbClr val="000000">
                      <a:alpha val="43137"/>
                    </a:srgbClr>
                  </a:outerShdw>
                </a:effectLst>
                <a:cs typeface="DecoType Naskh" pitchFamily="2" charset="-78"/>
              </a:rPr>
              <a:t>القيمي </a:t>
            </a:r>
            <a:r>
              <a:rPr lang="ar-SA" sz="3600" b="1" dirty="0">
                <a:effectLst>
                  <a:outerShdw blurRad="38100" dist="38100" dir="2700000" algn="tl">
                    <a:srgbClr val="000000">
                      <a:alpha val="43137"/>
                    </a:srgbClr>
                  </a:outerShdw>
                </a:effectLst>
                <a:cs typeface="DecoType Naskh" pitchFamily="2" charset="-78"/>
              </a:rPr>
              <a:t>للمجتمع ومن ثم تكون دراسة القيم </a:t>
            </a:r>
            <a:r>
              <a:rPr lang="ar-SA" sz="3600" b="1" dirty="0" smtClean="0">
                <a:effectLst>
                  <a:outerShdw blurRad="38100" dist="38100" dir="2700000" algn="tl">
                    <a:srgbClr val="000000">
                      <a:alpha val="43137"/>
                    </a:srgbClr>
                  </a:outerShdw>
                </a:effectLst>
                <a:cs typeface="DecoType Naskh" pitchFamily="2" charset="-78"/>
              </a:rPr>
              <a:t>مدخلاً أساسياً </a:t>
            </a:r>
            <a:r>
              <a:rPr lang="ar-SA" sz="3600" b="1" dirty="0">
                <a:effectLst>
                  <a:outerShdw blurRad="38100" dist="38100" dir="2700000" algn="tl">
                    <a:srgbClr val="000000">
                      <a:alpha val="43137"/>
                    </a:srgbClr>
                  </a:outerShdw>
                </a:effectLst>
                <a:cs typeface="DecoType Naskh" pitchFamily="2" charset="-78"/>
              </a:rPr>
              <a:t>لفهم المشكلات الاجتماعية ومدى امتدادها وعمقها ويكفى لظهور المشكلة الاجتماعية أن يتأثر بها عدد كبير من أفراد المجتمع دون تحديد </a:t>
            </a:r>
            <a:r>
              <a:rPr lang="ar-SA" sz="3600" b="1" dirty="0" smtClean="0">
                <a:effectLst>
                  <a:outerShdw blurRad="38100" dist="38100" dir="2700000" algn="tl">
                    <a:srgbClr val="000000">
                      <a:alpha val="43137"/>
                    </a:srgbClr>
                  </a:outerShdw>
                </a:effectLst>
                <a:cs typeface="DecoType Naskh" pitchFamily="2" charset="-78"/>
              </a:rPr>
              <a:t>لعددهم.</a:t>
            </a:r>
          </a:p>
        </p:txBody>
      </p:sp>
    </p:spTree>
    <p:extLst>
      <p:ext uri="{BB962C8B-B14F-4D97-AF65-F5344CB8AC3E}">
        <p14:creationId xmlns:p14="http://schemas.microsoft.com/office/powerpoint/2010/main" val="196080983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23528" y="620688"/>
            <a:ext cx="8496944" cy="5078313"/>
          </a:xfrm>
          <a:prstGeom prst="rect">
            <a:avLst/>
          </a:prstGeom>
          <a:solidFill>
            <a:schemeClr val="bg1"/>
          </a:solidFill>
        </p:spPr>
        <p:txBody>
          <a:bodyPr wrap="square">
            <a:spAutoFit/>
          </a:bodyPr>
          <a:lstStyle/>
          <a:p>
            <a:pPr lvl="0" algn="just">
              <a:lnSpc>
                <a:spcPct val="150000"/>
              </a:lnSpc>
            </a:pPr>
            <a:r>
              <a:rPr lang="ar-SA" sz="3600" b="1" dirty="0" smtClean="0">
                <a:effectLst>
                  <a:outerShdw blurRad="38100" dist="38100" dir="2700000" algn="tl">
                    <a:srgbClr val="000000">
                      <a:alpha val="43137"/>
                    </a:srgbClr>
                  </a:outerShdw>
                </a:effectLst>
                <a:cs typeface="DecoType Naskh" pitchFamily="2" charset="-78"/>
              </a:rPr>
              <a:t>أي </a:t>
            </a:r>
            <a:r>
              <a:rPr lang="ar-SA" sz="3600" b="1" dirty="0">
                <a:effectLst>
                  <a:outerShdw blurRad="38100" dist="38100" dir="2700000" algn="tl">
                    <a:srgbClr val="000000">
                      <a:alpha val="43137"/>
                    </a:srgbClr>
                  </a:outerShdw>
                </a:effectLst>
                <a:cs typeface="DecoType Naskh" pitchFamily="2" charset="-78"/>
              </a:rPr>
              <a:t>أنه ليست هناك حتمية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أن تكون المشكلة ذات صفة عمومية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كل أرجاء المجتمع لتكون </a:t>
            </a:r>
            <a:r>
              <a:rPr lang="ar-SA" sz="3600" b="1" dirty="0" smtClean="0">
                <a:effectLst>
                  <a:outerShdw blurRad="38100" dist="38100" dir="2700000" algn="tl">
                    <a:srgbClr val="000000">
                      <a:alpha val="43137"/>
                    </a:srgbClr>
                  </a:outerShdw>
                </a:effectLst>
                <a:cs typeface="DecoType Naskh" pitchFamily="2" charset="-78"/>
              </a:rPr>
              <a:t>أهلاً للدراسة، </a:t>
            </a:r>
            <a:r>
              <a:rPr lang="ar-SA" sz="3600" b="1" dirty="0">
                <a:effectLst>
                  <a:outerShdw blurRad="38100" dist="38100" dir="2700000" algn="tl">
                    <a:srgbClr val="000000">
                      <a:alpha val="43137"/>
                    </a:srgbClr>
                  </a:outerShdw>
                </a:effectLst>
                <a:cs typeface="DecoType Naskh" pitchFamily="2" charset="-78"/>
              </a:rPr>
              <a:t>ذلك لأن اتساع نطاق المجتمع الحديث يمكن أن يؤدى إلى وجود مجتمعات محلية ذات روابط مختلفة ويمكن أن يترتب عليها مشكلات مختلفة </a:t>
            </a:r>
            <a:r>
              <a:rPr lang="ar-SA" sz="3600" b="1" dirty="0" smtClean="0">
                <a:effectLst>
                  <a:outerShdw blurRad="38100" dist="38100" dir="2700000" algn="tl">
                    <a:srgbClr val="000000">
                      <a:alpha val="43137"/>
                    </a:srgbClr>
                  </a:outerShdw>
                </a:effectLst>
                <a:cs typeface="DecoType Naskh" pitchFamily="2" charset="-78"/>
              </a:rPr>
              <a:t>أيضاً أي </a:t>
            </a:r>
            <a:r>
              <a:rPr lang="ar-SA" sz="3600" b="1" dirty="0">
                <a:effectLst>
                  <a:outerShdw blurRad="38100" dist="38100" dir="2700000" algn="tl">
                    <a:srgbClr val="000000">
                      <a:alpha val="43137"/>
                    </a:srgbClr>
                  </a:outerShdw>
                </a:effectLst>
                <a:cs typeface="DecoType Naskh" pitchFamily="2" charset="-78"/>
              </a:rPr>
              <a:t>أن الباحث للمشكلات الاجتماعية يمكنه أن يدرس هذه المشكلات على المستوى المحلى أو الإقليمي أو على مستوى المجتمع </a:t>
            </a:r>
            <a:r>
              <a:rPr lang="ar-SA" sz="3600" b="1" dirty="0" smtClean="0">
                <a:effectLst>
                  <a:outerShdw blurRad="38100" dist="38100" dir="2700000" algn="tl">
                    <a:srgbClr val="000000">
                      <a:alpha val="43137"/>
                    </a:srgbClr>
                  </a:outerShdw>
                </a:effectLst>
                <a:cs typeface="DecoType Naskh" pitchFamily="2" charset="-78"/>
              </a:rPr>
              <a:t>بأسره </a:t>
            </a:r>
            <a:r>
              <a:rPr lang="ar-SA" sz="3600" b="1" dirty="0">
                <a:effectLst>
                  <a:outerShdw blurRad="38100" dist="38100" dir="2700000" algn="tl">
                    <a:srgbClr val="000000">
                      <a:alpha val="43137"/>
                    </a:srgbClr>
                  </a:outerShdw>
                </a:effectLst>
                <a:cs typeface="DecoType Naskh" pitchFamily="2" charset="-78"/>
              </a:rPr>
              <a:t>.</a:t>
            </a:r>
          </a:p>
        </p:txBody>
      </p:sp>
    </p:spTree>
    <p:extLst>
      <p:ext uri="{BB962C8B-B14F-4D97-AF65-F5344CB8AC3E}">
        <p14:creationId xmlns:p14="http://schemas.microsoft.com/office/powerpoint/2010/main" val="258948247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820957" y="2248996"/>
            <a:ext cx="7560840" cy="1107996"/>
          </a:xfrm>
          <a:prstGeom prst="rect">
            <a:avLst/>
          </a:prstGeom>
          <a:solidFill>
            <a:schemeClr val="bg1"/>
          </a:solidFill>
        </p:spPr>
        <p:txBody>
          <a:bodyPr wrap="square">
            <a:spAutoFit/>
          </a:bodyPr>
          <a:lstStyle/>
          <a:p>
            <a:pPr lvl="0" algn="ctr">
              <a:lnSpc>
                <a:spcPct val="150000"/>
              </a:lnSpc>
            </a:pPr>
            <a:r>
              <a:rPr lang="ar-SA" sz="4800" b="1" dirty="0" smtClean="0">
                <a:solidFill>
                  <a:srgbClr val="FF0000"/>
                </a:solidFill>
                <a:effectLst>
                  <a:outerShdw blurRad="38100" dist="38100" dir="2700000" algn="tl">
                    <a:srgbClr val="000000">
                      <a:alpha val="43137"/>
                    </a:srgbClr>
                  </a:outerShdw>
                </a:effectLst>
                <a:cs typeface="DecoType Naskh" pitchFamily="2" charset="-78"/>
              </a:rPr>
              <a:t>تصنيف انكليز للمشكلات الاجتماعية</a:t>
            </a:r>
            <a:r>
              <a:rPr lang="ar-SA" sz="48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 </a:t>
            </a:r>
            <a:r>
              <a:rPr lang="ar-SA" sz="4800" b="1" dirty="0" smtClean="0">
                <a:solidFill>
                  <a:schemeClr val="accent4">
                    <a:lumMod val="10000"/>
                  </a:schemeClr>
                </a:solidFill>
                <a:effectLst>
                  <a:outerShdw blurRad="38100" dist="38100" dir="2700000" algn="tl">
                    <a:srgbClr val="000000">
                      <a:alpha val="43137"/>
                    </a:srgbClr>
                  </a:outerShdw>
                </a:effectLst>
                <a:cs typeface="DecoType Naskh" pitchFamily="2" charset="-78"/>
                <a:sym typeface="Wingdings" pitchFamily="2" charset="2"/>
              </a:rPr>
              <a:t> </a:t>
            </a:r>
            <a:endParaRPr lang="ar-SA" sz="4800" b="1" dirty="0">
              <a:solidFill>
                <a:schemeClr val="accent4">
                  <a:lumMod val="10000"/>
                </a:schemeClr>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9913461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467544" y="1052736"/>
            <a:ext cx="7992888" cy="3347070"/>
          </a:xfrm>
          <a:prstGeom prst="rect">
            <a:avLst/>
          </a:prstGeom>
          <a:solidFill>
            <a:schemeClr val="bg1"/>
          </a:solidFill>
        </p:spPr>
        <p:txBody>
          <a:bodyPr wrap="square">
            <a:spAutoFit/>
          </a:bodyPr>
          <a:lstStyle/>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صنف </a:t>
            </a:r>
            <a:r>
              <a:rPr lang="ar-SA" sz="3600" b="1" dirty="0">
                <a:effectLst>
                  <a:outerShdw blurRad="38100" dist="38100" dir="2700000" algn="tl">
                    <a:srgbClr val="000000">
                      <a:alpha val="43137"/>
                    </a:srgbClr>
                  </a:outerShdw>
                </a:effectLst>
                <a:cs typeface="DecoType Naskh" pitchFamily="2" charset="-78"/>
              </a:rPr>
              <a:t>"</a:t>
            </a:r>
            <a:r>
              <a:rPr lang="ar-SA" sz="3600" b="1" dirty="0" err="1">
                <a:solidFill>
                  <a:srgbClr val="FF0000"/>
                </a:solidFill>
                <a:effectLst>
                  <a:outerShdw blurRad="38100" dist="38100" dir="2700000" algn="tl">
                    <a:srgbClr val="000000">
                      <a:alpha val="43137"/>
                    </a:srgbClr>
                  </a:outerShdw>
                </a:effectLst>
                <a:cs typeface="DecoType Naskh" pitchFamily="2" charset="-78"/>
              </a:rPr>
              <a:t>أنكليز</a:t>
            </a:r>
            <a:r>
              <a:rPr lang="ar-SA" sz="3600" b="1" dirty="0">
                <a:effectLst>
                  <a:outerShdw blurRad="38100" dist="38100" dir="2700000" algn="tl">
                    <a:srgbClr val="000000">
                      <a:alpha val="43137"/>
                    </a:srgbClr>
                  </a:outerShdw>
                </a:effectLst>
                <a:cs typeface="DecoType Naskh" pitchFamily="2" charset="-78"/>
              </a:rPr>
              <a:t>" المشكلات الاجتماعية </a:t>
            </a:r>
            <a:r>
              <a:rPr lang="ar-SA" sz="3600" b="1" dirty="0" smtClean="0">
                <a:effectLst>
                  <a:outerShdw blurRad="38100" dist="38100" dir="2700000" algn="tl">
                    <a:srgbClr val="000000">
                      <a:alpha val="43137"/>
                    </a:srgbClr>
                  </a:outerShdw>
                </a:effectLst>
                <a:cs typeface="DecoType Naskh" pitchFamily="2" charset="-78"/>
              </a:rPr>
              <a:t>التي </a:t>
            </a:r>
            <a:r>
              <a:rPr lang="ar-SA" sz="3600" b="1" dirty="0">
                <a:effectLst>
                  <a:outerShdw blurRad="38100" dist="38100" dir="2700000" algn="tl">
                    <a:srgbClr val="000000">
                      <a:alpha val="43137"/>
                    </a:srgbClr>
                  </a:outerShdw>
                </a:effectLst>
                <a:cs typeface="DecoType Naskh" pitchFamily="2" charset="-78"/>
              </a:rPr>
              <a:t>تواجه أي مجتمع إلى ثلاث مجموعات </a:t>
            </a:r>
            <a:r>
              <a:rPr lang="ar-SA" sz="3600" b="1" dirty="0" smtClean="0">
                <a:effectLst>
                  <a:outerShdw blurRad="38100" dist="38100" dir="2700000" algn="tl">
                    <a:srgbClr val="000000">
                      <a:alpha val="43137"/>
                    </a:srgbClr>
                  </a:outerShdw>
                </a:effectLst>
                <a:cs typeface="DecoType Naskh" pitchFamily="2" charset="-78"/>
              </a:rPr>
              <a:t>أساسية</a:t>
            </a:r>
            <a:r>
              <a:rPr lang="ar-SA" sz="3600" b="1" dirty="0">
                <a:effectLst>
                  <a:outerShdw blurRad="38100" dist="38100" dir="2700000" algn="tl">
                    <a:srgbClr val="000000">
                      <a:alpha val="43137"/>
                    </a:srgbClr>
                  </a:outerShdw>
                </a:effectLst>
                <a:cs typeface="DecoType Naskh" pitchFamily="2" charset="-78"/>
              </a:rPr>
              <a:t>، تتعلق كل منها بنمط مختلف من </a:t>
            </a:r>
            <a:r>
              <a:rPr lang="ar-SA" sz="3600" b="1" dirty="0" smtClean="0">
                <a:effectLst>
                  <a:outerShdw blurRad="38100" dist="38100" dir="2700000" algn="tl">
                    <a:srgbClr val="000000">
                      <a:alpha val="43137"/>
                    </a:srgbClr>
                  </a:outerShdw>
                </a:effectLst>
                <a:cs typeface="DecoType Naskh" pitchFamily="2" charset="-78"/>
              </a:rPr>
              <a:t>أنماط </a:t>
            </a:r>
            <a:r>
              <a:rPr lang="ar-SA" sz="3600" b="1" dirty="0">
                <a:effectLst>
                  <a:outerShdw blurRad="38100" dist="38100" dir="2700000" algn="tl">
                    <a:srgbClr val="000000">
                      <a:alpha val="43137"/>
                    </a:srgbClr>
                  </a:outerShdw>
                </a:effectLst>
                <a:cs typeface="DecoType Naskh" pitchFamily="2" charset="-78"/>
              </a:rPr>
              <a:t>التكيف مع حقائق الحياة الاجتماعية، وهذه المجموعات الثلاث هي</a:t>
            </a:r>
            <a:r>
              <a:rPr lang="ar-SA" sz="3600" b="1" dirty="0" smtClean="0">
                <a:effectLst>
                  <a:outerShdw blurRad="38100" dist="38100" dir="2700000" algn="tl">
                    <a:srgbClr val="000000">
                      <a:alpha val="43137"/>
                    </a:srgbClr>
                  </a:outerShdw>
                </a:effectLst>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95678734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95536" y="326261"/>
            <a:ext cx="8352928" cy="5909310"/>
          </a:xfrm>
          <a:prstGeom prst="rect">
            <a:avLst/>
          </a:prstGeom>
          <a:solidFill>
            <a:schemeClr val="bg1"/>
          </a:solidFill>
        </p:spPr>
        <p:txBody>
          <a:bodyPr wrap="square">
            <a:spAutoFit/>
          </a:bodyPr>
          <a:lstStyle/>
          <a:p>
            <a:pPr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rPr>
              <a:t>المجموعة </a:t>
            </a:r>
            <a:r>
              <a:rPr lang="ar-SA" sz="3600" b="1" dirty="0">
                <a:solidFill>
                  <a:srgbClr val="FF0000"/>
                </a:solidFill>
                <a:effectLst>
                  <a:outerShdw blurRad="38100" dist="38100" dir="2700000" algn="tl">
                    <a:srgbClr val="000000">
                      <a:alpha val="43137"/>
                    </a:srgbClr>
                  </a:outerShdw>
                </a:effectLst>
                <a:cs typeface="DecoType Naskh" pitchFamily="2" charset="-78"/>
              </a:rPr>
              <a:t>الأولي </a:t>
            </a:r>
            <a:r>
              <a:rPr lang="ar-SA" sz="3600" b="1" dirty="0">
                <a:effectLst>
                  <a:outerShdw blurRad="38100" dist="38100" dir="2700000" algn="tl">
                    <a:srgbClr val="000000">
                      <a:alpha val="43137"/>
                    </a:srgbClr>
                  </a:outerShdw>
                </a:effectLst>
                <a:cs typeface="DecoType Naskh" pitchFamily="2" charset="-78"/>
              </a:rPr>
              <a:t>من المشكلات المتكررة </a:t>
            </a:r>
            <a:r>
              <a:rPr lang="ar-SA" sz="3600" b="1" dirty="0" smtClean="0">
                <a:effectLst>
                  <a:outerShdw blurRad="38100" dist="38100" dir="2700000" algn="tl">
                    <a:srgbClr val="000000">
                      <a:alpha val="43137"/>
                    </a:srgbClr>
                  </a:outerShdw>
                </a:effectLst>
                <a:cs typeface="DecoType Naskh" pitchFamily="2" charset="-78"/>
              </a:rPr>
              <a:t>التي </a:t>
            </a:r>
            <a:r>
              <a:rPr lang="ar-SA" sz="3600" b="1" dirty="0">
                <a:effectLst>
                  <a:outerShdw blurRad="38100" dist="38100" dir="2700000" algn="tl">
                    <a:srgbClr val="000000">
                      <a:alpha val="43137"/>
                    </a:srgbClr>
                  </a:outerShdw>
                </a:effectLst>
                <a:cs typeface="DecoType Naskh" pitchFamily="2" charset="-78"/>
              </a:rPr>
              <a:t>تواجه المجتمع هي المشكلات الناجمة عن التكيف مع البيئة الخارجية الطبيعية والإنسانية على السواء، فإذا أرادت جماعة معينة أن تستمر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الوجود، فلابد لها من تطوير تكنولوجيا تسمح لها بتوفير الحد الأدنى من الطعام والملبس والمأوى المناسب لحجمها ومناخها وبيئتها الجغرافية وغير ذلك من </a:t>
            </a:r>
            <a:r>
              <a:rPr lang="ar-SA" sz="3600" b="1" dirty="0" smtClean="0">
                <a:effectLst>
                  <a:outerShdw blurRad="38100" dist="38100" dir="2700000" algn="tl">
                    <a:srgbClr val="000000">
                      <a:alpha val="43137"/>
                    </a:srgbClr>
                  </a:outerShdw>
                </a:effectLst>
                <a:cs typeface="DecoType Naskh" pitchFamily="2" charset="-78"/>
              </a:rPr>
              <a:t>الظروف،</a:t>
            </a:r>
            <a:r>
              <a:rPr lang="ar-SA" sz="3600" b="1" dirty="0">
                <a:effectLst>
                  <a:outerShdw blurRad="38100" dist="38100" dir="2700000" algn="tl">
                    <a:srgbClr val="000000">
                      <a:alpha val="43137"/>
                    </a:srgbClr>
                  </a:outerShdw>
                </a:effectLst>
                <a:cs typeface="DecoType Naskh" pitchFamily="2" charset="-78"/>
              </a:rPr>
              <a:t> كما يتعين على الجماعة أن تستعد لتوفير مقومات وجودها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المدى الطويل وحماية نفسها من </a:t>
            </a:r>
            <a:r>
              <a:rPr lang="ar-SA" sz="3600" b="1" dirty="0" smtClean="0">
                <a:effectLst>
                  <a:outerShdw blurRad="38100" dist="38100" dir="2700000" algn="tl">
                    <a:srgbClr val="000000">
                      <a:alpha val="43137"/>
                    </a:srgbClr>
                  </a:outerShdw>
                </a:effectLst>
                <a:cs typeface="DecoType Naskh" pitchFamily="2" charset="-78"/>
              </a:rPr>
              <a:t>الأخطار </a:t>
            </a:r>
            <a:r>
              <a:rPr lang="ar-SA" sz="3600" b="1" dirty="0">
                <a:effectLst>
                  <a:outerShdw blurRad="38100" dist="38100" dir="2700000" algn="tl">
                    <a:srgbClr val="000000">
                      <a:alpha val="43137"/>
                    </a:srgbClr>
                  </a:outerShdw>
                </a:effectLst>
                <a:cs typeface="DecoType Naskh" pitchFamily="2" charset="-78"/>
              </a:rPr>
              <a:t>الطبيعية </a:t>
            </a:r>
            <a:r>
              <a:rPr lang="ar-SA" sz="3600" b="1" dirty="0" smtClean="0">
                <a:effectLst>
                  <a:outerShdw blurRad="38100" dist="38100" dir="2700000" algn="tl">
                    <a:srgbClr val="000000">
                      <a:alpha val="43137"/>
                    </a:srgbClr>
                  </a:outerShdw>
                </a:effectLst>
                <a:cs typeface="DecoType Naskh" pitchFamily="2" charset="-78"/>
              </a:rPr>
              <a:t>والإنسانية.</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07527218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23528" y="764704"/>
            <a:ext cx="8496944" cy="3416320"/>
          </a:xfrm>
          <a:prstGeom prst="rect">
            <a:avLst/>
          </a:prstGeom>
          <a:solidFill>
            <a:schemeClr val="bg1"/>
          </a:solidFill>
        </p:spPr>
        <p:txBody>
          <a:bodyPr wrap="square">
            <a:spAutoFit/>
          </a:bodyPr>
          <a:lstStyle/>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وتتعلق </a:t>
            </a:r>
            <a:r>
              <a:rPr lang="ar-SA" sz="3600" b="1" dirty="0">
                <a:solidFill>
                  <a:srgbClr val="FF0000"/>
                </a:solidFill>
                <a:effectLst>
                  <a:outerShdw blurRad="38100" dist="38100" dir="2700000" algn="tl">
                    <a:srgbClr val="000000">
                      <a:alpha val="43137"/>
                    </a:srgbClr>
                  </a:outerShdw>
                </a:effectLst>
                <a:cs typeface="DecoType Naskh" pitchFamily="2" charset="-78"/>
              </a:rPr>
              <a:t>المجموعة الثانية </a:t>
            </a:r>
            <a:r>
              <a:rPr lang="ar-SA" sz="3600" b="1" dirty="0">
                <a:effectLst>
                  <a:outerShdw blurRad="38100" dist="38100" dir="2700000" algn="tl">
                    <a:srgbClr val="000000">
                      <a:alpha val="43137"/>
                    </a:srgbClr>
                  </a:outerShdw>
                </a:effectLst>
                <a:cs typeface="DecoType Naskh" pitchFamily="2" charset="-78"/>
              </a:rPr>
              <a:t>من المشكلات بإشباع الاحتياجات الإنسانية الفردية لأعضاء المجتمع، فالمجتمع لا يستطيع أن يستمر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البقاء إذا فشل </a:t>
            </a:r>
            <a:r>
              <a:rPr lang="ar-SA" sz="3600" b="1" dirty="0" smtClean="0">
                <a:effectLst>
                  <a:outerShdw blurRad="38100" dist="38100" dir="2700000" algn="tl">
                    <a:srgbClr val="000000">
                      <a:alpha val="43137"/>
                    </a:srgbClr>
                  </a:outerShdw>
                </a:effectLst>
                <a:cs typeface="DecoType Naskh" pitchFamily="2" charset="-78"/>
              </a:rPr>
              <a:t>في إشباع </a:t>
            </a:r>
            <a:r>
              <a:rPr lang="ar-SA" sz="3600" b="1" dirty="0">
                <a:effectLst>
                  <a:outerShdw blurRad="38100" dist="38100" dir="2700000" algn="tl">
                    <a:srgbClr val="000000">
                      <a:alpha val="43137"/>
                    </a:srgbClr>
                  </a:outerShdw>
                </a:effectLst>
                <a:cs typeface="DecoType Naskh" pitchFamily="2" charset="-78"/>
              </a:rPr>
              <a:t>احتياجات </a:t>
            </a:r>
            <a:r>
              <a:rPr lang="ar-SA" sz="3600" b="1" dirty="0" smtClean="0">
                <a:effectLst>
                  <a:outerShdw blurRad="38100" dist="38100" dir="2700000" algn="tl">
                    <a:srgbClr val="000000">
                      <a:alpha val="43137"/>
                    </a:srgbClr>
                  </a:outerShdw>
                </a:effectLst>
                <a:cs typeface="DecoType Naskh" pitchFamily="2" charset="-78"/>
              </a:rPr>
              <a:t>أفراده </a:t>
            </a:r>
            <a:r>
              <a:rPr lang="ar-SA" sz="3600" b="1" dirty="0">
                <a:effectLst>
                  <a:outerShdw blurRad="38100" dist="38100" dir="2700000" algn="tl">
                    <a:srgbClr val="000000">
                      <a:alpha val="43137"/>
                    </a:srgbClr>
                  </a:outerShdw>
                </a:effectLst>
                <a:cs typeface="DecoType Naskh" pitchFamily="2" charset="-78"/>
              </a:rPr>
              <a:t>ولا تقتصر هذه الاحتياجات الفردية على احتياجات الأفراد </a:t>
            </a:r>
            <a:r>
              <a:rPr lang="ar-SA" sz="3600" b="1" dirty="0" smtClean="0">
                <a:effectLst>
                  <a:outerShdw blurRad="38100" dist="38100" dir="2700000" algn="tl">
                    <a:srgbClr val="000000">
                      <a:alpha val="43137"/>
                    </a:srgbClr>
                  </a:outerShdw>
                </a:effectLst>
                <a:cs typeface="DecoType Naskh" pitchFamily="2" charset="-78"/>
              </a:rPr>
              <a:t>الأولية في </a:t>
            </a:r>
            <a:r>
              <a:rPr lang="ar-SA" sz="3600" b="1" dirty="0">
                <a:effectLst>
                  <a:outerShdw blurRad="38100" dist="38100" dir="2700000" algn="tl">
                    <a:srgbClr val="000000">
                      <a:alpha val="43137"/>
                    </a:srgbClr>
                  </a:outerShdw>
                </a:effectLst>
                <a:cs typeface="DecoType Naskh" pitchFamily="2" charset="-78"/>
              </a:rPr>
              <a:t>الطعام والمأوى </a:t>
            </a:r>
            <a:r>
              <a:rPr lang="ar-SA" sz="3600" b="1" dirty="0" smtClean="0">
                <a:effectLst>
                  <a:outerShdw blurRad="38100" dist="38100" dir="2700000" algn="tl">
                    <a:srgbClr val="000000">
                      <a:alpha val="43137"/>
                    </a:srgbClr>
                  </a:outerShdw>
                </a:effectLst>
                <a:cs typeface="DecoType Naskh" pitchFamily="2" charset="-78"/>
              </a:rPr>
              <a:t>والمسكن.</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19493549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23528" y="836712"/>
            <a:ext cx="8352928" cy="5009064"/>
          </a:xfrm>
          <a:prstGeom prst="rect">
            <a:avLst/>
          </a:prstGeom>
          <a:solidFill>
            <a:schemeClr val="bg1"/>
          </a:solidFill>
        </p:spPr>
        <p:txBody>
          <a:bodyPr wrap="square">
            <a:spAutoFit/>
          </a:bodyPr>
          <a:lstStyle/>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وإنما </a:t>
            </a:r>
            <a:r>
              <a:rPr lang="ar-SA" sz="3600" b="1" dirty="0">
                <a:effectLst>
                  <a:outerShdw blurRad="38100" dist="38100" dir="2700000" algn="tl">
                    <a:srgbClr val="000000">
                      <a:alpha val="43137"/>
                    </a:srgbClr>
                  </a:outerShdw>
                </a:effectLst>
                <a:cs typeface="DecoType Naskh" pitchFamily="2" charset="-78"/>
              </a:rPr>
              <a:t>تتضمن أيضا </a:t>
            </a:r>
            <a:r>
              <a:rPr lang="ar-SA" sz="3600" b="1" dirty="0" smtClean="0">
                <a:effectLst>
                  <a:outerShdw blurRad="38100" dist="38100" dir="2700000" algn="tl">
                    <a:srgbClr val="000000">
                      <a:alpha val="43137"/>
                    </a:srgbClr>
                  </a:outerShdw>
                </a:effectLst>
                <a:cs typeface="DecoType Naskh" pitchFamily="2" charset="-78"/>
              </a:rPr>
              <a:t>إشباع </a:t>
            </a:r>
            <a:r>
              <a:rPr lang="ar-SA" sz="3600" b="1" dirty="0">
                <a:effectLst>
                  <a:outerShdw blurRad="38100" dist="38100" dir="2700000" algn="tl">
                    <a:srgbClr val="000000">
                      <a:alpha val="43137"/>
                    </a:srgbClr>
                  </a:outerShdw>
                </a:effectLst>
                <a:cs typeface="DecoType Naskh" pitchFamily="2" charset="-78"/>
              </a:rPr>
              <a:t>بعض الاحتياجات النفسية والثقافية والفسيولوجية للأفراد، بالإضافة إلى </a:t>
            </a:r>
            <a:r>
              <a:rPr lang="ar-SA" sz="3600" b="1" dirty="0" smtClean="0">
                <a:effectLst>
                  <a:outerShdw blurRad="38100" dist="38100" dir="2700000" algn="tl">
                    <a:srgbClr val="000000">
                      <a:alpha val="43137"/>
                    </a:srgbClr>
                  </a:outerShdw>
                </a:effectLst>
                <a:cs typeface="DecoType Naskh" pitchFamily="2" charset="-78"/>
              </a:rPr>
              <a:t>إشباع </a:t>
            </a:r>
            <a:r>
              <a:rPr lang="ar-SA" sz="3600" b="1" dirty="0">
                <a:effectLst>
                  <a:outerShdw blurRad="38100" dist="38100" dir="2700000" algn="tl">
                    <a:srgbClr val="000000">
                      <a:alpha val="43137"/>
                    </a:srgbClr>
                  </a:outerShdw>
                </a:effectLst>
                <a:cs typeface="DecoType Naskh" pitchFamily="2" charset="-78"/>
              </a:rPr>
              <a:t>حاجاتهم إلى الاتصال بالآخرين للتنفيس عن التوتر أو التخلص منه، كما يجب أن يقوم المجتمع بتوفير بعض الاحتياجات الأخرى للأفراد </a:t>
            </a:r>
            <a:r>
              <a:rPr lang="ar-SA" sz="3600" b="1" dirty="0" smtClean="0">
                <a:effectLst>
                  <a:outerShdw blurRad="38100" dist="38100" dir="2700000" algn="tl">
                    <a:srgbClr val="000000">
                      <a:alpha val="43137"/>
                    </a:srgbClr>
                  </a:outerShdw>
                </a:effectLst>
                <a:cs typeface="DecoType Naskh" pitchFamily="2" charset="-78"/>
              </a:rPr>
              <a:t>والتي </a:t>
            </a:r>
            <a:r>
              <a:rPr lang="ar-SA" sz="3600" b="1" dirty="0">
                <a:effectLst>
                  <a:outerShdw blurRad="38100" dist="38100" dir="2700000" algn="tl">
                    <a:srgbClr val="000000">
                      <a:alpha val="43137"/>
                    </a:srgbClr>
                  </a:outerShdw>
                </a:effectLst>
                <a:cs typeface="DecoType Naskh" pitchFamily="2" charset="-78"/>
              </a:rPr>
              <a:t>تتمثل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حاجاتهم إلى </a:t>
            </a:r>
            <a:r>
              <a:rPr lang="ar-SA" sz="3600" b="1" dirty="0" smtClean="0">
                <a:effectLst>
                  <a:outerShdw blurRad="38100" dist="38100" dir="2700000" algn="tl">
                    <a:srgbClr val="000000">
                      <a:alpha val="43137"/>
                    </a:srgbClr>
                  </a:outerShdw>
                </a:effectLst>
                <a:cs typeface="DecoType Naskh" pitchFamily="2" charset="-78"/>
              </a:rPr>
              <a:t>الإحساس </a:t>
            </a:r>
            <a:r>
              <a:rPr lang="ar-SA" sz="3600" b="1" dirty="0">
                <a:effectLst>
                  <a:outerShdw blurRad="38100" dist="38100" dir="2700000" algn="tl">
                    <a:srgbClr val="000000">
                      <a:alpha val="43137"/>
                    </a:srgbClr>
                  </a:outerShdw>
                </a:effectLst>
                <a:cs typeface="DecoType Naskh" pitchFamily="2" charset="-78"/>
              </a:rPr>
              <a:t>بالمكانة واحترام النفس ويجب على كل مجتمع أن يساعد أفراده على التكيف مع مثل هذه المشكلات الفردية السالفة </a:t>
            </a:r>
            <a:r>
              <a:rPr lang="ar-SA" sz="3600" b="1" dirty="0" smtClean="0">
                <a:effectLst>
                  <a:outerShdw blurRad="38100" dist="38100" dir="2700000" algn="tl">
                    <a:srgbClr val="000000">
                      <a:alpha val="43137"/>
                    </a:srgbClr>
                  </a:outerShdw>
                </a:effectLst>
                <a:cs typeface="DecoType Naskh" pitchFamily="2" charset="-78"/>
              </a:rPr>
              <a:t>الذكر.</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60746195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23528" y="692696"/>
            <a:ext cx="8424936" cy="4247317"/>
          </a:xfrm>
          <a:prstGeom prst="rect">
            <a:avLst/>
          </a:prstGeom>
          <a:solidFill>
            <a:schemeClr val="bg1"/>
          </a:solidFill>
        </p:spPr>
        <p:txBody>
          <a:bodyPr wrap="square">
            <a:spAutoFit/>
          </a:bodyPr>
          <a:lstStyle/>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ويؤدى </a:t>
            </a:r>
            <a:r>
              <a:rPr lang="ar-SA" sz="3600" b="1" dirty="0">
                <a:effectLst>
                  <a:outerShdw blurRad="38100" dist="38100" dir="2700000" algn="tl">
                    <a:srgbClr val="000000">
                      <a:alpha val="43137"/>
                    </a:srgbClr>
                  </a:outerShdw>
                </a:effectLst>
                <a:cs typeface="DecoType Naskh" pitchFamily="2" charset="-78"/>
              </a:rPr>
              <a:t>التكيف مع ظروف الحياة الجماعية إلى </a:t>
            </a:r>
            <a:r>
              <a:rPr lang="ar-SA" sz="3600" b="1" dirty="0">
                <a:solidFill>
                  <a:srgbClr val="FF0000"/>
                </a:solidFill>
                <a:effectLst>
                  <a:outerShdw blurRad="38100" dist="38100" dir="2700000" algn="tl">
                    <a:srgbClr val="000000">
                      <a:alpha val="43137"/>
                    </a:srgbClr>
                  </a:outerShdw>
                </a:effectLst>
                <a:cs typeface="DecoType Naskh" pitchFamily="2" charset="-78"/>
              </a:rPr>
              <a:t>مجموعة ثالثة </a:t>
            </a:r>
            <a:r>
              <a:rPr lang="ar-SA" sz="3600" b="1" dirty="0">
                <a:effectLst>
                  <a:outerShdw blurRad="38100" dist="38100" dir="2700000" algn="tl">
                    <a:srgbClr val="000000">
                      <a:alpha val="43137"/>
                    </a:srgbClr>
                  </a:outerShdw>
                </a:effectLst>
                <a:cs typeface="DecoType Naskh" pitchFamily="2" charset="-78"/>
              </a:rPr>
              <a:t>من المشكلات </a:t>
            </a:r>
            <a:r>
              <a:rPr lang="ar-SA" sz="3600" b="1" dirty="0" smtClean="0">
                <a:effectLst>
                  <a:outerShdw blurRad="38100" dist="38100" dir="2700000" algn="tl">
                    <a:srgbClr val="000000">
                      <a:alpha val="43137"/>
                    </a:srgbClr>
                  </a:outerShdw>
                </a:effectLst>
                <a:cs typeface="DecoType Naskh" pitchFamily="2" charset="-78"/>
              </a:rPr>
              <a:t>التي </a:t>
            </a:r>
            <a:r>
              <a:rPr lang="ar-SA" sz="3600" b="1" dirty="0">
                <a:effectLst>
                  <a:outerShdw blurRad="38100" dist="38100" dir="2700000" algn="tl">
                    <a:srgbClr val="000000">
                      <a:alpha val="43137"/>
                    </a:srgbClr>
                  </a:outerShdw>
                </a:effectLst>
                <a:cs typeface="DecoType Naskh" pitchFamily="2" charset="-78"/>
              </a:rPr>
              <a:t>يتحتم على كل مجتمع مواجهتها والعمل على حلها، فالإنسان لا يستطيع البقاء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بيئته الطبيعية دون حياة اجتماعية، وربما كانت الحاجة إلى </a:t>
            </a:r>
            <a:r>
              <a:rPr lang="ar-SA" sz="3600" b="1" dirty="0" smtClean="0">
                <a:effectLst>
                  <a:outerShdw blurRad="38100" dist="38100" dir="2700000" algn="tl">
                    <a:srgbClr val="000000">
                      <a:alpha val="43137"/>
                    </a:srgbClr>
                  </a:outerShdw>
                </a:effectLst>
                <a:cs typeface="DecoType Naskh" pitchFamily="2" charset="-78"/>
              </a:rPr>
              <a:t>إشباع </a:t>
            </a:r>
            <a:r>
              <a:rPr lang="ar-SA" sz="3600" b="1" dirty="0">
                <a:effectLst>
                  <a:outerShdw blurRad="38100" dist="38100" dir="2700000" algn="tl">
                    <a:srgbClr val="000000">
                      <a:alpha val="43137"/>
                    </a:srgbClr>
                  </a:outerShdw>
                </a:effectLst>
                <a:cs typeface="DecoType Naskh" pitchFamily="2" charset="-78"/>
              </a:rPr>
              <a:t>احتياجاته الاجتماعية </a:t>
            </a:r>
            <a:r>
              <a:rPr lang="ar-SA" sz="3600" b="1" dirty="0" smtClean="0">
                <a:effectLst>
                  <a:outerShdw blurRad="38100" dist="38100" dir="2700000" algn="tl">
                    <a:srgbClr val="000000">
                      <a:alpha val="43137"/>
                    </a:srgbClr>
                  </a:outerShdw>
                </a:effectLst>
                <a:cs typeface="DecoType Naskh" pitchFamily="2" charset="-78"/>
              </a:rPr>
              <a:t>هي التي </a:t>
            </a:r>
            <a:r>
              <a:rPr lang="ar-SA" sz="3600" b="1" dirty="0">
                <a:effectLst>
                  <a:outerShdw blurRad="38100" dist="38100" dir="2700000" algn="tl">
                    <a:srgbClr val="000000">
                      <a:alpha val="43137"/>
                    </a:srgbClr>
                  </a:outerShdw>
                </a:effectLst>
                <a:cs typeface="DecoType Naskh" pitchFamily="2" charset="-78"/>
              </a:rPr>
              <a:t>تدفعه إلى الحياة </a:t>
            </a:r>
            <a:r>
              <a:rPr lang="ar-SA" sz="3600" b="1" dirty="0" smtClean="0">
                <a:effectLst>
                  <a:outerShdw blurRad="38100" dist="38100" dir="2700000" algn="tl">
                    <a:srgbClr val="000000">
                      <a:alpha val="43137"/>
                    </a:srgbClr>
                  </a:outerShdw>
                </a:effectLst>
                <a:cs typeface="DecoType Naskh" pitchFamily="2" charset="-78"/>
              </a:rPr>
              <a:t>المشتركة.</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69391484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812180" y="476672"/>
            <a:ext cx="7344816" cy="5009064"/>
          </a:xfrm>
          <a:prstGeom prst="rect">
            <a:avLst/>
          </a:prstGeom>
          <a:solidFill>
            <a:schemeClr val="bg1"/>
          </a:solidFill>
        </p:spPr>
        <p:txBody>
          <a:bodyPr wrap="square">
            <a:spAutoFit/>
          </a:bodyPr>
          <a:lstStyle/>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وعندما </a:t>
            </a:r>
            <a:r>
              <a:rPr lang="ar-SA" sz="3600" b="1" dirty="0">
                <a:effectLst>
                  <a:outerShdw blurRad="38100" dist="38100" dir="2700000" algn="tl">
                    <a:srgbClr val="000000">
                      <a:alpha val="43137"/>
                    </a:srgbClr>
                  </a:outerShdw>
                </a:effectLst>
                <a:cs typeface="DecoType Naskh" pitchFamily="2" charset="-78"/>
              </a:rPr>
              <a:t>يجد الإنسان نفسه يحيا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جماعات ويواجه على الفور مجموعة خاصة من المشكلات </a:t>
            </a:r>
            <a:r>
              <a:rPr lang="ar-SA" sz="3600" b="1" dirty="0" smtClean="0">
                <a:effectLst>
                  <a:outerShdw blurRad="38100" dist="38100" dir="2700000" algn="tl">
                    <a:srgbClr val="000000">
                      <a:alpha val="43137"/>
                    </a:srgbClr>
                  </a:outerShdw>
                </a:effectLst>
                <a:cs typeface="DecoType Naskh" pitchFamily="2" charset="-78"/>
              </a:rPr>
              <a:t>التي </a:t>
            </a:r>
            <a:r>
              <a:rPr lang="ar-SA" sz="3600" b="1" dirty="0">
                <a:effectLst>
                  <a:outerShdw blurRad="38100" dist="38100" dir="2700000" algn="tl">
                    <a:srgbClr val="000000">
                      <a:alpha val="43137"/>
                    </a:srgbClr>
                  </a:outerShdw>
                </a:effectLst>
                <a:cs typeface="DecoType Naskh" pitchFamily="2" charset="-78"/>
              </a:rPr>
              <a:t>تتجاوز المستوى الفردي، ذلك أن الأفراد الذين يعيشون معا يجب أن يقوموا بإيجاد نوع من التنسيق والتكامل بين أفعالهم، ومن ثم توصل الإنسان إلى تكوين الوحدات </a:t>
            </a:r>
            <a:r>
              <a:rPr lang="ar-SA" sz="3600" b="1" dirty="0" smtClean="0">
                <a:effectLst>
                  <a:outerShdw blurRad="38100" dist="38100" dir="2700000" algn="tl">
                    <a:srgbClr val="000000">
                      <a:alpha val="43137"/>
                    </a:srgbClr>
                  </a:outerShdw>
                </a:effectLst>
                <a:cs typeface="DecoType Naskh" pitchFamily="2" charset="-78"/>
              </a:rPr>
              <a:t>الأساسية </a:t>
            </a:r>
            <a:r>
              <a:rPr lang="ar-SA" sz="3600" b="1" dirty="0">
                <a:effectLst>
                  <a:outerShdw blurRad="38100" dist="38100" dir="2700000" algn="tl">
                    <a:srgbClr val="000000">
                      <a:alpha val="43137"/>
                    </a:srgbClr>
                  </a:outerShdw>
                </a:effectLst>
                <a:cs typeface="DecoType Naskh" pitchFamily="2" charset="-78"/>
              </a:rPr>
              <a:t>للحياة الاجتماعية من جماعات ومجتمعات محلية وتنظيمات </a:t>
            </a:r>
            <a:r>
              <a:rPr lang="ar-SA" sz="3600" b="1" dirty="0" smtClean="0">
                <a:effectLst>
                  <a:outerShdw blurRad="38100" dist="38100" dir="2700000" algn="tl">
                    <a:srgbClr val="000000">
                      <a:alpha val="43137"/>
                    </a:srgbClr>
                  </a:outerShdw>
                </a:effectLst>
                <a:cs typeface="DecoType Naskh" pitchFamily="2" charset="-78"/>
              </a:rPr>
              <a:t>ومجتمعات. </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145891010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827584" y="1674167"/>
            <a:ext cx="7344816" cy="2516073"/>
          </a:xfrm>
          <a:prstGeom prst="rect">
            <a:avLst/>
          </a:prstGeom>
          <a:solidFill>
            <a:schemeClr val="bg1"/>
          </a:solidFill>
        </p:spPr>
        <p:txBody>
          <a:bodyPr wrap="square">
            <a:spAutoFit/>
          </a:bodyPr>
          <a:lstStyle/>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ولقد </a:t>
            </a:r>
            <a:r>
              <a:rPr lang="ar-SA" sz="3600" b="1" dirty="0">
                <a:effectLst>
                  <a:outerShdw blurRad="38100" dist="38100" dir="2700000" algn="tl">
                    <a:srgbClr val="000000">
                      <a:alpha val="43137"/>
                    </a:srgbClr>
                  </a:outerShdw>
                </a:effectLst>
                <a:cs typeface="DecoType Naskh" pitchFamily="2" charset="-78"/>
              </a:rPr>
              <a:t>كان تكوين الإنسان لمثل هذه الوحدات </a:t>
            </a:r>
            <a:r>
              <a:rPr lang="ar-SA" sz="3600" b="1" dirty="0" smtClean="0">
                <a:effectLst>
                  <a:outerShdw blurRad="38100" dist="38100" dir="2700000" algn="tl">
                    <a:srgbClr val="000000">
                      <a:alpha val="43137"/>
                    </a:srgbClr>
                  </a:outerShdw>
                </a:effectLst>
                <a:cs typeface="DecoType Naskh" pitchFamily="2" charset="-78"/>
              </a:rPr>
              <a:t>الأساسية </a:t>
            </a:r>
            <a:r>
              <a:rPr lang="ar-SA" sz="3600" b="1" dirty="0">
                <a:effectLst>
                  <a:outerShdw blurRad="38100" dist="38100" dir="2700000" algn="tl">
                    <a:srgbClr val="000000">
                      <a:alpha val="43137"/>
                    </a:srgbClr>
                  </a:outerShdw>
                </a:effectLst>
                <a:cs typeface="DecoType Naskh" pitchFamily="2" charset="-78"/>
              </a:rPr>
              <a:t>للتنظيم الاجتماعي أكثر أهمية وأبعد تأثيراً من اختراع الإنسان للأدوات </a:t>
            </a:r>
            <a:r>
              <a:rPr lang="ar-SA" sz="3600" b="1" dirty="0" smtClean="0">
                <a:effectLst>
                  <a:outerShdw blurRad="38100" dist="38100" dir="2700000" algn="tl">
                    <a:srgbClr val="000000">
                      <a:alpha val="43137"/>
                    </a:srgbClr>
                  </a:outerShdw>
                </a:effectLst>
                <a:cs typeface="DecoType Naskh" pitchFamily="2" charset="-78"/>
              </a:rPr>
              <a:t>في </a:t>
            </a:r>
            <a:r>
              <a:rPr lang="ar-SA" sz="3600" b="1" dirty="0">
                <a:effectLst>
                  <a:outerShdw blurRad="38100" dist="38100" dir="2700000" algn="tl">
                    <a:srgbClr val="000000">
                      <a:alpha val="43137"/>
                    </a:srgbClr>
                  </a:outerShdw>
                </a:effectLst>
                <a:cs typeface="DecoType Naskh" pitchFamily="2" charset="-78"/>
              </a:rPr>
              <a:t>تمييز العالم </a:t>
            </a:r>
            <a:r>
              <a:rPr lang="ar-SA" sz="3600" b="1" dirty="0" smtClean="0">
                <a:effectLst>
                  <a:outerShdw blurRad="38100" dist="38100" dir="2700000" algn="tl">
                    <a:srgbClr val="000000">
                      <a:alpha val="43137"/>
                    </a:srgbClr>
                  </a:outerShdw>
                </a:effectLst>
                <a:cs typeface="DecoType Naskh" pitchFamily="2" charset="-78"/>
              </a:rPr>
              <a:t>الإنساني </a:t>
            </a:r>
            <a:r>
              <a:rPr lang="ar-SA" sz="3600" b="1" dirty="0">
                <a:effectLst>
                  <a:outerShdw blurRad="38100" dist="38100" dir="2700000" algn="tl">
                    <a:srgbClr val="000000">
                      <a:alpha val="43137"/>
                    </a:srgbClr>
                  </a:outerShdw>
                </a:effectLst>
                <a:cs typeface="DecoType Naskh" pitchFamily="2" charset="-78"/>
              </a:rPr>
              <a:t>عن العالم </a:t>
            </a:r>
            <a:r>
              <a:rPr lang="ar-SA" sz="3600" b="1" dirty="0" smtClean="0">
                <a:effectLst>
                  <a:outerShdw blurRad="38100" dist="38100" dir="2700000" algn="tl">
                    <a:srgbClr val="000000">
                      <a:alpha val="43137"/>
                    </a:srgbClr>
                  </a:outerShdw>
                </a:effectLst>
                <a:cs typeface="DecoType Naskh" pitchFamily="2" charset="-78"/>
              </a:rPr>
              <a:t>الحيواني.</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56875321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827584" y="692696"/>
            <a:ext cx="7344816" cy="4178067"/>
          </a:xfrm>
          <a:prstGeom prst="rect">
            <a:avLst/>
          </a:prstGeom>
          <a:solidFill>
            <a:schemeClr val="bg1"/>
          </a:solidFill>
        </p:spPr>
        <p:txBody>
          <a:bodyPr wrap="square">
            <a:spAutoFit/>
          </a:bodyPr>
          <a:lstStyle/>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ويتبين </a:t>
            </a:r>
            <a:r>
              <a:rPr lang="ar-SA" sz="3600" b="1" dirty="0">
                <a:effectLst>
                  <a:outerShdw blurRad="38100" dist="38100" dir="2700000" algn="tl">
                    <a:srgbClr val="000000">
                      <a:alpha val="43137"/>
                    </a:srgbClr>
                  </a:outerShdw>
                </a:effectLst>
                <a:cs typeface="DecoType Naskh" pitchFamily="2" charset="-78"/>
              </a:rPr>
              <a:t>مما سبق أن هناك ثلاث مجموعات من المشكلات الاجتماعية المتكررة </a:t>
            </a:r>
            <a:r>
              <a:rPr lang="ar-SA" sz="3600" b="1" dirty="0" smtClean="0">
                <a:effectLst>
                  <a:outerShdw blurRad="38100" dist="38100" dir="2700000" algn="tl">
                    <a:srgbClr val="000000">
                      <a:alpha val="43137"/>
                    </a:srgbClr>
                  </a:outerShdw>
                </a:effectLst>
                <a:cs typeface="DecoType Naskh" pitchFamily="2" charset="-78"/>
              </a:rPr>
              <a:t>التي </a:t>
            </a:r>
            <a:r>
              <a:rPr lang="ar-SA" sz="3600" b="1" dirty="0">
                <a:effectLst>
                  <a:outerShdw blurRad="38100" dist="38100" dir="2700000" algn="tl">
                    <a:srgbClr val="000000">
                      <a:alpha val="43137"/>
                    </a:srgbClr>
                  </a:outerShdw>
                </a:effectLst>
                <a:cs typeface="DecoType Naskh" pitchFamily="2" charset="-78"/>
              </a:rPr>
              <a:t>تواجه المجتمعات الإنسانية ويجب على كل مجتمع أن يعمل على تحقيق التكيف مع مثل هذه المشكلات حتى يمكن توفير الحد الأدنى من الشروط اللازمة للحياة الاجتماعية </a:t>
            </a:r>
            <a:r>
              <a:rPr lang="ar-SA" sz="3600" b="1" dirty="0" smtClean="0">
                <a:effectLst>
                  <a:outerShdw blurRad="38100" dist="38100" dir="2700000" algn="tl">
                    <a:srgbClr val="000000">
                      <a:alpha val="43137"/>
                    </a:srgbClr>
                  </a:outerShdw>
                </a:effectLst>
                <a:cs typeface="DecoType Naskh" pitchFamily="2" charset="-78"/>
              </a:rPr>
              <a:t>الإنسانية.</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133851252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18864" y="2492896"/>
            <a:ext cx="8229600" cy="1440160"/>
          </a:xfrm>
          <a:solidFill>
            <a:schemeClr val="bg1"/>
          </a:solidFill>
        </p:spPr>
        <p:txBody>
          <a:bodyPr>
            <a:normAutofit/>
          </a:bodyPr>
          <a:lstStyle/>
          <a:p>
            <a:pPr marL="182880" indent="0" algn="ctr">
              <a:lnSpc>
                <a:spcPct val="150000"/>
              </a:lnSpc>
              <a:buNone/>
            </a:pPr>
            <a:r>
              <a:rPr lang="ar-SA" sz="48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موضوعات </a:t>
            </a:r>
            <a:r>
              <a:rPr lang="ar-SA" sz="4800" b="1" dirty="0">
                <a:solidFill>
                  <a:srgbClr val="FF0000"/>
                </a:solidFill>
                <a:effectLst>
                  <a:outerShdw blurRad="38100" dist="38100" dir="2700000" algn="tl">
                    <a:srgbClr val="000000">
                      <a:alpha val="43137"/>
                    </a:srgbClr>
                  </a:outerShdw>
                </a:effectLst>
                <a:latin typeface="+mj-lt"/>
                <a:ea typeface="+mj-ea"/>
                <a:cs typeface="DecoType Naskh" pitchFamily="2" charset="-78"/>
              </a:rPr>
              <a:t>الدراسة في علم الاجتماع </a:t>
            </a:r>
          </a:p>
        </p:txBody>
      </p:sp>
    </p:spTree>
    <p:extLst>
      <p:ext uri="{BB962C8B-B14F-4D97-AF65-F5344CB8AC3E}">
        <p14:creationId xmlns:p14="http://schemas.microsoft.com/office/powerpoint/2010/main" val="242272028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332656"/>
            <a:ext cx="8143880" cy="6408712"/>
          </a:xfrm>
          <a:solidFill>
            <a:schemeClr val="bg1"/>
          </a:solidFill>
        </p:spPr>
        <p:txBody>
          <a:bodyPr>
            <a:noAutofit/>
          </a:bodyPr>
          <a:lstStyle/>
          <a:p>
            <a:pPr marL="0" indent="0" algn="just">
              <a:buNone/>
            </a:pP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موضوع الدراسة </a:t>
            </a:r>
            <a:r>
              <a:rPr lang="ar-SA" sz="36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في </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علم الاجتماع </a:t>
            </a:r>
          </a:p>
          <a:p>
            <a:pPr algn="just">
              <a:lnSpc>
                <a:spcPct val="150000"/>
              </a:lnSpc>
            </a:pP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أ– دراسة المجتمع </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هناك الكثير من علماء الاجتماع جعلوا دراسة المجتمع هو الموضوع الأساسى لعلم الاجتماع مثل " </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كونت</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والمصطلح الذى أطلقه (علم الاجتماع ) يعنى دراسة المجتمع ، أما " </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هنرى</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عرف علم الاجتماع بأنه الدراسة العلمية للمجتمع ، أما </a:t>
            </a:r>
            <a:r>
              <a:rPr lang="ar-SA" sz="36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a:t>
            </a:r>
            <a:r>
              <a:rPr lang="ar-SA" sz="36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لستر</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عرفه بأنه علم المجتمع وأيدهم فى ذلك " </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رينيه</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وقال أنه الدراسة الوصفية المقارنة والتفسيرية للمجتماعات الإنسانية بحسب ما تشهده فى الزمان والمكان0 </a:t>
            </a:r>
          </a:p>
        </p:txBody>
      </p:sp>
    </p:spTree>
    <p:extLst>
      <p:ext uri="{BB962C8B-B14F-4D97-AF65-F5344CB8AC3E}">
        <p14:creationId xmlns:p14="http://schemas.microsoft.com/office/powerpoint/2010/main" val="418982146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404664"/>
            <a:ext cx="8229600" cy="5760640"/>
          </a:xfrm>
          <a:solidFill>
            <a:schemeClr val="bg1"/>
          </a:solidFill>
        </p:spPr>
        <p:txBody>
          <a:bodyPr>
            <a:noAutofit/>
          </a:bodyPr>
          <a:lstStyle/>
          <a:p>
            <a:pPr algn="just"/>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ب – دراسة النظم الاجتماعية </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هناك من العلماء من يعرف علم الاجتماع بأنه علم دراسة النظم الاجتماعية مثل " د</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ور كايم" و  " أرمان</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بالإضافة إلى الاستخدام الكثير لمصطلح النظم الاجتماعية داخل علم الاجتماع </a:t>
            </a:r>
            <a:r>
              <a:rPr lang="ar-SA" sz="36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a:t>
            </a:r>
          </a:p>
          <a:p>
            <a:pPr algn="just">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rPr>
              <a:t>ج – دراسة الأفعال والعلاقات الاجتماعية </a:t>
            </a:r>
            <a:r>
              <a:rPr lang="ar-SA" sz="3600" b="1" dirty="0">
                <a:solidFill>
                  <a:schemeClr val="tx1"/>
                </a:solidFill>
                <a:effectLst>
                  <a:outerShdw blurRad="38100" dist="38100" dir="2700000" algn="tl">
                    <a:srgbClr val="000000">
                      <a:alpha val="43137"/>
                    </a:srgbClr>
                  </a:outerShdw>
                </a:effectLst>
                <a:cs typeface="DecoType Naskh" pitchFamily="2" charset="-78"/>
              </a:rPr>
              <a:t>: يرى كثير من علماء الاجتماع أن دراسة الأفعال والعلاقات الاجتماعية هو الموضوع </a:t>
            </a:r>
            <a:r>
              <a:rPr lang="ar-SA" sz="3600" b="1" dirty="0" smtClean="0">
                <a:solidFill>
                  <a:schemeClr val="tx1"/>
                </a:solidFill>
                <a:effectLst>
                  <a:outerShdw blurRad="38100" dist="38100" dir="2700000" algn="tl">
                    <a:srgbClr val="000000">
                      <a:alpha val="43137"/>
                    </a:srgbClr>
                  </a:outerShdw>
                </a:effectLst>
                <a:cs typeface="DecoType Naskh" pitchFamily="2" charset="-78"/>
              </a:rPr>
              <a:t>الأساسي </a:t>
            </a:r>
            <a:r>
              <a:rPr lang="ar-SA" sz="3600" b="1" dirty="0">
                <a:solidFill>
                  <a:schemeClr val="tx1"/>
                </a:solidFill>
                <a:effectLst>
                  <a:outerShdw blurRad="38100" dist="38100" dir="2700000" algn="tl">
                    <a:srgbClr val="000000">
                      <a:alpha val="43137"/>
                    </a:srgbClr>
                  </a:outerShdw>
                </a:effectLst>
                <a:cs typeface="DecoType Naskh" pitchFamily="2" charset="-78"/>
              </a:rPr>
              <a:t>لعلم الاجتماع مثل " </a:t>
            </a:r>
            <a:r>
              <a:rPr lang="ar-SA" sz="3600" b="1" dirty="0">
                <a:solidFill>
                  <a:srgbClr val="FF0000"/>
                </a:solidFill>
                <a:effectLst>
                  <a:outerShdw blurRad="38100" dist="38100" dir="2700000" algn="tl">
                    <a:srgbClr val="000000">
                      <a:alpha val="43137"/>
                    </a:srgbClr>
                  </a:outerShdw>
                </a:effectLst>
                <a:cs typeface="DecoType Naskh" pitchFamily="2" charset="-78"/>
              </a:rPr>
              <a:t>موريس</a:t>
            </a:r>
            <a:r>
              <a:rPr lang="ar-SA" sz="3600" b="1" dirty="0">
                <a:solidFill>
                  <a:schemeClr val="tx1"/>
                </a:solidFill>
                <a:effectLst>
                  <a:outerShdw blurRad="38100" dist="38100" dir="2700000" algn="tl">
                    <a:srgbClr val="000000">
                      <a:alpha val="43137"/>
                    </a:srgbClr>
                  </a:outerShdw>
                </a:effectLst>
                <a:cs typeface="DecoType Naskh" pitchFamily="2" charset="-78"/>
              </a:rPr>
              <a:t>" يرى أن علم الاجتماع هو علم دراسة التفاعلات والعلاقات الإنسانية وظروفها وآثارها0 </a:t>
            </a:r>
            <a:endPar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117488013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404664"/>
            <a:ext cx="8229600" cy="6048672"/>
          </a:xfrm>
          <a:solidFill>
            <a:schemeClr val="bg1"/>
          </a:solidFill>
        </p:spPr>
        <p:txBody>
          <a:bodyPr>
            <a:noAutofit/>
          </a:bodyPr>
          <a:lstStyle/>
          <a:p>
            <a:pPr algn="just">
              <a:lnSpc>
                <a:spcPct val="150000"/>
              </a:lnSpc>
            </a:pP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أما " </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روبرت وتشارلز</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أشاروا إلى أن علم الاجتماع هو علم يدور حول العلاقات الاجتماعية.</a:t>
            </a:r>
          </a:p>
          <a:p>
            <a:pPr algn="just">
              <a:lnSpc>
                <a:spcPct val="150000"/>
              </a:lnSpc>
            </a:pP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أما "</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جون لويس</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و " </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جون</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فيليب</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عرفا علم الاجتماع بأنه علم دراسة التفاعل الذى ينشأ عن اجتماع الكائنات الإنسانية0 </a:t>
            </a:r>
          </a:p>
          <a:p>
            <a:pPr algn="just">
              <a:lnSpc>
                <a:spcPct val="150000"/>
              </a:lnSpc>
            </a:pPr>
            <a:r>
              <a:rPr lang="ar-SA" sz="3600" b="1" dirty="0">
                <a:solidFill>
                  <a:schemeClr val="tx1"/>
                </a:solidFill>
                <a:effectLst>
                  <a:outerShdw blurRad="38100" dist="38100" dir="2700000" algn="tl">
                    <a:srgbClr val="000000">
                      <a:alpha val="43137"/>
                    </a:srgbClr>
                  </a:outerShdw>
                </a:effectLst>
                <a:cs typeface="DecoType Naskh" pitchFamily="2" charset="-78"/>
              </a:rPr>
              <a:t>أما "</a:t>
            </a:r>
            <a:r>
              <a:rPr lang="ar-SA" sz="3600" b="1" dirty="0" err="1">
                <a:solidFill>
                  <a:srgbClr val="FF0000"/>
                </a:solidFill>
                <a:effectLst>
                  <a:outerShdw blurRad="38100" dist="38100" dir="2700000" algn="tl">
                    <a:srgbClr val="000000">
                      <a:alpha val="43137"/>
                    </a:srgbClr>
                  </a:outerShdw>
                </a:effectLst>
                <a:latin typeface="+mj-lt"/>
                <a:ea typeface="+mj-ea"/>
                <a:cs typeface="DecoType Naskh" pitchFamily="2" charset="-78"/>
              </a:rPr>
              <a:t>فيرتشايلد</a:t>
            </a:r>
            <a:r>
              <a:rPr lang="ar-SA" sz="3600" b="1" dirty="0">
                <a:solidFill>
                  <a:schemeClr val="tx1"/>
                </a:solidFill>
                <a:effectLst>
                  <a:outerShdw blurRad="38100" dist="38100" dir="2700000" algn="tl">
                    <a:srgbClr val="000000">
                      <a:alpha val="43137"/>
                    </a:srgbClr>
                  </a:outerShdw>
                </a:effectLst>
                <a:cs typeface="DecoType Naskh" pitchFamily="2" charset="-78"/>
              </a:rPr>
              <a:t>" يعرف علم الاجتماع بأنه علم دراسة الإنسان وبيئته الإنسانية </a:t>
            </a:r>
            <a:r>
              <a:rPr lang="ar-SA" sz="3600" b="1" dirty="0" smtClean="0">
                <a:solidFill>
                  <a:schemeClr val="tx1"/>
                </a:solidFill>
                <a:effectLst>
                  <a:outerShdw blurRad="38100" dist="38100" dir="2700000" algn="tl">
                    <a:srgbClr val="000000">
                      <a:alpha val="43137"/>
                    </a:srgbClr>
                  </a:outerShdw>
                </a:effectLst>
                <a:cs typeface="DecoType Naskh" pitchFamily="2" charset="-78"/>
              </a:rPr>
              <a:t>في </a:t>
            </a:r>
            <a:r>
              <a:rPr lang="ar-SA" sz="3600" b="1" dirty="0">
                <a:solidFill>
                  <a:schemeClr val="tx1"/>
                </a:solidFill>
                <a:effectLst>
                  <a:outerShdw blurRad="38100" dist="38100" dir="2700000" algn="tl">
                    <a:srgbClr val="000000">
                      <a:alpha val="43137"/>
                    </a:srgbClr>
                  </a:outerShdw>
                </a:effectLst>
                <a:cs typeface="DecoType Naskh" pitchFamily="2" charset="-78"/>
              </a:rPr>
              <a:t>علاقتهما مع بعضهما البعض، أما " </a:t>
            </a:r>
            <a:r>
              <a:rPr lang="ar-SA" sz="3600" b="1" dirty="0" err="1">
                <a:solidFill>
                  <a:srgbClr val="FF0000"/>
                </a:solidFill>
                <a:effectLst>
                  <a:outerShdw blurRad="38100" dist="38100" dir="2700000" algn="tl">
                    <a:srgbClr val="000000">
                      <a:alpha val="43137"/>
                    </a:srgbClr>
                  </a:outerShdw>
                </a:effectLst>
                <a:latin typeface="+mj-lt"/>
                <a:ea typeface="+mj-ea"/>
                <a:cs typeface="DecoType Naskh" pitchFamily="2" charset="-78"/>
              </a:rPr>
              <a:t>تيرنير</a:t>
            </a:r>
            <a:r>
              <a:rPr lang="ar-SA" sz="3600" b="1" dirty="0">
                <a:solidFill>
                  <a:schemeClr val="tx1"/>
                </a:solidFill>
                <a:effectLst>
                  <a:outerShdw blurRad="38100" dist="38100" dir="2700000" algn="tl">
                    <a:srgbClr val="000000">
                      <a:alpha val="43137"/>
                    </a:srgbClr>
                  </a:outerShdw>
                </a:effectLst>
                <a:cs typeface="DecoType Naskh" pitchFamily="2" charset="-78"/>
              </a:rPr>
              <a:t>" يعرفه بأنه الدراسة العلمية للعلاقات الاجتماعية البسيطة والمعقدة </a:t>
            </a:r>
            <a:r>
              <a:rPr lang="ar-SA" sz="3600" b="1" dirty="0" smtClean="0">
                <a:solidFill>
                  <a:schemeClr val="tx1"/>
                </a:solidFill>
                <a:effectLst>
                  <a:outerShdw blurRad="38100" dist="38100" dir="2700000" algn="tl">
                    <a:srgbClr val="000000">
                      <a:alpha val="43137"/>
                    </a:srgbClr>
                  </a:outerShdw>
                </a:effectLst>
                <a:cs typeface="DecoType Naskh" pitchFamily="2" charset="-78"/>
              </a:rPr>
              <a:t>0</a:t>
            </a:r>
            <a:endPar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endParaRPr>
          </a:p>
          <a:p>
            <a:pPr algn="just"/>
            <a:endParaRPr lang="ar-SA" sz="3600" dirty="0">
              <a:effectLst>
                <a:outerShdw blurRad="38100" dist="38100" dir="2700000" algn="tl">
                  <a:srgbClr val="000000">
                    <a:alpha val="43137"/>
                  </a:srgbClr>
                </a:outerShdw>
              </a:effectLst>
              <a:cs typeface="PT Bold Heading" pitchFamily="2" charset="-78"/>
            </a:endParaRPr>
          </a:p>
        </p:txBody>
      </p:sp>
    </p:spTree>
    <p:extLst>
      <p:ext uri="{BB962C8B-B14F-4D97-AF65-F5344CB8AC3E}">
        <p14:creationId xmlns:p14="http://schemas.microsoft.com/office/powerpoint/2010/main" val="307486156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548680"/>
            <a:ext cx="8229600" cy="5400600"/>
          </a:xfrm>
          <a:solidFill>
            <a:schemeClr val="bg1"/>
          </a:solidFill>
        </p:spPr>
        <p:txBody>
          <a:bodyPr>
            <a:normAutofit/>
          </a:bodyPr>
          <a:lstStyle/>
          <a:p>
            <a:pPr algn="just">
              <a:lnSpc>
                <a:spcPct val="150000"/>
              </a:lnSpc>
            </a:pP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أما " </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بارنز</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أكد على أهمية العلاقات الاجتماعية كعنصر أساسى تتكون منه الحياة الاجتماعية للإنسان وكما يرى أن علم الاجتماع هو الدراسة العلمية للسلوك الجماعى ودراسة العلاقات الاجتماعية بين الأفراد والعوامل التى تؤدى إليها وآثارها على أساس أن كل فرد يتصل ويتفاعل مع غيره0 </a:t>
            </a:r>
            <a:endParaRPr lang="en-US" sz="3600" b="1" dirty="0">
              <a:solidFill>
                <a:schemeClr val="tx1"/>
              </a:solidFill>
              <a:effectLst>
                <a:outerShdw blurRad="38100" dist="38100" dir="2700000" algn="tl">
                  <a:srgbClr val="000000">
                    <a:alpha val="43137"/>
                  </a:srgbClr>
                </a:outerShdw>
              </a:effectLst>
              <a:latin typeface="+mj-lt"/>
              <a:ea typeface="+mj-ea"/>
              <a:cs typeface="DecoType Naskh" pitchFamily="2" charset="-78"/>
            </a:endParaRPr>
          </a:p>
          <a:p>
            <a:pPr>
              <a:lnSpc>
                <a:spcPct val="150000"/>
              </a:lnSpc>
            </a:pPr>
            <a:endParaRPr lang="ar-SA" sz="3200" dirty="0">
              <a:effectLst>
                <a:outerShdw blurRad="38100" dist="38100" dir="2700000" algn="tl">
                  <a:srgbClr val="000000">
                    <a:alpha val="43137"/>
                  </a:srgbClr>
                </a:outerShdw>
              </a:effectLst>
              <a:cs typeface="PT Bold Heading" pitchFamily="2" charset="-78"/>
            </a:endParaRPr>
          </a:p>
        </p:txBody>
      </p:sp>
    </p:spTree>
    <p:extLst>
      <p:ext uri="{BB962C8B-B14F-4D97-AF65-F5344CB8AC3E}">
        <p14:creationId xmlns:p14="http://schemas.microsoft.com/office/powerpoint/2010/main" val="318924033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2492896"/>
            <a:ext cx="8229600" cy="1512168"/>
          </a:xfrm>
          <a:solidFill>
            <a:schemeClr val="bg1"/>
          </a:solidFill>
        </p:spPr>
        <p:style>
          <a:lnRef idx="2">
            <a:schemeClr val="accent2"/>
          </a:lnRef>
          <a:fillRef idx="1">
            <a:schemeClr val="lt1"/>
          </a:fillRef>
          <a:effectRef idx="0">
            <a:schemeClr val="accent2"/>
          </a:effectRef>
          <a:fontRef idx="minor">
            <a:schemeClr val="dk1"/>
          </a:fontRef>
        </p:style>
        <p:txBody>
          <a:bodyPr>
            <a:noAutofit/>
          </a:bodyPr>
          <a:lstStyle/>
          <a:p>
            <a:pPr marL="0" indent="0" algn="ctr">
              <a:lnSpc>
                <a:spcPct val="150000"/>
              </a:lnSpc>
              <a:buNone/>
            </a:pPr>
            <a:r>
              <a:rPr lang="ar-SA" sz="44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إطار  </a:t>
            </a:r>
            <a:r>
              <a:rPr lang="ar-SA" sz="4400" b="1" dirty="0" err="1">
                <a:solidFill>
                  <a:srgbClr val="FF0000"/>
                </a:solidFill>
                <a:effectLst>
                  <a:outerShdw blurRad="38100" dist="38100" dir="2700000" algn="tl">
                    <a:srgbClr val="000000">
                      <a:alpha val="43137"/>
                    </a:srgbClr>
                  </a:outerShdw>
                </a:effectLst>
                <a:latin typeface="+mj-lt"/>
                <a:ea typeface="+mj-ea"/>
                <a:cs typeface="DecoType Naskh" pitchFamily="2" charset="-78"/>
              </a:rPr>
              <a:t>أنكلز</a:t>
            </a:r>
            <a:r>
              <a:rPr lang="ar-SA" sz="4400" b="1" dirty="0">
                <a:solidFill>
                  <a:srgbClr val="FF0000"/>
                </a:solidFill>
                <a:effectLst>
                  <a:outerShdw blurRad="38100" dist="38100" dir="2700000" algn="tl">
                    <a:srgbClr val="000000">
                      <a:alpha val="43137"/>
                    </a:srgbClr>
                  </a:outerShdw>
                </a:effectLst>
                <a:latin typeface="+mj-lt"/>
                <a:ea typeface="+mj-ea"/>
                <a:cs typeface="DecoType Naskh" pitchFamily="2" charset="-78"/>
              </a:rPr>
              <a:t> </a:t>
            </a:r>
            <a:r>
              <a:rPr lang="ar-SA" sz="44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 </a:t>
            </a:r>
            <a:r>
              <a:rPr lang="ar-SA" sz="4400" b="1" dirty="0">
                <a:solidFill>
                  <a:srgbClr val="FF0000"/>
                </a:solidFill>
                <a:effectLst>
                  <a:outerShdw blurRad="38100" dist="38100" dir="2700000" algn="tl">
                    <a:srgbClr val="000000">
                      <a:alpha val="43137"/>
                    </a:srgbClr>
                  </a:outerShdw>
                </a:effectLst>
                <a:latin typeface="+mj-lt"/>
                <a:ea typeface="+mj-ea"/>
                <a:cs typeface="DecoType Naskh" pitchFamily="2" charset="-78"/>
              </a:rPr>
              <a:t>لموضوع الدراسة في علم </a:t>
            </a:r>
            <a:r>
              <a:rPr lang="ar-SA" sz="44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الاجتماع</a:t>
            </a:r>
            <a:endParaRPr lang="ar-SA" sz="4400" b="1" dirty="0">
              <a:solidFill>
                <a:srgbClr val="FF0000"/>
              </a:solidFill>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63489251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404664"/>
            <a:ext cx="8136904" cy="5616624"/>
          </a:xfrm>
          <a:solidFill>
            <a:schemeClr val="bg1"/>
          </a:solidFill>
          <a:ln>
            <a:solidFill>
              <a:srgbClr val="FF0000"/>
            </a:solidFill>
          </a:ln>
        </p:spPr>
        <p:txBody>
          <a:bodyPr>
            <a:noAutofit/>
          </a:bodyPr>
          <a:lstStyle/>
          <a:p>
            <a:pPr algn="just"/>
            <a:r>
              <a:rPr lang="ar-SA" sz="3600" b="1" dirty="0" smtClean="0">
                <a:solidFill>
                  <a:srgbClr val="0070C0"/>
                </a:solidFill>
                <a:effectLst>
                  <a:outerShdw blurRad="38100" dist="38100" dir="2700000" algn="tl">
                    <a:srgbClr val="000000">
                      <a:alpha val="43137"/>
                    </a:srgbClr>
                  </a:outerShdw>
                </a:effectLst>
                <a:latin typeface="+mj-lt"/>
                <a:ea typeface="+mj-ea"/>
                <a:cs typeface="DecoType Naskh" pitchFamily="2" charset="-78"/>
              </a:rPr>
              <a:t>التحليل </a:t>
            </a:r>
            <a:r>
              <a:rPr lang="ar-SA" sz="3600" b="1" dirty="0" err="1">
                <a:solidFill>
                  <a:srgbClr val="0070C0"/>
                </a:solidFill>
                <a:effectLst>
                  <a:outerShdw blurRad="38100" dist="38100" dir="2700000" algn="tl">
                    <a:srgbClr val="000000">
                      <a:alpha val="43137"/>
                    </a:srgbClr>
                  </a:outerShdw>
                </a:effectLst>
                <a:latin typeface="+mj-lt"/>
                <a:ea typeface="+mj-ea"/>
                <a:cs typeface="DecoType Naskh" pitchFamily="2" charset="-78"/>
              </a:rPr>
              <a:t>السوسيولوجى</a:t>
            </a: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 </a:t>
            </a:r>
            <a:r>
              <a:rPr lang="ar-SA" sz="3600" b="1" dirty="0">
                <a:effectLst>
                  <a:outerShdw blurRad="38100" dist="38100" dir="2700000" algn="tl">
                    <a:srgbClr val="000000">
                      <a:alpha val="43137"/>
                    </a:srgbClr>
                  </a:outerShdw>
                </a:effectLst>
                <a:latin typeface="+mj-lt"/>
                <a:ea typeface="+mj-ea"/>
                <a:cs typeface="DecoType Naskh" pitchFamily="2" charset="-78"/>
              </a:rPr>
              <a:t>: دراسة الثقافة الإنسانية والمجتمع.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r>
              <a:rPr lang="ar-SA" sz="3600" b="1" dirty="0">
                <a:effectLst>
                  <a:outerShdw blurRad="38100" dist="38100" dir="2700000" algn="tl">
                    <a:srgbClr val="000000">
                      <a:alpha val="43137"/>
                    </a:srgbClr>
                  </a:outerShdw>
                </a:effectLst>
                <a:latin typeface="+mj-lt"/>
                <a:ea typeface="+mj-ea"/>
                <a:cs typeface="DecoType Naskh" pitchFamily="2" charset="-78"/>
              </a:rPr>
              <a:t>الوحدات الأساسية للحياة الاجتماعية: الأفعال والعلاقات الاجتماعية والشخصية الإنسانية  والجماعات والمجتمعات المحلية والتنظيمات والسكان والمجتمع.</a:t>
            </a:r>
          </a:p>
          <a:p>
            <a:pPr algn="just"/>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النظم الاجتماعية الأساسية </a:t>
            </a:r>
            <a:r>
              <a:rPr lang="ar-SA" sz="3600" b="1" dirty="0">
                <a:effectLst>
                  <a:outerShdw blurRad="38100" dist="38100" dir="2700000" algn="tl">
                    <a:srgbClr val="000000">
                      <a:alpha val="43137"/>
                    </a:srgbClr>
                  </a:outerShdw>
                </a:effectLst>
                <a:latin typeface="+mj-lt"/>
                <a:ea typeface="+mj-ea"/>
                <a:cs typeface="DecoType Naskh" pitchFamily="2" charset="-78"/>
              </a:rPr>
              <a:t>: النظام الأسرى ، الاقتصادي ، السياسي ، الديني ، التربوي ، الترويحي. </a:t>
            </a:r>
            <a:endParaRPr lang="ar-SA" sz="3600" b="1" dirty="0" smtClean="0">
              <a:effectLst>
                <a:outerShdw blurRad="38100" dist="38100" dir="2700000" algn="tl">
                  <a:srgbClr val="000000">
                    <a:alpha val="43137"/>
                  </a:srgbClr>
                </a:outerShdw>
              </a:effectLst>
              <a:latin typeface="+mj-lt"/>
              <a:ea typeface="+mj-ea"/>
              <a:cs typeface="DecoType Naskh" pitchFamily="2" charset="-78"/>
            </a:endParaRPr>
          </a:p>
          <a:p>
            <a:pPr algn="just"/>
            <a:r>
              <a:rPr lang="ar-SA" sz="3600" b="1" dirty="0">
                <a:effectLst>
                  <a:outerShdw blurRad="38100" dist="38100" dir="2700000" algn="tl">
                    <a:srgbClr val="000000">
                      <a:alpha val="43137"/>
                    </a:srgbClr>
                  </a:outerShdw>
                </a:effectLst>
                <a:cs typeface="DecoType Naskh" pitchFamily="2" charset="-78"/>
              </a:rPr>
              <a:t>العمليات الاجتماعية الأساسية : التعاون ، التوافق ، الاتصال ، التنشئة الاجتماعية ، الضبط </a:t>
            </a:r>
            <a:r>
              <a:rPr lang="ar-SA" sz="3600" b="1" dirty="0" smtClean="0">
                <a:effectLst>
                  <a:outerShdw blurRad="38100" dist="38100" dir="2700000" algn="tl">
                    <a:srgbClr val="000000">
                      <a:alpha val="43137"/>
                    </a:srgbClr>
                  </a:outerShdw>
                </a:effectLst>
                <a:cs typeface="DecoType Naskh" pitchFamily="2" charset="-78"/>
              </a:rPr>
              <a:t>الاجتماعي </a:t>
            </a:r>
            <a:r>
              <a:rPr lang="ar-SA" sz="3600" b="1" dirty="0">
                <a:effectLst>
                  <a:outerShdw blurRad="38100" dist="38100" dir="2700000" algn="tl">
                    <a:srgbClr val="000000">
                      <a:alpha val="43137"/>
                    </a:srgbClr>
                  </a:outerShdw>
                </a:effectLst>
                <a:cs typeface="DecoType Naskh" pitchFamily="2" charset="-78"/>
              </a:rPr>
              <a:t>، الانحراف </a:t>
            </a:r>
            <a:r>
              <a:rPr lang="ar-SA" sz="3600" b="1" dirty="0" smtClean="0">
                <a:effectLst>
                  <a:outerShdw blurRad="38100" dist="38100" dir="2700000" algn="tl">
                    <a:srgbClr val="000000">
                      <a:alpha val="43137"/>
                    </a:srgbClr>
                  </a:outerShdw>
                </a:effectLst>
                <a:cs typeface="DecoType Naskh" pitchFamily="2" charset="-78"/>
              </a:rPr>
              <a:t>الاجتماعي </a:t>
            </a:r>
            <a:r>
              <a:rPr lang="ar-SA" sz="3600" b="1" dirty="0">
                <a:effectLst>
                  <a:outerShdw blurRad="38100" dist="38100" dir="2700000" algn="tl">
                    <a:srgbClr val="000000">
                      <a:alpha val="43137"/>
                    </a:srgbClr>
                  </a:outerShdw>
                </a:effectLst>
                <a:cs typeface="DecoType Naskh" pitchFamily="2" charset="-78"/>
              </a:rPr>
              <a:t>، التكامل </a:t>
            </a:r>
            <a:r>
              <a:rPr lang="ar-SA" sz="3600" b="1" dirty="0" smtClean="0">
                <a:effectLst>
                  <a:outerShdw blurRad="38100" dist="38100" dir="2700000" algn="tl">
                    <a:srgbClr val="000000">
                      <a:alpha val="43137"/>
                    </a:srgbClr>
                  </a:outerShdw>
                </a:effectLst>
                <a:cs typeface="DecoType Naskh" pitchFamily="2" charset="-78"/>
              </a:rPr>
              <a:t>الاجتماعي </a:t>
            </a:r>
            <a:r>
              <a:rPr lang="ar-SA" sz="3600" b="1" dirty="0">
                <a:effectLst>
                  <a:outerShdw blurRad="38100" dist="38100" dir="2700000" algn="tl">
                    <a:srgbClr val="000000">
                      <a:alpha val="43137"/>
                    </a:srgbClr>
                  </a:outerShdw>
                </a:effectLst>
                <a:cs typeface="DecoType Naskh" pitchFamily="2" charset="-78"/>
              </a:rPr>
              <a:t>، التغير </a:t>
            </a:r>
            <a:r>
              <a:rPr lang="ar-SA" sz="3600" b="1" dirty="0" smtClean="0">
                <a:effectLst>
                  <a:outerShdw blurRad="38100" dist="38100" dir="2700000" algn="tl">
                    <a:srgbClr val="000000">
                      <a:alpha val="43137"/>
                    </a:srgbClr>
                  </a:outerShdw>
                </a:effectLst>
                <a:cs typeface="DecoType Naskh" pitchFamily="2" charset="-78"/>
              </a:rPr>
              <a:t>الاجتماعي.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87349813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2348880"/>
            <a:ext cx="8229600" cy="1656184"/>
          </a:xfrm>
          <a:solidFill>
            <a:schemeClr val="bg1"/>
          </a:solidFill>
        </p:spPr>
        <p:style>
          <a:lnRef idx="2">
            <a:schemeClr val="accent2"/>
          </a:lnRef>
          <a:fillRef idx="1">
            <a:schemeClr val="lt1"/>
          </a:fillRef>
          <a:effectRef idx="0">
            <a:schemeClr val="accent2"/>
          </a:effectRef>
          <a:fontRef idx="minor">
            <a:schemeClr val="dk1"/>
          </a:fontRef>
        </p:style>
        <p:txBody>
          <a:bodyPr>
            <a:noAutofit/>
          </a:bodyPr>
          <a:lstStyle/>
          <a:p>
            <a:pPr marL="0" indent="0" algn="ctr">
              <a:lnSpc>
                <a:spcPct val="150000"/>
              </a:lnSpc>
              <a:buNone/>
            </a:pPr>
            <a:r>
              <a:rPr lang="ar-SA" sz="44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علم </a:t>
            </a:r>
            <a:r>
              <a:rPr lang="ar-SA" sz="4400" b="1" dirty="0">
                <a:solidFill>
                  <a:srgbClr val="FF0000"/>
                </a:solidFill>
                <a:effectLst>
                  <a:outerShdw blurRad="38100" dist="38100" dir="2700000" algn="tl">
                    <a:srgbClr val="000000">
                      <a:alpha val="43137"/>
                    </a:srgbClr>
                  </a:outerShdw>
                </a:effectLst>
                <a:latin typeface="+mj-lt"/>
                <a:ea typeface="+mj-ea"/>
                <a:cs typeface="DecoType Naskh" pitchFamily="2" charset="-78"/>
              </a:rPr>
              <a:t>الاجتماع </a:t>
            </a:r>
            <a:r>
              <a:rPr lang="ar-SA" sz="44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نظرياً و تطبيقياً </a:t>
            </a:r>
          </a:p>
        </p:txBody>
      </p:sp>
    </p:spTree>
    <p:extLst>
      <p:ext uri="{BB962C8B-B14F-4D97-AF65-F5344CB8AC3E}">
        <p14:creationId xmlns:p14="http://schemas.microsoft.com/office/powerpoint/2010/main" val="11560978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404664"/>
            <a:ext cx="8496944" cy="6120680"/>
          </a:xfrm>
          <a:solidFill>
            <a:schemeClr val="bg1"/>
          </a:solidFill>
          <a:ln>
            <a:solidFill>
              <a:srgbClr val="FF0000"/>
            </a:solidFill>
          </a:ln>
        </p:spPr>
        <p:txBody>
          <a:bodyPr>
            <a:noAutofit/>
          </a:bodyPr>
          <a:lstStyle/>
          <a:p>
            <a:pPr algn="just">
              <a:lnSpc>
                <a:spcPct val="150000"/>
              </a:lnSpc>
            </a:pPr>
            <a:r>
              <a:rPr lang="ar-SA" sz="3600" b="1" dirty="0" smtClean="0">
                <a:solidFill>
                  <a:srgbClr val="0070C0"/>
                </a:solidFill>
                <a:effectLst>
                  <a:outerShdw blurRad="38100" dist="38100" dir="2700000" algn="tl">
                    <a:srgbClr val="000000">
                      <a:alpha val="43137"/>
                    </a:srgbClr>
                  </a:outerShdw>
                </a:effectLst>
                <a:latin typeface="+mj-lt"/>
                <a:ea typeface="+mj-ea"/>
                <a:cs typeface="DecoType Naskh" pitchFamily="2" charset="-78"/>
              </a:rPr>
              <a:t>علم </a:t>
            </a: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الاجتماع النظري </a:t>
            </a:r>
            <a:r>
              <a:rPr lang="ar-SA" sz="3600" b="1" dirty="0">
                <a:effectLst>
                  <a:outerShdw blurRad="38100" dist="38100" dir="2700000" algn="tl">
                    <a:srgbClr val="000000">
                      <a:alpha val="43137"/>
                    </a:srgbClr>
                  </a:outerShdw>
                </a:effectLst>
                <a:latin typeface="+mj-lt"/>
                <a:ea typeface="+mj-ea"/>
                <a:cs typeface="DecoType Naskh" pitchFamily="2" charset="-78"/>
              </a:rPr>
              <a:t>: يذكر "بيرستد" أن علم الاجتماع علماً نظرياً وليس تطبيقياً إذ أن الهدف من علم الاجتماع هو اكتساب المعرفة حول المجتمع وليس الاستخدام العملى لهذه المعرفة </a:t>
            </a:r>
            <a:r>
              <a:rPr lang="ar-SA" sz="3600" b="1" dirty="0" smtClean="0">
                <a:effectLst>
                  <a:outerShdw blurRad="38100" dist="38100" dir="2700000" algn="tl">
                    <a:srgbClr val="000000">
                      <a:alpha val="43137"/>
                    </a:srgbClr>
                  </a:outerShdw>
                </a:effectLst>
                <a:latin typeface="+mj-lt"/>
                <a:ea typeface="+mj-ea"/>
                <a:cs typeface="DecoType Naskh" pitchFamily="2" charset="-78"/>
              </a:rPr>
              <a:t>كعلم </a:t>
            </a:r>
            <a:r>
              <a:rPr lang="ar-SA" sz="3600" b="1" dirty="0">
                <a:effectLst>
                  <a:outerShdw blurRad="38100" dist="38100" dir="2700000" algn="tl">
                    <a:srgbClr val="000000">
                      <a:alpha val="43137"/>
                    </a:srgbClr>
                  </a:outerShdw>
                </a:effectLst>
                <a:latin typeface="+mj-lt"/>
                <a:ea typeface="+mj-ea"/>
                <a:cs typeface="DecoType Naskh" pitchFamily="2" charset="-78"/>
              </a:rPr>
              <a:t>الطبيعة فإن علماء الطبيعة لا يقومون ببناء الكبارى وعلماء النفس لا يعالجون المصابين بمرض نفسى.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أي أن علم الاجتماع علم نظري يقوم بدراسة الظواهر والنظم الاجتماعية بهدف الوصول إلى  المعرفة. </a:t>
            </a:r>
          </a:p>
        </p:txBody>
      </p:sp>
    </p:spTree>
    <p:extLst>
      <p:ext uri="{BB962C8B-B14F-4D97-AF65-F5344CB8AC3E}">
        <p14:creationId xmlns:p14="http://schemas.microsoft.com/office/powerpoint/2010/main" val="148552006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331640" y="1124744"/>
            <a:ext cx="6629400" cy="4224528"/>
          </a:xfrm>
          <a:solidFill>
            <a:schemeClr val="bg1"/>
          </a:solidFill>
          <a:ln>
            <a:solidFill>
              <a:srgbClr val="FF0000"/>
            </a:solidFill>
          </a:ln>
        </p:spPr>
        <p:txBody>
          <a:bodyPr>
            <a:normAutofit/>
          </a:bodyPr>
          <a:lstStyle/>
          <a:p>
            <a:pPr algn="just">
              <a:lnSpc>
                <a:spcPct val="150000"/>
              </a:lnSpc>
            </a:pP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علم الاجتماع التطبيقي </a:t>
            </a:r>
            <a:r>
              <a:rPr lang="ar-SA" sz="3600" b="1" dirty="0">
                <a:effectLst>
                  <a:outerShdw blurRad="38100" dist="38100" dir="2700000" algn="tl">
                    <a:srgbClr val="000000">
                      <a:alpha val="43137"/>
                    </a:srgbClr>
                  </a:outerShdw>
                </a:effectLst>
                <a:latin typeface="+mj-lt"/>
                <a:ea typeface="+mj-ea"/>
                <a:cs typeface="DecoType Naskh" pitchFamily="2" charset="-78"/>
              </a:rPr>
              <a:t>: أن "</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فريدريك</a:t>
            </a:r>
            <a:r>
              <a:rPr lang="ar-SA" sz="3600" b="1" dirty="0">
                <a:effectLst>
                  <a:outerShdw blurRad="38100" dist="38100" dir="2700000" algn="tl">
                    <a:srgbClr val="000000">
                      <a:alpha val="43137"/>
                    </a:srgbClr>
                  </a:outerShdw>
                </a:effectLst>
                <a:latin typeface="+mj-lt"/>
                <a:ea typeface="+mj-ea"/>
                <a:cs typeface="DecoType Naskh" pitchFamily="2" charset="-78"/>
              </a:rPr>
              <a:t>" أحد الرواد الأوائل لعلم الاجتماع التطبيقى لأنه اكتشف منهجاً محدداً لتحليل الحقائق الاجتماعية المتعلقة بالأسرة وتحسين الأحوال الاجتماعية.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178545405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332656"/>
            <a:ext cx="8568952" cy="6264696"/>
          </a:xfrm>
          <a:solidFill>
            <a:schemeClr val="bg1"/>
          </a:solidFill>
          <a:ln>
            <a:solidFill>
              <a:srgbClr val="FF0000"/>
            </a:solidFill>
          </a:ln>
        </p:spPr>
        <p:txBody>
          <a:bodyPr>
            <a:normAutofit fontScale="92500" lnSpcReduction="10000"/>
          </a:bodyPr>
          <a:lstStyle/>
          <a:p>
            <a:pPr algn="just">
              <a:lnSpc>
                <a:spcPct val="170000"/>
              </a:lnSpc>
            </a:pPr>
            <a:r>
              <a:rPr lang="ar-SA" sz="3900" b="1" dirty="0">
                <a:effectLst>
                  <a:outerShdw blurRad="38100" dist="38100" dir="2700000" algn="tl">
                    <a:srgbClr val="000000">
                      <a:alpha val="43137"/>
                    </a:srgbClr>
                  </a:outerShdw>
                </a:effectLst>
                <a:latin typeface="+mj-lt"/>
                <a:ea typeface="+mj-ea"/>
                <a:cs typeface="DecoType Naskh" pitchFamily="2" charset="-78"/>
              </a:rPr>
              <a:t>وفى الفترة ما بين1960 و 1970 ظهر بعض العلماء الذين يروا أن علم الاجتماع علم تطبيقي يضع حقائق الحياة الاجتماعية فى مجال التطبيق مثل "</a:t>
            </a:r>
            <a:r>
              <a:rPr lang="ar-SA" sz="3900" b="1" dirty="0">
                <a:solidFill>
                  <a:srgbClr val="FF0000"/>
                </a:solidFill>
                <a:effectLst>
                  <a:outerShdw blurRad="38100" dist="38100" dir="2700000" algn="tl">
                    <a:srgbClr val="000000">
                      <a:alpha val="43137"/>
                    </a:srgbClr>
                  </a:outerShdw>
                </a:effectLst>
                <a:latin typeface="+mj-lt"/>
                <a:ea typeface="+mj-ea"/>
                <a:cs typeface="DecoType Naskh" pitchFamily="2" charset="-78"/>
              </a:rPr>
              <a:t>جولدنر وبكر </a:t>
            </a:r>
            <a:r>
              <a:rPr lang="ar-SA" sz="3900" b="1" dirty="0" err="1">
                <a:solidFill>
                  <a:srgbClr val="FF0000"/>
                </a:solidFill>
                <a:effectLst>
                  <a:outerShdw blurRad="38100" dist="38100" dir="2700000" algn="tl">
                    <a:srgbClr val="000000">
                      <a:alpha val="43137"/>
                    </a:srgbClr>
                  </a:outerShdw>
                </a:effectLst>
                <a:latin typeface="+mj-lt"/>
                <a:ea typeface="+mj-ea"/>
                <a:cs typeface="DecoType Naskh" pitchFamily="2" charset="-78"/>
              </a:rPr>
              <a:t>وكولفاس</a:t>
            </a:r>
            <a:r>
              <a:rPr lang="ar-SA" sz="3900" b="1" dirty="0">
                <a:solidFill>
                  <a:srgbClr val="FF0000"/>
                </a:solidFill>
                <a:effectLst>
                  <a:outerShdw blurRad="38100" dist="38100" dir="2700000" algn="tl">
                    <a:srgbClr val="000000">
                      <a:alpha val="43137"/>
                    </a:srgbClr>
                  </a:outerShdw>
                </a:effectLst>
                <a:latin typeface="+mj-lt"/>
                <a:ea typeface="+mj-ea"/>
                <a:cs typeface="DecoType Naskh" pitchFamily="2" charset="-78"/>
              </a:rPr>
              <a:t> </a:t>
            </a:r>
            <a:r>
              <a:rPr lang="ar-SA" sz="39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و</a:t>
            </a:r>
            <a:r>
              <a:rPr lang="ar-SA" sz="3900" b="1" dirty="0" smtClean="0">
                <a:effectLst>
                  <a:outerShdw blurRad="38100" dist="38100" dir="2700000" algn="tl">
                    <a:srgbClr val="000000">
                      <a:alpha val="43137"/>
                    </a:srgbClr>
                  </a:outerShdw>
                </a:effectLst>
                <a:latin typeface="+mj-lt"/>
                <a:ea typeface="+mj-ea"/>
                <a:cs typeface="DecoType Naskh" pitchFamily="2" charset="-78"/>
              </a:rPr>
              <a:t> </a:t>
            </a:r>
            <a:r>
              <a:rPr lang="ar-SA" sz="3900" b="1" dirty="0">
                <a:solidFill>
                  <a:srgbClr val="FF0000"/>
                </a:solidFill>
                <a:effectLst>
                  <a:outerShdw blurRad="38100" dist="38100" dir="2700000" algn="tl">
                    <a:srgbClr val="000000">
                      <a:alpha val="43137"/>
                    </a:srgbClr>
                  </a:outerShdw>
                </a:effectLst>
                <a:latin typeface="+mj-lt"/>
                <a:ea typeface="+mj-ea"/>
                <a:cs typeface="DecoType Naskh" pitchFamily="2" charset="-78"/>
              </a:rPr>
              <a:t>لى</a:t>
            </a:r>
            <a:r>
              <a:rPr lang="ar-SA" sz="3900" b="1" dirty="0">
                <a:effectLst>
                  <a:outerShdw blurRad="38100" dist="38100" dir="2700000" algn="tl">
                    <a:srgbClr val="000000">
                      <a:alpha val="43137"/>
                    </a:srgbClr>
                  </a:outerShdw>
                </a:effectLst>
                <a:latin typeface="+mj-lt"/>
                <a:ea typeface="+mj-ea"/>
                <a:cs typeface="DecoType Naskh" pitchFamily="2" charset="-78"/>
              </a:rPr>
              <a:t>"  وظهر علماء اجتماع اهتموا بالإصلاح الاجتماعى وهذا أدى إلى الاهتمام بعلم الاجتماع كعلم تطبيقى يهدف إلى استخدام المعرفة فى حل المشكلات الاجتماعية ومحاولة الارتقاء بالنظم والأوضاع الاجتماعية القائمة ومعالجة المعتل منها (الخلل ). </a:t>
            </a:r>
            <a:endParaRPr lang="en-US" sz="3900" b="1" dirty="0">
              <a:effectLst>
                <a:outerShdw blurRad="38100" dist="38100" dir="2700000" algn="tl">
                  <a:srgbClr val="000000">
                    <a:alpha val="43137"/>
                  </a:srgbClr>
                </a:outerShdw>
              </a:effectLst>
              <a:latin typeface="+mj-lt"/>
              <a:ea typeface="+mj-ea"/>
              <a:cs typeface="DecoType Naskh" pitchFamily="2" charset="-78"/>
            </a:endParaRPr>
          </a:p>
          <a:p>
            <a:pPr>
              <a:lnSpc>
                <a:spcPct val="170000"/>
              </a:lnSpc>
            </a:pPr>
            <a:endParaRPr lang="ar-SA"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66567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404664"/>
            <a:ext cx="8496944" cy="5688632"/>
          </a:xfrm>
          <a:solidFill>
            <a:schemeClr val="bg1"/>
          </a:solidFill>
        </p:spPr>
        <p:txBody>
          <a:bodyPr>
            <a:noAutofit/>
          </a:bodyPr>
          <a:lstStyle/>
          <a:p>
            <a:pPr algn="just">
              <a:lnSpc>
                <a:spcPct val="150000"/>
              </a:lnSpc>
            </a:pP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علم الاجتماع علم نظري وتطبيقي فى آن واحد  </a:t>
            </a:r>
            <a:r>
              <a:rPr lang="ar-SA" sz="3600" b="1" dirty="0">
                <a:effectLst>
                  <a:outerShdw blurRad="38100" dist="38100" dir="2700000" algn="tl">
                    <a:srgbClr val="000000">
                      <a:alpha val="43137"/>
                    </a:srgbClr>
                  </a:outerShdw>
                </a:effectLst>
                <a:latin typeface="+mj-lt"/>
                <a:ea typeface="+mj-ea"/>
                <a:cs typeface="DecoType Naskh" pitchFamily="2" charset="-78"/>
              </a:rPr>
              <a:t>: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r>
              <a:rPr lang="ar-SA" sz="3600" b="1" dirty="0">
                <a:effectLst>
                  <a:outerShdw blurRad="38100" dist="38100" dir="2700000" algn="tl">
                    <a:srgbClr val="000000">
                      <a:alpha val="43137"/>
                    </a:srgbClr>
                  </a:outerShdw>
                </a:effectLst>
                <a:latin typeface="+mj-lt"/>
                <a:ea typeface="+mj-ea"/>
                <a:cs typeface="DecoType Naskh" pitchFamily="2" charset="-78"/>
              </a:rPr>
              <a:t>هناك الكثير من علماء الاجتماع يروا أن علم الاجتماع علم نظري وتطبيقي فى آن واحد أى أنه لا يوجد حدود فاصلة بين العلمين أى أن علم الاجتماع يدعم بناءة النظري وفهمه الشامل لقضايا المجتمع وأيضا يطبق بنائه النظري ومعارفه فى دراسة وعلاج المشكلات فى مجالات المجتمع المختلفة مثل التربية ، التنشئة الاجتماعية ، الجريمة ، الأسرة ، التنمية الاجتماعية ، بالإضافة إلى دراسة ومساعدة التنظيمات الاجتماعية التى لها أهداف مرتبطة بمطالب الناس كالمستشفيات ، السجون ، النوادى. </a:t>
            </a:r>
          </a:p>
        </p:txBody>
      </p:sp>
    </p:spTree>
    <p:extLst>
      <p:ext uri="{BB962C8B-B14F-4D97-AF65-F5344CB8AC3E}">
        <p14:creationId xmlns:p14="http://schemas.microsoft.com/office/powerpoint/2010/main" val="132197027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332656"/>
            <a:ext cx="8424936" cy="5016616"/>
          </a:xfrm>
          <a:solidFill>
            <a:schemeClr val="bg1"/>
          </a:solidFill>
        </p:spPr>
        <p:txBody>
          <a:bodyPr>
            <a:normAutofit fontScale="85000" lnSpcReduction="10000"/>
          </a:bodyPr>
          <a:lstStyle/>
          <a:p>
            <a:pPr algn="just">
              <a:lnSpc>
                <a:spcPct val="150000"/>
              </a:lnSpc>
            </a:pPr>
            <a:r>
              <a:rPr lang="ar-SA" sz="3900" b="1" dirty="0">
                <a:effectLst>
                  <a:outerShdw blurRad="38100" dist="38100" dir="2700000" algn="tl">
                    <a:srgbClr val="000000">
                      <a:alpha val="43137"/>
                    </a:srgbClr>
                  </a:outerShdw>
                </a:effectLst>
                <a:latin typeface="+mj-lt"/>
                <a:ea typeface="+mj-ea"/>
                <a:cs typeface="DecoType Naskh" pitchFamily="2" charset="-78"/>
              </a:rPr>
              <a:t>وفى هذا الصدد فرق "</a:t>
            </a:r>
            <a:r>
              <a:rPr lang="ar-SA" sz="3900" b="1" dirty="0">
                <a:solidFill>
                  <a:srgbClr val="FF0000"/>
                </a:solidFill>
                <a:effectLst>
                  <a:outerShdw blurRad="38100" dist="38100" dir="2700000" algn="tl">
                    <a:srgbClr val="000000">
                      <a:alpha val="43137"/>
                    </a:srgbClr>
                  </a:outerShdw>
                </a:effectLst>
                <a:latin typeface="+mj-lt"/>
                <a:ea typeface="+mj-ea"/>
                <a:cs typeface="DecoType Naskh" pitchFamily="2" charset="-78"/>
              </a:rPr>
              <a:t>لستر وارد</a:t>
            </a:r>
            <a:r>
              <a:rPr lang="ar-SA" sz="3900" b="1" dirty="0">
                <a:effectLst>
                  <a:outerShdw blurRad="38100" dist="38100" dir="2700000" algn="tl">
                    <a:srgbClr val="000000">
                      <a:alpha val="43137"/>
                    </a:srgbClr>
                  </a:outerShdw>
                </a:effectLst>
                <a:latin typeface="+mj-lt"/>
                <a:ea typeface="+mj-ea"/>
                <a:cs typeface="DecoType Naskh" pitchFamily="2" charset="-78"/>
              </a:rPr>
              <a:t>" بين علم الاجتماع النظرى والتطبيقى وأشار أن علم الاجتماع النظرى  يدرس الظواهر كما توجد بالفعل ويجيب عن الأسئلة التالية [ ماذا – لماذا - كيف ؟ ].</a:t>
            </a:r>
          </a:p>
          <a:p>
            <a:pPr algn="just">
              <a:lnSpc>
                <a:spcPct val="150000"/>
              </a:lnSpc>
            </a:pPr>
            <a:r>
              <a:rPr lang="ar-SA" sz="3900" b="1" dirty="0">
                <a:effectLst>
                  <a:outerShdw blurRad="38100" dist="38100" dir="2700000" algn="tl">
                    <a:srgbClr val="000000">
                      <a:alpha val="43137"/>
                    </a:srgbClr>
                  </a:outerShdw>
                </a:effectLst>
                <a:latin typeface="+mj-lt"/>
                <a:ea typeface="+mj-ea"/>
                <a:cs typeface="DecoType Naskh" pitchFamily="2" charset="-78"/>
              </a:rPr>
              <a:t>أما علم الاجتماع التطبيقى يسعى إلى الإجابــــــة على [ ما هى النتائج؟ ] ويهدف إلى النهوض بالظروف </a:t>
            </a:r>
            <a:r>
              <a:rPr lang="ar-SA" sz="3900" b="1" dirty="0" smtClean="0">
                <a:effectLst>
                  <a:outerShdw blurRad="38100" dist="38100" dir="2700000" algn="tl">
                    <a:srgbClr val="000000">
                      <a:alpha val="43137"/>
                    </a:srgbClr>
                  </a:outerShdw>
                </a:effectLst>
                <a:latin typeface="+mj-lt"/>
                <a:ea typeface="+mj-ea"/>
                <a:cs typeface="DecoType Naskh" pitchFamily="2" charset="-78"/>
              </a:rPr>
              <a:t>الاجتماعية، أي </a:t>
            </a:r>
            <a:r>
              <a:rPr lang="ar-SA" sz="3900" b="1" dirty="0">
                <a:effectLst>
                  <a:outerShdw blurRad="38100" dist="38100" dir="2700000" algn="tl">
                    <a:srgbClr val="000000">
                      <a:alpha val="43137"/>
                    </a:srgbClr>
                  </a:outerShdw>
                </a:effectLst>
                <a:latin typeface="+mj-lt"/>
                <a:ea typeface="+mj-ea"/>
                <a:cs typeface="DecoType Naskh" pitchFamily="2" charset="-78"/>
              </a:rPr>
              <a:t>أن علم الاجتماع  علم وليس فن. </a:t>
            </a:r>
            <a:endParaRPr lang="en-US" sz="3900" b="1" dirty="0">
              <a:effectLst>
                <a:outerShdw blurRad="38100" dist="38100" dir="2700000" algn="tl">
                  <a:srgbClr val="000000">
                    <a:alpha val="43137"/>
                  </a:srgbClr>
                </a:outerShdw>
              </a:effectLst>
              <a:latin typeface="+mj-lt"/>
              <a:ea typeface="+mj-ea"/>
              <a:cs typeface="DecoType Naskh" pitchFamily="2" charset="-78"/>
            </a:endParaRPr>
          </a:p>
          <a:p>
            <a:pPr>
              <a:lnSpc>
                <a:spcPct val="150000"/>
              </a:lnSpc>
            </a:pPr>
            <a:endParaRPr lang="ar-SA"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150467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196752"/>
            <a:ext cx="8352928" cy="4224528"/>
          </a:xfrm>
          <a:solidFill>
            <a:schemeClr val="bg1"/>
          </a:solidFill>
          <a:ln>
            <a:solidFill>
              <a:srgbClr val="FF0000"/>
            </a:solidFill>
          </a:ln>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وفى النهاية فإن علم الاجتماع فى الحاضر أصبح علم نظرياً وتطبيقاً وخصوصاً فى الدول الغربية الذين يهتمون به كعلم تطبيقي يسعى إلى تطبيق نتائج دراسات علم الاجتماع فى الواقع الاجتماعى بهدف حل المشكلات وتسهيل عملية الإصلاح الاجتماعى فى المجتمع.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43757797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404664"/>
            <a:ext cx="8280920" cy="4224528"/>
          </a:xfrm>
          <a:solidFill>
            <a:schemeClr val="bg1"/>
          </a:solidFill>
          <a:ln>
            <a:solidFill>
              <a:srgbClr val="FF0000"/>
            </a:solidFill>
          </a:ln>
        </p:spPr>
        <p:txBody>
          <a:bodyPr>
            <a:normAutofit lnSpcReduction="10000"/>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وفى هذا الصدد يرى " </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نورث</a:t>
            </a:r>
            <a:r>
              <a:rPr lang="ar-SA" sz="3600" b="1" dirty="0">
                <a:effectLst>
                  <a:outerShdw blurRad="38100" dist="38100" dir="2700000" algn="tl">
                    <a:srgbClr val="000000">
                      <a:alpha val="43137"/>
                    </a:srgbClr>
                  </a:outerShdw>
                </a:effectLst>
                <a:latin typeface="+mj-lt"/>
                <a:ea typeface="+mj-ea"/>
                <a:cs typeface="DecoType Naskh" pitchFamily="2" charset="-78"/>
              </a:rPr>
              <a:t>" أن المعرفة لها مصدرين للحصول عليها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الأول</a:t>
            </a:r>
            <a:r>
              <a:rPr lang="ar-SA" sz="3600" b="1" dirty="0">
                <a:effectLst>
                  <a:outerShdw blurRad="38100" dist="38100" dir="2700000" algn="tl">
                    <a:srgbClr val="000000">
                      <a:alpha val="43137"/>
                    </a:srgbClr>
                  </a:outerShdw>
                </a:effectLst>
                <a:latin typeface="+mj-lt"/>
                <a:ea typeface="+mj-ea"/>
                <a:cs typeface="DecoType Naskh" pitchFamily="2" charset="-78"/>
              </a:rPr>
              <a:t> : المصدر النظرى الذى يشمل الفهم واكتساب المعرفة.</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الثاني</a:t>
            </a:r>
            <a:r>
              <a:rPr lang="ar-SA" sz="3600" b="1" dirty="0">
                <a:effectLst>
                  <a:outerShdw blurRad="38100" dist="38100" dir="2700000" algn="tl">
                    <a:srgbClr val="000000">
                      <a:alpha val="43137"/>
                    </a:srgbClr>
                  </a:outerShdw>
                </a:effectLst>
                <a:latin typeface="+mj-lt"/>
                <a:ea typeface="+mj-ea"/>
                <a:cs typeface="DecoType Naskh" pitchFamily="2" charset="-78"/>
              </a:rPr>
              <a:t> : المصدر التطبيقى وهو توجيه أفعالنا للحصول على الأهداف التى سبق تحديدها.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257956262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11345" y="2564904"/>
            <a:ext cx="8280920" cy="1023357"/>
          </a:xfrm>
          <a:prstGeom prst="rect">
            <a:avLst/>
          </a:prstGeom>
          <a:solidFill>
            <a:schemeClr val="bg1"/>
          </a:solidFill>
        </p:spPr>
        <p:txBody>
          <a:bodyPr wrap="square">
            <a:spAutoFit/>
          </a:bodyPr>
          <a:lstStyle/>
          <a:p>
            <a:pPr algn="ctr">
              <a:lnSpc>
                <a:spcPct val="150000"/>
              </a:lnSpc>
              <a:spcBef>
                <a:spcPct val="20000"/>
              </a:spcBef>
            </a:pPr>
            <a:r>
              <a:rPr lang="ar-SA" sz="4400" b="1" dirty="0" smtClean="0">
                <a:solidFill>
                  <a:srgbClr val="FF0000"/>
                </a:solidFill>
                <a:effectLst>
                  <a:outerShdw blurRad="38100" dist="38100" dir="2700000" algn="tl">
                    <a:srgbClr val="000000">
                      <a:alpha val="43137"/>
                    </a:srgbClr>
                  </a:outerShdw>
                </a:effectLst>
                <a:cs typeface="DecoType Naskh" pitchFamily="2" charset="-78"/>
              </a:rPr>
              <a:t>علاقة </a:t>
            </a:r>
            <a:r>
              <a:rPr lang="ar-SA" sz="4400" b="1" dirty="0">
                <a:solidFill>
                  <a:srgbClr val="FF0000"/>
                </a:solidFill>
                <a:effectLst>
                  <a:outerShdw blurRad="38100" dist="38100" dir="2700000" algn="tl">
                    <a:srgbClr val="000000">
                      <a:alpha val="43137"/>
                    </a:srgbClr>
                  </a:outerShdw>
                </a:effectLst>
                <a:cs typeface="DecoType Naskh" pitchFamily="2" charset="-78"/>
              </a:rPr>
              <a:t>علم الاجتماع بعلم </a:t>
            </a:r>
            <a:r>
              <a:rPr lang="ar-SA" sz="4400" b="1" dirty="0" smtClean="0">
                <a:solidFill>
                  <a:srgbClr val="FF0000"/>
                </a:solidFill>
                <a:effectLst>
                  <a:outerShdw blurRad="38100" dist="38100" dir="2700000" algn="tl">
                    <a:srgbClr val="000000">
                      <a:alpha val="43137"/>
                    </a:srgbClr>
                  </a:outerShdw>
                </a:effectLst>
                <a:cs typeface="DecoType Naskh" pitchFamily="2" charset="-78"/>
              </a:rPr>
              <a:t>الأنثروبولوجيا</a:t>
            </a:r>
            <a:endParaRPr lang="en-US" sz="4400" b="1" dirty="0">
              <a:solidFill>
                <a:srgbClr val="FF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82351317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404664"/>
            <a:ext cx="8424936" cy="6100131"/>
          </a:xfrm>
          <a:prstGeom prst="rect">
            <a:avLst/>
          </a:prstGeom>
          <a:solidFill>
            <a:schemeClr val="bg1"/>
          </a:solidFill>
        </p:spPr>
        <p:txBody>
          <a:bodyPr wrap="square">
            <a:spAutoFit/>
          </a:bodyPr>
          <a:lstStyle/>
          <a:p>
            <a:pPr marL="342900" indent="-342900" algn="just">
              <a:lnSpc>
                <a:spcPct val="150000"/>
              </a:lnSpc>
              <a:spcBef>
                <a:spcPct val="20000"/>
              </a:spcBef>
              <a:buFont typeface="Arial" pitchFamily="34" charset="0"/>
              <a:buChar char="•"/>
            </a:pPr>
            <a:r>
              <a:rPr lang="ar-SA" sz="3200" b="1" dirty="0" smtClean="0">
                <a:effectLst>
                  <a:outerShdw blurRad="38100" dist="38100" dir="2700000" algn="tl">
                    <a:srgbClr val="000000">
                      <a:alpha val="43137"/>
                    </a:srgbClr>
                  </a:outerShdw>
                </a:effectLst>
                <a:cs typeface="DecoType Naskh" pitchFamily="2" charset="-78"/>
              </a:rPr>
              <a:t>تعتبر </a:t>
            </a:r>
            <a:r>
              <a:rPr lang="ar-SA" sz="3200" b="1" dirty="0">
                <a:effectLst>
                  <a:outerShdw blurRad="38100" dist="38100" dir="2700000" algn="tl">
                    <a:srgbClr val="000000">
                      <a:alpha val="43137"/>
                    </a:srgbClr>
                  </a:outerShdw>
                </a:effectLst>
                <a:cs typeface="DecoType Naskh" pitchFamily="2" charset="-78"/>
              </a:rPr>
              <a:t>الانثروبولوجيا أحدث العلوم الاجتماعية ونجد أن مصطلح </a:t>
            </a:r>
            <a:r>
              <a:rPr lang="en-US" sz="3200" b="1" dirty="0" smtClean="0">
                <a:effectLst>
                  <a:outerShdw blurRad="38100" dist="38100" dir="2700000" algn="tl">
                    <a:srgbClr val="000000">
                      <a:alpha val="43137"/>
                    </a:srgbClr>
                  </a:outerShdw>
                </a:effectLst>
                <a:cs typeface="DecoType Naskh" pitchFamily="2" charset="-78"/>
              </a:rPr>
              <a:t>“</a:t>
            </a:r>
            <a:r>
              <a:rPr lang="ar-SA" sz="3200" b="1" dirty="0" smtClean="0">
                <a:effectLst>
                  <a:outerShdw blurRad="38100" dist="38100" dir="2700000" algn="tl">
                    <a:srgbClr val="000000">
                      <a:alpha val="43137"/>
                    </a:srgbClr>
                  </a:outerShdw>
                </a:effectLst>
                <a:cs typeface="DecoType Naskh" pitchFamily="2" charset="-78"/>
              </a:rPr>
              <a:t>الانثروبولوجيا</a:t>
            </a:r>
            <a:r>
              <a:rPr lang="en-US" sz="3200" b="1" dirty="0" smtClean="0">
                <a:effectLst>
                  <a:outerShdw blurRad="38100" dist="38100" dir="2700000" algn="tl">
                    <a:srgbClr val="000000">
                      <a:alpha val="43137"/>
                    </a:srgbClr>
                  </a:outerShdw>
                </a:effectLst>
                <a:cs typeface="DecoType Naskh" pitchFamily="2" charset="-78"/>
              </a:rPr>
              <a:t>”</a:t>
            </a:r>
            <a:r>
              <a:rPr lang="ar-SA" sz="3200" b="1" dirty="0" smtClean="0">
                <a:effectLst>
                  <a:outerShdw blurRad="38100" dist="38100" dir="2700000" algn="tl">
                    <a:srgbClr val="000000">
                      <a:alpha val="43137"/>
                    </a:srgbClr>
                  </a:outerShdw>
                </a:effectLst>
                <a:cs typeface="DecoType Naskh" pitchFamily="2" charset="-78"/>
              </a:rPr>
              <a:t> مستمد </a:t>
            </a:r>
            <a:r>
              <a:rPr lang="ar-SA" sz="3200" b="1" dirty="0">
                <a:effectLst>
                  <a:outerShdw blurRad="38100" dist="38100" dir="2700000" algn="tl">
                    <a:srgbClr val="000000">
                      <a:alpha val="43137"/>
                    </a:srgbClr>
                  </a:outerShdw>
                </a:effectLst>
                <a:cs typeface="DecoType Naskh" pitchFamily="2" charset="-78"/>
              </a:rPr>
              <a:t>من أصليين </a:t>
            </a:r>
            <a:r>
              <a:rPr lang="ar-SA" sz="3200" b="1" dirty="0" smtClean="0">
                <a:effectLst>
                  <a:outerShdw blurRad="38100" dist="38100" dir="2700000" algn="tl">
                    <a:srgbClr val="000000">
                      <a:alpha val="43137"/>
                    </a:srgbClr>
                  </a:outerShdw>
                </a:effectLst>
                <a:cs typeface="DecoType Naskh" pitchFamily="2" charset="-78"/>
              </a:rPr>
              <a:t>يونانيين : </a:t>
            </a:r>
            <a:r>
              <a:rPr lang="ar-SA" sz="3200" b="1" dirty="0">
                <a:effectLst>
                  <a:outerShdw blurRad="38100" dist="38100" dir="2700000" algn="tl">
                    <a:srgbClr val="000000">
                      <a:alpha val="43137"/>
                    </a:srgbClr>
                  </a:outerShdw>
                </a:effectLst>
                <a:cs typeface="DecoType Naskh" pitchFamily="2" charset="-78"/>
              </a:rPr>
              <a:t>الأول </a:t>
            </a:r>
            <a:r>
              <a:rPr lang="en-US" sz="2400" b="1" dirty="0" err="1">
                <a:effectLst>
                  <a:outerShdw blurRad="38100" dist="38100" dir="2700000" algn="tl">
                    <a:srgbClr val="000000">
                      <a:alpha val="43137"/>
                    </a:srgbClr>
                  </a:outerShdw>
                </a:effectLst>
                <a:cs typeface="DecoType Naskh" pitchFamily="2" charset="-78"/>
              </a:rPr>
              <a:t>anthropos</a:t>
            </a:r>
            <a:r>
              <a:rPr lang="en-US" sz="2400" b="1" dirty="0">
                <a:effectLst>
                  <a:outerShdw blurRad="38100" dist="38100" dir="2700000" algn="tl">
                    <a:srgbClr val="000000">
                      <a:alpha val="43137"/>
                    </a:srgbClr>
                  </a:outerShdw>
                </a:effectLst>
                <a:cs typeface="DecoType Naskh" pitchFamily="2" charset="-78"/>
              </a:rPr>
              <a:t> </a:t>
            </a:r>
            <a:r>
              <a:rPr lang="ar-SA" sz="3200" b="1" dirty="0">
                <a:effectLst>
                  <a:outerShdw blurRad="38100" dist="38100" dir="2700000" algn="tl">
                    <a:srgbClr val="000000">
                      <a:alpha val="43137"/>
                    </a:srgbClr>
                  </a:outerShdw>
                </a:effectLst>
                <a:cs typeface="DecoType Naskh" pitchFamily="2" charset="-78"/>
              </a:rPr>
              <a:t> بمعنى إنسان والثاني </a:t>
            </a:r>
            <a:r>
              <a:rPr lang="en-US" sz="3200" b="1" dirty="0">
                <a:effectLst>
                  <a:outerShdw blurRad="38100" dist="38100" dir="2700000" algn="tl">
                    <a:srgbClr val="000000">
                      <a:alpha val="43137"/>
                    </a:srgbClr>
                  </a:outerShdw>
                </a:effectLst>
                <a:cs typeface="DecoType Naskh" pitchFamily="2" charset="-78"/>
              </a:rPr>
              <a:t>logos</a:t>
            </a:r>
            <a:r>
              <a:rPr lang="ar-SA" sz="3200" b="1" dirty="0">
                <a:effectLst>
                  <a:outerShdw blurRad="38100" dist="38100" dir="2700000" algn="tl">
                    <a:srgbClr val="000000">
                      <a:alpha val="43137"/>
                    </a:srgbClr>
                  </a:outerShdw>
                </a:effectLst>
                <a:cs typeface="DecoType Naskh" pitchFamily="2" charset="-78"/>
              </a:rPr>
              <a:t> بمعنى علم ، أي أن يعنى المصطلح علم الإنسان </a:t>
            </a:r>
            <a:r>
              <a:rPr lang="ar-SA" sz="3200" b="1" dirty="0" smtClean="0">
                <a:effectLst>
                  <a:outerShdw blurRad="38100" dist="38100" dir="2700000" algn="tl">
                    <a:srgbClr val="000000">
                      <a:alpha val="43137"/>
                    </a:srgbClr>
                  </a:outerShdw>
                </a:effectLst>
                <a:cs typeface="DecoType Naskh" pitchFamily="2" charset="-78"/>
              </a:rPr>
              <a:t>.</a:t>
            </a:r>
          </a:p>
          <a:p>
            <a:pPr marL="342900" indent="-342900" algn="just">
              <a:lnSpc>
                <a:spcPct val="150000"/>
              </a:lnSpc>
              <a:spcBef>
                <a:spcPct val="20000"/>
              </a:spcBef>
              <a:buFont typeface="Arial" pitchFamily="34" charset="0"/>
              <a:buChar char="•"/>
            </a:pPr>
            <a:r>
              <a:rPr lang="ar-SA" sz="3200" b="1" dirty="0">
                <a:effectLst>
                  <a:outerShdw blurRad="38100" dist="38100" dir="2700000" algn="tl">
                    <a:srgbClr val="000000">
                      <a:alpha val="43137"/>
                    </a:srgbClr>
                  </a:outerShdw>
                </a:effectLst>
                <a:cs typeface="DecoType Naskh" pitchFamily="2" charset="-78"/>
              </a:rPr>
              <a:t>ويذكر " </a:t>
            </a:r>
            <a:r>
              <a:rPr lang="ar-SA" sz="3200" b="1" dirty="0" err="1">
                <a:solidFill>
                  <a:srgbClr val="FF0000"/>
                </a:solidFill>
                <a:effectLst>
                  <a:outerShdw blurRad="38100" dist="38100" dir="2700000" algn="tl">
                    <a:srgbClr val="000000">
                      <a:alpha val="43137"/>
                    </a:srgbClr>
                  </a:outerShdw>
                </a:effectLst>
                <a:cs typeface="DecoType Naskh" pitchFamily="2" charset="-78"/>
              </a:rPr>
              <a:t>كلايد</a:t>
            </a:r>
            <a:r>
              <a:rPr lang="ar-SA" sz="3200" b="1" dirty="0">
                <a:solidFill>
                  <a:srgbClr val="FF0000"/>
                </a:solidFill>
                <a:effectLst>
                  <a:outerShdw blurRad="38100" dist="38100" dir="2700000" algn="tl">
                    <a:srgbClr val="000000">
                      <a:alpha val="43137"/>
                    </a:srgbClr>
                  </a:outerShdw>
                </a:effectLst>
                <a:cs typeface="DecoType Naskh" pitchFamily="2" charset="-78"/>
              </a:rPr>
              <a:t> </a:t>
            </a:r>
            <a:r>
              <a:rPr lang="ar-SA" sz="3200" b="1" dirty="0" err="1">
                <a:solidFill>
                  <a:srgbClr val="FF0000"/>
                </a:solidFill>
                <a:effectLst>
                  <a:outerShdw blurRad="38100" dist="38100" dir="2700000" algn="tl">
                    <a:srgbClr val="000000">
                      <a:alpha val="43137"/>
                    </a:srgbClr>
                  </a:outerShdw>
                </a:effectLst>
                <a:cs typeface="DecoType Naskh" pitchFamily="2" charset="-78"/>
              </a:rPr>
              <a:t>كلوكهون</a:t>
            </a:r>
            <a:r>
              <a:rPr lang="ar-SA" sz="3200" b="1" dirty="0">
                <a:solidFill>
                  <a:srgbClr val="FF0000"/>
                </a:solidFill>
                <a:effectLst>
                  <a:outerShdw blurRad="38100" dist="38100" dir="2700000" algn="tl">
                    <a:srgbClr val="000000">
                      <a:alpha val="43137"/>
                    </a:srgbClr>
                  </a:outerShdw>
                </a:effectLst>
                <a:cs typeface="DecoType Naskh" pitchFamily="2" charset="-78"/>
              </a:rPr>
              <a:t> </a:t>
            </a:r>
            <a:r>
              <a:rPr lang="ar-SA" sz="3200" b="1" dirty="0">
                <a:effectLst>
                  <a:outerShdw blurRad="38100" dist="38100" dir="2700000" algn="tl">
                    <a:srgbClr val="000000">
                      <a:alpha val="43137"/>
                    </a:srgbClr>
                  </a:outerShdw>
                </a:effectLst>
                <a:cs typeface="DecoType Naskh" pitchFamily="2" charset="-78"/>
              </a:rPr>
              <a:t>" أن هذا العلم يركز في الإجابة على التساؤلات التالية: ما التطور الإنساني من الناحتين البيولوجية والثقافية؟ هل هناك مبادئ أو قوانين تحكم هذا التطور؟ هل هناك ارتباطات بين الجوانب الطبيعية المختلفة للإنسان وبين عادات الشعوب في الماضي والحاضر؟ لماذا نجد أنماط معينة من الشخصية تميز مجتمعات معينة دون غيرها </a:t>
            </a:r>
            <a:r>
              <a:rPr lang="ar-SA" sz="3200" b="1" dirty="0" smtClean="0">
                <a:effectLst>
                  <a:outerShdw blurRad="38100" dist="38100" dir="2700000" algn="tl">
                    <a:srgbClr val="000000">
                      <a:alpha val="43137"/>
                    </a:srgbClr>
                  </a:outerShdw>
                </a:effectLst>
                <a:cs typeface="DecoType Naskh" pitchFamily="2" charset="-78"/>
              </a:rPr>
              <a:t>؟</a:t>
            </a:r>
            <a:endParaRPr lang="ar-SA" sz="32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55680799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02163" y="332656"/>
            <a:ext cx="8424936" cy="4178067"/>
          </a:xfrm>
          <a:prstGeom prst="rect">
            <a:avLst/>
          </a:prstGeom>
          <a:solidFill>
            <a:schemeClr val="bg1"/>
          </a:solidFill>
        </p:spPr>
        <p:txBody>
          <a:bodyPr wrap="square">
            <a:spAutoFit/>
          </a:bodyPr>
          <a:lstStyle/>
          <a:p>
            <a:pPr marL="342900" indent="-342900" algn="just">
              <a:lnSpc>
                <a:spcPct val="150000"/>
              </a:lnSpc>
              <a:spcBef>
                <a:spcPct val="20000"/>
              </a:spcBef>
              <a:buFont typeface="Arial" pitchFamily="34" charset="0"/>
              <a:buChar char="•"/>
            </a:pPr>
            <a:r>
              <a:rPr lang="ar-SA" sz="3600" b="1" dirty="0">
                <a:effectLst>
                  <a:outerShdw blurRad="38100" dist="38100" dir="2700000" algn="tl">
                    <a:srgbClr val="000000">
                      <a:alpha val="43137"/>
                    </a:srgbClr>
                  </a:outerShdw>
                </a:effectLst>
                <a:cs typeface="DecoType Naskh" pitchFamily="2" charset="-78"/>
              </a:rPr>
              <a:t>اختلفت الآراء في تحديد أقسام الانثروبولوجيا فمثلاً ترى المدرسة الانجليزية أنها تنقسم إلى ثلاثة أقسام (الانثروبولوجيا الطبيعية – الثقافية – الاجتماعية ) أما المدرسة الأمريكية تقسمها إلى قسمين (الطبيعية -  الثقافية) وتعتبر الاجتماعية أحد فروع الانثروبولوجيا الثقافية </a:t>
            </a:r>
            <a:r>
              <a:rPr lang="ar-SA" sz="3600" b="1" dirty="0" smtClean="0">
                <a:effectLst>
                  <a:outerShdw blurRad="38100" dist="38100" dir="2700000" algn="tl">
                    <a:srgbClr val="000000">
                      <a:alpha val="43137"/>
                    </a:srgbClr>
                  </a:outerShdw>
                </a:effectLst>
                <a:cs typeface="DecoType Naskh" pitchFamily="2" charset="-78"/>
              </a:rPr>
              <a:t>.</a:t>
            </a:r>
          </a:p>
        </p:txBody>
      </p:sp>
    </p:spTree>
    <p:extLst>
      <p:ext uri="{BB962C8B-B14F-4D97-AF65-F5344CB8AC3E}">
        <p14:creationId xmlns:p14="http://schemas.microsoft.com/office/powerpoint/2010/main" val="272316227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02163" y="332656"/>
            <a:ext cx="8424936" cy="5201424"/>
          </a:xfrm>
          <a:prstGeom prst="rect">
            <a:avLst/>
          </a:prstGeom>
          <a:solidFill>
            <a:schemeClr val="bg1"/>
          </a:solidFill>
        </p:spPr>
        <p:txBody>
          <a:bodyPr wrap="square">
            <a:spAutoFit/>
          </a:bodyPr>
          <a:lstStyle/>
          <a:p>
            <a:pPr marL="342900" indent="-342900" algn="just">
              <a:lnSpc>
                <a:spcPct val="150000"/>
              </a:lnSpc>
              <a:spcBef>
                <a:spcPct val="20000"/>
              </a:spcBef>
              <a:buFont typeface="Arial" pitchFamily="34" charset="0"/>
              <a:buChar char="•"/>
            </a:pPr>
            <a:r>
              <a:rPr lang="ar-SA" sz="3200" b="1" dirty="0" smtClean="0">
                <a:effectLst>
                  <a:outerShdw blurRad="38100" dist="38100" dir="2700000" algn="tl">
                    <a:srgbClr val="000000">
                      <a:alpha val="43137"/>
                    </a:srgbClr>
                  </a:outerShdw>
                </a:effectLst>
                <a:cs typeface="DecoType Naskh" pitchFamily="2" charset="-78"/>
              </a:rPr>
              <a:t>تختص </a:t>
            </a:r>
            <a:r>
              <a:rPr lang="ar-SA" sz="3200" b="1" dirty="0">
                <a:effectLst>
                  <a:outerShdw blurRad="38100" dist="38100" dir="2700000" algn="tl">
                    <a:srgbClr val="000000">
                      <a:alpha val="43137"/>
                    </a:srgbClr>
                  </a:outerShdw>
                </a:effectLst>
                <a:cs typeface="DecoType Naskh" pitchFamily="2" charset="-78"/>
              </a:rPr>
              <a:t>الانثروبولوجيا الطبيعية بدراسة الجوانب الطبيعية للإنسان مثل تطور الجنس البشرى وخصائصه وتصنيفاته أما الثقافية تهتم بدراسة الثقافة أو أسلوب معيشة الإنسان ولكثرة الموضوعات التي تدخل في إطار الثقافة قد انقسمت الانثروبولوجيا الثقافية إلى فروع عديدة مثل : </a:t>
            </a:r>
            <a:r>
              <a:rPr lang="ar-SA" sz="3200" b="1" dirty="0" err="1">
                <a:effectLst>
                  <a:outerShdw blurRad="38100" dist="38100" dir="2700000" algn="tl">
                    <a:srgbClr val="000000">
                      <a:alpha val="43137"/>
                    </a:srgbClr>
                  </a:outerShdw>
                </a:effectLst>
                <a:cs typeface="DecoType Naskh" pitchFamily="2" charset="-78"/>
              </a:rPr>
              <a:t>الانثوجرافيا</a:t>
            </a:r>
            <a:r>
              <a:rPr lang="ar-SA" sz="3200" b="1" dirty="0">
                <a:effectLst>
                  <a:outerShdw blurRad="38100" dist="38100" dir="2700000" algn="tl">
                    <a:srgbClr val="000000">
                      <a:alpha val="43137"/>
                    </a:srgbClr>
                  </a:outerShdw>
                </a:effectLst>
                <a:cs typeface="DecoType Naskh" pitchFamily="2" charset="-78"/>
              </a:rPr>
              <a:t> ، </a:t>
            </a:r>
            <a:r>
              <a:rPr lang="ar-SA" sz="3200" b="1" dirty="0" err="1">
                <a:effectLst>
                  <a:outerShdw blurRad="38100" dist="38100" dir="2700000" algn="tl">
                    <a:srgbClr val="000000">
                      <a:alpha val="43137"/>
                    </a:srgbClr>
                  </a:outerShdw>
                </a:effectLst>
                <a:cs typeface="DecoType Naskh" pitchFamily="2" charset="-78"/>
              </a:rPr>
              <a:t>الاثنولوجيا</a:t>
            </a:r>
            <a:r>
              <a:rPr lang="ar-SA" sz="3200" b="1" dirty="0">
                <a:effectLst>
                  <a:outerShdw blurRad="38100" dist="38100" dir="2700000" algn="tl">
                    <a:srgbClr val="000000">
                      <a:alpha val="43137"/>
                    </a:srgbClr>
                  </a:outerShdw>
                </a:effectLst>
                <a:cs typeface="DecoType Naskh" pitchFamily="2" charset="-78"/>
              </a:rPr>
              <a:t> ،علم الآثار ، علم اللغويات ، الانثروبولوجيا الاقتصادية ، النفسية ويطلق أحياناً عليها الثقافة والشخصية وهذه الفروع تهتم بدراسة عنصر أو أكثر من عناصر الثقافة وعلاقتها بالظواهر الاجتماعية. </a:t>
            </a:r>
          </a:p>
        </p:txBody>
      </p:sp>
    </p:spTree>
    <p:extLst>
      <p:ext uri="{BB962C8B-B14F-4D97-AF65-F5344CB8AC3E}">
        <p14:creationId xmlns:p14="http://schemas.microsoft.com/office/powerpoint/2010/main" val="279173600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332656"/>
            <a:ext cx="8496944" cy="5009064"/>
          </a:xfrm>
          <a:prstGeom prst="rect">
            <a:avLst/>
          </a:prstGeom>
          <a:solidFill>
            <a:schemeClr val="bg1"/>
          </a:solidFill>
        </p:spPr>
        <p:txBody>
          <a:bodyPr wrap="square">
            <a:spAutoFit/>
          </a:bodyPr>
          <a:lstStyle/>
          <a:p>
            <a:pPr marL="342900" indent="-342900" algn="just">
              <a:lnSpc>
                <a:spcPct val="150000"/>
              </a:lnSpc>
              <a:spcBef>
                <a:spcPct val="20000"/>
              </a:spcBef>
              <a:buFont typeface="Arial" pitchFamily="34" charset="0"/>
              <a:buChar char="•"/>
            </a:pPr>
            <a:r>
              <a:rPr lang="ar-SA" sz="3600" b="1" dirty="0">
                <a:effectLst>
                  <a:outerShdw blurRad="38100" dist="38100" dir="2700000" algn="tl">
                    <a:srgbClr val="000000">
                      <a:alpha val="43137"/>
                    </a:srgbClr>
                  </a:outerShdw>
                </a:effectLst>
                <a:cs typeface="DecoType Naskh" pitchFamily="2" charset="-78"/>
              </a:rPr>
              <a:t>أن الاختلاف بين الانثروبولوجيا الثقافية وعلم الاجتماع في أن الانثروبولوجيا تهتم بدراسة المجتمعات البدائية أي دراسة الإنسان البدائي أو غير المتعلم أما علم الاجتماع يدرس المجتمعات الحديثة أي الحضارات الأكثر تقدما بالإضافة أن علم الاجتماع يهتم بدراسة أجزاء من المجتمع كنظام الأسرة أما الانثروبولوجيا تهتم بدراسة المجتمع من جميع جوانبه أي دراسة كلية للمجتمعات.</a:t>
            </a:r>
          </a:p>
        </p:txBody>
      </p:sp>
    </p:spTree>
    <p:extLst>
      <p:ext uri="{BB962C8B-B14F-4D97-AF65-F5344CB8AC3E}">
        <p14:creationId xmlns:p14="http://schemas.microsoft.com/office/powerpoint/2010/main" val="396931882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332656"/>
            <a:ext cx="8424936" cy="5009064"/>
          </a:xfrm>
          <a:prstGeom prst="rect">
            <a:avLst/>
          </a:prstGeom>
          <a:solidFill>
            <a:schemeClr val="bg1"/>
          </a:solidFill>
        </p:spPr>
        <p:txBody>
          <a:bodyPr wrap="square">
            <a:spAutoFit/>
          </a:bodyPr>
          <a:lstStyle/>
          <a:p>
            <a:pPr marL="342900" indent="-342900" algn="just">
              <a:lnSpc>
                <a:spcPct val="150000"/>
              </a:lnSpc>
              <a:spcBef>
                <a:spcPct val="20000"/>
              </a:spcBef>
              <a:buFont typeface="Arial" pitchFamily="34" charset="0"/>
              <a:buChar char="•"/>
            </a:pPr>
            <a:r>
              <a:rPr lang="ar-SA" sz="3600" b="1" dirty="0">
                <a:effectLst>
                  <a:outerShdw blurRad="38100" dist="38100" dir="2700000" algn="tl">
                    <a:srgbClr val="000000">
                      <a:alpha val="43137"/>
                    </a:srgbClr>
                  </a:outerShdw>
                </a:effectLst>
                <a:cs typeface="DecoType Naskh" pitchFamily="2" charset="-78"/>
              </a:rPr>
              <a:t>بالإضافة إلى أن علماء الانثروبولوجيا يعيشون داخل المجتمع  الذي يدرسونه </a:t>
            </a:r>
            <a:r>
              <a:rPr lang="ar-SA" sz="3600" b="1" dirty="0" err="1">
                <a:effectLst>
                  <a:outerShdw blurRad="38100" dist="38100" dir="2700000" algn="tl">
                    <a:srgbClr val="000000">
                      <a:alpha val="43137"/>
                    </a:srgbClr>
                  </a:outerShdw>
                </a:effectLst>
                <a:cs typeface="DecoType Naskh" pitchFamily="2" charset="-78"/>
              </a:rPr>
              <a:t>ليلاحظون</a:t>
            </a:r>
            <a:r>
              <a:rPr lang="ar-SA" sz="3600" b="1" dirty="0">
                <a:effectLst>
                  <a:outerShdw blurRad="38100" dist="38100" dir="2700000" algn="tl">
                    <a:srgbClr val="000000">
                      <a:alpha val="43137"/>
                    </a:srgbClr>
                  </a:outerShdw>
                </a:effectLst>
                <a:cs typeface="DecoType Naskh" pitchFamily="2" charset="-78"/>
              </a:rPr>
              <a:t> السلوك ملاحظة مباشرة ويسجلون العادات ومنهجهم كيفي ويدرسون المجتمعات المحلية الصغيرة أما علماء الاجتماع يعتمدون على الإحصاءات والاستبيانات في دراستهم والمنهج الكمي والكيفي في نفس الوقت ويدرسون المجتمعات الكبيرة والعمليات الاجتماعية المعقدة.</a:t>
            </a:r>
          </a:p>
        </p:txBody>
      </p:sp>
    </p:spTree>
    <p:extLst>
      <p:ext uri="{BB962C8B-B14F-4D97-AF65-F5344CB8AC3E}">
        <p14:creationId xmlns:p14="http://schemas.microsoft.com/office/powerpoint/2010/main" val="248466685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8176" y="404664"/>
            <a:ext cx="8568952" cy="5009064"/>
          </a:xfrm>
          <a:prstGeom prst="rect">
            <a:avLst/>
          </a:prstGeom>
          <a:solidFill>
            <a:schemeClr val="bg1"/>
          </a:solidFill>
        </p:spPr>
        <p:txBody>
          <a:bodyPr wrap="square">
            <a:spAutoFit/>
          </a:bodyPr>
          <a:lstStyle/>
          <a:p>
            <a:pPr marL="342900" indent="-342900" algn="just">
              <a:lnSpc>
                <a:spcPct val="150000"/>
              </a:lnSpc>
              <a:spcBef>
                <a:spcPct val="20000"/>
              </a:spcBef>
              <a:buFont typeface="Arial" pitchFamily="34" charset="0"/>
              <a:buChar char="•"/>
            </a:pPr>
            <a:r>
              <a:rPr lang="ar-SA" sz="3600" b="1" dirty="0">
                <a:effectLst>
                  <a:outerShdw blurRad="38100" dist="38100" dir="2700000" algn="tl">
                    <a:srgbClr val="000000">
                      <a:alpha val="43137"/>
                    </a:srgbClr>
                  </a:outerShdw>
                </a:effectLst>
                <a:cs typeface="DecoType Naskh" pitchFamily="2" charset="-78"/>
              </a:rPr>
              <a:t>بالرغم من هذه الاختلافات بين العلمين بل أن الانثروبولوجيا أقرب العلوم الاجتماعية إلى علم الاجتماع وبينهما مفاهيم مشتركة كما شهدت الانثروبولوجيا تطورات وتغيرات في الـ 30 </a:t>
            </a:r>
            <a:r>
              <a:rPr lang="ar-SA" sz="3600" b="1" dirty="0" smtClean="0">
                <a:effectLst>
                  <a:outerShdw blurRad="38100" dist="38100" dir="2700000" algn="tl">
                    <a:srgbClr val="000000">
                      <a:alpha val="43137"/>
                    </a:srgbClr>
                  </a:outerShdw>
                </a:effectLst>
                <a:cs typeface="DecoType Naskh" pitchFamily="2" charset="-78"/>
              </a:rPr>
              <a:t>سنة </a:t>
            </a:r>
            <a:r>
              <a:rPr lang="ar-SA" sz="3600" b="1" dirty="0">
                <a:effectLst>
                  <a:outerShdw blurRad="38100" dist="38100" dir="2700000" algn="tl">
                    <a:srgbClr val="000000">
                      <a:alpha val="43137"/>
                    </a:srgbClr>
                  </a:outerShdw>
                </a:effectLst>
                <a:cs typeface="DecoType Naskh" pitchFamily="2" charset="-78"/>
              </a:rPr>
              <a:t>الأخيرة ، فمثلاً اهتمت بدراسة المجتمعات والثقافات الكبيرة بدلاً من البدائية الصغيرة مثل دراسة الثقافة الصينية ، الأمريكية، الفرنسية ولذا أصبح كل من علماء الاجتماع والانثروبولوجيا يدرسون موضوعات متشابهة. </a:t>
            </a:r>
          </a:p>
        </p:txBody>
      </p:sp>
    </p:spTree>
    <p:extLst>
      <p:ext uri="{BB962C8B-B14F-4D97-AF65-F5344CB8AC3E}">
        <p14:creationId xmlns:p14="http://schemas.microsoft.com/office/powerpoint/2010/main" val="247153309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8394" y="476672"/>
            <a:ext cx="8352928" cy="4178067"/>
          </a:xfrm>
          <a:prstGeom prst="rect">
            <a:avLst/>
          </a:prstGeom>
          <a:solidFill>
            <a:schemeClr val="bg1"/>
          </a:solidFill>
        </p:spPr>
        <p:txBody>
          <a:bodyPr wrap="square">
            <a:spAutoFit/>
          </a:bodyPr>
          <a:lstStyle/>
          <a:p>
            <a:pPr marL="342900" indent="-342900" algn="just">
              <a:lnSpc>
                <a:spcPct val="150000"/>
              </a:lnSpc>
              <a:spcBef>
                <a:spcPct val="20000"/>
              </a:spcBef>
              <a:buFont typeface="Arial" pitchFamily="34" charset="0"/>
              <a:buChar char="•"/>
            </a:pPr>
            <a:r>
              <a:rPr lang="ar-SA" sz="3600" b="1" dirty="0">
                <a:effectLst>
                  <a:outerShdw blurRad="38100" dist="38100" dir="2700000" algn="tl">
                    <a:srgbClr val="000000">
                      <a:alpha val="43137"/>
                    </a:srgbClr>
                  </a:outerShdw>
                </a:effectLst>
                <a:cs typeface="DecoType Naskh" pitchFamily="2" charset="-78"/>
              </a:rPr>
              <a:t>وكما توجد درجة أكبر من التشابه بين الانثروبولوجيا الاجتماعية وعلم الاجتماع كلاهما يدرس العلاقات الاجتماعية وتحليل البناء الاجتماعي للمجتمعات الإنسانية مما جعل " </a:t>
            </a:r>
            <a:r>
              <a:rPr lang="ar-SA" sz="3600" b="1" dirty="0">
                <a:solidFill>
                  <a:srgbClr val="FF0000"/>
                </a:solidFill>
                <a:effectLst>
                  <a:outerShdw blurRad="38100" dist="38100" dir="2700000" algn="tl">
                    <a:srgbClr val="000000">
                      <a:alpha val="43137"/>
                    </a:srgbClr>
                  </a:outerShdw>
                </a:effectLst>
                <a:cs typeface="DecoType Naskh" pitchFamily="2" charset="-78"/>
              </a:rPr>
              <a:t>راد كليف براون </a:t>
            </a:r>
            <a:r>
              <a:rPr lang="ar-SA" sz="3600" b="1" dirty="0">
                <a:effectLst>
                  <a:outerShdw blurRad="38100" dist="38100" dir="2700000" algn="tl">
                    <a:srgbClr val="000000">
                      <a:alpha val="43137"/>
                    </a:srgbClr>
                  </a:outerShdw>
                </a:effectLst>
                <a:cs typeface="DecoType Naskh" pitchFamily="2" charset="-78"/>
              </a:rPr>
              <a:t>" يطلق على الانثروبولوجيا علم الاجتماع المقارن وكما يوجد تكامل بين علم الاجتماع والانثروبولوجيا الثقافية وعلم النفس.</a:t>
            </a:r>
          </a:p>
        </p:txBody>
      </p:sp>
    </p:spTree>
    <p:extLst>
      <p:ext uri="{BB962C8B-B14F-4D97-AF65-F5344CB8AC3E}">
        <p14:creationId xmlns:p14="http://schemas.microsoft.com/office/powerpoint/2010/main" val="153771465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44839" y="332656"/>
            <a:ext cx="8568952" cy="5009064"/>
          </a:xfrm>
          <a:prstGeom prst="rect">
            <a:avLst/>
          </a:prstGeom>
          <a:solidFill>
            <a:schemeClr val="bg1"/>
          </a:solidFill>
        </p:spPr>
        <p:txBody>
          <a:bodyPr wrap="square">
            <a:spAutoFit/>
          </a:bodyPr>
          <a:lstStyle/>
          <a:p>
            <a:pPr marL="342900" indent="-342900" algn="just">
              <a:lnSpc>
                <a:spcPct val="150000"/>
              </a:lnSpc>
              <a:spcBef>
                <a:spcPct val="20000"/>
              </a:spcBef>
              <a:buFont typeface="Arial" pitchFamily="34" charset="0"/>
              <a:buChar char="•"/>
            </a:pPr>
            <a:r>
              <a:rPr lang="ar-SA" sz="3600" b="1" dirty="0">
                <a:effectLst>
                  <a:outerShdw blurRad="38100" dist="38100" dir="2700000" algn="tl">
                    <a:srgbClr val="000000">
                      <a:alpha val="43137"/>
                    </a:srgbClr>
                  </a:outerShdw>
                </a:effectLst>
                <a:cs typeface="DecoType Naskh" pitchFamily="2" charset="-78"/>
              </a:rPr>
              <a:t>ويؤكد " </a:t>
            </a:r>
            <a:r>
              <a:rPr lang="ar-SA" sz="3600" b="1" dirty="0">
                <a:solidFill>
                  <a:srgbClr val="FF0000"/>
                </a:solidFill>
                <a:effectLst>
                  <a:outerShdw blurRad="38100" dist="38100" dir="2700000" algn="tl">
                    <a:srgbClr val="000000">
                      <a:alpha val="43137"/>
                    </a:srgbClr>
                  </a:outerShdw>
                </a:effectLst>
                <a:cs typeface="DecoType Naskh" pitchFamily="2" charset="-78"/>
              </a:rPr>
              <a:t>رالف </a:t>
            </a:r>
            <a:r>
              <a:rPr lang="ar-SA" sz="3600" b="1" dirty="0" err="1">
                <a:solidFill>
                  <a:srgbClr val="FF0000"/>
                </a:solidFill>
                <a:effectLst>
                  <a:outerShdw blurRad="38100" dist="38100" dir="2700000" algn="tl">
                    <a:srgbClr val="000000">
                      <a:alpha val="43137"/>
                    </a:srgbClr>
                  </a:outerShdw>
                </a:effectLst>
                <a:cs typeface="DecoType Naskh" pitchFamily="2" charset="-78"/>
              </a:rPr>
              <a:t>لينتون</a:t>
            </a:r>
            <a:r>
              <a:rPr lang="ar-SA" sz="3600" b="1" dirty="0">
                <a:solidFill>
                  <a:srgbClr val="FF0000"/>
                </a:solidFill>
                <a:effectLst>
                  <a:outerShdw blurRad="38100" dist="38100" dir="2700000" algn="tl">
                    <a:srgbClr val="000000">
                      <a:alpha val="43137"/>
                    </a:srgbClr>
                  </a:outerShdw>
                </a:effectLst>
                <a:cs typeface="DecoType Naskh" pitchFamily="2" charset="-78"/>
              </a:rPr>
              <a:t> </a:t>
            </a:r>
            <a:r>
              <a:rPr lang="ar-SA" sz="3600" b="1" dirty="0">
                <a:effectLst>
                  <a:outerShdw blurRad="38100" dist="38100" dir="2700000" algn="tl">
                    <a:srgbClr val="000000">
                      <a:alpha val="43137"/>
                    </a:srgbClr>
                  </a:outerShdw>
                </a:effectLst>
                <a:cs typeface="DecoType Naskh" pitchFamily="2" charset="-78"/>
              </a:rPr>
              <a:t>" أن علم النفس يركز على دراسة الفرد وعلم الاجتماع على دراسة المجتمع والانثروبولوجيا الثقافية على دراسة الثقافة وأن هناك اليوم تكامل واضح بين الفرد والمجتمع والثقافة وتفاعل مستمر وأيضاً لا يمكن دراستهما بمعزل كل منهما عن الآخر وكما تنبأ "</a:t>
            </a:r>
            <a:r>
              <a:rPr lang="ar-SA" sz="3600" b="1" dirty="0" err="1">
                <a:solidFill>
                  <a:srgbClr val="FF0000"/>
                </a:solidFill>
                <a:effectLst>
                  <a:outerShdw blurRad="38100" dist="38100" dir="2700000" algn="tl">
                    <a:srgbClr val="000000">
                      <a:alpha val="43137"/>
                    </a:srgbClr>
                  </a:outerShdw>
                </a:effectLst>
                <a:cs typeface="DecoType Naskh" pitchFamily="2" charset="-78"/>
              </a:rPr>
              <a:t>لينتون</a:t>
            </a:r>
            <a:r>
              <a:rPr lang="ar-SA" sz="3600" b="1" dirty="0">
                <a:effectLst>
                  <a:outerShdw blurRad="38100" dist="38100" dir="2700000" algn="tl">
                    <a:srgbClr val="000000">
                      <a:alpha val="43137"/>
                    </a:srgbClr>
                  </a:outerShdw>
                </a:effectLst>
                <a:cs typeface="DecoType Naskh" pitchFamily="2" charset="-78"/>
              </a:rPr>
              <a:t> " بظهور علم اجتماعي عام لدراسة السلوك الإنساني والتنسيق بين نتائج كل من علم النفس وعلم الاجتماع والانثروبولوجيا .</a:t>
            </a:r>
          </a:p>
        </p:txBody>
      </p:sp>
    </p:spTree>
    <p:extLst>
      <p:ext uri="{BB962C8B-B14F-4D97-AF65-F5344CB8AC3E}">
        <p14:creationId xmlns:p14="http://schemas.microsoft.com/office/powerpoint/2010/main" val="408840437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404664"/>
            <a:ext cx="8229600" cy="4525963"/>
          </a:xfrm>
        </p:spPr>
        <p:txBody>
          <a:bodyPr>
            <a:normAutofit fontScale="92500"/>
          </a:bodyPr>
          <a:lstStyle/>
          <a:p>
            <a:pPr marL="0" indent="0" algn="ctr">
              <a:lnSpc>
                <a:spcPct val="150000"/>
              </a:lnSpc>
              <a:buNone/>
            </a:pPr>
            <a:r>
              <a:rPr lang="ar-SA" sz="8000" b="1" dirty="0" smtClean="0">
                <a:effectLst>
                  <a:outerShdw blurRad="38100" dist="38100" dir="2700000" algn="tl">
                    <a:srgbClr val="000000">
                      <a:alpha val="43137"/>
                    </a:srgbClr>
                  </a:outerShdw>
                </a:effectLst>
                <a:latin typeface="+mj-lt"/>
                <a:ea typeface="+mj-ea"/>
                <a:cs typeface="DecoType Naskh" pitchFamily="2" charset="-78"/>
              </a:rPr>
              <a:t>وننتقل الآن إلى الأسئلة الموضوعية وكيفية الإجابة عليها</a:t>
            </a:r>
            <a:endParaRPr lang="ar-SA" sz="80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69067671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1"/>
            <a:ext cx="8229600" cy="2404864"/>
          </a:xfrm>
        </p:spPr>
        <p:txBody>
          <a:bodyPr>
            <a:normAutofit/>
          </a:bodyPr>
          <a:lstStyle/>
          <a:p>
            <a:pPr marL="0" indent="0" algn="ctr">
              <a:lnSpc>
                <a:spcPct val="150000"/>
              </a:lnSpc>
              <a:buNone/>
            </a:pPr>
            <a:r>
              <a:rPr lang="ar-SA" sz="8000" b="1" dirty="0" smtClean="0">
                <a:effectLst>
                  <a:outerShdw blurRad="38100" dist="38100" dir="2700000" algn="tl">
                    <a:srgbClr val="000000">
                      <a:alpha val="43137"/>
                    </a:srgbClr>
                  </a:outerShdw>
                </a:effectLst>
                <a:latin typeface="+mj-lt"/>
                <a:ea typeface="+mj-ea"/>
                <a:cs typeface="DecoType Naskh" pitchFamily="2" charset="-78"/>
              </a:rPr>
              <a:t>أ- الاختيار بين متعدد</a:t>
            </a:r>
            <a:endParaRPr lang="ar-SA" sz="80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0938247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404664"/>
            <a:ext cx="8229600" cy="4525963"/>
          </a:xfrm>
          <a:solidFill>
            <a:schemeClr val="bg1"/>
          </a:solidFill>
        </p:spPr>
        <p:txBody>
          <a:bodyPr>
            <a:normAutofit/>
          </a:bodyPr>
          <a:lstStyle/>
          <a:p>
            <a:pPr marL="182880" indent="0" algn="just">
              <a:buNone/>
            </a:pPr>
            <a:r>
              <a:rPr lang="ar-SA" sz="4000" b="1" dirty="0">
                <a:solidFill>
                  <a:srgbClr val="FF0000"/>
                </a:solidFill>
                <a:effectLst>
                  <a:outerShdw blurRad="38100" dist="38100" dir="2700000" algn="tl">
                    <a:srgbClr val="000000">
                      <a:alpha val="43137"/>
                    </a:srgbClr>
                  </a:outerShdw>
                </a:effectLst>
                <a:latin typeface="+mj-lt"/>
                <a:ea typeface="+mj-ea"/>
                <a:cs typeface="DecoType Naskh" pitchFamily="2" charset="-78"/>
              </a:rPr>
              <a:t>س 1 : </a:t>
            </a:r>
            <a:r>
              <a:rPr lang="ar-SA" sz="4000" b="1" dirty="0">
                <a:solidFill>
                  <a:srgbClr val="7030A0"/>
                </a:solidFill>
                <a:effectLst>
                  <a:outerShdw blurRad="38100" dist="38100" dir="2700000" algn="tl">
                    <a:srgbClr val="000000">
                      <a:alpha val="43137"/>
                    </a:srgbClr>
                  </a:outerShdw>
                </a:effectLst>
                <a:cs typeface="DecoType Naskh" pitchFamily="2" charset="-78"/>
              </a:rPr>
              <a:t>اختر أو اختاري الإجابة الصحيحة مما يلي:-</a:t>
            </a:r>
          </a:p>
          <a:p>
            <a:pPr algn="just"/>
            <a:r>
              <a:rPr lang="ar-SA" sz="3600" b="1" dirty="0">
                <a:effectLst>
                  <a:outerShdw blurRad="38100" dist="38100" dir="2700000" algn="tl">
                    <a:srgbClr val="000000">
                      <a:alpha val="43137"/>
                    </a:srgbClr>
                  </a:outerShdw>
                </a:effectLst>
                <a:latin typeface="+mj-lt"/>
                <a:ea typeface="+mj-ea"/>
                <a:cs typeface="DecoType Naskh" pitchFamily="2" charset="-78"/>
              </a:rPr>
              <a:t>العالم الاجتماعي </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الذى نادى بعلم جديد للمجتمع وسماه علم العمران هو:</a:t>
            </a:r>
          </a:p>
          <a:p>
            <a:pPr marL="182880" indent="0" algn="just">
              <a:buNone/>
            </a:pP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أ- ابن خلدون             ب- أفلاطون </a:t>
            </a:r>
          </a:p>
          <a:p>
            <a:pPr marL="182880" indent="0" algn="just">
              <a:buNone/>
            </a:pP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ج- </a:t>
            </a:r>
            <a:r>
              <a:rPr lang="ar-SA" sz="36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أرسطو                </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د- أوجست كونت</a:t>
            </a:r>
          </a:p>
        </p:txBody>
      </p:sp>
    </p:spTree>
    <p:extLst>
      <p:ext uri="{BB962C8B-B14F-4D97-AF65-F5344CB8AC3E}">
        <p14:creationId xmlns:p14="http://schemas.microsoft.com/office/powerpoint/2010/main" val="228308837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6856" y="476672"/>
            <a:ext cx="8229600" cy="2304256"/>
          </a:xfrm>
          <a:solidFill>
            <a:schemeClr val="bg1"/>
          </a:solidFill>
        </p:spPr>
        <p:txBody>
          <a:bodyPr>
            <a:noAutofit/>
          </a:bodyPr>
          <a:lstStyle/>
          <a:p>
            <a:pPr marL="0" indent="0" algn="just">
              <a:buNone/>
            </a:pPr>
            <a:r>
              <a:rPr lang="ar-SA" sz="3600" b="1" dirty="0">
                <a:solidFill>
                  <a:srgbClr val="C00000"/>
                </a:solidFill>
                <a:effectLst>
                  <a:outerShdw blurRad="38100" dist="38100" dir="2700000" algn="tl">
                    <a:srgbClr val="000000">
                      <a:alpha val="43137"/>
                    </a:srgbClr>
                  </a:outerShdw>
                </a:effectLst>
              </a:rPr>
              <a:t>ج 1 :</a:t>
            </a:r>
          </a:p>
          <a:p>
            <a:pPr algn="just"/>
            <a:r>
              <a:rPr lang="ar-SA" sz="36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العالم </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الاجتماعي الذى نادى بعلم جديد للمجتمع وسماه علم العمران هو:</a:t>
            </a:r>
          </a:p>
          <a:p>
            <a:pPr marL="925830" indent="-742950" algn="ctr">
              <a:buAutoNum type="arabic1Minus"/>
            </a:pP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ابن خلدون </a:t>
            </a:r>
          </a:p>
        </p:txBody>
      </p:sp>
    </p:spTree>
    <p:extLst>
      <p:ext uri="{BB962C8B-B14F-4D97-AF65-F5344CB8AC3E}">
        <p14:creationId xmlns:p14="http://schemas.microsoft.com/office/powerpoint/2010/main" val="82629662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11"/>
          <p:cNvSpPr txBox="1">
            <a:spLocks noChangeArrowheads="1"/>
          </p:cNvSpPr>
          <p:nvPr/>
        </p:nvSpPr>
        <p:spPr bwMode="auto">
          <a:xfrm>
            <a:off x="228600" y="228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endParaRPr kumimoji="1" lang="ar-SA" sz="2400"/>
          </a:p>
        </p:txBody>
      </p:sp>
      <p:sp>
        <p:nvSpPr>
          <p:cNvPr id="22531" name="مستطيل 1"/>
          <p:cNvSpPr>
            <a:spLocks noChangeArrowheads="1"/>
          </p:cNvSpPr>
          <p:nvPr/>
        </p:nvSpPr>
        <p:spPr bwMode="auto">
          <a:xfrm>
            <a:off x="431800" y="468645"/>
            <a:ext cx="8135938" cy="3785652"/>
          </a:xfrm>
          <a:prstGeom prst="rect">
            <a:avLst/>
          </a:prstGeom>
          <a:solidFill>
            <a:schemeClr val="bg1"/>
          </a:solidFill>
          <a:ln w="50800">
            <a:solidFill>
              <a:srgbClr val="000000"/>
            </a:solidFill>
            <a:miter lim="800000"/>
            <a:headEnd/>
            <a:tailEnd/>
          </a:ln>
        </p:spPr>
        <p:txBody>
          <a:bodyPr>
            <a:spAutoFit/>
          </a:bodyPr>
          <a:lstStyle/>
          <a:p>
            <a:pPr algn="r">
              <a:lnSpc>
                <a:spcPct val="150000"/>
              </a:lnSpc>
              <a:defRPr/>
            </a:pP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س </a:t>
            </a:r>
            <a:r>
              <a:rPr lang="ar-SA" sz="36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2</a:t>
            </a:r>
            <a:r>
              <a:rPr lang="ar-SA" sz="4000" b="1" dirty="0" smtClean="0">
                <a:solidFill>
                  <a:srgbClr val="FF0000"/>
                </a:solidFill>
                <a:effectLst>
                  <a:outerShdw blurRad="38100" dist="38100" dir="2700000" algn="tl">
                    <a:srgbClr val="000000">
                      <a:alpha val="43137"/>
                    </a:srgbClr>
                  </a:outerShdw>
                </a:effectLst>
                <a:cs typeface="DecoType Naskh" pitchFamily="2" charset="-78"/>
              </a:rPr>
              <a:t> </a:t>
            </a:r>
            <a:r>
              <a:rPr lang="ar-SA" sz="4000" b="1" dirty="0">
                <a:solidFill>
                  <a:srgbClr val="FF0000"/>
                </a:solidFill>
                <a:effectLst>
                  <a:outerShdw blurRad="38100" dist="38100" dir="2700000" algn="tl">
                    <a:srgbClr val="000000">
                      <a:alpha val="43137"/>
                    </a:srgbClr>
                  </a:outerShdw>
                </a:effectLst>
                <a:cs typeface="DecoType Naskh" pitchFamily="2" charset="-78"/>
              </a:rPr>
              <a:t>: </a:t>
            </a:r>
          </a:p>
          <a:p>
            <a:pPr algn="r">
              <a:lnSpc>
                <a:spcPct val="150000"/>
              </a:lnSpc>
              <a:defRPr/>
            </a:pPr>
            <a:r>
              <a:rPr lang="ar-SA" sz="4000" b="1" dirty="0">
                <a:effectLst>
                  <a:outerShdw blurRad="38100" dist="38100" dir="2700000" algn="tl">
                    <a:srgbClr val="000000">
                      <a:alpha val="43137"/>
                    </a:srgbClr>
                  </a:outerShdw>
                </a:effectLst>
                <a:cs typeface="DecoType Naskh" pitchFamily="2" charset="-78"/>
              </a:rPr>
              <a:t>يهتم علم الاجتماع بدراسة النظام الاقتصادي من حيث :</a:t>
            </a:r>
          </a:p>
          <a:p>
            <a:pPr algn="r">
              <a:lnSpc>
                <a:spcPct val="150000"/>
              </a:lnSpc>
              <a:defRPr/>
            </a:pPr>
            <a:r>
              <a:rPr lang="ar-SA" sz="4000" b="1" dirty="0">
                <a:effectLst>
                  <a:outerShdw blurRad="38100" dist="38100" dir="2700000" algn="tl">
                    <a:srgbClr val="000000">
                      <a:alpha val="43137"/>
                    </a:srgbClr>
                  </a:outerShdw>
                </a:effectLst>
                <a:cs typeface="DecoType Naskh" pitchFamily="2" charset="-78"/>
              </a:rPr>
              <a:t>أ- العرض والطلب           ب- مشاكل </a:t>
            </a:r>
            <a:r>
              <a:rPr lang="ar-SA" sz="4000" b="1" dirty="0" smtClean="0">
                <a:effectLst>
                  <a:outerShdw blurRad="38100" dist="38100" dir="2700000" algn="tl">
                    <a:srgbClr val="000000">
                      <a:alpha val="43137"/>
                    </a:srgbClr>
                  </a:outerShdw>
                </a:effectLst>
                <a:cs typeface="DecoType Naskh" pitchFamily="2" charset="-78"/>
              </a:rPr>
              <a:t>الإنتاج </a:t>
            </a:r>
            <a:endParaRPr lang="ar-SA" sz="4000" b="1" dirty="0">
              <a:effectLst>
                <a:outerShdw blurRad="38100" dist="38100" dir="2700000" algn="tl">
                  <a:srgbClr val="000000">
                    <a:alpha val="43137"/>
                  </a:srgbClr>
                </a:outerShdw>
              </a:effectLst>
              <a:cs typeface="DecoType Naskh" pitchFamily="2" charset="-78"/>
            </a:endParaRPr>
          </a:p>
          <a:p>
            <a:pPr algn="r">
              <a:lnSpc>
                <a:spcPct val="150000"/>
              </a:lnSpc>
              <a:defRPr/>
            </a:pPr>
            <a:r>
              <a:rPr lang="ar-SA" sz="4000" b="1" dirty="0">
                <a:effectLst>
                  <a:outerShdw blurRad="38100" dist="38100" dir="2700000" algn="tl">
                    <a:srgbClr val="000000">
                      <a:alpha val="43137"/>
                    </a:srgbClr>
                  </a:outerShdw>
                </a:effectLst>
                <a:cs typeface="DecoType Naskh" pitchFamily="2" charset="-78"/>
              </a:rPr>
              <a:t>ج- نظم </a:t>
            </a:r>
            <a:r>
              <a:rPr lang="ar-SA" sz="4000" b="1" dirty="0" smtClean="0">
                <a:effectLst>
                  <a:outerShdw blurRad="38100" dist="38100" dir="2700000" algn="tl">
                    <a:srgbClr val="000000">
                      <a:alpha val="43137"/>
                    </a:srgbClr>
                  </a:outerShdw>
                </a:effectLst>
                <a:cs typeface="DecoType Naskh" pitchFamily="2" charset="-78"/>
              </a:rPr>
              <a:t>الإدارة               </a:t>
            </a:r>
            <a:r>
              <a:rPr lang="ar-SA" sz="4000" b="1" dirty="0">
                <a:effectLst>
                  <a:outerShdw blurRad="38100" dist="38100" dir="2700000" algn="tl">
                    <a:srgbClr val="000000">
                      <a:alpha val="43137"/>
                    </a:srgbClr>
                  </a:outerShdw>
                </a:effectLst>
                <a:cs typeface="DecoType Naskh" pitchFamily="2" charset="-78"/>
              </a:rPr>
              <a:t>د- تأثيره على النظام الاجتماعي</a:t>
            </a:r>
            <a:endParaRPr lang="en-US" sz="40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70576041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11"/>
          <p:cNvSpPr txBox="1">
            <a:spLocks noChangeArrowheads="1"/>
          </p:cNvSpPr>
          <p:nvPr/>
        </p:nvSpPr>
        <p:spPr bwMode="auto">
          <a:xfrm>
            <a:off x="228600" y="228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endParaRPr kumimoji="1" lang="ar-SA" sz="2400"/>
          </a:p>
        </p:txBody>
      </p:sp>
      <p:sp>
        <p:nvSpPr>
          <p:cNvPr id="22531" name="مستطيل 1"/>
          <p:cNvSpPr>
            <a:spLocks noChangeArrowheads="1"/>
          </p:cNvSpPr>
          <p:nvPr/>
        </p:nvSpPr>
        <p:spPr bwMode="auto">
          <a:xfrm>
            <a:off x="456362" y="523236"/>
            <a:ext cx="8135938" cy="1938337"/>
          </a:xfrm>
          <a:prstGeom prst="rect">
            <a:avLst/>
          </a:prstGeom>
          <a:solidFill>
            <a:schemeClr val="bg1"/>
          </a:solidFill>
          <a:ln w="50800">
            <a:solidFill>
              <a:srgbClr val="000000"/>
            </a:solidFill>
            <a:miter lim="800000"/>
            <a:headEnd/>
            <a:tailEnd/>
          </a:ln>
        </p:spPr>
        <p:txBody>
          <a:bodyPr>
            <a:spAutoFit/>
          </a:bodyPr>
          <a:lstStyle/>
          <a:p>
            <a:pPr algn="r">
              <a:lnSpc>
                <a:spcPct val="150000"/>
              </a:lnSpc>
              <a:defRPr/>
            </a:pPr>
            <a:r>
              <a:rPr lang="ar-SA" sz="4000" b="1" dirty="0">
                <a:solidFill>
                  <a:srgbClr val="FF0000"/>
                </a:solidFill>
                <a:effectLst>
                  <a:outerShdw blurRad="38100" dist="38100" dir="2700000" algn="tl">
                    <a:srgbClr val="000000">
                      <a:alpha val="43137"/>
                    </a:srgbClr>
                  </a:outerShdw>
                </a:effectLst>
                <a:cs typeface="DecoType Naskh" pitchFamily="2" charset="-78"/>
              </a:rPr>
              <a:t>ج </a:t>
            </a:r>
            <a:r>
              <a:rPr lang="ar-SA" sz="4000" b="1" dirty="0" smtClean="0">
                <a:solidFill>
                  <a:srgbClr val="FF0000"/>
                </a:solidFill>
                <a:effectLst>
                  <a:outerShdw blurRad="38100" dist="38100" dir="2700000" algn="tl">
                    <a:srgbClr val="000000">
                      <a:alpha val="43137"/>
                    </a:srgbClr>
                  </a:outerShdw>
                </a:effectLst>
                <a:cs typeface="DecoType Naskh" pitchFamily="2" charset="-78"/>
              </a:rPr>
              <a:t>2 </a:t>
            </a:r>
            <a:r>
              <a:rPr lang="ar-SA" sz="4000" b="1" dirty="0">
                <a:solidFill>
                  <a:srgbClr val="FF0000"/>
                </a:solidFill>
                <a:effectLst>
                  <a:outerShdw blurRad="38100" dist="38100" dir="2700000" algn="tl">
                    <a:srgbClr val="000000">
                      <a:alpha val="43137"/>
                    </a:srgbClr>
                  </a:outerShdw>
                </a:effectLst>
                <a:cs typeface="DecoType Naskh" pitchFamily="2" charset="-78"/>
              </a:rPr>
              <a:t>:</a:t>
            </a:r>
          </a:p>
          <a:p>
            <a:pPr algn="r">
              <a:lnSpc>
                <a:spcPct val="150000"/>
              </a:lnSpc>
              <a:defRPr/>
            </a:pPr>
            <a:r>
              <a:rPr lang="ar-SA" sz="4000" b="1" dirty="0">
                <a:effectLst>
                  <a:outerShdw blurRad="38100" dist="38100" dir="2700000" algn="tl">
                    <a:srgbClr val="000000">
                      <a:alpha val="43137"/>
                    </a:srgbClr>
                  </a:outerShdw>
                </a:effectLst>
                <a:cs typeface="DecoType Naskh" pitchFamily="2" charset="-78"/>
              </a:rPr>
              <a:t>يهتم علم الاجتماع بدراسة النظام الاقتصادي من حيث :</a:t>
            </a:r>
          </a:p>
        </p:txBody>
      </p:sp>
      <p:sp>
        <p:nvSpPr>
          <p:cNvPr id="2" name="مستطيل 1"/>
          <p:cNvSpPr/>
          <p:nvPr/>
        </p:nvSpPr>
        <p:spPr>
          <a:xfrm>
            <a:off x="977077" y="2981127"/>
            <a:ext cx="6013450" cy="1023937"/>
          </a:xfrm>
          <a:prstGeom prst="rect">
            <a:avLst/>
          </a:prstGeom>
          <a:solidFill>
            <a:schemeClr val="bg1"/>
          </a:solidFill>
        </p:spPr>
        <p:txBody>
          <a:bodyPr>
            <a:spAutoFit/>
          </a:bodyPr>
          <a:lstStyle/>
          <a:p>
            <a:pPr algn="r">
              <a:lnSpc>
                <a:spcPct val="150000"/>
              </a:lnSpc>
              <a:defRPr/>
            </a:pPr>
            <a:r>
              <a:rPr lang="ar-SA" sz="4400" b="1" dirty="0">
                <a:effectLst>
                  <a:outerShdw blurRad="38100" dist="38100" dir="2700000" algn="tl">
                    <a:srgbClr val="000000">
                      <a:alpha val="43137"/>
                    </a:srgbClr>
                  </a:outerShdw>
                </a:effectLst>
                <a:cs typeface="DecoType Naskh" pitchFamily="2" charset="-78"/>
              </a:rPr>
              <a:t>د- تأثيره على النظام الاجتماعي</a:t>
            </a:r>
            <a:endParaRPr lang="en-US" sz="44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89007838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11"/>
          <p:cNvSpPr txBox="1">
            <a:spLocks noChangeArrowheads="1"/>
          </p:cNvSpPr>
          <p:nvPr/>
        </p:nvSpPr>
        <p:spPr bwMode="auto">
          <a:xfrm>
            <a:off x="228600" y="228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endParaRPr kumimoji="1" lang="ar-SA" sz="2400"/>
          </a:p>
        </p:txBody>
      </p:sp>
      <p:sp>
        <p:nvSpPr>
          <p:cNvPr id="22531" name="مستطيل 1"/>
          <p:cNvSpPr>
            <a:spLocks noChangeArrowheads="1"/>
          </p:cNvSpPr>
          <p:nvPr/>
        </p:nvSpPr>
        <p:spPr bwMode="auto">
          <a:xfrm>
            <a:off x="405540" y="457200"/>
            <a:ext cx="8135938" cy="3784600"/>
          </a:xfrm>
          <a:prstGeom prst="rect">
            <a:avLst/>
          </a:prstGeom>
          <a:solidFill>
            <a:schemeClr val="bg1"/>
          </a:solidFill>
          <a:ln w="50800">
            <a:solidFill>
              <a:srgbClr val="000000"/>
            </a:solidFill>
            <a:miter lim="800000"/>
            <a:headEnd/>
            <a:tailEnd/>
          </a:ln>
        </p:spPr>
        <p:txBody>
          <a:bodyPr>
            <a:spAutoFit/>
          </a:bodyPr>
          <a:lstStyle/>
          <a:p>
            <a:pPr algn="r">
              <a:lnSpc>
                <a:spcPct val="150000"/>
              </a:lnSpc>
              <a:defRPr/>
            </a:pPr>
            <a:r>
              <a:rPr lang="ar-SA" sz="4000" b="1" dirty="0">
                <a:solidFill>
                  <a:srgbClr val="FF0000"/>
                </a:solidFill>
                <a:effectLst>
                  <a:outerShdw blurRad="38100" dist="38100" dir="2700000" algn="tl">
                    <a:srgbClr val="000000">
                      <a:alpha val="43137"/>
                    </a:srgbClr>
                  </a:outerShdw>
                </a:effectLst>
                <a:cs typeface="DecoType Naskh" pitchFamily="2" charset="-78"/>
              </a:rPr>
              <a:t>س </a:t>
            </a:r>
            <a:r>
              <a:rPr lang="ar-SA" sz="4000" b="1" dirty="0" smtClean="0">
                <a:solidFill>
                  <a:srgbClr val="FF0000"/>
                </a:solidFill>
                <a:effectLst>
                  <a:outerShdw blurRad="38100" dist="38100" dir="2700000" algn="tl">
                    <a:srgbClr val="000000">
                      <a:alpha val="43137"/>
                    </a:srgbClr>
                  </a:outerShdw>
                </a:effectLst>
                <a:cs typeface="DecoType Naskh" pitchFamily="2" charset="-78"/>
              </a:rPr>
              <a:t>3 :</a:t>
            </a:r>
            <a:endParaRPr lang="ar-SA" sz="4000" b="1" dirty="0">
              <a:solidFill>
                <a:srgbClr val="FF0000"/>
              </a:solidFill>
              <a:effectLst>
                <a:outerShdw blurRad="38100" dist="38100" dir="2700000" algn="tl">
                  <a:srgbClr val="000000">
                    <a:alpha val="43137"/>
                  </a:srgbClr>
                </a:outerShdw>
              </a:effectLst>
              <a:cs typeface="DecoType Naskh" pitchFamily="2" charset="-78"/>
            </a:endParaRPr>
          </a:p>
          <a:p>
            <a:pPr algn="r">
              <a:lnSpc>
                <a:spcPct val="150000"/>
              </a:lnSpc>
              <a:defRPr/>
            </a:pPr>
            <a:r>
              <a:rPr lang="ar-SA" sz="4000" b="1" dirty="0">
                <a:effectLst>
                  <a:outerShdw blurRad="38100" dist="38100" dir="2700000" algn="tl">
                    <a:srgbClr val="000000">
                      <a:alpha val="43137"/>
                    </a:srgbClr>
                  </a:outerShdw>
                </a:effectLst>
                <a:cs typeface="DecoType Naskh" pitchFamily="2" charset="-78"/>
              </a:rPr>
              <a:t>ينقسم علم السياسة </a:t>
            </a:r>
            <a:r>
              <a:rPr lang="ar-SA" sz="4000" b="1" dirty="0" smtClean="0">
                <a:effectLst>
                  <a:outerShdw blurRad="38100" dist="38100" dir="2700000" algn="tl">
                    <a:srgbClr val="000000">
                      <a:alpha val="43137"/>
                    </a:srgbClr>
                  </a:outerShdw>
                </a:effectLst>
                <a:cs typeface="DecoType Naskh" pitchFamily="2" charset="-78"/>
              </a:rPr>
              <a:t>إلى </a:t>
            </a:r>
            <a:r>
              <a:rPr lang="ar-SA" sz="4000" b="1" dirty="0">
                <a:effectLst>
                  <a:outerShdw blurRad="38100" dist="38100" dir="2700000" algn="tl">
                    <a:srgbClr val="000000">
                      <a:alpha val="43137"/>
                    </a:srgbClr>
                  </a:outerShdw>
                </a:effectLst>
                <a:cs typeface="DecoType Naskh" pitchFamily="2" charset="-78"/>
              </a:rPr>
              <a:t>مبحثين أساسيين أحدهما:</a:t>
            </a:r>
          </a:p>
          <a:p>
            <a:pPr algn="r">
              <a:lnSpc>
                <a:spcPct val="150000"/>
              </a:lnSpc>
              <a:defRPr/>
            </a:pPr>
            <a:r>
              <a:rPr lang="ar-SA" sz="4000" b="1" dirty="0">
                <a:effectLst>
                  <a:outerShdw blurRad="38100" dist="38100" dir="2700000" algn="tl">
                    <a:srgbClr val="000000">
                      <a:alpha val="43137"/>
                    </a:srgbClr>
                  </a:outerShdw>
                </a:effectLst>
                <a:cs typeface="DecoType Naskh" pitchFamily="2" charset="-78"/>
              </a:rPr>
              <a:t>أ- النظرية السياسية           ب- النظام الاجتماعي</a:t>
            </a:r>
          </a:p>
          <a:p>
            <a:pPr algn="r">
              <a:lnSpc>
                <a:spcPct val="150000"/>
              </a:lnSpc>
              <a:defRPr/>
            </a:pPr>
            <a:r>
              <a:rPr lang="ar-SA" sz="4000" b="1" dirty="0">
                <a:effectLst>
                  <a:outerShdw blurRad="38100" dist="38100" dir="2700000" algn="tl">
                    <a:srgbClr val="000000">
                      <a:alpha val="43137"/>
                    </a:srgbClr>
                  </a:outerShdw>
                </a:effectLst>
                <a:cs typeface="DecoType Naskh" pitchFamily="2" charset="-78"/>
              </a:rPr>
              <a:t>ج- الثقافة السائدة            د- المنظمات الاجتماعية</a:t>
            </a:r>
            <a:endParaRPr lang="en-US" sz="40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52498662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11"/>
          <p:cNvSpPr txBox="1">
            <a:spLocks noChangeArrowheads="1"/>
          </p:cNvSpPr>
          <p:nvPr/>
        </p:nvSpPr>
        <p:spPr bwMode="auto">
          <a:xfrm>
            <a:off x="228600" y="228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endParaRPr kumimoji="1" lang="ar-SA" sz="2400"/>
          </a:p>
        </p:txBody>
      </p:sp>
      <p:sp>
        <p:nvSpPr>
          <p:cNvPr id="22531" name="مستطيل 1"/>
          <p:cNvSpPr>
            <a:spLocks noChangeArrowheads="1"/>
          </p:cNvSpPr>
          <p:nvPr/>
        </p:nvSpPr>
        <p:spPr bwMode="auto">
          <a:xfrm>
            <a:off x="438711" y="457200"/>
            <a:ext cx="8135938" cy="1938337"/>
          </a:xfrm>
          <a:prstGeom prst="rect">
            <a:avLst/>
          </a:prstGeom>
          <a:solidFill>
            <a:schemeClr val="bg1"/>
          </a:solidFill>
          <a:ln w="50800">
            <a:solidFill>
              <a:srgbClr val="000000"/>
            </a:solidFill>
            <a:miter lim="800000"/>
            <a:headEnd/>
            <a:tailEnd/>
          </a:ln>
        </p:spPr>
        <p:txBody>
          <a:bodyPr>
            <a:spAutoFit/>
          </a:bodyPr>
          <a:lstStyle/>
          <a:p>
            <a:pPr algn="r">
              <a:lnSpc>
                <a:spcPct val="150000"/>
              </a:lnSpc>
              <a:defRPr/>
            </a:pPr>
            <a:r>
              <a:rPr lang="ar-SA" sz="4000" b="1" dirty="0">
                <a:solidFill>
                  <a:srgbClr val="FF0000"/>
                </a:solidFill>
                <a:effectLst>
                  <a:outerShdw blurRad="38100" dist="38100" dir="2700000" algn="tl">
                    <a:srgbClr val="000000">
                      <a:alpha val="43137"/>
                    </a:srgbClr>
                  </a:outerShdw>
                </a:effectLst>
                <a:cs typeface="DecoType Naskh" pitchFamily="2" charset="-78"/>
              </a:rPr>
              <a:t>ج </a:t>
            </a:r>
            <a:r>
              <a:rPr lang="ar-SA" sz="4000" b="1" dirty="0" smtClean="0">
                <a:solidFill>
                  <a:srgbClr val="FF0000"/>
                </a:solidFill>
                <a:effectLst>
                  <a:outerShdw blurRad="38100" dist="38100" dir="2700000" algn="tl">
                    <a:srgbClr val="000000">
                      <a:alpha val="43137"/>
                    </a:srgbClr>
                  </a:outerShdw>
                </a:effectLst>
                <a:cs typeface="DecoType Naskh" pitchFamily="2" charset="-78"/>
              </a:rPr>
              <a:t>3 </a:t>
            </a:r>
            <a:r>
              <a:rPr lang="ar-SA" sz="4000" b="1" dirty="0">
                <a:solidFill>
                  <a:srgbClr val="FF0000"/>
                </a:solidFill>
                <a:effectLst>
                  <a:outerShdw blurRad="38100" dist="38100" dir="2700000" algn="tl">
                    <a:srgbClr val="000000">
                      <a:alpha val="43137"/>
                    </a:srgbClr>
                  </a:outerShdw>
                </a:effectLst>
                <a:cs typeface="DecoType Naskh" pitchFamily="2" charset="-78"/>
              </a:rPr>
              <a:t>:</a:t>
            </a:r>
          </a:p>
          <a:p>
            <a:pPr algn="r">
              <a:lnSpc>
                <a:spcPct val="150000"/>
              </a:lnSpc>
              <a:defRPr/>
            </a:pPr>
            <a:r>
              <a:rPr lang="ar-SA" sz="4000" b="1" dirty="0">
                <a:effectLst>
                  <a:outerShdw blurRad="38100" dist="38100" dir="2700000" algn="tl">
                    <a:srgbClr val="000000">
                      <a:alpha val="43137"/>
                    </a:srgbClr>
                  </a:outerShdw>
                </a:effectLst>
                <a:cs typeface="DecoType Naskh" pitchFamily="2" charset="-78"/>
              </a:rPr>
              <a:t>ينقسم علم السياسة </a:t>
            </a:r>
            <a:r>
              <a:rPr lang="ar-SA" sz="4000" b="1" dirty="0" smtClean="0">
                <a:effectLst>
                  <a:outerShdw blurRad="38100" dist="38100" dir="2700000" algn="tl">
                    <a:srgbClr val="000000">
                      <a:alpha val="43137"/>
                    </a:srgbClr>
                  </a:outerShdw>
                </a:effectLst>
                <a:cs typeface="DecoType Naskh" pitchFamily="2" charset="-78"/>
              </a:rPr>
              <a:t>إلى </a:t>
            </a:r>
            <a:r>
              <a:rPr lang="ar-SA" sz="4000" b="1" dirty="0">
                <a:effectLst>
                  <a:outerShdw blurRad="38100" dist="38100" dir="2700000" algn="tl">
                    <a:srgbClr val="000000">
                      <a:alpha val="43137"/>
                    </a:srgbClr>
                  </a:outerShdw>
                </a:effectLst>
                <a:cs typeface="DecoType Naskh" pitchFamily="2" charset="-78"/>
              </a:rPr>
              <a:t>مبحثين أساسيين أحدهما:</a:t>
            </a:r>
          </a:p>
        </p:txBody>
      </p:sp>
      <p:sp>
        <p:nvSpPr>
          <p:cNvPr id="4" name="مستطيل 1"/>
          <p:cNvSpPr>
            <a:spLocks noChangeArrowheads="1"/>
          </p:cNvSpPr>
          <p:nvPr/>
        </p:nvSpPr>
        <p:spPr bwMode="auto">
          <a:xfrm>
            <a:off x="396503" y="2996952"/>
            <a:ext cx="8135937" cy="939800"/>
          </a:xfrm>
          <a:prstGeom prst="rect">
            <a:avLst/>
          </a:prstGeom>
          <a:solidFill>
            <a:schemeClr val="bg1"/>
          </a:solidFill>
          <a:ln w="50800">
            <a:solidFill>
              <a:srgbClr val="000000"/>
            </a:solidFill>
            <a:miter lim="800000"/>
            <a:headEnd/>
            <a:tailEnd/>
          </a:ln>
        </p:spPr>
        <p:txBody>
          <a:bodyPr>
            <a:spAutoFit/>
          </a:bodyPr>
          <a:lstStyle/>
          <a:p>
            <a:pPr algn="ctr">
              <a:lnSpc>
                <a:spcPct val="150000"/>
              </a:lnSpc>
              <a:defRPr/>
            </a:pPr>
            <a:r>
              <a:rPr lang="ar-SA" sz="4000" b="1" dirty="0">
                <a:effectLst>
                  <a:outerShdw blurRad="38100" dist="38100" dir="2700000" algn="tl">
                    <a:srgbClr val="000000">
                      <a:alpha val="43137"/>
                    </a:srgbClr>
                  </a:outerShdw>
                </a:effectLst>
                <a:cs typeface="DecoType Naskh" pitchFamily="2" charset="-78"/>
              </a:rPr>
              <a:t>أ- النظرية السياسية</a:t>
            </a:r>
            <a:endParaRPr lang="en-US" sz="40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60073768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11"/>
          <p:cNvSpPr txBox="1">
            <a:spLocks noChangeArrowheads="1"/>
          </p:cNvSpPr>
          <p:nvPr/>
        </p:nvSpPr>
        <p:spPr bwMode="auto">
          <a:xfrm>
            <a:off x="228600" y="228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endParaRPr kumimoji="1" lang="ar-SA" sz="2400"/>
          </a:p>
        </p:txBody>
      </p:sp>
      <p:sp>
        <p:nvSpPr>
          <p:cNvPr id="22531" name="مستطيل 1"/>
          <p:cNvSpPr>
            <a:spLocks noChangeArrowheads="1"/>
          </p:cNvSpPr>
          <p:nvPr/>
        </p:nvSpPr>
        <p:spPr bwMode="auto">
          <a:xfrm>
            <a:off x="431800" y="509588"/>
            <a:ext cx="8135938" cy="3784600"/>
          </a:xfrm>
          <a:prstGeom prst="rect">
            <a:avLst/>
          </a:prstGeom>
          <a:solidFill>
            <a:schemeClr val="bg1"/>
          </a:solidFill>
          <a:ln w="50800">
            <a:solidFill>
              <a:srgbClr val="000000"/>
            </a:solidFill>
            <a:miter lim="800000"/>
            <a:headEnd/>
            <a:tailEnd/>
          </a:ln>
        </p:spPr>
        <p:txBody>
          <a:bodyPr>
            <a:spAutoFit/>
          </a:bodyPr>
          <a:lstStyle/>
          <a:p>
            <a:pPr algn="r">
              <a:lnSpc>
                <a:spcPct val="150000"/>
              </a:lnSpc>
              <a:defRPr/>
            </a:pPr>
            <a:r>
              <a:rPr lang="ar-SA" sz="4000" b="1" dirty="0">
                <a:solidFill>
                  <a:srgbClr val="FF0000"/>
                </a:solidFill>
                <a:effectLst>
                  <a:outerShdw blurRad="38100" dist="38100" dir="2700000" algn="tl">
                    <a:srgbClr val="000000">
                      <a:alpha val="43137"/>
                    </a:srgbClr>
                  </a:outerShdw>
                </a:effectLst>
                <a:cs typeface="DecoType Naskh" pitchFamily="2" charset="-78"/>
              </a:rPr>
              <a:t>س </a:t>
            </a:r>
            <a:r>
              <a:rPr lang="ar-SA" sz="4000" b="1" dirty="0" smtClean="0">
                <a:solidFill>
                  <a:srgbClr val="FF0000"/>
                </a:solidFill>
                <a:effectLst>
                  <a:outerShdw blurRad="38100" dist="38100" dir="2700000" algn="tl">
                    <a:srgbClr val="000000">
                      <a:alpha val="43137"/>
                    </a:srgbClr>
                  </a:outerShdw>
                </a:effectLst>
                <a:cs typeface="DecoType Naskh" pitchFamily="2" charset="-78"/>
              </a:rPr>
              <a:t>4 :</a:t>
            </a:r>
            <a:endParaRPr lang="ar-SA" sz="4000" b="1" dirty="0">
              <a:solidFill>
                <a:srgbClr val="FF0000"/>
              </a:solidFill>
              <a:effectLst>
                <a:outerShdw blurRad="38100" dist="38100" dir="2700000" algn="tl">
                  <a:srgbClr val="000000">
                    <a:alpha val="43137"/>
                  </a:srgbClr>
                </a:outerShdw>
              </a:effectLst>
              <a:cs typeface="DecoType Naskh" pitchFamily="2" charset="-78"/>
            </a:endParaRPr>
          </a:p>
          <a:p>
            <a:pPr algn="r">
              <a:lnSpc>
                <a:spcPct val="150000"/>
              </a:lnSpc>
              <a:defRPr/>
            </a:pPr>
            <a:r>
              <a:rPr lang="ar-SA" sz="4000" b="1" dirty="0">
                <a:effectLst>
                  <a:outerShdw blurRad="38100" dist="38100" dir="2700000" algn="tl">
                    <a:srgbClr val="000000">
                      <a:alpha val="43137"/>
                    </a:srgbClr>
                  </a:outerShdw>
                </a:effectLst>
                <a:cs typeface="DecoType Naskh" pitchFamily="2" charset="-78"/>
              </a:rPr>
              <a:t>يرتبط توزيع الثروة بمعرفة:</a:t>
            </a:r>
          </a:p>
          <a:p>
            <a:pPr algn="r">
              <a:lnSpc>
                <a:spcPct val="150000"/>
              </a:lnSpc>
              <a:defRPr/>
            </a:pPr>
            <a:r>
              <a:rPr lang="ar-SA" sz="4000" b="1" dirty="0">
                <a:effectLst>
                  <a:outerShdw blurRad="38100" dist="38100" dir="2700000" algn="tl">
                    <a:srgbClr val="000000">
                      <a:alpha val="43137"/>
                    </a:srgbClr>
                  </a:outerShdw>
                </a:effectLst>
                <a:cs typeface="DecoType Naskh" pitchFamily="2" charset="-78"/>
              </a:rPr>
              <a:t>أ- رأس المال والتنظيم        ب- الخدمات الناجمة عن الإنتاج </a:t>
            </a:r>
          </a:p>
          <a:p>
            <a:pPr algn="r">
              <a:lnSpc>
                <a:spcPct val="150000"/>
              </a:lnSpc>
              <a:defRPr/>
            </a:pPr>
            <a:r>
              <a:rPr lang="ar-SA" sz="4000" b="1" dirty="0">
                <a:effectLst>
                  <a:outerShdw blurRad="38100" dist="38100" dir="2700000" algn="tl">
                    <a:srgbClr val="000000">
                      <a:alpha val="43137"/>
                    </a:srgbClr>
                  </a:outerShdw>
                </a:effectLst>
                <a:cs typeface="DecoType Naskh" pitchFamily="2" charset="-78"/>
              </a:rPr>
              <a:t>ج- أساليب تنظيم الموارد     د- تحديد مستوى الإنتاج</a:t>
            </a:r>
            <a:endParaRPr lang="en-US" sz="40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15794232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11"/>
          <p:cNvSpPr txBox="1">
            <a:spLocks noChangeArrowheads="1"/>
          </p:cNvSpPr>
          <p:nvPr/>
        </p:nvSpPr>
        <p:spPr bwMode="auto">
          <a:xfrm>
            <a:off x="228600" y="228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endParaRPr kumimoji="1" lang="ar-SA" sz="2400"/>
          </a:p>
        </p:txBody>
      </p:sp>
      <p:sp>
        <p:nvSpPr>
          <p:cNvPr id="22531" name="مستطيل 1"/>
          <p:cNvSpPr>
            <a:spLocks noChangeArrowheads="1"/>
          </p:cNvSpPr>
          <p:nvPr/>
        </p:nvSpPr>
        <p:spPr bwMode="auto">
          <a:xfrm>
            <a:off x="457200" y="457200"/>
            <a:ext cx="8135938" cy="938212"/>
          </a:xfrm>
          <a:prstGeom prst="rect">
            <a:avLst/>
          </a:prstGeom>
          <a:solidFill>
            <a:schemeClr val="bg1"/>
          </a:solidFill>
          <a:ln w="50800">
            <a:solidFill>
              <a:srgbClr val="000000"/>
            </a:solidFill>
            <a:miter lim="800000"/>
            <a:headEnd/>
            <a:tailEnd/>
          </a:ln>
        </p:spPr>
        <p:txBody>
          <a:bodyPr>
            <a:spAutoFit/>
          </a:bodyPr>
          <a:lstStyle/>
          <a:p>
            <a:pPr algn="r">
              <a:lnSpc>
                <a:spcPct val="150000"/>
              </a:lnSpc>
              <a:defRPr/>
            </a:pPr>
            <a:r>
              <a:rPr lang="ar-SA" sz="4000" b="1" dirty="0">
                <a:solidFill>
                  <a:srgbClr val="FF0000"/>
                </a:solidFill>
                <a:effectLst>
                  <a:outerShdw blurRad="38100" dist="38100" dir="2700000" algn="tl">
                    <a:srgbClr val="000000">
                      <a:alpha val="43137"/>
                    </a:srgbClr>
                  </a:outerShdw>
                </a:effectLst>
                <a:cs typeface="DecoType Naskh" pitchFamily="2" charset="-78"/>
              </a:rPr>
              <a:t>ج </a:t>
            </a:r>
            <a:r>
              <a:rPr lang="ar-SA" sz="4000" b="1" dirty="0" smtClean="0">
                <a:solidFill>
                  <a:srgbClr val="FF0000"/>
                </a:solidFill>
                <a:effectLst>
                  <a:outerShdw blurRad="38100" dist="38100" dir="2700000" algn="tl">
                    <a:srgbClr val="000000">
                      <a:alpha val="43137"/>
                    </a:srgbClr>
                  </a:outerShdw>
                </a:effectLst>
                <a:cs typeface="DecoType Naskh" pitchFamily="2" charset="-78"/>
              </a:rPr>
              <a:t>4 </a:t>
            </a:r>
            <a:r>
              <a:rPr lang="ar-SA" sz="4000" b="1" dirty="0">
                <a:solidFill>
                  <a:srgbClr val="FF0000"/>
                </a:solidFill>
                <a:effectLst>
                  <a:outerShdw blurRad="38100" dist="38100" dir="2700000" algn="tl">
                    <a:srgbClr val="000000">
                      <a:alpha val="43137"/>
                    </a:srgbClr>
                  </a:outerShdw>
                </a:effectLst>
                <a:cs typeface="DecoType Naskh" pitchFamily="2" charset="-78"/>
              </a:rPr>
              <a:t>: </a:t>
            </a:r>
            <a:r>
              <a:rPr lang="ar-SA" sz="4000" b="1" dirty="0">
                <a:effectLst>
                  <a:outerShdw blurRad="38100" dist="38100" dir="2700000" algn="tl">
                    <a:srgbClr val="000000">
                      <a:alpha val="43137"/>
                    </a:srgbClr>
                  </a:outerShdw>
                </a:effectLst>
                <a:cs typeface="DecoType Naskh" pitchFamily="2" charset="-78"/>
              </a:rPr>
              <a:t>يرتبط توزيع الثروة بمعرفة: </a:t>
            </a:r>
          </a:p>
        </p:txBody>
      </p:sp>
      <p:sp>
        <p:nvSpPr>
          <p:cNvPr id="4" name="مستطيل 1"/>
          <p:cNvSpPr>
            <a:spLocks noChangeArrowheads="1"/>
          </p:cNvSpPr>
          <p:nvPr/>
        </p:nvSpPr>
        <p:spPr bwMode="auto">
          <a:xfrm>
            <a:off x="457200" y="2346325"/>
            <a:ext cx="8135938" cy="939800"/>
          </a:xfrm>
          <a:prstGeom prst="rect">
            <a:avLst/>
          </a:prstGeom>
          <a:solidFill>
            <a:schemeClr val="bg1"/>
          </a:solidFill>
          <a:ln w="50800">
            <a:solidFill>
              <a:srgbClr val="000000"/>
            </a:solidFill>
            <a:miter lim="800000"/>
            <a:headEnd/>
            <a:tailEnd/>
          </a:ln>
        </p:spPr>
        <p:txBody>
          <a:bodyPr>
            <a:spAutoFit/>
          </a:bodyPr>
          <a:lstStyle/>
          <a:p>
            <a:pPr algn="ctr">
              <a:lnSpc>
                <a:spcPct val="150000"/>
              </a:lnSpc>
              <a:defRPr/>
            </a:pPr>
            <a:r>
              <a:rPr lang="ar-SA" sz="4000" b="1" dirty="0">
                <a:effectLst>
                  <a:outerShdw blurRad="38100" dist="38100" dir="2700000" algn="tl">
                    <a:srgbClr val="000000">
                      <a:alpha val="43137"/>
                    </a:srgbClr>
                  </a:outerShdw>
                </a:effectLst>
                <a:cs typeface="DecoType Naskh" pitchFamily="2" charset="-78"/>
              </a:rPr>
              <a:t>ب- الخدمات الناجمة عن الإنتاج </a:t>
            </a:r>
          </a:p>
        </p:txBody>
      </p:sp>
    </p:spTree>
    <p:extLst>
      <p:ext uri="{BB962C8B-B14F-4D97-AF65-F5344CB8AC3E}">
        <p14:creationId xmlns:p14="http://schemas.microsoft.com/office/powerpoint/2010/main" val="106257248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476672"/>
            <a:ext cx="8229600" cy="4525963"/>
          </a:xfrm>
          <a:solidFill>
            <a:schemeClr val="bg1"/>
          </a:solidFill>
        </p:spPr>
        <p:txBody>
          <a:bodyPr>
            <a:normAutofit/>
          </a:bodyPr>
          <a:lstStyle/>
          <a:p>
            <a:pPr marL="182880" indent="0">
              <a:buNone/>
            </a:pPr>
            <a:r>
              <a:rPr lang="ar-SA" sz="4000" b="1" dirty="0">
                <a:solidFill>
                  <a:srgbClr val="FF0000"/>
                </a:solidFill>
                <a:effectLst>
                  <a:outerShdw blurRad="38100" dist="38100" dir="2700000" algn="tl">
                    <a:srgbClr val="000000">
                      <a:alpha val="43137"/>
                    </a:srgbClr>
                  </a:outerShdw>
                </a:effectLst>
                <a:latin typeface="+mj-lt"/>
                <a:ea typeface="+mj-ea"/>
                <a:cs typeface="DecoType Naskh" pitchFamily="2" charset="-78"/>
              </a:rPr>
              <a:t>س </a:t>
            </a:r>
            <a:r>
              <a:rPr lang="ar-SA" sz="40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5 :</a:t>
            </a:r>
            <a:endParaRPr lang="ar-SA" sz="4000" b="1" dirty="0">
              <a:solidFill>
                <a:srgbClr val="FF0000"/>
              </a:solidFill>
              <a:effectLst>
                <a:outerShdw blurRad="38100" dist="38100" dir="2700000" algn="tl">
                  <a:srgbClr val="000000">
                    <a:alpha val="43137"/>
                  </a:srgbClr>
                </a:outerShdw>
              </a:effectLst>
              <a:latin typeface="+mj-lt"/>
              <a:ea typeface="+mj-ea"/>
              <a:cs typeface="DecoType Naskh" pitchFamily="2" charset="-78"/>
            </a:endParaRPr>
          </a:p>
          <a:p>
            <a:r>
              <a:rPr lang="ar-SA" sz="4000" b="1" dirty="0">
                <a:solidFill>
                  <a:schemeClr val="tx1"/>
                </a:solidFill>
                <a:effectLst>
                  <a:outerShdw blurRad="38100" dist="38100" dir="2700000" algn="tl">
                    <a:srgbClr val="000000">
                      <a:alpha val="43137"/>
                    </a:srgbClr>
                  </a:outerShdw>
                </a:effectLst>
                <a:latin typeface="+mj-lt"/>
                <a:ea typeface="+mj-ea"/>
                <a:cs typeface="DecoType Naskh" pitchFamily="2" charset="-78"/>
              </a:rPr>
              <a:t>العصر الذى سبق ظهور علم الاجتماع يسمى بعصر :</a:t>
            </a:r>
          </a:p>
          <a:p>
            <a:pPr marL="182880" indent="0">
              <a:buNone/>
            </a:pPr>
            <a:r>
              <a:rPr lang="ar-SA" sz="4000" b="1" dirty="0">
                <a:solidFill>
                  <a:schemeClr val="tx1"/>
                </a:solidFill>
                <a:effectLst>
                  <a:outerShdw blurRad="38100" dist="38100" dir="2700000" algn="tl">
                    <a:srgbClr val="000000">
                      <a:alpha val="43137"/>
                    </a:srgbClr>
                  </a:outerShdw>
                </a:effectLst>
                <a:latin typeface="+mj-lt"/>
                <a:ea typeface="+mj-ea"/>
                <a:cs typeface="DecoType Naskh" pitchFamily="2" charset="-78"/>
              </a:rPr>
              <a:t>أ- الجهل                    ب- التنوير</a:t>
            </a:r>
          </a:p>
          <a:p>
            <a:pPr marL="182880" indent="0">
              <a:buNone/>
            </a:pPr>
            <a:r>
              <a:rPr lang="ar-SA" sz="4000" b="1" dirty="0">
                <a:solidFill>
                  <a:schemeClr val="tx1"/>
                </a:solidFill>
                <a:effectLst>
                  <a:outerShdw blurRad="38100" dist="38100" dir="2700000" algn="tl">
                    <a:srgbClr val="000000">
                      <a:alpha val="43137"/>
                    </a:srgbClr>
                  </a:outerShdw>
                </a:effectLst>
                <a:latin typeface="+mj-lt"/>
                <a:ea typeface="+mj-ea"/>
                <a:cs typeface="DecoType Naskh" pitchFamily="2" charset="-78"/>
              </a:rPr>
              <a:t>ج- التبصير                 د- التقدم </a:t>
            </a:r>
          </a:p>
        </p:txBody>
      </p:sp>
    </p:spTree>
    <p:extLst>
      <p:ext uri="{BB962C8B-B14F-4D97-AF65-F5344CB8AC3E}">
        <p14:creationId xmlns:p14="http://schemas.microsoft.com/office/powerpoint/2010/main" val="62293025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340769"/>
            <a:ext cx="8229600" cy="1296143"/>
          </a:xfrm>
          <a:solidFill>
            <a:schemeClr val="bg1"/>
          </a:solidFill>
        </p:spPr>
        <p:txBody>
          <a:bodyPr>
            <a:noAutofit/>
          </a:bodyPr>
          <a:lstStyle/>
          <a:p>
            <a:pPr algn="just"/>
            <a:r>
              <a:rPr lang="ar-SA" sz="40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العصر </a:t>
            </a:r>
            <a:r>
              <a:rPr lang="ar-SA" sz="4000" b="1" dirty="0">
                <a:solidFill>
                  <a:schemeClr val="tx1"/>
                </a:solidFill>
                <a:effectLst>
                  <a:outerShdw blurRad="38100" dist="38100" dir="2700000" algn="tl">
                    <a:srgbClr val="000000">
                      <a:alpha val="43137"/>
                    </a:srgbClr>
                  </a:outerShdw>
                </a:effectLst>
                <a:latin typeface="+mj-lt"/>
                <a:ea typeface="+mj-ea"/>
                <a:cs typeface="DecoType Naskh" pitchFamily="2" charset="-78"/>
              </a:rPr>
              <a:t>الذى سبق ظهور علم الاجتماع يسمى بعصر :</a:t>
            </a:r>
          </a:p>
          <a:p>
            <a:pPr marL="182880" indent="0" algn="just">
              <a:buNone/>
            </a:pPr>
            <a:r>
              <a:rPr lang="ar-SA" sz="4400" b="1" dirty="0">
                <a:solidFill>
                  <a:schemeClr val="tx1"/>
                </a:solidFill>
                <a:effectLst>
                  <a:outerShdw blurRad="38100" dist="38100" dir="2700000" algn="tl">
                    <a:srgbClr val="000000">
                      <a:alpha val="43137"/>
                    </a:srgbClr>
                  </a:outerShdw>
                </a:effectLst>
                <a:latin typeface="+mj-lt"/>
                <a:ea typeface="+mj-ea"/>
                <a:cs typeface="DecoType Naskh" pitchFamily="2" charset="-78"/>
              </a:rPr>
              <a:t> </a:t>
            </a:r>
            <a:r>
              <a:rPr lang="ar-SA" sz="44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   </a:t>
            </a:r>
            <a:endParaRPr lang="ar-SA" sz="4000" b="1" dirty="0">
              <a:solidFill>
                <a:schemeClr val="tx1"/>
              </a:solidFill>
              <a:effectLst>
                <a:outerShdw blurRad="38100" dist="38100" dir="2700000" algn="tl">
                  <a:srgbClr val="000000">
                    <a:alpha val="43137"/>
                  </a:srgbClr>
                </a:outerShdw>
              </a:effectLst>
              <a:latin typeface="+mj-lt"/>
              <a:ea typeface="+mj-ea"/>
              <a:cs typeface="DecoType Naskh" pitchFamily="2" charset="-78"/>
            </a:endParaRPr>
          </a:p>
        </p:txBody>
      </p:sp>
      <p:sp>
        <p:nvSpPr>
          <p:cNvPr id="4" name="مربع نص 3"/>
          <p:cNvSpPr txBox="1"/>
          <p:nvPr/>
        </p:nvSpPr>
        <p:spPr>
          <a:xfrm>
            <a:off x="6156176" y="548680"/>
            <a:ext cx="2664296" cy="707886"/>
          </a:xfrm>
          <a:prstGeom prst="rect">
            <a:avLst/>
          </a:prstGeom>
          <a:noFill/>
        </p:spPr>
        <p:txBody>
          <a:bodyPr wrap="square" rtlCol="1">
            <a:spAutoFit/>
          </a:bodyPr>
          <a:lstStyle/>
          <a:p>
            <a:pPr algn="ctr"/>
            <a:r>
              <a:rPr lang="ar-SA" sz="4000" b="1" dirty="0" smtClean="0">
                <a:solidFill>
                  <a:srgbClr val="C00000"/>
                </a:solidFill>
                <a:effectLst>
                  <a:outerShdw blurRad="38100" dist="38100" dir="2700000" algn="tl">
                    <a:srgbClr val="000000">
                      <a:alpha val="43137"/>
                    </a:srgbClr>
                  </a:outerShdw>
                </a:effectLst>
              </a:rPr>
              <a:t>ج 5</a:t>
            </a:r>
            <a:endParaRPr lang="ar-SA" sz="4000" b="1" dirty="0">
              <a:solidFill>
                <a:srgbClr val="C00000"/>
              </a:solidFill>
              <a:effectLst>
                <a:outerShdw blurRad="38100" dist="38100" dir="2700000" algn="tl">
                  <a:srgbClr val="000000">
                    <a:alpha val="43137"/>
                  </a:srgbClr>
                </a:outerShdw>
              </a:effectLst>
            </a:endParaRPr>
          </a:p>
        </p:txBody>
      </p:sp>
      <p:sp>
        <p:nvSpPr>
          <p:cNvPr id="5" name="عنصر نائب للمحتوى 2"/>
          <p:cNvSpPr txBox="1">
            <a:spLocks/>
          </p:cNvSpPr>
          <p:nvPr/>
        </p:nvSpPr>
        <p:spPr>
          <a:xfrm>
            <a:off x="1763688" y="3140968"/>
            <a:ext cx="5637312" cy="720080"/>
          </a:xfrm>
          <a:prstGeom prst="rect">
            <a:avLst/>
          </a:prstGeom>
          <a:solidFill>
            <a:schemeClr val="bg1"/>
          </a:solidFill>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sz="4000" b="1" dirty="0" smtClean="0">
                <a:effectLst>
                  <a:outerShdw blurRad="38100" dist="38100" dir="2700000" algn="tl">
                    <a:srgbClr val="000000">
                      <a:alpha val="43137"/>
                    </a:srgbClr>
                  </a:outerShdw>
                </a:effectLst>
                <a:latin typeface="+mj-lt"/>
                <a:ea typeface="+mj-ea"/>
                <a:cs typeface="DecoType Naskh" pitchFamily="2" charset="-78"/>
              </a:rPr>
              <a:t>ب- التنوير</a:t>
            </a:r>
            <a:endParaRPr lang="ar-SA" sz="40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29362914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683568" y="548680"/>
            <a:ext cx="7632848" cy="5078313"/>
          </a:xfrm>
          <a:prstGeom prst="rect">
            <a:avLst/>
          </a:prstGeom>
          <a:solidFill>
            <a:schemeClr val="bg1"/>
          </a:solidFill>
        </p:spPr>
        <p:txBody>
          <a:bodyPr wrap="square">
            <a:spAutoFit/>
          </a:bodyPr>
          <a:lstStyle/>
          <a:p>
            <a:pPr lvl="0" algn="just">
              <a:lnSpc>
                <a:spcPct val="150000"/>
              </a:lnSpc>
            </a:pPr>
            <a:r>
              <a:rPr lang="ar-SA" sz="3600" b="1" dirty="0">
                <a:solidFill>
                  <a:srgbClr val="FF0000"/>
                </a:solidFill>
                <a:effectLst>
                  <a:outerShdw blurRad="38100" dist="38100" dir="2700000" algn="tl">
                    <a:srgbClr val="000000">
                      <a:alpha val="43137"/>
                    </a:srgbClr>
                  </a:outerShdw>
                </a:effectLst>
                <a:cs typeface="DecoType Naskh" pitchFamily="2" charset="-78"/>
                <a:sym typeface="Wingdings" pitchFamily="2" charset="2"/>
              </a:rPr>
              <a:t>س 6</a:t>
            </a: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a:t>
            </a:r>
          </a:p>
          <a:p>
            <a:pPr lvl="0" algn="just">
              <a:lnSpc>
                <a:spcPct val="150000"/>
              </a:lnSpc>
            </a:pPr>
            <a:r>
              <a:rPr lang="ar-SA" sz="3600" b="1" dirty="0" smtClean="0">
                <a:effectLst>
                  <a:outerShdw blurRad="38100" dist="38100" dir="2700000" algn="tl">
                    <a:srgbClr val="000000">
                      <a:alpha val="43137"/>
                    </a:srgbClr>
                  </a:outerShdw>
                </a:effectLst>
                <a:cs typeface="DecoType Naskh" pitchFamily="2" charset="-78"/>
                <a:sym typeface="Wingdings" pitchFamily="2" charset="2"/>
              </a:rPr>
              <a:t>يهتم مدخل المرض الاجتماعي بدراسة :-</a:t>
            </a:r>
          </a:p>
          <a:p>
            <a:pPr marL="742950" lvl="0" indent="-742950" algn="just">
              <a:lnSpc>
                <a:spcPct val="150000"/>
              </a:lnSpc>
              <a:buFont typeface="+mj-cs"/>
              <a:buAutoNum type="arabic2Minus"/>
            </a:pPr>
            <a:r>
              <a:rPr lang="ar-SA" sz="3600" b="1" dirty="0" smtClean="0">
                <a:effectLst>
                  <a:outerShdw blurRad="38100" dist="38100" dir="2700000" algn="tl">
                    <a:srgbClr val="000000">
                      <a:alpha val="43137"/>
                    </a:srgbClr>
                  </a:outerShdw>
                </a:effectLst>
                <a:cs typeface="DecoType Naskh" pitchFamily="2" charset="-78"/>
              </a:rPr>
              <a:t>دوافع </a:t>
            </a:r>
            <a:r>
              <a:rPr lang="ar-SA" sz="3600" b="1" dirty="0">
                <a:effectLst>
                  <a:outerShdw blurRad="38100" dist="38100" dir="2700000" algn="tl">
                    <a:srgbClr val="000000">
                      <a:alpha val="43137"/>
                    </a:srgbClr>
                  </a:outerShdw>
                </a:effectLst>
                <a:cs typeface="DecoType Naskh" pitchFamily="2" charset="-78"/>
              </a:rPr>
              <a:t>وسلوك </a:t>
            </a:r>
            <a:r>
              <a:rPr lang="ar-SA" sz="3600" b="1" dirty="0" smtClean="0">
                <a:effectLst>
                  <a:outerShdw blurRad="38100" dist="38100" dir="2700000" algn="tl">
                    <a:srgbClr val="000000">
                      <a:alpha val="43137"/>
                    </a:srgbClr>
                  </a:outerShdw>
                </a:effectLst>
                <a:cs typeface="DecoType Naskh" pitchFamily="2" charset="-78"/>
              </a:rPr>
              <a:t> المنحرفين.</a:t>
            </a:r>
          </a:p>
          <a:p>
            <a:pPr marL="742950" lvl="0" indent="-74295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itchFamily="2" charset="-78"/>
              </a:rPr>
              <a:t>توزيع القوة بين </a:t>
            </a:r>
            <a:r>
              <a:rPr lang="ar-SA" sz="3600" b="1" dirty="0" smtClean="0">
                <a:effectLst>
                  <a:outerShdw blurRad="38100" dist="38100" dir="2700000" algn="tl">
                    <a:srgbClr val="000000">
                      <a:alpha val="43137"/>
                    </a:srgbClr>
                  </a:outerShdw>
                </a:effectLst>
                <a:cs typeface="DecoType Naskh" pitchFamily="2" charset="-78"/>
              </a:rPr>
              <a:t>الجماعات.</a:t>
            </a:r>
          </a:p>
          <a:p>
            <a:pPr marL="742950" lvl="0" indent="-742950" algn="just">
              <a:lnSpc>
                <a:spcPct val="150000"/>
              </a:lnSpc>
              <a:buFont typeface="+mj-cs"/>
              <a:buAutoNum type="arabic2Minus"/>
            </a:pPr>
            <a:r>
              <a:rPr lang="ar-SA" sz="3600" b="1" dirty="0" smtClean="0">
                <a:effectLst>
                  <a:outerShdw blurRad="38100" dist="38100" dir="2700000" algn="tl">
                    <a:srgbClr val="000000">
                      <a:alpha val="43137"/>
                    </a:srgbClr>
                  </a:outerShdw>
                </a:effectLst>
                <a:cs typeface="DecoType Naskh" pitchFamily="2" charset="-78"/>
              </a:rPr>
              <a:t> </a:t>
            </a:r>
            <a:r>
              <a:rPr lang="ar-SA" sz="3600" b="1" dirty="0">
                <a:effectLst>
                  <a:outerShdw blurRad="38100" dist="38100" dir="2700000" algn="tl">
                    <a:srgbClr val="000000">
                      <a:alpha val="43137"/>
                    </a:srgbClr>
                  </a:outerShdw>
                </a:effectLst>
                <a:cs typeface="DecoType Naskh" pitchFamily="2" charset="-78"/>
              </a:rPr>
              <a:t>صراع المصالح واختلاف </a:t>
            </a:r>
            <a:r>
              <a:rPr lang="ar-SA" sz="3600" b="1" dirty="0" smtClean="0">
                <a:effectLst>
                  <a:outerShdw blurRad="38100" dist="38100" dir="2700000" algn="tl">
                    <a:srgbClr val="000000">
                      <a:alpha val="43137"/>
                    </a:srgbClr>
                  </a:outerShdw>
                </a:effectLst>
                <a:cs typeface="DecoType Naskh" pitchFamily="2" charset="-78"/>
              </a:rPr>
              <a:t>القيم.</a:t>
            </a:r>
          </a:p>
          <a:p>
            <a:pPr marL="742950" indent="-74295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itchFamily="2" charset="-78"/>
              </a:rPr>
              <a:t>التفكك الاجتماعي. </a:t>
            </a:r>
          </a:p>
        </p:txBody>
      </p:sp>
    </p:spTree>
    <p:extLst>
      <p:ext uri="{BB962C8B-B14F-4D97-AF65-F5344CB8AC3E}">
        <p14:creationId xmlns:p14="http://schemas.microsoft.com/office/powerpoint/2010/main" val="364917695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683568" y="548680"/>
            <a:ext cx="8136904" cy="1685077"/>
          </a:xfrm>
          <a:prstGeom prst="rect">
            <a:avLst/>
          </a:prstGeom>
          <a:solidFill>
            <a:schemeClr val="bg1"/>
          </a:solidFill>
        </p:spPr>
        <p:txBody>
          <a:bodyPr wrap="square">
            <a:sp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ج </a:t>
            </a:r>
            <a:r>
              <a:rPr lang="ar-SA" sz="3600" b="1" dirty="0">
                <a:solidFill>
                  <a:srgbClr val="FF0000"/>
                </a:solidFill>
                <a:effectLst>
                  <a:outerShdw blurRad="38100" dist="38100" dir="2700000" algn="tl">
                    <a:srgbClr val="000000">
                      <a:alpha val="43137"/>
                    </a:srgbClr>
                  </a:outerShdw>
                </a:effectLst>
                <a:cs typeface="DecoType Naskh" pitchFamily="2" charset="-78"/>
                <a:sym typeface="Wingdings" pitchFamily="2" charset="2"/>
              </a:rPr>
              <a:t>6</a:t>
            </a: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a:t>
            </a:r>
          </a:p>
          <a:p>
            <a:pPr lvl="0" algn="just">
              <a:lnSpc>
                <a:spcPct val="150000"/>
              </a:lnSpc>
            </a:pPr>
            <a:r>
              <a:rPr lang="ar-SA" sz="3600" b="1" dirty="0" smtClean="0">
                <a:effectLst>
                  <a:outerShdw blurRad="38100" dist="38100" dir="2700000" algn="tl">
                    <a:srgbClr val="000000">
                      <a:alpha val="43137"/>
                    </a:srgbClr>
                  </a:outerShdw>
                </a:effectLst>
                <a:cs typeface="DecoType Naskh" pitchFamily="2" charset="-78"/>
                <a:sym typeface="Wingdings" pitchFamily="2" charset="2"/>
              </a:rPr>
              <a:t>يهتم مدخل المرض الاجتماعي بدراسة :-</a:t>
            </a:r>
          </a:p>
        </p:txBody>
      </p:sp>
      <p:sp>
        <p:nvSpPr>
          <p:cNvPr id="3" name="مستطيل 2"/>
          <p:cNvSpPr/>
          <p:nvPr/>
        </p:nvSpPr>
        <p:spPr>
          <a:xfrm>
            <a:off x="1331640" y="2708920"/>
            <a:ext cx="5544616" cy="854080"/>
          </a:xfrm>
          <a:prstGeom prst="rect">
            <a:avLst/>
          </a:prstGeom>
          <a:solidFill>
            <a:schemeClr val="bg1"/>
          </a:solidFill>
        </p:spPr>
        <p:txBody>
          <a:bodyPr wrap="square">
            <a:spAutoFit/>
          </a:bodyPr>
          <a:lstStyle/>
          <a:p>
            <a:pPr marL="742950" lvl="0" indent="-742950" algn="ctr">
              <a:lnSpc>
                <a:spcPct val="150000"/>
              </a:lnSpc>
              <a:buFont typeface="+mj-cs"/>
              <a:buAutoNum type="arabic2Minus"/>
            </a:pPr>
            <a:r>
              <a:rPr lang="ar-SA" sz="3600" b="1" dirty="0" smtClean="0">
                <a:effectLst>
                  <a:outerShdw blurRad="38100" dist="38100" dir="2700000" algn="tl">
                    <a:srgbClr val="000000">
                      <a:alpha val="43137"/>
                    </a:srgbClr>
                  </a:outerShdw>
                </a:effectLst>
                <a:cs typeface="DecoType Naskh" pitchFamily="2" charset="-78"/>
              </a:rPr>
              <a:t>دوافع </a:t>
            </a:r>
            <a:r>
              <a:rPr lang="ar-SA" sz="3600" b="1" dirty="0">
                <a:effectLst>
                  <a:outerShdw blurRad="38100" dist="38100" dir="2700000" algn="tl">
                    <a:srgbClr val="000000">
                      <a:alpha val="43137"/>
                    </a:srgbClr>
                  </a:outerShdw>
                </a:effectLst>
                <a:cs typeface="DecoType Naskh" pitchFamily="2" charset="-78"/>
              </a:rPr>
              <a:t>وسلوك </a:t>
            </a:r>
            <a:r>
              <a:rPr lang="ar-SA" sz="3600" b="1" dirty="0" smtClean="0">
                <a:effectLst>
                  <a:outerShdw blurRad="38100" dist="38100" dir="2700000" algn="tl">
                    <a:srgbClr val="000000">
                      <a:alpha val="43137"/>
                    </a:srgbClr>
                  </a:outerShdw>
                </a:effectLst>
                <a:cs typeface="DecoType Naskh" pitchFamily="2" charset="-78"/>
              </a:rPr>
              <a:t> المنحرفين.</a:t>
            </a:r>
          </a:p>
        </p:txBody>
      </p:sp>
    </p:spTree>
    <p:extLst>
      <p:ext uri="{BB962C8B-B14F-4D97-AF65-F5344CB8AC3E}">
        <p14:creationId xmlns:p14="http://schemas.microsoft.com/office/powerpoint/2010/main" val="191628018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1"/>
            <a:ext cx="8229600" cy="2116832"/>
          </a:xfrm>
        </p:spPr>
        <p:txBody>
          <a:bodyPr>
            <a:normAutofit/>
          </a:bodyPr>
          <a:lstStyle/>
          <a:p>
            <a:pPr marL="0" indent="0" algn="ctr">
              <a:lnSpc>
                <a:spcPct val="150000"/>
              </a:lnSpc>
              <a:buNone/>
            </a:pPr>
            <a:r>
              <a:rPr lang="ar-SA" sz="8000" b="1" dirty="0" smtClean="0">
                <a:effectLst>
                  <a:outerShdw blurRad="38100" dist="38100" dir="2700000" algn="tl">
                    <a:srgbClr val="000000">
                      <a:alpha val="43137"/>
                    </a:srgbClr>
                  </a:outerShdw>
                </a:effectLst>
                <a:latin typeface="+mj-lt"/>
                <a:ea typeface="+mj-ea"/>
                <a:cs typeface="DecoType Naskh" pitchFamily="2" charset="-78"/>
              </a:rPr>
              <a:t>ب- علامة صح أو خطأ</a:t>
            </a:r>
            <a:endParaRPr lang="ar-SA" sz="80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0938247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340768"/>
            <a:ext cx="8229600" cy="2232248"/>
          </a:xfrm>
          <a:solidFill>
            <a:schemeClr val="bg1"/>
          </a:solidFill>
        </p:spPr>
        <p:txBody>
          <a:bodyPr>
            <a:normAutofit/>
          </a:bodyPr>
          <a:lstStyle/>
          <a:p>
            <a:pPr marL="182880" indent="0" algn="just">
              <a:lnSpc>
                <a:spcPct val="150000"/>
              </a:lnSpc>
              <a:buNone/>
            </a:pP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س </a:t>
            </a:r>
            <a:r>
              <a:rPr lang="ar-SA" sz="36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1: </a:t>
            </a:r>
            <a:r>
              <a:rPr lang="ar-SA" sz="4000" b="1" dirty="0">
                <a:solidFill>
                  <a:srgbClr val="7030A0"/>
                </a:solidFill>
                <a:effectLst>
                  <a:outerShdw blurRad="38100" dist="38100" dir="2700000" algn="tl">
                    <a:srgbClr val="000000">
                      <a:alpha val="43137"/>
                    </a:srgbClr>
                  </a:outerShdw>
                </a:effectLst>
                <a:cs typeface="DecoType Naskh" pitchFamily="2" charset="-78"/>
              </a:rPr>
              <a:t>ضع أو ضعي علامة صح أو خطأ مع التعليل ؟</a:t>
            </a:r>
          </a:p>
          <a:p>
            <a:pPr algn="just">
              <a:lnSpc>
                <a:spcPct val="150000"/>
              </a:lnSpc>
            </a:pP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يتصف التفكير السابق على نشأة علم الاجتماع بأنه تفكيراً ذاتياً</a:t>
            </a:r>
            <a:r>
              <a:rPr lang="ar-SA" sz="36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a:t>
            </a:r>
            <a:endPar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299973803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18864" y="1412776"/>
            <a:ext cx="8229600" cy="3528392"/>
          </a:xfrm>
          <a:solidFill>
            <a:schemeClr val="bg1"/>
          </a:solidFill>
        </p:spPr>
        <p:txBody>
          <a:bodyPr>
            <a:noAutofit/>
          </a:bodyPr>
          <a:lstStyle/>
          <a:p>
            <a:pPr algn="just"/>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يتصف التفكير السابق على نشأة علم الاجتماع بأنه تفكيراً ذاتياً. </a:t>
            </a:r>
            <a:r>
              <a:rPr lang="ar-SA" sz="36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a:t>
            </a:r>
            <a:r>
              <a:rPr lang="ar-SA" sz="3600" b="1" dirty="0" smtClean="0">
                <a:solidFill>
                  <a:srgbClr val="00B050"/>
                </a:solidFill>
                <a:effectLst>
                  <a:outerShdw blurRad="38100" dist="38100" dir="2700000" algn="tl">
                    <a:srgbClr val="000000">
                      <a:alpha val="43137"/>
                    </a:srgbClr>
                  </a:outerShdw>
                </a:effectLst>
                <a:latin typeface="+mj-lt"/>
                <a:ea typeface="+mj-ea"/>
                <a:cs typeface="DecoType Naskh" pitchFamily="2" charset="-78"/>
              </a:rPr>
              <a:t>صحيحة</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a:t>
            </a:r>
          </a:p>
          <a:p>
            <a:pPr algn="just"/>
            <a:r>
              <a:rPr lang="ar-SA" sz="3600" b="1" dirty="0">
                <a:solidFill>
                  <a:srgbClr val="C00000"/>
                </a:solidFill>
                <a:effectLst>
                  <a:outerShdw blurRad="38100" dist="38100" dir="2700000" algn="tl">
                    <a:srgbClr val="000000">
                      <a:alpha val="43137"/>
                    </a:srgbClr>
                  </a:outerShdw>
                </a:effectLst>
                <a:latin typeface="+mj-lt"/>
                <a:ea typeface="+mj-ea"/>
                <a:cs typeface="DecoType Naskh" pitchFamily="2" charset="-78"/>
              </a:rPr>
              <a:t>التعليل</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 كان التفكير السابق على نشأة علم الاجتماع ذاتيا لأنه يعبر على ما كان يتخيله الفيلسوف، مثل أفلاطون كان يتخيل ما يسمى بالمجتمع الخيالي</a:t>
            </a:r>
            <a:r>
              <a:rPr lang="ar-SA" sz="36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a:t>
            </a:r>
            <a:endPar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endParaRPr>
          </a:p>
        </p:txBody>
      </p:sp>
      <p:sp>
        <p:nvSpPr>
          <p:cNvPr id="4" name="مربع نص 3"/>
          <p:cNvSpPr txBox="1"/>
          <p:nvPr/>
        </p:nvSpPr>
        <p:spPr>
          <a:xfrm>
            <a:off x="3491880" y="548680"/>
            <a:ext cx="2664296" cy="707886"/>
          </a:xfrm>
          <a:prstGeom prst="rect">
            <a:avLst/>
          </a:prstGeom>
          <a:noFill/>
        </p:spPr>
        <p:txBody>
          <a:bodyPr wrap="square" rtlCol="1">
            <a:spAutoFit/>
          </a:bodyPr>
          <a:lstStyle/>
          <a:p>
            <a:pPr algn="ctr"/>
            <a:r>
              <a:rPr lang="ar-SA" sz="4000" b="1" dirty="0" smtClean="0">
                <a:solidFill>
                  <a:srgbClr val="C00000"/>
                </a:solidFill>
                <a:effectLst>
                  <a:outerShdw blurRad="38100" dist="38100" dir="2700000" algn="tl">
                    <a:srgbClr val="000000">
                      <a:alpha val="43137"/>
                    </a:srgbClr>
                  </a:outerShdw>
                </a:effectLst>
              </a:rPr>
              <a:t>الإجابة </a:t>
            </a:r>
            <a:endParaRPr lang="ar-SA" sz="40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573270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052737"/>
            <a:ext cx="8229600" cy="3096343"/>
          </a:xfrm>
          <a:solidFill>
            <a:schemeClr val="bg1"/>
          </a:solidFill>
        </p:spPr>
        <p:txBody>
          <a:bodyPr>
            <a:normAutofit/>
          </a:bodyPr>
          <a:lstStyle/>
          <a:p>
            <a:pPr marL="182880" indent="0" algn="just">
              <a:lnSpc>
                <a:spcPct val="150000"/>
              </a:lnSpc>
              <a:buNone/>
            </a:pP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س </a:t>
            </a:r>
            <a:r>
              <a:rPr lang="ar-SA" sz="36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2: </a:t>
            </a:r>
          </a:p>
          <a:p>
            <a:pPr marL="182880" indent="0" algn="just">
              <a:lnSpc>
                <a:spcPct val="150000"/>
              </a:lnSpc>
              <a:buNone/>
            </a:pPr>
            <a:r>
              <a:rPr lang="ar-SA" sz="36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بدأ </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علم الاجتماع في الظهور كعلم مستقل في حوالى منتصف القرن الثامن عشر </a:t>
            </a:r>
            <a:r>
              <a:rPr lang="ar-SA" sz="36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a:t>
            </a:r>
            <a:endPar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97259565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476672"/>
            <a:ext cx="8229600" cy="4608512"/>
          </a:xfrm>
          <a:solidFill>
            <a:schemeClr val="bg1"/>
          </a:solidFill>
        </p:spPr>
        <p:txBody>
          <a:bodyPr>
            <a:noAutofit/>
          </a:bodyPr>
          <a:lstStyle/>
          <a:p>
            <a:pPr algn="just">
              <a:lnSpc>
                <a:spcPct val="150000"/>
              </a:lnSpc>
            </a:pPr>
            <a:r>
              <a:rPr lang="ar-SA" sz="3600" b="1" dirty="0" smtClean="0">
                <a:solidFill>
                  <a:schemeClr val="tx1"/>
                </a:solidFill>
                <a:effectLst>
                  <a:outerShdw blurRad="38100" dist="38100" dir="2700000" algn="tl">
                    <a:srgbClr val="000000">
                      <a:alpha val="43137"/>
                    </a:srgbClr>
                  </a:outerShdw>
                </a:effectLst>
                <a:latin typeface="+mj-lt"/>
                <a:ea typeface="+mj-ea"/>
                <a:cs typeface="DecoType Naskh" pitchFamily="2" charset="-78"/>
              </a:rPr>
              <a:t>بدأ </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علم الاجتماع في الظهور كعلم مستقل في حوالى منتصف القرن الثامن عشر. (</a:t>
            </a:r>
            <a:r>
              <a:rPr lang="ar-SA" sz="3600" b="1" dirty="0">
                <a:solidFill>
                  <a:srgbClr val="00B050"/>
                </a:solidFill>
                <a:effectLst>
                  <a:outerShdw blurRad="38100" dist="38100" dir="2700000" algn="tl">
                    <a:srgbClr val="000000">
                      <a:alpha val="43137"/>
                    </a:srgbClr>
                  </a:outerShdw>
                </a:effectLst>
                <a:latin typeface="+mj-lt"/>
                <a:ea typeface="+mj-ea"/>
                <a:cs typeface="DecoType Naskh" pitchFamily="2" charset="-78"/>
              </a:rPr>
              <a:t>خاطئة</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a:t>
            </a:r>
          </a:p>
          <a:p>
            <a:pPr algn="just">
              <a:lnSpc>
                <a:spcPct val="150000"/>
              </a:lnSpc>
            </a:pPr>
            <a:r>
              <a:rPr lang="ar-SA" sz="3600" b="1" dirty="0">
                <a:solidFill>
                  <a:srgbClr val="C00000"/>
                </a:solidFill>
                <a:effectLst>
                  <a:outerShdw blurRad="38100" dist="38100" dir="2700000" algn="tl">
                    <a:srgbClr val="000000">
                      <a:alpha val="43137"/>
                    </a:srgbClr>
                  </a:outerShdw>
                </a:effectLst>
                <a:latin typeface="+mj-lt"/>
                <a:ea typeface="+mj-ea"/>
                <a:cs typeface="DecoType Naskh" pitchFamily="2" charset="-78"/>
              </a:rPr>
              <a:t>التعليل</a:t>
            </a:r>
            <a:r>
              <a:rPr lang="ar-SA" sz="3600" b="1" dirty="0">
                <a:solidFill>
                  <a:schemeClr val="tx1"/>
                </a:solidFill>
                <a:effectLst>
                  <a:outerShdw blurRad="38100" dist="38100" dir="2700000" algn="tl">
                    <a:srgbClr val="000000">
                      <a:alpha val="43137"/>
                    </a:srgbClr>
                  </a:outerShdw>
                </a:effectLst>
                <a:latin typeface="+mj-lt"/>
                <a:ea typeface="+mj-ea"/>
                <a:cs typeface="DecoType Naskh" pitchFamily="2" charset="-78"/>
              </a:rPr>
              <a:t> : بدأ علم الاجتماع في الظهور كعلم مستقل في حوالى منتصف القرن التاسع عشر مع ظهور التفكير العلمي في دراسة الظواهر الاجتماعية.</a:t>
            </a:r>
          </a:p>
        </p:txBody>
      </p:sp>
    </p:spTree>
    <p:extLst>
      <p:ext uri="{BB962C8B-B14F-4D97-AF65-F5344CB8AC3E}">
        <p14:creationId xmlns:p14="http://schemas.microsoft.com/office/powerpoint/2010/main" val="319879475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26243" y="1894414"/>
            <a:ext cx="8136904" cy="1795876"/>
          </a:xfrm>
          <a:prstGeom prst="rect">
            <a:avLst/>
          </a:prstGeom>
          <a:solidFill>
            <a:schemeClr val="bg1"/>
          </a:solidFill>
        </p:spPr>
        <p:txBody>
          <a:bodyPr wrap="square">
            <a:spAutoFit/>
          </a:bodyPr>
          <a:lstStyle/>
          <a:p>
            <a:pPr algn="just">
              <a:lnSpc>
                <a:spcPct val="150000"/>
              </a:lnSpc>
              <a:spcBef>
                <a:spcPct val="20000"/>
              </a:spcBef>
            </a:pPr>
            <a:r>
              <a:rPr lang="ar-SA" sz="3600" b="1" dirty="0" smtClean="0">
                <a:solidFill>
                  <a:srgbClr val="FF0000"/>
                </a:solidFill>
                <a:effectLst>
                  <a:outerShdw blurRad="38100" dist="38100" dir="2700000" algn="tl">
                    <a:srgbClr val="000000">
                      <a:alpha val="43137"/>
                    </a:srgbClr>
                  </a:outerShdw>
                </a:effectLst>
                <a:cs typeface="DecoType Naskh" pitchFamily="2" charset="-78"/>
              </a:rPr>
              <a:t>س3: </a:t>
            </a:r>
          </a:p>
          <a:p>
            <a:pPr algn="just">
              <a:lnSpc>
                <a:spcPct val="150000"/>
              </a:lnSpc>
              <a:spcBef>
                <a:spcPct val="20000"/>
              </a:spcBef>
            </a:pPr>
            <a:r>
              <a:rPr lang="ar-SA" sz="3600" b="1" dirty="0" smtClean="0">
                <a:solidFill>
                  <a:srgbClr val="FF0000"/>
                </a:solidFill>
                <a:effectLst>
                  <a:outerShdw blurRad="38100" dist="38100" dir="2700000" algn="tl">
                    <a:srgbClr val="000000">
                      <a:alpha val="43137"/>
                    </a:srgbClr>
                  </a:outerShdw>
                </a:effectLst>
                <a:cs typeface="DecoType Naskh" pitchFamily="2" charset="-78"/>
              </a:rPr>
              <a:t>تختلف </a:t>
            </a:r>
            <a:r>
              <a:rPr lang="ar-SA" sz="3600" b="1" dirty="0">
                <a:solidFill>
                  <a:srgbClr val="FF0000"/>
                </a:solidFill>
                <a:effectLst>
                  <a:outerShdw blurRad="38100" dist="38100" dir="2700000" algn="tl">
                    <a:srgbClr val="000000">
                      <a:alpha val="43137"/>
                    </a:srgbClr>
                  </a:outerShdw>
                </a:effectLst>
                <a:cs typeface="DecoType Naskh" pitchFamily="2" charset="-78"/>
              </a:rPr>
              <a:t>العلوم الاجتماعية عن العلوم الطبيعية . </a:t>
            </a:r>
          </a:p>
        </p:txBody>
      </p:sp>
    </p:spTree>
    <p:extLst>
      <p:ext uri="{BB962C8B-B14F-4D97-AF65-F5344CB8AC3E}">
        <p14:creationId xmlns:p14="http://schemas.microsoft.com/office/powerpoint/2010/main" val="185540464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39373" y="476672"/>
            <a:ext cx="8136904" cy="4721292"/>
          </a:xfrm>
          <a:prstGeom prst="rect">
            <a:avLst/>
          </a:prstGeom>
          <a:solidFill>
            <a:schemeClr val="bg1"/>
          </a:solidFill>
        </p:spPr>
        <p:txBody>
          <a:bodyPr wrap="square">
            <a:spAutoFit/>
          </a:bodyPr>
          <a:lstStyle/>
          <a:p>
            <a:pPr algn="just">
              <a:lnSpc>
                <a:spcPct val="150000"/>
              </a:lnSpc>
              <a:spcBef>
                <a:spcPct val="20000"/>
              </a:spcBef>
            </a:pPr>
            <a:r>
              <a:rPr lang="ar-SA" sz="3200" b="1" dirty="0" smtClean="0">
                <a:solidFill>
                  <a:srgbClr val="FF0000"/>
                </a:solidFill>
                <a:effectLst>
                  <a:outerShdw blurRad="38100" dist="38100" dir="2700000" algn="tl">
                    <a:srgbClr val="000000">
                      <a:alpha val="43137"/>
                    </a:srgbClr>
                  </a:outerShdw>
                </a:effectLst>
                <a:cs typeface="DecoType Naskh" pitchFamily="2" charset="-78"/>
              </a:rPr>
              <a:t>تختلف </a:t>
            </a:r>
            <a:r>
              <a:rPr lang="ar-SA" sz="3200" b="1" dirty="0">
                <a:solidFill>
                  <a:srgbClr val="FF0000"/>
                </a:solidFill>
                <a:effectLst>
                  <a:outerShdw blurRad="38100" dist="38100" dir="2700000" algn="tl">
                    <a:srgbClr val="000000">
                      <a:alpha val="43137"/>
                    </a:srgbClr>
                  </a:outerShdw>
                </a:effectLst>
                <a:cs typeface="DecoType Naskh" pitchFamily="2" charset="-78"/>
              </a:rPr>
              <a:t>العلوم الاجتماعية عن العلوم الطبيعية . </a:t>
            </a:r>
          </a:p>
          <a:p>
            <a:pPr algn="just">
              <a:lnSpc>
                <a:spcPct val="150000"/>
              </a:lnSpc>
              <a:spcBef>
                <a:spcPct val="20000"/>
              </a:spcBef>
            </a:pPr>
            <a:r>
              <a:rPr lang="ar-SA" sz="3200" b="1" dirty="0" smtClean="0">
                <a:effectLst>
                  <a:outerShdw blurRad="38100" dist="38100" dir="2700000" algn="tl">
                    <a:srgbClr val="000000">
                      <a:alpha val="43137"/>
                    </a:srgbClr>
                  </a:outerShdw>
                </a:effectLst>
                <a:cs typeface="DecoType Naskh" pitchFamily="2" charset="-78"/>
              </a:rPr>
              <a:t>ج 3: </a:t>
            </a:r>
            <a:r>
              <a:rPr lang="ar-SA" sz="3200" b="1" dirty="0" smtClean="0">
                <a:solidFill>
                  <a:srgbClr val="00B050"/>
                </a:solidFill>
                <a:effectLst>
                  <a:outerShdw blurRad="38100" dist="38100" dir="2700000" algn="tl">
                    <a:srgbClr val="000000">
                      <a:alpha val="43137"/>
                    </a:srgbClr>
                  </a:outerShdw>
                </a:effectLst>
                <a:cs typeface="DecoType Naskh" pitchFamily="2" charset="-78"/>
              </a:rPr>
              <a:t>العبارة صحيحة</a:t>
            </a:r>
            <a:r>
              <a:rPr lang="ar-SA" sz="3200" b="1" dirty="0" smtClean="0">
                <a:effectLst>
                  <a:outerShdw blurRad="38100" dist="38100" dir="2700000" algn="tl">
                    <a:srgbClr val="000000">
                      <a:alpha val="43137"/>
                    </a:srgbClr>
                  </a:outerShdw>
                </a:effectLst>
                <a:cs typeface="DecoType Naskh" pitchFamily="2" charset="-78"/>
              </a:rPr>
              <a:t>. </a:t>
            </a:r>
          </a:p>
          <a:p>
            <a:pPr marL="342900" indent="-342900" algn="just">
              <a:lnSpc>
                <a:spcPct val="150000"/>
              </a:lnSpc>
              <a:spcBef>
                <a:spcPct val="20000"/>
              </a:spcBef>
              <a:buFont typeface="Arial" pitchFamily="34" charset="0"/>
              <a:buChar char="•"/>
            </a:pPr>
            <a:r>
              <a:rPr lang="ar-SA" sz="3200" b="1" dirty="0" smtClean="0">
                <a:solidFill>
                  <a:srgbClr val="C00000"/>
                </a:solidFill>
                <a:effectLst>
                  <a:outerShdw blurRad="38100" dist="38100" dir="2700000" algn="tl">
                    <a:srgbClr val="000000">
                      <a:alpha val="43137"/>
                    </a:srgbClr>
                  </a:outerShdw>
                </a:effectLst>
                <a:cs typeface="DecoType Naskh" pitchFamily="2" charset="-78"/>
              </a:rPr>
              <a:t>التعليل</a:t>
            </a:r>
            <a:r>
              <a:rPr lang="ar-SA" sz="3200" b="1" dirty="0" smtClean="0">
                <a:effectLst>
                  <a:outerShdw blurRad="38100" dist="38100" dir="2700000" algn="tl">
                    <a:srgbClr val="000000">
                      <a:alpha val="43137"/>
                    </a:srgbClr>
                  </a:outerShdw>
                </a:effectLst>
                <a:cs typeface="DecoType Naskh" pitchFamily="2" charset="-78"/>
              </a:rPr>
              <a:t>: تختلف العلوم الاجتماعية عن العلوم الطبيعية في أن الأولى (العلوم الاجتماعية ) تحاول فهم أفعال الإنسان ومعرفة النتائج التي تترتب على نشاطاته الفردية والاجتماعية ، أما الثانية (العلوم الطبيعية) تتعامل مع مجهودات الإنسان لفهم ظواهر الكون.</a:t>
            </a:r>
            <a:endParaRPr lang="ar-SA" sz="32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2322104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1443783"/>
            <a:ext cx="8352928" cy="2345257"/>
          </a:xfrm>
          <a:prstGeom prst="rect">
            <a:avLst/>
          </a:prstGeom>
          <a:solidFill>
            <a:schemeClr val="bg1"/>
          </a:solidFill>
        </p:spPr>
        <p:txBody>
          <a:bodyPr wrap="square">
            <a:spAutoFit/>
          </a:bodyPr>
          <a:lstStyle/>
          <a:p>
            <a:pPr algn="just">
              <a:lnSpc>
                <a:spcPct val="150000"/>
              </a:lnSpc>
              <a:spcBef>
                <a:spcPct val="20000"/>
              </a:spcBef>
            </a:pPr>
            <a:r>
              <a:rPr lang="ar-SA" sz="3200" b="1" dirty="0" smtClean="0">
                <a:solidFill>
                  <a:srgbClr val="FF0000"/>
                </a:solidFill>
                <a:effectLst>
                  <a:outerShdw blurRad="38100" dist="38100" dir="2700000" algn="tl">
                    <a:srgbClr val="000000">
                      <a:alpha val="43137"/>
                    </a:srgbClr>
                  </a:outerShdw>
                </a:effectLst>
                <a:cs typeface="DecoType Naskh" pitchFamily="2" charset="-78"/>
              </a:rPr>
              <a:t>س4: </a:t>
            </a:r>
          </a:p>
          <a:p>
            <a:pPr algn="just">
              <a:lnSpc>
                <a:spcPct val="150000"/>
              </a:lnSpc>
              <a:spcBef>
                <a:spcPct val="20000"/>
              </a:spcBef>
            </a:pPr>
            <a:r>
              <a:rPr lang="ar-SA" sz="3200" b="1" dirty="0" smtClean="0">
                <a:solidFill>
                  <a:srgbClr val="FF0000"/>
                </a:solidFill>
                <a:effectLst>
                  <a:outerShdw blurRad="38100" dist="38100" dir="2700000" algn="tl">
                    <a:srgbClr val="000000">
                      <a:alpha val="43137"/>
                    </a:srgbClr>
                  </a:outerShdw>
                </a:effectLst>
                <a:cs typeface="DecoType Naskh" pitchFamily="2" charset="-78"/>
              </a:rPr>
              <a:t>يشبه </a:t>
            </a:r>
            <a:r>
              <a:rPr lang="ar-SA" sz="3200" b="1" dirty="0">
                <a:solidFill>
                  <a:srgbClr val="FF0000"/>
                </a:solidFill>
                <a:effectLst>
                  <a:outerShdw blurRad="38100" dist="38100" dir="2700000" algn="tl">
                    <a:srgbClr val="000000">
                      <a:alpha val="43137"/>
                    </a:srgbClr>
                  </a:outerShdw>
                </a:effectLst>
                <a:cs typeface="DecoType Naskh" pitchFamily="2" charset="-78"/>
              </a:rPr>
              <a:t>علم الاجتماع في أهميته بالنسبة للعلوم الاجتماعية أهمية الرياضيات بالنسبة للعلوم الطبيعية. </a:t>
            </a:r>
          </a:p>
        </p:txBody>
      </p:sp>
    </p:spTree>
    <p:extLst>
      <p:ext uri="{BB962C8B-B14F-4D97-AF65-F5344CB8AC3E}">
        <p14:creationId xmlns:p14="http://schemas.microsoft.com/office/powerpoint/2010/main" val="78452749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404664"/>
            <a:ext cx="8352928" cy="4721292"/>
          </a:xfrm>
          <a:prstGeom prst="rect">
            <a:avLst/>
          </a:prstGeom>
          <a:solidFill>
            <a:schemeClr val="bg1"/>
          </a:solidFill>
        </p:spPr>
        <p:txBody>
          <a:bodyPr wrap="square">
            <a:spAutoFit/>
          </a:bodyPr>
          <a:lstStyle/>
          <a:p>
            <a:pPr algn="just">
              <a:lnSpc>
                <a:spcPct val="150000"/>
              </a:lnSpc>
              <a:spcBef>
                <a:spcPct val="20000"/>
              </a:spcBef>
            </a:pPr>
            <a:r>
              <a:rPr lang="ar-SA" sz="3200" b="1" dirty="0" smtClean="0">
                <a:solidFill>
                  <a:srgbClr val="FF0000"/>
                </a:solidFill>
                <a:effectLst>
                  <a:outerShdw blurRad="38100" dist="38100" dir="2700000" algn="tl">
                    <a:srgbClr val="000000">
                      <a:alpha val="43137"/>
                    </a:srgbClr>
                  </a:outerShdw>
                </a:effectLst>
                <a:cs typeface="DecoType Naskh" pitchFamily="2" charset="-78"/>
              </a:rPr>
              <a:t>يشبه </a:t>
            </a:r>
            <a:r>
              <a:rPr lang="ar-SA" sz="3200" b="1" dirty="0">
                <a:solidFill>
                  <a:srgbClr val="FF0000"/>
                </a:solidFill>
                <a:effectLst>
                  <a:outerShdw blurRad="38100" dist="38100" dir="2700000" algn="tl">
                    <a:srgbClr val="000000">
                      <a:alpha val="43137"/>
                    </a:srgbClr>
                  </a:outerShdw>
                </a:effectLst>
                <a:cs typeface="DecoType Naskh" pitchFamily="2" charset="-78"/>
              </a:rPr>
              <a:t>علم الاجتماع في أهميته بالنسبة للعلوم الاجتماعية أهمية الرياضيات بالنسبة للعلوم الطبيعية. </a:t>
            </a:r>
          </a:p>
          <a:p>
            <a:pPr algn="just">
              <a:lnSpc>
                <a:spcPct val="150000"/>
              </a:lnSpc>
              <a:spcBef>
                <a:spcPct val="20000"/>
              </a:spcBef>
            </a:pPr>
            <a:r>
              <a:rPr lang="ar-SA" sz="3200" b="1" dirty="0">
                <a:effectLst>
                  <a:outerShdw blurRad="38100" dist="38100" dir="2700000" algn="tl">
                    <a:srgbClr val="000000">
                      <a:alpha val="43137"/>
                    </a:srgbClr>
                  </a:outerShdw>
                </a:effectLst>
                <a:cs typeface="DecoType Naskh" pitchFamily="2" charset="-78"/>
              </a:rPr>
              <a:t>ج </a:t>
            </a:r>
            <a:r>
              <a:rPr lang="ar-SA" sz="3200" b="1" dirty="0" smtClean="0">
                <a:effectLst>
                  <a:outerShdw blurRad="38100" dist="38100" dir="2700000" algn="tl">
                    <a:srgbClr val="000000">
                      <a:alpha val="43137"/>
                    </a:srgbClr>
                  </a:outerShdw>
                </a:effectLst>
                <a:cs typeface="DecoType Naskh" pitchFamily="2" charset="-78"/>
              </a:rPr>
              <a:t>4: </a:t>
            </a:r>
            <a:r>
              <a:rPr lang="ar-SA" sz="3200" b="1" dirty="0">
                <a:solidFill>
                  <a:srgbClr val="00B050"/>
                </a:solidFill>
                <a:effectLst>
                  <a:outerShdw blurRad="38100" dist="38100" dir="2700000" algn="tl">
                    <a:srgbClr val="000000">
                      <a:alpha val="43137"/>
                    </a:srgbClr>
                  </a:outerShdw>
                </a:effectLst>
                <a:cs typeface="DecoType Naskh" pitchFamily="2" charset="-78"/>
              </a:rPr>
              <a:t>العبارة صحيحة </a:t>
            </a:r>
            <a:r>
              <a:rPr lang="ar-SA" sz="3200" b="1" dirty="0">
                <a:effectLst>
                  <a:outerShdw blurRad="38100" dist="38100" dir="2700000" algn="tl">
                    <a:srgbClr val="000000">
                      <a:alpha val="43137"/>
                    </a:srgbClr>
                  </a:outerShdw>
                </a:effectLst>
                <a:cs typeface="DecoType Naskh" pitchFamily="2" charset="-78"/>
              </a:rPr>
              <a:t>. </a:t>
            </a:r>
          </a:p>
          <a:p>
            <a:pPr algn="just">
              <a:lnSpc>
                <a:spcPct val="150000"/>
              </a:lnSpc>
              <a:spcBef>
                <a:spcPct val="20000"/>
              </a:spcBef>
            </a:pPr>
            <a:r>
              <a:rPr lang="ar-SA" sz="3200" b="1" dirty="0">
                <a:solidFill>
                  <a:srgbClr val="FF0000"/>
                </a:solidFill>
                <a:effectLst>
                  <a:outerShdw blurRad="38100" dist="38100" dir="2700000" algn="tl">
                    <a:srgbClr val="000000">
                      <a:alpha val="43137"/>
                    </a:srgbClr>
                  </a:outerShdw>
                </a:effectLst>
                <a:cs typeface="DecoType Naskh" pitchFamily="2" charset="-78"/>
              </a:rPr>
              <a:t>التعليل</a:t>
            </a:r>
            <a:r>
              <a:rPr lang="ar-SA" sz="3200" b="1" dirty="0">
                <a:effectLst>
                  <a:outerShdw blurRad="38100" dist="38100" dir="2700000" algn="tl">
                    <a:srgbClr val="000000">
                      <a:alpha val="43137"/>
                    </a:srgbClr>
                  </a:outerShdw>
                </a:effectLst>
                <a:cs typeface="DecoType Naskh" pitchFamily="2" charset="-78"/>
              </a:rPr>
              <a:t>: يشبه علم الاجتماع في أهميته للعلوم الاجتماعية أهمية الرياضة للعلوم الطبيعية حيث من المستحيل دراسة علم الطبيعة بدون المعرفة بالرياضيات وكذلك لا يمكن دراسة علم الاقتصاد أو علم السياسة مع تجاهل علم الاجتماع.</a:t>
            </a:r>
          </a:p>
        </p:txBody>
      </p:sp>
    </p:spTree>
    <p:extLst>
      <p:ext uri="{BB962C8B-B14F-4D97-AF65-F5344CB8AC3E}">
        <p14:creationId xmlns:p14="http://schemas.microsoft.com/office/powerpoint/2010/main" val="177211073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97074" y="1484784"/>
            <a:ext cx="7769225" cy="2516073"/>
          </a:xfrm>
          <a:prstGeom prst="rect">
            <a:avLst/>
          </a:prstGeom>
          <a:solidFill>
            <a:schemeClr val="bg1"/>
          </a:solidFill>
        </p:spPr>
        <p:txBody>
          <a:bodyPr>
            <a:spAutoFit/>
          </a:bodyPr>
          <a:lstStyle/>
          <a:p>
            <a:pPr algn="just" rtl="1" eaLnBrk="1" hangingPunct="1">
              <a:lnSpc>
                <a:spcPct val="150000"/>
              </a:lnSpc>
              <a:defRPr/>
            </a:pPr>
            <a:r>
              <a:rPr lang="ar-SA" sz="3600" b="1" dirty="0">
                <a:solidFill>
                  <a:srgbClr val="FF0000"/>
                </a:solidFill>
                <a:effectLst>
                  <a:outerShdw blurRad="38100" dist="38100" dir="2700000" algn="tl">
                    <a:srgbClr val="000000">
                      <a:alpha val="43137"/>
                    </a:srgbClr>
                  </a:outerShdw>
                </a:effectLst>
                <a:cs typeface="DecoType Naskh" pitchFamily="2" charset="-78"/>
              </a:rPr>
              <a:t>س </a:t>
            </a:r>
            <a:r>
              <a:rPr lang="ar-SA" sz="3600" b="1" dirty="0" smtClean="0">
                <a:solidFill>
                  <a:srgbClr val="FF0000"/>
                </a:solidFill>
                <a:effectLst>
                  <a:outerShdw blurRad="38100" dist="38100" dir="2700000" algn="tl">
                    <a:srgbClr val="000000">
                      <a:alpha val="43137"/>
                    </a:srgbClr>
                  </a:outerShdw>
                </a:effectLst>
                <a:cs typeface="DecoType Naskh" pitchFamily="2" charset="-78"/>
              </a:rPr>
              <a:t>5: </a:t>
            </a:r>
          </a:p>
          <a:p>
            <a:pPr algn="just" rtl="1" eaLnBrk="1" hangingPunct="1">
              <a:lnSpc>
                <a:spcPct val="150000"/>
              </a:lnSpc>
              <a:defRPr/>
            </a:pPr>
            <a:r>
              <a:rPr lang="ar-SA" sz="3600" b="1" dirty="0" smtClean="0">
                <a:effectLst>
                  <a:outerShdw blurRad="38100" dist="38100" dir="2700000" algn="tl">
                    <a:srgbClr val="000000">
                      <a:alpha val="43137"/>
                    </a:srgbClr>
                  </a:outerShdw>
                </a:effectLst>
                <a:cs typeface="DecoType Naskh" pitchFamily="2" charset="-78"/>
              </a:rPr>
              <a:t>تتفق </a:t>
            </a:r>
            <a:r>
              <a:rPr lang="ar-SA" sz="3600" b="1" dirty="0">
                <a:effectLst>
                  <a:outerShdw blurRad="38100" dist="38100" dir="2700000" algn="tl">
                    <a:srgbClr val="000000">
                      <a:alpha val="43137"/>
                    </a:srgbClr>
                  </a:outerShdw>
                </a:effectLst>
                <a:cs typeface="DecoType Naskh" pitchFamily="2" charset="-78"/>
              </a:rPr>
              <a:t>العلوم الاجتماعية مع العلوم الطبيعية في استخدام الطريقة العلمية.</a:t>
            </a:r>
          </a:p>
        </p:txBody>
      </p:sp>
    </p:spTree>
    <p:extLst>
      <p:ext uri="{BB962C8B-B14F-4D97-AF65-F5344CB8AC3E}">
        <p14:creationId xmlns:p14="http://schemas.microsoft.com/office/powerpoint/2010/main" val="228046444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279" y="260648"/>
            <a:ext cx="8497193" cy="5835444"/>
          </a:xfrm>
          <a:prstGeom prst="rect">
            <a:avLst/>
          </a:prstGeom>
          <a:solidFill>
            <a:schemeClr val="bg1"/>
          </a:solidFill>
        </p:spPr>
        <p:txBody>
          <a:bodyPr wrap="square">
            <a:spAutoFit/>
          </a:bodyPr>
          <a:lstStyle/>
          <a:p>
            <a:pPr algn="just" rtl="1" eaLnBrk="1" hangingPunct="1">
              <a:lnSpc>
                <a:spcPct val="150000"/>
              </a:lnSpc>
              <a:defRPr/>
            </a:pPr>
            <a:r>
              <a:rPr lang="ar-SA" sz="3200" b="1" dirty="0">
                <a:solidFill>
                  <a:srgbClr val="FF0000"/>
                </a:solidFill>
                <a:effectLst>
                  <a:outerShdw blurRad="38100" dist="38100" dir="2700000" algn="tl">
                    <a:srgbClr val="000000">
                      <a:alpha val="43137"/>
                    </a:srgbClr>
                  </a:outerShdw>
                </a:effectLst>
              </a:rPr>
              <a:t>ج </a:t>
            </a:r>
            <a:r>
              <a:rPr lang="ar-SA" sz="3200" b="1" dirty="0" smtClean="0">
                <a:solidFill>
                  <a:srgbClr val="FF0000"/>
                </a:solidFill>
                <a:effectLst>
                  <a:outerShdw blurRad="38100" dist="38100" dir="2700000" algn="tl">
                    <a:srgbClr val="000000">
                      <a:alpha val="43137"/>
                    </a:srgbClr>
                  </a:outerShdw>
                </a:effectLst>
              </a:rPr>
              <a:t>5: </a:t>
            </a:r>
            <a:r>
              <a:rPr lang="ar-SA" sz="3200" b="1" dirty="0">
                <a:solidFill>
                  <a:srgbClr val="00B050"/>
                </a:solidFill>
                <a:effectLst>
                  <a:outerShdw blurRad="38100" dist="38100" dir="2700000" algn="tl">
                    <a:srgbClr val="000000">
                      <a:alpha val="43137"/>
                    </a:srgbClr>
                  </a:outerShdw>
                </a:effectLst>
              </a:rPr>
              <a:t>العبارة صحيحة </a:t>
            </a:r>
          </a:p>
          <a:p>
            <a:pPr algn="just" rtl="1" eaLnBrk="1" hangingPunct="1">
              <a:lnSpc>
                <a:spcPct val="150000"/>
              </a:lnSpc>
              <a:defRPr/>
            </a:pPr>
            <a:r>
              <a:rPr lang="ar-SA" sz="3200" b="1" dirty="0">
                <a:solidFill>
                  <a:srgbClr val="FF0000"/>
                </a:solidFill>
                <a:effectLst>
                  <a:outerShdw blurRad="38100" dist="38100" dir="2700000" algn="tl">
                    <a:srgbClr val="000000">
                      <a:alpha val="43137"/>
                    </a:srgbClr>
                  </a:outerShdw>
                </a:effectLst>
              </a:rPr>
              <a:t>التعليل:</a:t>
            </a:r>
          </a:p>
          <a:p>
            <a:pPr marL="342900" indent="-342900" algn="just">
              <a:lnSpc>
                <a:spcPct val="150000"/>
              </a:lnSpc>
              <a:spcBef>
                <a:spcPct val="20000"/>
              </a:spcBef>
              <a:buFont typeface="Arial" pitchFamily="34" charset="0"/>
              <a:buChar char="•"/>
              <a:defRPr/>
            </a:pPr>
            <a:r>
              <a:rPr lang="ar-SA" sz="3600" b="1" dirty="0">
                <a:effectLst>
                  <a:outerShdw blurRad="38100" dist="38100" dir="2700000" algn="tl">
                    <a:srgbClr val="000000">
                      <a:alpha val="43137"/>
                    </a:srgbClr>
                  </a:outerShdw>
                </a:effectLst>
                <a:latin typeface="+mj-lt"/>
                <a:ea typeface="+mj-ea"/>
                <a:cs typeface="DecoType Naskh" pitchFamily="2" charset="-78"/>
              </a:rPr>
              <a:t>تتفق العلوم الطبيعية مع العلوم الاجتماعية في استخدام كل منهما للمنهج العلمي أو الطريقة العلمية التي تتلخص في أنها عملية لاكتساب أو تنمية المعرفة بطريقة منظمة تعتمد على تحديد المشكلة وصياغة الفروض أو الأفكار التي تدور حول كيفية حل هذه المشكلة ثم اختبار الفروض وأخيراً تحليل النتائج واستخلاص التعميمات.</a:t>
            </a:r>
          </a:p>
        </p:txBody>
      </p:sp>
    </p:spTree>
    <p:extLst>
      <p:ext uri="{BB962C8B-B14F-4D97-AF65-F5344CB8AC3E}">
        <p14:creationId xmlns:p14="http://schemas.microsoft.com/office/powerpoint/2010/main" val="222234354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4212" y="476672"/>
            <a:ext cx="7769225" cy="4262705"/>
          </a:xfrm>
          <a:prstGeom prst="rect">
            <a:avLst/>
          </a:prstGeom>
          <a:solidFill>
            <a:schemeClr val="bg1"/>
          </a:solidFill>
        </p:spPr>
        <p:txBody>
          <a:bodyPr>
            <a:spAutoFit/>
          </a:bodyPr>
          <a:lstStyle/>
          <a:p>
            <a:pPr algn="just" rtl="1" eaLnBrk="1" hangingPunct="1">
              <a:lnSpc>
                <a:spcPct val="200000"/>
              </a:lnSpc>
              <a:defRPr/>
            </a:pPr>
            <a:r>
              <a:rPr lang="ar-SA" sz="3200" b="1" dirty="0">
                <a:solidFill>
                  <a:srgbClr val="FF0000"/>
                </a:solidFill>
                <a:effectLst>
                  <a:outerShdw blurRad="38100" dist="38100" dir="2700000" algn="tl">
                    <a:srgbClr val="000000">
                      <a:alpha val="43137"/>
                    </a:srgbClr>
                  </a:outerShdw>
                </a:effectLst>
              </a:rPr>
              <a:t>س </a:t>
            </a:r>
            <a:r>
              <a:rPr lang="ar-SA" sz="3200" b="1" dirty="0" smtClean="0">
                <a:solidFill>
                  <a:srgbClr val="FF0000"/>
                </a:solidFill>
                <a:effectLst>
                  <a:outerShdw blurRad="38100" dist="38100" dir="2700000" algn="tl">
                    <a:srgbClr val="000000">
                      <a:alpha val="43137"/>
                    </a:srgbClr>
                  </a:outerShdw>
                </a:effectLst>
              </a:rPr>
              <a:t>6: </a:t>
            </a:r>
          </a:p>
          <a:p>
            <a:pPr algn="just" rtl="1" eaLnBrk="1" hangingPunct="1">
              <a:lnSpc>
                <a:spcPct val="200000"/>
              </a:lnSpc>
              <a:defRPr/>
            </a:pPr>
            <a:r>
              <a:rPr lang="ar-SA" sz="3600" b="1" dirty="0" smtClean="0">
                <a:effectLst>
                  <a:outerShdw blurRad="38100" dist="38100" dir="2700000" algn="tl">
                    <a:srgbClr val="000000">
                      <a:alpha val="43137"/>
                    </a:srgbClr>
                  </a:outerShdw>
                </a:effectLst>
                <a:latin typeface="+mj-lt"/>
                <a:ea typeface="+mj-ea"/>
                <a:cs typeface="DecoType Naskh" pitchFamily="2" charset="-78"/>
              </a:rPr>
              <a:t>عرف </a:t>
            </a:r>
            <a:r>
              <a:rPr lang="ar-SA" sz="3600" b="1" dirty="0">
                <a:effectLst>
                  <a:outerShdw blurRad="38100" dist="38100" dir="2700000" algn="tl">
                    <a:srgbClr val="000000">
                      <a:alpha val="43137"/>
                    </a:srgbClr>
                  </a:outerShdw>
                </a:effectLst>
                <a:latin typeface="+mj-lt"/>
                <a:ea typeface="+mj-ea"/>
                <a:cs typeface="DecoType Naskh" pitchFamily="2" charset="-78"/>
              </a:rPr>
              <a:t>«</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ساميو </a:t>
            </a:r>
            <a:r>
              <a:rPr lang="ar-SA" sz="3600" b="1" dirty="0" err="1">
                <a:solidFill>
                  <a:srgbClr val="FF0000"/>
                </a:solidFill>
                <a:effectLst>
                  <a:outerShdw blurRad="38100" dist="38100" dir="2700000" algn="tl">
                    <a:srgbClr val="000000">
                      <a:alpha val="43137"/>
                    </a:srgbClr>
                  </a:outerShdw>
                </a:effectLst>
                <a:latin typeface="+mj-lt"/>
                <a:ea typeface="+mj-ea"/>
                <a:cs typeface="DecoType Naskh" pitchFamily="2" charset="-78"/>
              </a:rPr>
              <a:t>لسون</a:t>
            </a:r>
            <a:r>
              <a:rPr lang="ar-SA" sz="3600" b="1" dirty="0">
                <a:effectLst>
                  <a:outerShdw blurRad="38100" dist="38100" dir="2700000" algn="tl">
                    <a:srgbClr val="000000">
                      <a:alpha val="43137"/>
                    </a:srgbClr>
                  </a:outerShdw>
                </a:effectLst>
                <a:latin typeface="+mj-lt"/>
                <a:ea typeface="+mj-ea"/>
                <a:cs typeface="DecoType Naskh" pitchFamily="2" charset="-78"/>
              </a:rPr>
              <a:t>» علم الاقتصاد بأنه علم الثروة وميدان يقتصر على دراسة طبيعة ثروة الأمم وأسبابها ومظاهرها الخارجية.</a:t>
            </a:r>
          </a:p>
        </p:txBody>
      </p:sp>
    </p:spTree>
    <p:extLst>
      <p:ext uri="{BB962C8B-B14F-4D97-AF65-F5344CB8AC3E}">
        <p14:creationId xmlns:p14="http://schemas.microsoft.com/office/powerpoint/2010/main" val="177204275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مستطيل 1"/>
          <p:cNvSpPr>
            <a:spLocks noChangeArrowheads="1"/>
          </p:cNvSpPr>
          <p:nvPr/>
        </p:nvSpPr>
        <p:spPr bwMode="auto">
          <a:xfrm>
            <a:off x="380833" y="332656"/>
            <a:ext cx="8511647" cy="5078313"/>
          </a:xfrm>
          <a:prstGeom prst="rect">
            <a:avLst/>
          </a:prstGeom>
          <a:solidFill>
            <a:schemeClr val="bg1"/>
          </a:solidFill>
          <a:ln>
            <a:noFill/>
          </a:ln>
          <a:extLst/>
        </p:spPr>
        <p:txBody>
          <a:bodyPr wrap="square">
            <a:spAutoFit/>
          </a:bodyPr>
          <a:lstStyle/>
          <a:p>
            <a:pPr algn="just" rtl="1" eaLnBrk="1" hangingPunct="1">
              <a:lnSpc>
                <a:spcPct val="150000"/>
              </a:lnSpc>
              <a:defRPr/>
            </a:pPr>
            <a:r>
              <a:rPr lang="ar-SA" sz="3600" b="1" dirty="0">
                <a:solidFill>
                  <a:srgbClr val="FF0000"/>
                </a:solidFill>
                <a:effectLst>
                  <a:outerShdw blurRad="38100" dist="38100" dir="2700000" algn="tl">
                    <a:srgbClr val="000000">
                      <a:alpha val="43137"/>
                    </a:srgbClr>
                  </a:outerShdw>
                </a:effectLst>
              </a:rPr>
              <a:t>ج </a:t>
            </a:r>
            <a:r>
              <a:rPr lang="ar-SA" sz="3600" b="1" dirty="0" smtClean="0">
                <a:solidFill>
                  <a:srgbClr val="FF0000"/>
                </a:solidFill>
                <a:effectLst>
                  <a:outerShdw blurRad="38100" dist="38100" dir="2700000" algn="tl">
                    <a:srgbClr val="000000">
                      <a:alpha val="43137"/>
                    </a:srgbClr>
                  </a:outerShdw>
                </a:effectLst>
              </a:rPr>
              <a:t>6: </a:t>
            </a:r>
            <a:r>
              <a:rPr lang="ar-SA" sz="3600" b="1" dirty="0">
                <a:solidFill>
                  <a:srgbClr val="00B050"/>
                </a:solidFill>
                <a:effectLst>
                  <a:outerShdw blurRad="38100" dist="38100" dir="2700000" algn="tl">
                    <a:srgbClr val="000000">
                      <a:alpha val="43137"/>
                    </a:srgbClr>
                  </a:outerShdw>
                </a:effectLst>
              </a:rPr>
              <a:t>العبارة خاطئة</a:t>
            </a:r>
          </a:p>
          <a:p>
            <a:pPr algn="just" rtl="1" eaLnBrk="1" hangingPunct="1">
              <a:lnSpc>
                <a:spcPct val="150000"/>
              </a:lnSpc>
              <a:defRPr/>
            </a:pPr>
            <a:r>
              <a:rPr lang="ar-SA" sz="3600" b="1" dirty="0" smtClean="0">
                <a:solidFill>
                  <a:srgbClr val="FF0000"/>
                </a:solidFill>
                <a:effectLst>
                  <a:outerShdw blurRad="38100" dist="38100" dir="2700000" algn="tl">
                    <a:srgbClr val="000000">
                      <a:alpha val="43137"/>
                    </a:srgbClr>
                  </a:outerShdw>
                </a:effectLst>
              </a:rPr>
              <a:t>التعليل: </a:t>
            </a:r>
            <a:r>
              <a:rPr lang="ar-SA" sz="3600" b="1" dirty="0" smtClean="0">
                <a:effectLst>
                  <a:outerShdw blurRad="38100" dist="38100" dir="2700000" algn="tl">
                    <a:srgbClr val="000000">
                      <a:alpha val="43137"/>
                    </a:srgbClr>
                  </a:outerShdw>
                </a:effectLst>
                <a:latin typeface="+mj-lt"/>
                <a:ea typeface="+mj-ea"/>
                <a:cs typeface="DecoType Naskh" pitchFamily="2" charset="-78"/>
              </a:rPr>
              <a:t>لأن </a:t>
            </a:r>
            <a:r>
              <a:rPr lang="ar-SA" sz="3600" b="1" dirty="0">
                <a:effectLst>
                  <a:outerShdw blurRad="38100" dist="38100" dir="2700000" algn="tl">
                    <a:srgbClr val="000000">
                      <a:alpha val="43137"/>
                    </a:srgbClr>
                  </a:outerShdw>
                </a:effectLst>
                <a:latin typeface="+mj-lt"/>
                <a:ea typeface="+mj-ea"/>
                <a:cs typeface="DecoType Naskh" pitchFamily="2" charset="-78"/>
              </a:rPr>
              <a:t>هذا التعريف السابق لأدم سميث وكان مفهوم الثروة مسيطراً على فكره ، أما " </a:t>
            </a:r>
            <a:r>
              <a:rPr lang="ar-SA" sz="3600" b="1" dirty="0">
                <a:solidFill>
                  <a:srgbClr val="FF0000"/>
                </a:solidFill>
                <a:effectLst>
                  <a:outerShdw blurRad="38100" dist="38100" dir="2700000" algn="tl">
                    <a:srgbClr val="000000">
                      <a:alpha val="43137"/>
                    </a:srgbClr>
                  </a:outerShdw>
                </a:effectLst>
                <a:latin typeface="+mj-lt"/>
                <a:ea typeface="+mj-ea"/>
                <a:cs typeface="DecoType Naskh" pitchFamily="2" charset="-78"/>
              </a:rPr>
              <a:t>ساميو </a:t>
            </a:r>
            <a:r>
              <a:rPr lang="ar-SA" sz="3600" b="1" dirty="0" err="1">
                <a:solidFill>
                  <a:srgbClr val="FF0000"/>
                </a:solidFill>
                <a:effectLst>
                  <a:outerShdw blurRad="38100" dist="38100" dir="2700000" algn="tl">
                    <a:srgbClr val="000000">
                      <a:alpha val="43137"/>
                    </a:srgbClr>
                  </a:outerShdw>
                </a:effectLst>
                <a:latin typeface="+mj-lt"/>
                <a:ea typeface="+mj-ea"/>
                <a:cs typeface="DecoType Naskh" pitchFamily="2" charset="-78"/>
              </a:rPr>
              <a:t>لسون</a:t>
            </a:r>
            <a:r>
              <a:rPr lang="ar-SA" sz="3600" b="1" dirty="0">
                <a:effectLst>
                  <a:outerShdw blurRad="38100" dist="38100" dir="2700000" algn="tl">
                    <a:srgbClr val="000000">
                      <a:alpha val="43137"/>
                    </a:srgbClr>
                  </a:outerShdw>
                </a:effectLst>
                <a:latin typeface="+mj-lt"/>
                <a:ea typeface="+mj-ea"/>
                <a:cs typeface="DecoType Naskh" pitchFamily="2" charset="-78"/>
              </a:rPr>
              <a:t>" عرف علم الاقتصاد بأنه هو دراسة كيفية اختيار الأفراد والمجتمع لأساليب تنظيم الموارد الانتاجية النادرة من أجل إنتاج مختلف السلع وتوزيعها للاستهلاك بين أفراد وجماعات المجتمع في الحاضر والمستقبل.</a:t>
            </a:r>
          </a:p>
        </p:txBody>
      </p:sp>
    </p:spTree>
    <p:extLst>
      <p:ext uri="{BB962C8B-B14F-4D97-AF65-F5344CB8AC3E}">
        <p14:creationId xmlns:p14="http://schemas.microsoft.com/office/powerpoint/2010/main" val="98891660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3568" y="1598310"/>
            <a:ext cx="7769225" cy="2046714"/>
          </a:xfrm>
          <a:prstGeom prst="rect">
            <a:avLst/>
          </a:prstGeom>
          <a:solidFill>
            <a:schemeClr val="bg1"/>
          </a:solidFill>
        </p:spPr>
        <p:txBody>
          <a:bodyPr>
            <a:spAutoFit/>
          </a:bodyPr>
          <a:lstStyle/>
          <a:p>
            <a:pPr algn="just" rtl="1" eaLnBrk="1" hangingPunct="1">
              <a:lnSpc>
                <a:spcPct val="200000"/>
              </a:lnSpc>
              <a:defRPr/>
            </a:pPr>
            <a:r>
              <a:rPr lang="ar-SA" sz="3200" b="1" dirty="0">
                <a:solidFill>
                  <a:srgbClr val="FF0000"/>
                </a:solidFill>
                <a:effectLst>
                  <a:outerShdw blurRad="38100" dist="38100" dir="2700000" algn="tl">
                    <a:srgbClr val="000000">
                      <a:alpha val="43137"/>
                    </a:srgbClr>
                  </a:outerShdw>
                </a:effectLst>
              </a:rPr>
              <a:t>س </a:t>
            </a:r>
            <a:r>
              <a:rPr lang="ar-SA" sz="3200" b="1" dirty="0" smtClean="0">
                <a:solidFill>
                  <a:srgbClr val="FF0000"/>
                </a:solidFill>
                <a:effectLst>
                  <a:outerShdw blurRad="38100" dist="38100" dir="2700000" algn="tl">
                    <a:srgbClr val="000000">
                      <a:alpha val="43137"/>
                    </a:srgbClr>
                  </a:outerShdw>
                </a:effectLst>
              </a:rPr>
              <a:t>7: </a:t>
            </a:r>
          </a:p>
          <a:p>
            <a:pPr algn="just" rtl="1" eaLnBrk="1" hangingPunct="1">
              <a:lnSpc>
                <a:spcPct val="200000"/>
              </a:lnSpc>
              <a:defRPr/>
            </a:pPr>
            <a:r>
              <a:rPr lang="ar-SA" sz="3600" b="1" dirty="0" smtClean="0">
                <a:effectLst>
                  <a:outerShdw blurRad="38100" dist="38100" dir="2700000" algn="tl">
                    <a:srgbClr val="000000">
                      <a:alpha val="43137"/>
                    </a:srgbClr>
                  </a:outerShdw>
                </a:effectLst>
                <a:latin typeface="+mj-lt"/>
                <a:ea typeface="+mj-ea"/>
                <a:cs typeface="DecoType Naskh" pitchFamily="2" charset="-78"/>
              </a:rPr>
              <a:t>زادت </a:t>
            </a:r>
            <a:r>
              <a:rPr lang="ar-SA" sz="3600" b="1" dirty="0">
                <a:effectLst>
                  <a:outerShdw blurRad="38100" dist="38100" dir="2700000" algn="tl">
                    <a:srgbClr val="000000">
                      <a:alpha val="43137"/>
                    </a:srgbClr>
                  </a:outerShdw>
                </a:effectLst>
                <a:latin typeface="+mj-lt"/>
                <a:ea typeface="+mj-ea"/>
                <a:cs typeface="DecoType Naskh" pitchFamily="2" charset="-78"/>
              </a:rPr>
              <a:t>الفجوة بين </a:t>
            </a:r>
            <a:r>
              <a:rPr lang="ar-SA" sz="3600" b="1" dirty="0" smtClean="0">
                <a:effectLst>
                  <a:outerShdw blurRad="38100" dist="38100" dir="2700000" algn="tl">
                    <a:srgbClr val="000000">
                      <a:alpha val="43137"/>
                    </a:srgbClr>
                  </a:outerShdw>
                </a:effectLst>
                <a:latin typeface="+mj-lt"/>
                <a:ea typeface="+mj-ea"/>
                <a:cs typeface="DecoType Naskh" pitchFamily="2" charset="-78"/>
              </a:rPr>
              <a:t>علمي </a:t>
            </a:r>
            <a:r>
              <a:rPr lang="ar-SA" sz="3600" b="1" dirty="0">
                <a:effectLst>
                  <a:outerShdw blurRad="38100" dist="38100" dir="2700000" algn="tl">
                    <a:srgbClr val="000000">
                      <a:alpha val="43137"/>
                    </a:srgbClr>
                  </a:outerShdw>
                </a:effectLst>
                <a:latin typeface="+mj-lt"/>
                <a:ea typeface="+mj-ea"/>
                <a:cs typeface="DecoType Naskh" pitchFamily="2" charset="-78"/>
              </a:rPr>
              <a:t>السياسة والاجتماع في وقتنا الحاضر.</a:t>
            </a:r>
          </a:p>
        </p:txBody>
      </p:sp>
    </p:spTree>
    <p:extLst>
      <p:ext uri="{BB962C8B-B14F-4D97-AF65-F5344CB8AC3E}">
        <p14:creationId xmlns:p14="http://schemas.microsoft.com/office/powerpoint/2010/main" val="80827281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مستطيل 1"/>
          <p:cNvSpPr>
            <a:spLocks noChangeArrowheads="1"/>
          </p:cNvSpPr>
          <p:nvPr/>
        </p:nvSpPr>
        <p:spPr bwMode="auto">
          <a:xfrm>
            <a:off x="374009" y="332656"/>
            <a:ext cx="8518471" cy="5078313"/>
          </a:xfrm>
          <a:prstGeom prst="rect">
            <a:avLst/>
          </a:prstGeom>
          <a:solidFill>
            <a:schemeClr val="bg1"/>
          </a:solidFill>
          <a:ln>
            <a:noFill/>
          </a:ln>
          <a:extLst/>
        </p:spPr>
        <p:txBody>
          <a:bodyPr wrap="square">
            <a:spAutoFit/>
          </a:bodyPr>
          <a:lstStyle/>
          <a:p>
            <a:pPr algn="just" rtl="1" eaLnBrk="1" hangingPunct="1">
              <a:lnSpc>
                <a:spcPct val="150000"/>
              </a:lnSpc>
              <a:defRPr/>
            </a:pPr>
            <a:r>
              <a:rPr lang="ar-SA" sz="3600" b="1" dirty="0">
                <a:solidFill>
                  <a:srgbClr val="FF0000"/>
                </a:solidFill>
                <a:effectLst>
                  <a:outerShdw blurRad="38100" dist="38100" dir="2700000" algn="tl">
                    <a:srgbClr val="000000">
                      <a:alpha val="43137"/>
                    </a:srgbClr>
                  </a:outerShdw>
                </a:effectLst>
              </a:rPr>
              <a:t>ج </a:t>
            </a:r>
            <a:r>
              <a:rPr lang="ar-SA" sz="3600" b="1" dirty="0" smtClean="0">
                <a:solidFill>
                  <a:srgbClr val="FF0000"/>
                </a:solidFill>
                <a:effectLst>
                  <a:outerShdw blurRad="38100" dist="38100" dir="2700000" algn="tl">
                    <a:srgbClr val="000000">
                      <a:alpha val="43137"/>
                    </a:srgbClr>
                  </a:outerShdw>
                </a:effectLst>
              </a:rPr>
              <a:t>7: </a:t>
            </a:r>
            <a:r>
              <a:rPr lang="ar-SA" sz="3600" b="1" dirty="0">
                <a:solidFill>
                  <a:srgbClr val="00B050"/>
                </a:solidFill>
                <a:effectLst>
                  <a:outerShdw blurRad="38100" dist="38100" dir="2700000" algn="tl">
                    <a:srgbClr val="000000">
                      <a:alpha val="43137"/>
                    </a:srgbClr>
                  </a:outerShdw>
                </a:effectLst>
              </a:rPr>
              <a:t>العبارة خاطئة</a:t>
            </a:r>
          </a:p>
          <a:p>
            <a:pPr algn="just" rtl="1" eaLnBrk="1" hangingPunct="1">
              <a:lnSpc>
                <a:spcPct val="150000"/>
              </a:lnSpc>
              <a:defRPr/>
            </a:pPr>
            <a:r>
              <a:rPr lang="ar-SA" sz="3600" b="1" dirty="0" smtClean="0">
                <a:solidFill>
                  <a:srgbClr val="FF0000"/>
                </a:solidFill>
                <a:effectLst>
                  <a:outerShdw blurRad="38100" dist="38100" dir="2700000" algn="tl">
                    <a:srgbClr val="000000">
                      <a:alpha val="43137"/>
                    </a:srgbClr>
                  </a:outerShdw>
                </a:effectLst>
              </a:rPr>
              <a:t>التعليل: </a:t>
            </a:r>
            <a:r>
              <a:rPr lang="ar-SA" sz="3600" b="1" dirty="0" smtClean="0">
                <a:effectLst>
                  <a:outerShdw blurRad="38100" dist="38100" dir="2700000" algn="tl">
                    <a:srgbClr val="000000">
                      <a:alpha val="43137"/>
                    </a:srgbClr>
                  </a:outerShdw>
                </a:effectLst>
                <a:latin typeface="+mj-lt"/>
                <a:ea typeface="+mj-ea"/>
                <a:cs typeface="DecoType Naskh" pitchFamily="2" charset="-78"/>
              </a:rPr>
              <a:t>ويتضح </a:t>
            </a:r>
            <a:r>
              <a:rPr lang="ar-SA" sz="3600" b="1" dirty="0">
                <a:effectLst>
                  <a:outerShdw blurRad="38100" dist="38100" dir="2700000" algn="tl">
                    <a:srgbClr val="000000">
                      <a:alpha val="43137"/>
                    </a:srgbClr>
                  </a:outerShdw>
                </a:effectLst>
                <a:latin typeface="+mj-lt"/>
                <a:ea typeface="+mj-ea"/>
                <a:cs typeface="DecoType Naskh" pitchFamily="2" charset="-78"/>
              </a:rPr>
              <a:t>من خلال كتابات العلماء أن هناك مزجاً شديداً بين التحليل </a:t>
            </a:r>
            <a:r>
              <a:rPr lang="ar-SA" sz="3600" b="1" dirty="0" err="1">
                <a:effectLst>
                  <a:outerShdw blurRad="38100" dist="38100" dir="2700000" algn="tl">
                    <a:srgbClr val="000000">
                      <a:alpha val="43137"/>
                    </a:srgbClr>
                  </a:outerShdw>
                </a:effectLst>
                <a:latin typeface="+mj-lt"/>
                <a:ea typeface="+mj-ea"/>
                <a:cs typeface="DecoType Naskh" pitchFamily="2" charset="-78"/>
              </a:rPr>
              <a:t>السوسيولوجى</a:t>
            </a:r>
            <a:r>
              <a:rPr lang="ar-SA" sz="3600" b="1" dirty="0">
                <a:effectLst>
                  <a:outerShdw blurRad="38100" dist="38100" dir="2700000" algn="tl">
                    <a:srgbClr val="000000">
                      <a:alpha val="43137"/>
                    </a:srgbClr>
                  </a:outerShdw>
                </a:effectLst>
                <a:latin typeface="+mj-lt"/>
                <a:ea typeface="+mj-ea"/>
                <a:cs typeface="DecoType Naskh" pitchFamily="2" charset="-78"/>
              </a:rPr>
              <a:t> والتحليل السياسي ويمكن القول أن هناك علماً سلوكياً جديداً قد يظهر بسبب زيادة درجة التقارب والتداخل بين علمي السياسة والاجتماع وقد أصبحت البحوث الاجتماعية تستخدم بشكل متزايد في تشكيل سياسة الدولة .</a:t>
            </a:r>
          </a:p>
        </p:txBody>
      </p:sp>
    </p:spTree>
    <p:extLst>
      <p:ext uri="{BB962C8B-B14F-4D97-AF65-F5344CB8AC3E}">
        <p14:creationId xmlns:p14="http://schemas.microsoft.com/office/powerpoint/2010/main" val="154306020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a:xfrm>
            <a:off x="760040" y="1268760"/>
            <a:ext cx="7772400" cy="3168352"/>
          </a:xfrm>
          <a:solidFill>
            <a:schemeClr val="bg1"/>
          </a:solidFill>
        </p:spPr>
        <p:txBody>
          <a:bodyPr>
            <a:normAutofit/>
          </a:bodyPr>
          <a:lstStyle/>
          <a:p>
            <a:pPr marL="114300" indent="0" algn="just">
              <a:lnSpc>
                <a:spcPct val="150000"/>
              </a:lnSpc>
              <a:buNone/>
            </a:pPr>
            <a:r>
              <a:rPr lang="ar-SA" sz="3600" b="1" dirty="0" smtClean="0">
                <a:solidFill>
                  <a:srgbClr val="FF0000"/>
                </a:solidFill>
                <a:effectLst>
                  <a:outerShdw blurRad="38100" dist="38100" dir="2700000" algn="tl">
                    <a:srgbClr val="000000">
                      <a:alpha val="43137"/>
                    </a:srgbClr>
                  </a:outerShdw>
                </a:effectLst>
                <a:cs typeface="DecoType Naskh" pitchFamily="2" charset="-78"/>
              </a:rPr>
              <a:t>س 8:</a:t>
            </a:r>
            <a:r>
              <a:rPr lang="ar-SA" sz="3600" b="1" dirty="0" smtClean="0">
                <a:effectLst>
                  <a:outerShdw blurRad="38100" dist="38100" dir="2700000" algn="tl">
                    <a:srgbClr val="000000">
                      <a:alpha val="43137"/>
                    </a:srgbClr>
                  </a:outerShdw>
                </a:effectLst>
                <a:cs typeface="DecoType Naskh" pitchFamily="2" charset="-78"/>
              </a:rPr>
              <a:t> </a:t>
            </a:r>
          </a:p>
          <a:p>
            <a:pPr marL="11430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يتشابه علم الاقتصاد مع علم النفس في دراسة جوانب محددة من العلاقات الاجتماعية والسلوك الإنساني.</a:t>
            </a:r>
            <a:endParaRPr lang="en-US"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15010829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a:xfrm>
            <a:off x="323528" y="368920"/>
            <a:ext cx="8568952" cy="4140200"/>
          </a:xfrm>
          <a:solidFill>
            <a:schemeClr val="bg1"/>
          </a:solidFill>
        </p:spPr>
        <p:txBody>
          <a:bodyPr>
            <a:normAutofit/>
          </a:bodyPr>
          <a:lstStyle/>
          <a:p>
            <a:pPr marL="114300" indent="0" algn="just">
              <a:buNone/>
            </a:pPr>
            <a:r>
              <a:rPr lang="ar-SA" sz="3600" b="1" dirty="0" smtClean="0">
                <a:solidFill>
                  <a:srgbClr val="FF0000"/>
                </a:solidFill>
                <a:effectLst>
                  <a:outerShdw blurRad="38100" dist="38100" dir="2700000" algn="tl">
                    <a:srgbClr val="000000">
                      <a:alpha val="43137"/>
                    </a:srgbClr>
                  </a:outerShdw>
                </a:effectLst>
                <a:cs typeface="DecoType Naskh" pitchFamily="2" charset="-78"/>
              </a:rPr>
              <a:t>ج  8 : العبارة خاطئة </a:t>
            </a:r>
          </a:p>
          <a:p>
            <a:pPr algn="just"/>
            <a:endParaRPr lang="ar-SA" sz="3600" b="1" dirty="0" smtClean="0">
              <a:effectLst>
                <a:outerShdw blurRad="38100" dist="38100" dir="2700000" algn="tl">
                  <a:srgbClr val="000000">
                    <a:alpha val="43137"/>
                  </a:srgbClr>
                </a:outerShdw>
              </a:effectLst>
              <a:cs typeface="DecoType Naskh" pitchFamily="2" charset="-78"/>
            </a:endParaRPr>
          </a:p>
          <a:p>
            <a:pPr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rPr>
              <a:t>التعليل</a:t>
            </a:r>
            <a:r>
              <a:rPr lang="ar-SA" sz="3600" b="1" dirty="0" smtClean="0">
                <a:effectLst>
                  <a:outerShdw blurRad="38100" dist="38100" dir="2700000" algn="tl">
                    <a:srgbClr val="000000">
                      <a:alpha val="43137"/>
                    </a:srgbClr>
                  </a:outerShdw>
                </a:effectLst>
                <a:cs typeface="DecoType Naskh" pitchFamily="2" charset="-78"/>
              </a:rPr>
              <a:t> : يتشابه </a:t>
            </a:r>
            <a:r>
              <a:rPr lang="ar-SA" sz="3600" b="1" dirty="0">
                <a:effectLst>
                  <a:outerShdw blurRad="38100" dist="38100" dir="2700000" algn="tl">
                    <a:srgbClr val="000000">
                      <a:alpha val="43137"/>
                    </a:srgbClr>
                  </a:outerShdw>
                </a:effectLst>
                <a:cs typeface="DecoType Naskh" pitchFamily="2" charset="-78"/>
              </a:rPr>
              <a:t>كلاً من علمي السياسة والاقتصاد من حيث اهتمام كل منهما بدراسة أنواع محددة من العلاقات الاجتماعية وإهمال دراسة أنواع أخرى من العلاقات. </a:t>
            </a:r>
          </a:p>
          <a:p>
            <a:pPr algn="just"/>
            <a:endParaRPr lang="en-US"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09522392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a:xfrm>
            <a:off x="539552" y="2348880"/>
            <a:ext cx="7772400" cy="1152128"/>
          </a:xfrm>
          <a:solidFill>
            <a:schemeClr val="bg1"/>
          </a:solidFill>
        </p:spPr>
        <p:txBody>
          <a:bodyPr>
            <a:normAutofit fontScale="85000" lnSpcReduction="20000"/>
          </a:bodyPr>
          <a:lstStyle/>
          <a:p>
            <a:pPr marL="114300" indent="0">
              <a:buNone/>
            </a:pPr>
            <a:r>
              <a:rPr lang="ar-SA" sz="4400" b="1" dirty="0" smtClean="0">
                <a:solidFill>
                  <a:srgbClr val="FF0000"/>
                </a:solidFill>
                <a:effectLst>
                  <a:outerShdw blurRad="38100" dist="38100" dir="2700000" algn="tl">
                    <a:srgbClr val="000000">
                      <a:alpha val="43137"/>
                    </a:srgbClr>
                  </a:outerShdw>
                </a:effectLst>
                <a:cs typeface="DecoType Naskh" pitchFamily="2" charset="-78"/>
              </a:rPr>
              <a:t>س 9: </a:t>
            </a:r>
          </a:p>
          <a:p>
            <a:pPr marL="114300" indent="0">
              <a:buNone/>
            </a:pPr>
            <a:r>
              <a:rPr lang="ar-SA" sz="4400" b="1" dirty="0" smtClean="0">
                <a:effectLst>
                  <a:outerShdw blurRad="38100" dist="38100" dir="2700000" algn="tl">
                    <a:srgbClr val="000000">
                      <a:alpha val="43137"/>
                    </a:srgbClr>
                  </a:outerShdw>
                </a:effectLst>
                <a:cs typeface="DecoType Naskh" pitchFamily="2" charset="-78"/>
              </a:rPr>
              <a:t>تتسم الثقافة بأنها موروثة .</a:t>
            </a:r>
            <a:endParaRPr lang="en-US" sz="44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8173063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95536" y="476672"/>
            <a:ext cx="8352928" cy="4524315"/>
          </a:xfrm>
          <a:prstGeom prst="rect">
            <a:avLst/>
          </a:prstGeom>
          <a:solidFill>
            <a:schemeClr val="bg1"/>
          </a:solidFill>
        </p:spPr>
        <p:txBody>
          <a:bodyPr wrap="square">
            <a:spAutoFit/>
          </a:bodyPr>
          <a:lstStyle/>
          <a:p>
            <a:pPr marL="114300" indent="0" algn="just">
              <a:buNone/>
            </a:pPr>
            <a:r>
              <a:rPr lang="ar-SA" sz="3600" b="1" dirty="0" smtClean="0">
                <a:solidFill>
                  <a:srgbClr val="FF0000"/>
                </a:solidFill>
                <a:effectLst>
                  <a:outerShdw blurRad="38100" dist="38100" dir="2700000" algn="tl">
                    <a:srgbClr val="000000">
                      <a:alpha val="43137"/>
                    </a:srgbClr>
                  </a:outerShdw>
                </a:effectLst>
                <a:cs typeface="DecoType Naskh" pitchFamily="2" charset="-78"/>
              </a:rPr>
              <a:t>ج  9 : </a:t>
            </a:r>
            <a:r>
              <a:rPr lang="ar-SA" sz="3600" b="1" dirty="0">
                <a:solidFill>
                  <a:srgbClr val="00B050"/>
                </a:solidFill>
                <a:effectLst>
                  <a:outerShdw blurRad="38100" dist="38100" dir="2700000" algn="tl">
                    <a:srgbClr val="000000">
                      <a:alpha val="43137"/>
                    </a:srgbClr>
                  </a:outerShdw>
                </a:effectLst>
                <a:cs typeface="DecoType Naskh" pitchFamily="2" charset="-78"/>
              </a:rPr>
              <a:t>العبارة خاطئة</a:t>
            </a:r>
          </a:p>
          <a:p>
            <a:pPr marL="114300" indent="0" algn="just">
              <a:buNone/>
            </a:pPr>
            <a:r>
              <a:rPr lang="ar-SA" sz="3600" b="1" dirty="0">
                <a:solidFill>
                  <a:srgbClr val="FF0000"/>
                </a:solidFill>
                <a:effectLst>
                  <a:outerShdw blurRad="38100" dist="38100" dir="2700000" algn="tl">
                    <a:srgbClr val="000000">
                      <a:alpha val="43137"/>
                    </a:srgbClr>
                  </a:outerShdw>
                </a:effectLst>
                <a:cs typeface="DecoType Naskh" pitchFamily="2" charset="-78"/>
              </a:rPr>
              <a:t>التعليل </a:t>
            </a:r>
            <a:r>
              <a:rPr lang="ar-SA" sz="3600" b="1" dirty="0" smtClean="0">
                <a:solidFill>
                  <a:srgbClr val="FF0000"/>
                </a:solidFill>
                <a:effectLst>
                  <a:outerShdw blurRad="38100" dist="38100" dir="2700000" algn="tl">
                    <a:srgbClr val="000000">
                      <a:alpha val="43137"/>
                    </a:srgbClr>
                  </a:outerShdw>
                </a:effectLst>
                <a:cs typeface="DecoType Naskh" pitchFamily="2" charset="-78"/>
              </a:rPr>
              <a:t>:</a:t>
            </a:r>
          </a:p>
          <a:p>
            <a:pPr algn="just">
              <a:lnSpc>
                <a:spcPct val="200000"/>
              </a:lnSpc>
              <a:defRPr/>
            </a:pPr>
            <a:r>
              <a:rPr lang="ar-SA" sz="3600" b="1" dirty="0" smtClean="0">
                <a:effectLst>
                  <a:outerShdw blurRad="38100" dist="38100" dir="2700000" algn="tl">
                    <a:srgbClr val="000000">
                      <a:alpha val="43137"/>
                    </a:srgbClr>
                  </a:outerShdw>
                </a:effectLst>
                <a:cs typeface="DecoType Naskh" pitchFamily="2" charset="-78"/>
              </a:rPr>
              <a:t>أن الثقافة يتم تعلمها "بمعنى أنها مكتسية" إذ أن الإنسان يكتسب عناصر الثقافة بالتعليم من المجتمع الذى يعيش فيه، بالإضافة إلى أنه يمكن نقل عناصر الثقافة عبر الأجيال المختلفة</a:t>
            </a:r>
            <a:endParaRPr lang="en-US"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406186542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a:xfrm>
            <a:off x="1043608" y="2348880"/>
            <a:ext cx="7772400" cy="936104"/>
          </a:xfrm>
          <a:solidFill>
            <a:schemeClr val="bg1"/>
          </a:solidFill>
        </p:spPr>
        <p:txBody>
          <a:bodyPr>
            <a:normAutofit/>
          </a:bodyPr>
          <a:lstStyle/>
          <a:p>
            <a:pPr marL="114300" indent="0">
              <a:buNone/>
            </a:pPr>
            <a:r>
              <a:rPr lang="ar-SA" sz="4800" b="1" dirty="0" smtClean="0">
                <a:solidFill>
                  <a:srgbClr val="FF0000"/>
                </a:solidFill>
                <a:effectLst>
                  <a:outerShdw blurRad="38100" dist="38100" dir="2700000" algn="tl">
                    <a:srgbClr val="000000">
                      <a:alpha val="43137"/>
                    </a:srgbClr>
                  </a:outerShdw>
                </a:effectLst>
                <a:cs typeface="DecoType Naskh" pitchFamily="2" charset="-78"/>
              </a:rPr>
              <a:t>س10 :تتجنب الثقافة استخدام الرموز. </a:t>
            </a:r>
            <a:endParaRPr lang="en-US" sz="4800" b="1" dirty="0">
              <a:solidFill>
                <a:srgbClr val="FF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53149981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23528" y="476672"/>
            <a:ext cx="8496944" cy="4524315"/>
          </a:xfrm>
          <a:prstGeom prst="rect">
            <a:avLst/>
          </a:prstGeom>
          <a:solidFill>
            <a:schemeClr val="bg1"/>
          </a:solidFill>
        </p:spPr>
        <p:txBody>
          <a:bodyPr wrap="square">
            <a:spAutoFit/>
          </a:bodyPr>
          <a:lstStyle/>
          <a:p>
            <a:pPr marL="114300" indent="0" algn="just">
              <a:buNone/>
            </a:pPr>
            <a:r>
              <a:rPr lang="ar-SA" sz="3600" b="1" dirty="0">
                <a:solidFill>
                  <a:srgbClr val="FF0000"/>
                </a:solidFill>
                <a:effectLst>
                  <a:outerShdw blurRad="38100" dist="38100" dir="2700000" algn="tl">
                    <a:srgbClr val="000000">
                      <a:alpha val="43137"/>
                    </a:srgbClr>
                  </a:outerShdw>
                </a:effectLst>
                <a:cs typeface="DecoType Naskh" pitchFamily="2" charset="-78"/>
              </a:rPr>
              <a:t>ج </a:t>
            </a:r>
            <a:r>
              <a:rPr lang="ar-SA" sz="3600" b="1" dirty="0" smtClean="0">
                <a:solidFill>
                  <a:srgbClr val="FF0000"/>
                </a:solidFill>
                <a:effectLst>
                  <a:outerShdw blurRad="38100" dist="38100" dir="2700000" algn="tl">
                    <a:srgbClr val="000000">
                      <a:alpha val="43137"/>
                    </a:srgbClr>
                  </a:outerShdw>
                </a:effectLst>
                <a:cs typeface="DecoType Naskh" pitchFamily="2" charset="-78"/>
              </a:rPr>
              <a:t>10: </a:t>
            </a:r>
            <a:r>
              <a:rPr lang="ar-SA" sz="3600" b="1" dirty="0">
                <a:solidFill>
                  <a:srgbClr val="00B050"/>
                </a:solidFill>
                <a:effectLst>
                  <a:outerShdw blurRad="38100" dist="38100" dir="2700000" algn="tl">
                    <a:srgbClr val="000000">
                      <a:alpha val="43137"/>
                    </a:srgbClr>
                  </a:outerShdw>
                </a:effectLst>
                <a:cs typeface="DecoType Naskh" pitchFamily="2" charset="-78"/>
              </a:rPr>
              <a:t>العبارة خاطئة</a:t>
            </a:r>
          </a:p>
          <a:p>
            <a:pPr marL="114300" indent="0" algn="just">
              <a:buNone/>
            </a:pPr>
            <a:r>
              <a:rPr lang="ar-SA" sz="3600" b="1" dirty="0">
                <a:solidFill>
                  <a:srgbClr val="FF0000"/>
                </a:solidFill>
                <a:effectLst>
                  <a:outerShdw blurRad="38100" dist="38100" dir="2700000" algn="tl">
                    <a:srgbClr val="000000">
                      <a:alpha val="43137"/>
                    </a:srgbClr>
                  </a:outerShdw>
                </a:effectLst>
                <a:cs typeface="DecoType Naskh" pitchFamily="2" charset="-78"/>
              </a:rPr>
              <a:t>التعليل: </a:t>
            </a:r>
          </a:p>
          <a:p>
            <a:pPr algn="just"/>
            <a:r>
              <a:rPr lang="ar-SA" sz="3600" b="1" dirty="0">
                <a:effectLst>
                  <a:outerShdw blurRad="38100" dist="38100" dir="2700000" algn="tl">
                    <a:srgbClr val="000000">
                      <a:alpha val="43137"/>
                    </a:srgbClr>
                  </a:outerShdw>
                </a:effectLst>
                <a:cs typeface="DecoType Naskh" pitchFamily="2" charset="-78"/>
              </a:rPr>
              <a:t>تعتمد الثقافة على وجود الرموز </a:t>
            </a:r>
            <a:r>
              <a:rPr lang="en-US" sz="3600" b="1" dirty="0">
                <a:effectLst>
                  <a:outerShdw blurRad="38100" dist="38100" dir="2700000" algn="tl">
                    <a:srgbClr val="000000">
                      <a:alpha val="43137"/>
                    </a:srgbClr>
                  </a:outerShdw>
                </a:effectLst>
                <a:cs typeface="DecoType Naskh" pitchFamily="2" charset="-78"/>
              </a:rPr>
              <a:t>Symbols</a:t>
            </a:r>
            <a:r>
              <a:rPr lang="ar-SA" sz="3600" b="1" dirty="0">
                <a:effectLst>
                  <a:outerShdw blurRad="38100" dist="38100" dir="2700000" algn="tl">
                    <a:srgbClr val="000000">
                      <a:alpha val="43137"/>
                    </a:srgbClr>
                  </a:outerShdw>
                </a:effectLst>
                <a:cs typeface="DecoType Naskh" pitchFamily="2" charset="-78"/>
              </a:rPr>
              <a:t> مثل اللغة التي تعد من أهم هذه الرموز التي اخترعها الإنسان ، ويستطيع الإنسان أن يتعلم الثقافة وأن يكتسبها من خلال استخدامه لهذه الرموز ، وتعد اللغة هي الأداة الجوهرية التي نستخدمها في التقاط المعلومات حول الظواهر الثقافية المختلفة.</a:t>
            </a:r>
          </a:p>
          <a:p>
            <a:pPr algn="just"/>
            <a:endParaRPr lang="en-US"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115944044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467544" y="1166486"/>
            <a:ext cx="816686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a:defRPr/>
            </a:pPr>
            <a:r>
              <a:rPr lang="ar-SA" sz="6000" b="1" dirty="0" smtClean="0">
                <a:effectLst>
                  <a:outerShdw blurRad="38100" dist="38100" dir="2700000" algn="tl">
                    <a:srgbClr val="000000">
                      <a:alpha val="43137"/>
                    </a:srgbClr>
                  </a:outerShdw>
                </a:effectLst>
                <a:latin typeface="+mn-lt"/>
                <a:cs typeface="DecoType Naskh" pitchFamily="2" charset="-78"/>
              </a:rPr>
              <a:t>أسئلة وضع علامة صح أو خطأ أمام العبارات بدون تعليل </a:t>
            </a:r>
            <a:endParaRPr lang="ar-SA" sz="6600" b="1" dirty="0" smtClean="0">
              <a:effectLst>
                <a:outerShdw blurRad="38100" dist="38100" dir="2700000" algn="tl">
                  <a:srgbClr val="000000">
                    <a:alpha val="43137"/>
                  </a:srgbClr>
                </a:outerShdw>
              </a:effectLst>
              <a:latin typeface="+mn-lt"/>
              <a:cs typeface="DecoType Naskh" pitchFamily="2" charset="-78"/>
            </a:endParaRPr>
          </a:p>
        </p:txBody>
      </p:sp>
    </p:spTree>
    <p:extLst>
      <p:ext uri="{BB962C8B-B14F-4D97-AF65-F5344CB8AC3E}">
        <p14:creationId xmlns:p14="http://schemas.microsoft.com/office/powerpoint/2010/main" val="80888069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228600" y="920264"/>
            <a:ext cx="8405813"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defRPr/>
            </a:pPr>
            <a:r>
              <a:rPr lang="ar-SA" sz="4000" b="1" dirty="0" smtClean="0">
                <a:solidFill>
                  <a:srgbClr val="7030A0"/>
                </a:solidFill>
                <a:effectLst>
                  <a:outerShdw blurRad="38100" dist="38100" dir="2700000" algn="tl">
                    <a:srgbClr val="000000">
                      <a:alpha val="43137"/>
                    </a:srgbClr>
                  </a:outerShdw>
                </a:effectLst>
                <a:latin typeface="+mn-lt"/>
                <a:cs typeface="DecoType Naskh" pitchFamily="2" charset="-78"/>
              </a:rPr>
              <a:t>ضع أو ضعي علامة صح أو خطأ أمام العبارات التالية </a:t>
            </a:r>
            <a:r>
              <a:rPr lang="ar-SA" sz="4400" b="1" dirty="0" smtClean="0">
                <a:solidFill>
                  <a:srgbClr val="7030A0"/>
                </a:solidFill>
                <a:effectLst>
                  <a:outerShdw blurRad="38100" dist="38100" dir="2700000" algn="tl">
                    <a:srgbClr val="000000">
                      <a:alpha val="43137"/>
                    </a:srgbClr>
                  </a:outerShdw>
                </a:effectLst>
                <a:latin typeface="+mn-lt"/>
                <a:cs typeface="DecoType Naskh" pitchFamily="2" charset="-78"/>
              </a:rPr>
              <a:t>:-</a:t>
            </a:r>
          </a:p>
          <a:p>
            <a:pPr>
              <a:defRPr/>
            </a:pPr>
            <a:r>
              <a:rPr lang="ar-SA" sz="5400" b="1" dirty="0" smtClean="0">
                <a:solidFill>
                  <a:srgbClr val="C00000"/>
                </a:solidFill>
                <a:effectLst>
                  <a:outerShdw blurRad="38100" dist="38100" dir="2700000" algn="tl">
                    <a:srgbClr val="000000">
                      <a:alpha val="43137"/>
                    </a:srgbClr>
                  </a:outerShdw>
                </a:effectLst>
                <a:latin typeface="+mn-lt"/>
                <a:cs typeface="DecoType Naskh" pitchFamily="2" charset="-78"/>
              </a:rPr>
              <a:t>س 11:</a:t>
            </a:r>
          </a:p>
          <a:p>
            <a:pPr>
              <a:defRPr/>
            </a:pPr>
            <a:r>
              <a:rPr lang="ar-SA" sz="5400" b="1" dirty="0" smtClean="0">
                <a:solidFill>
                  <a:srgbClr val="C00000"/>
                </a:solidFill>
                <a:effectLst>
                  <a:outerShdw blurRad="38100" dist="38100" dir="2700000" algn="tl">
                    <a:srgbClr val="000000">
                      <a:alpha val="43137"/>
                    </a:srgbClr>
                  </a:outerShdw>
                </a:effectLst>
                <a:latin typeface="+mn-lt"/>
                <a:cs typeface="DecoType Naskh" pitchFamily="2" charset="-78"/>
              </a:rPr>
              <a:t> </a:t>
            </a:r>
            <a:r>
              <a:rPr lang="ar-SA" sz="5400" b="1" dirty="0">
                <a:solidFill>
                  <a:srgbClr val="C00000"/>
                </a:solidFill>
                <a:effectLst>
                  <a:outerShdw blurRad="38100" dist="38100" dir="2700000" algn="tl">
                    <a:srgbClr val="000000">
                      <a:alpha val="43137"/>
                    </a:srgbClr>
                  </a:outerShdw>
                </a:effectLst>
                <a:latin typeface="+mn-lt"/>
                <a:cs typeface="DecoType Naskh" pitchFamily="2" charset="-78"/>
              </a:rPr>
              <a:t>يتسم النسق الثقافي </a:t>
            </a:r>
            <a:r>
              <a:rPr lang="ar-SA" sz="5400" b="1" dirty="0" smtClean="0">
                <a:solidFill>
                  <a:srgbClr val="C00000"/>
                </a:solidFill>
                <a:effectLst>
                  <a:outerShdw blurRad="38100" dist="38100" dir="2700000" algn="tl">
                    <a:srgbClr val="000000">
                      <a:alpha val="43137"/>
                    </a:srgbClr>
                  </a:outerShdw>
                </a:effectLst>
                <a:latin typeface="+mn-lt"/>
                <a:cs typeface="DecoType Naskh" pitchFamily="2" charset="-78"/>
              </a:rPr>
              <a:t>بالثبات</a:t>
            </a:r>
            <a:r>
              <a:rPr lang="ar-SA" sz="5400" b="1" dirty="0">
                <a:solidFill>
                  <a:srgbClr val="C00000"/>
                </a:solidFill>
                <a:effectLst>
                  <a:outerShdw blurRad="38100" dist="38100" dir="2700000" algn="tl">
                    <a:srgbClr val="000000">
                      <a:alpha val="43137"/>
                    </a:srgbClr>
                  </a:outerShdw>
                </a:effectLst>
                <a:latin typeface="+mn-lt"/>
                <a:cs typeface="DecoType Naskh" pitchFamily="2" charset="-78"/>
              </a:rPr>
              <a:t>.</a:t>
            </a:r>
          </a:p>
        </p:txBody>
      </p:sp>
      <p:sp>
        <p:nvSpPr>
          <p:cNvPr id="4" name="مستطيل 3"/>
          <p:cNvSpPr/>
          <p:nvPr/>
        </p:nvSpPr>
        <p:spPr>
          <a:xfrm>
            <a:off x="2249488" y="3886200"/>
            <a:ext cx="3325812" cy="830263"/>
          </a:xfrm>
          <a:prstGeom prst="rect">
            <a:avLst/>
          </a:prstGeom>
        </p:spPr>
        <p:txBody>
          <a:bodyPr>
            <a:spAutoFit/>
          </a:bodyPr>
          <a:lstStyle/>
          <a:p>
            <a:pPr>
              <a:defRPr/>
            </a:pPr>
            <a:r>
              <a:rPr lang="ar-SA" sz="4800" b="1" dirty="0">
                <a:solidFill>
                  <a:srgbClr val="00B050"/>
                </a:solidFill>
                <a:effectLst>
                  <a:outerShdw blurRad="38100" dist="38100" dir="2700000" algn="tl">
                    <a:srgbClr val="000000">
                      <a:alpha val="43137"/>
                    </a:srgbClr>
                  </a:outerShdw>
                </a:effectLst>
                <a:cs typeface="DecoType Naskh" pitchFamily="2" charset="-78"/>
              </a:rPr>
              <a:t>الإجابة خاطئة</a:t>
            </a:r>
            <a:endParaRPr lang="en-US" sz="4800" b="1" dirty="0">
              <a:solidFill>
                <a:srgbClr val="00B05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413699857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899592" y="633611"/>
            <a:ext cx="7491413" cy="1938992"/>
          </a:xfrm>
          <a:prstGeom prst="rect">
            <a:avLst/>
          </a:prstGeom>
          <a:solidFill>
            <a:schemeClr val="bg1"/>
          </a:solidFill>
        </p:spPr>
        <p:txBody>
          <a:bodyPr>
            <a:spAutoFit/>
          </a:bodyPr>
          <a:lstStyle/>
          <a:p>
            <a:pPr>
              <a:defRPr/>
            </a:pPr>
            <a:r>
              <a:rPr lang="ar-SA" sz="4000" b="1" dirty="0" smtClean="0">
                <a:solidFill>
                  <a:srgbClr val="FF0000"/>
                </a:solidFill>
                <a:effectLst>
                  <a:outerShdw blurRad="38100" dist="38100" dir="2700000" algn="tl">
                    <a:srgbClr val="000000">
                      <a:alpha val="43137"/>
                    </a:srgbClr>
                  </a:outerShdw>
                </a:effectLst>
                <a:cs typeface="DecoType Naskh" pitchFamily="2" charset="-78"/>
              </a:rPr>
              <a:t>س12: </a:t>
            </a:r>
          </a:p>
          <a:p>
            <a:pPr>
              <a:defRPr/>
            </a:pPr>
            <a:r>
              <a:rPr lang="ar-SA" sz="4000" b="1" dirty="0" smtClean="0">
                <a:solidFill>
                  <a:srgbClr val="FF0000"/>
                </a:solidFill>
                <a:effectLst>
                  <a:outerShdw blurRad="38100" dist="38100" dir="2700000" algn="tl">
                    <a:srgbClr val="000000">
                      <a:alpha val="43137"/>
                    </a:srgbClr>
                  </a:outerShdw>
                </a:effectLst>
                <a:latin typeface="Arial"/>
                <a:cs typeface="DecoType Naskh" pitchFamily="2" charset="-78"/>
              </a:rPr>
              <a:t>يشير </a:t>
            </a:r>
            <a:r>
              <a:rPr lang="ar-SA" sz="4000" b="1" dirty="0">
                <a:solidFill>
                  <a:srgbClr val="FF0000"/>
                </a:solidFill>
                <a:effectLst>
                  <a:outerShdw blurRad="38100" dist="38100" dir="2700000" algn="tl">
                    <a:srgbClr val="000000">
                      <a:alpha val="43137"/>
                    </a:srgbClr>
                  </a:outerShdw>
                </a:effectLst>
                <a:latin typeface="Arial"/>
                <a:cs typeface="DecoType Naskh" pitchFamily="2" charset="-78"/>
              </a:rPr>
              <a:t>المزج الثقافي إلى العملية التي تحدث بين عدد من المجتمعات ذات الثقافات المختلفة .</a:t>
            </a:r>
            <a:endParaRPr lang="ar-SA" sz="2400" dirty="0">
              <a:solidFill>
                <a:srgbClr val="FF0000"/>
              </a:solidFill>
            </a:endParaRPr>
          </a:p>
        </p:txBody>
      </p:sp>
      <p:sp>
        <p:nvSpPr>
          <p:cNvPr id="4" name="مستطيل 3"/>
          <p:cNvSpPr/>
          <p:nvPr/>
        </p:nvSpPr>
        <p:spPr>
          <a:xfrm>
            <a:off x="2339752" y="2996952"/>
            <a:ext cx="3325812" cy="830263"/>
          </a:xfrm>
          <a:prstGeom prst="rect">
            <a:avLst/>
          </a:prstGeom>
        </p:spPr>
        <p:txBody>
          <a:bodyPr>
            <a:spAutoFit/>
          </a:bodyPr>
          <a:lstStyle/>
          <a:p>
            <a:pPr>
              <a:defRPr/>
            </a:pPr>
            <a:r>
              <a:rPr lang="ar-SA" sz="4800" b="1" dirty="0">
                <a:solidFill>
                  <a:srgbClr val="00B050"/>
                </a:solidFill>
                <a:effectLst>
                  <a:outerShdw blurRad="38100" dist="38100" dir="2700000" algn="tl">
                    <a:srgbClr val="000000">
                      <a:alpha val="43137"/>
                    </a:srgbClr>
                  </a:outerShdw>
                </a:effectLst>
                <a:cs typeface="DecoType Naskh" pitchFamily="2" charset="-78"/>
              </a:rPr>
              <a:t>الإجابة صحيحة</a:t>
            </a:r>
            <a:endParaRPr lang="en-US" sz="4800" b="1" dirty="0">
              <a:solidFill>
                <a:srgbClr val="00B05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147792464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755576" y="548680"/>
            <a:ext cx="7491413" cy="1323439"/>
          </a:xfrm>
          <a:prstGeom prst="rect">
            <a:avLst/>
          </a:prstGeom>
          <a:solidFill>
            <a:schemeClr val="bg1"/>
          </a:solidFill>
        </p:spPr>
        <p:txBody>
          <a:bodyPr>
            <a:spAutoFit/>
          </a:bodyPr>
          <a:lstStyle/>
          <a:p>
            <a:pPr>
              <a:defRPr/>
            </a:pPr>
            <a:r>
              <a:rPr lang="ar-SA" sz="4000" b="1" dirty="0" smtClean="0">
                <a:solidFill>
                  <a:srgbClr val="FF0000"/>
                </a:solidFill>
                <a:effectLst>
                  <a:outerShdw blurRad="38100" dist="38100" dir="2700000" algn="tl">
                    <a:srgbClr val="000000">
                      <a:alpha val="43137"/>
                    </a:srgbClr>
                  </a:outerShdw>
                </a:effectLst>
                <a:cs typeface="DecoType Naskh" pitchFamily="2" charset="-78"/>
              </a:rPr>
              <a:t>س13:</a:t>
            </a:r>
          </a:p>
          <a:p>
            <a:pPr>
              <a:defRPr/>
            </a:pPr>
            <a:r>
              <a:rPr lang="ar-SA" sz="4000" b="1" dirty="0" smtClean="0">
                <a:solidFill>
                  <a:srgbClr val="FF0000"/>
                </a:solidFill>
                <a:effectLst>
                  <a:outerShdw blurRad="38100" dist="38100" dir="2700000" algn="tl">
                    <a:srgbClr val="000000">
                      <a:alpha val="43137"/>
                    </a:srgbClr>
                  </a:outerShdw>
                </a:effectLst>
                <a:cs typeface="DecoType Naskh" pitchFamily="2" charset="-78"/>
              </a:rPr>
              <a:t> </a:t>
            </a:r>
            <a:r>
              <a:rPr lang="ar-SA" sz="4000" b="1" dirty="0">
                <a:solidFill>
                  <a:srgbClr val="FF0000"/>
                </a:solidFill>
                <a:effectLst>
                  <a:outerShdw blurRad="38100" dist="38100" dir="2700000" algn="tl">
                    <a:srgbClr val="000000">
                      <a:alpha val="43137"/>
                    </a:srgbClr>
                  </a:outerShdw>
                </a:effectLst>
                <a:cs typeface="DecoType Naskh" pitchFamily="2" charset="-78"/>
              </a:rPr>
              <a:t>يُعد الاختراع أحد مصادر التغير الثقافي</a:t>
            </a:r>
            <a:r>
              <a:rPr lang="ar-SA" sz="4000" b="1" dirty="0">
                <a:solidFill>
                  <a:srgbClr val="FF0000"/>
                </a:solidFill>
                <a:effectLst>
                  <a:outerShdw blurRad="38100" dist="38100" dir="2700000" algn="tl">
                    <a:srgbClr val="000000">
                      <a:alpha val="43137"/>
                    </a:srgbClr>
                  </a:outerShdw>
                </a:effectLst>
                <a:latin typeface="Arial"/>
                <a:cs typeface="DecoType Naskh" pitchFamily="2" charset="-78"/>
              </a:rPr>
              <a:t>.</a:t>
            </a:r>
            <a:endParaRPr lang="ar-SA" sz="2400" dirty="0">
              <a:solidFill>
                <a:srgbClr val="FF0000"/>
              </a:solidFill>
            </a:endParaRPr>
          </a:p>
        </p:txBody>
      </p:sp>
      <p:sp>
        <p:nvSpPr>
          <p:cNvPr id="4" name="مستطيل 3"/>
          <p:cNvSpPr/>
          <p:nvPr/>
        </p:nvSpPr>
        <p:spPr>
          <a:xfrm>
            <a:off x="2249488" y="2636912"/>
            <a:ext cx="3325812" cy="830263"/>
          </a:xfrm>
          <a:prstGeom prst="rect">
            <a:avLst/>
          </a:prstGeom>
        </p:spPr>
        <p:txBody>
          <a:bodyPr>
            <a:spAutoFit/>
          </a:bodyPr>
          <a:lstStyle/>
          <a:p>
            <a:pPr>
              <a:defRPr/>
            </a:pPr>
            <a:r>
              <a:rPr lang="ar-SA" sz="4800" b="1" dirty="0">
                <a:effectLst>
                  <a:outerShdw blurRad="38100" dist="38100" dir="2700000" algn="tl">
                    <a:srgbClr val="000000">
                      <a:alpha val="43137"/>
                    </a:srgbClr>
                  </a:outerShdw>
                </a:effectLst>
                <a:cs typeface="DecoType Naskh" pitchFamily="2" charset="-78"/>
              </a:rPr>
              <a:t>الإجابة صحيحة</a:t>
            </a:r>
            <a:endParaRPr lang="en-US" sz="48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145938897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395536" y="819487"/>
            <a:ext cx="8405813" cy="2031325"/>
          </a:xfrm>
          <a:prstGeom prst="rect">
            <a:avLst/>
          </a:prstGeom>
          <a:solidFill>
            <a:schemeClr val="bg1"/>
          </a:solidFill>
          <a:ln>
            <a:noFill/>
          </a:ln>
          <a:extLst/>
        </p:spPr>
        <p:txBody>
          <a:bodyPr anchor="ctr">
            <a:spAutoFit/>
          </a:bodyPr>
          <a:lstStyle/>
          <a:p>
            <a:pPr algn="just" rtl="1">
              <a:defRPr/>
            </a:pPr>
            <a:endParaRPr lang="ar-SA" b="1" dirty="0">
              <a:solidFill>
                <a:srgbClr val="7030A0"/>
              </a:solidFill>
              <a:effectLst>
                <a:outerShdw blurRad="38100" dist="38100" dir="2700000" algn="tl">
                  <a:srgbClr val="000000">
                    <a:alpha val="43137"/>
                  </a:srgbClr>
                </a:outerShdw>
              </a:effectLst>
              <a:latin typeface="+mn-lt"/>
              <a:cs typeface="DecoType Naskh" pitchFamily="2" charset="-78"/>
            </a:endParaRPr>
          </a:p>
          <a:p>
            <a:pPr algn="just" rtl="1">
              <a:defRPr/>
            </a:pPr>
            <a:r>
              <a:rPr lang="ar-SA" sz="5400" b="1" dirty="0" smtClean="0">
                <a:solidFill>
                  <a:srgbClr val="C00000"/>
                </a:solidFill>
                <a:effectLst>
                  <a:outerShdw blurRad="38100" dist="38100" dir="2700000" algn="tl">
                    <a:srgbClr val="000000">
                      <a:alpha val="43137"/>
                    </a:srgbClr>
                  </a:outerShdw>
                </a:effectLst>
                <a:latin typeface="+mn-lt"/>
                <a:cs typeface="DecoType Naskh" pitchFamily="2" charset="-78"/>
              </a:rPr>
              <a:t>س 14:</a:t>
            </a:r>
          </a:p>
          <a:p>
            <a:pPr algn="just" rtl="1">
              <a:defRPr/>
            </a:pPr>
            <a:r>
              <a:rPr lang="ar-SA" sz="5400" b="1" dirty="0" smtClean="0">
                <a:solidFill>
                  <a:srgbClr val="C00000"/>
                </a:solidFill>
                <a:effectLst>
                  <a:outerShdw blurRad="38100" dist="38100" dir="2700000" algn="tl">
                    <a:srgbClr val="000000">
                      <a:alpha val="43137"/>
                    </a:srgbClr>
                  </a:outerShdw>
                </a:effectLst>
                <a:latin typeface="+mn-lt"/>
                <a:cs typeface="DecoType Naskh" pitchFamily="2" charset="-78"/>
              </a:rPr>
              <a:t>يتسم </a:t>
            </a:r>
            <a:r>
              <a:rPr lang="ar-SA" sz="5400" b="1" dirty="0">
                <a:solidFill>
                  <a:srgbClr val="C00000"/>
                </a:solidFill>
                <a:effectLst>
                  <a:outerShdw blurRad="38100" dist="38100" dir="2700000" algn="tl">
                    <a:srgbClr val="000000">
                      <a:alpha val="43137"/>
                    </a:srgbClr>
                  </a:outerShdw>
                </a:effectLst>
                <a:latin typeface="+mn-lt"/>
                <a:cs typeface="DecoType Naskh" pitchFamily="2" charset="-78"/>
              </a:rPr>
              <a:t>النظام بأنه مجرد ظاهرة بسيطة في تكوينه.</a:t>
            </a:r>
          </a:p>
        </p:txBody>
      </p:sp>
      <p:sp>
        <p:nvSpPr>
          <p:cNvPr id="4" name="مستطيل 3"/>
          <p:cNvSpPr/>
          <p:nvPr/>
        </p:nvSpPr>
        <p:spPr>
          <a:xfrm>
            <a:off x="2195736" y="3933056"/>
            <a:ext cx="3325812" cy="830263"/>
          </a:xfrm>
          <a:prstGeom prst="rect">
            <a:avLst/>
          </a:prstGeom>
          <a:solidFill>
            <a:schemeClr val="bg1"/>
          </a:solidFill>
        </p:spPr>
        <p:txBody>
          <a:bodyPr>
            <a:spAutoFit/>
          </a:bodyPr>
          <a:lstStyle/>
          <a:p>
            <a:pPr algn="ctr">
              <a:defRPr/>
            </a:pPr>
            <a:r>
              <a:rPr lang="ar-SA" sz="4800" b="1" dirty="0">
                <a:effectLst>
                  <a:outerShdw blurRad="38100" dist="38100" dir="2700000" algn="tl">
                    <a:srgbClr val="000000">
                      <a:alpha val="43137"/>
                    </a:srgbClr>
                  </a:outerShdw>
                </a:effectLst>
                <a:cs typeface="DecoType Naskh" pitchFamily="2" charset="-78"/>
              </a:rPr>
              <a:t>الإجابة خاطئة</a:t>
            </a:r>
            <a:endParaRPr lang="en-US" sz="48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41612358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323528" y="461571"/>
            <a:ext cx="8405813" cy="2031325"/>
          </a:xfrm>
          <a:prstGeom prst="rect">
            <a:avLst/>
          </a:prstGeom>
          <a:solidFill>
            <a:schemeClr val="bg1"/>
          </a:solidFill>
          <a:ln>
            <a:noFill/>
          </a:ln>
          <a:extLst/>
        </p:spPr>
        <p:txBody>
          <a:bodyPr anchor="ctr">
            <a:spAutoFit/>
          </a:bodyPr>
          <a:lstStyle/>
          <a:p>
            <a:pPr algn="just" rtl="1">
              <a:defRPr/>
            </a:pPr>
            <a:endParaRPr lang="ar-SA" b="1" dirty="0">
              <a:solidFill>
                <a:srgbClr val="7030A0"/>
              </a:solidFill>
              <a:effectLst>
                <a:outerShdw blurRad="38100" dist="38100" dir="2700000" algn="tl">
                  <a:srgbClr val="000000">
                    <a:alpha val="43137"/>
                  </a:srgbClr>
                </a:outerShdw>
              </a:effectLst>
              <a:latin typeface="+mn-lt"/>
              <a:cs typeface="DecoType Naskh" pitchFamily="2" charset="-78"/>
            </a:endParaRPr>
          </a:p>
          <a:p>
            <a:pPr algn="just" rtl="1">
              <a:defRPr/>
            </a:pPr>
            <a:r>
              <a:rPr lang="ar-SA" sz="5400" b="1" dirty="0" smtClean="0">
                <a:solidFill>
                  <a:srgbClr val="C00000"/>
                </a:solidFill>
                <a:effectLst>
                  <a:outerShdw blurRad="38100" dist="38100" dir="2700000" algn="tl">
                    <a:srgbClr val="000000">
                      <a:alpha val="43137"/>
                    </a:srgbClr>
                  </a:outerShdw>
                </a:effectLst>
                <a:latin typeface="+mn-lt"/>
                <a:cs typeface="DecoType Naskh" pitchFamily="2" charset="-78"/>
              </a:rPr>
              <a:t>س 15:</a:t>
            </a:r>
          </a:p>
          <a:p>
            <a:pPr algn="just" rtl="1">
              <a:defRPr/>
            </a:pPr>
            <a:r>
              <a:rPr lang="ar-SA" sz="5400" b="1" dirty="0" smtClean="0">
                <a:solidFill>
                  <a:srgbClr val="C00000"/>
                </a:solidFill>
                <a:effectLst>
                  <a:outerShdw blurRad="38100" dist="38100" dir="2700000" algn="tl">
                    <a:srgbClr val="000000">
                      <a:alpha val="43137"/>
                    </a:srgbClr>
                  </a:outerShdw>
                </a:effectLst>
                <a:latin typeface="+mn-lt"/>
                <a:cs typeface="DecoType Naskh" pitchFamily="2" charset="-78"/>
              </a:rPr>
              <a:t>تمارس الأسرة </a:t>
            </a:r>
            <a:r>
              <a:rPr lang="ar-SA" sz="5400" b="1" dirty="0">
                <a:solidFill>
                  <a:srgbClr val="C00000"/>
                </a:solidFill>
                <a:effectLst>
                  <a:outerShdw blurRad="38100" dist="38100" dir="2700000" algn="tl">
                    <a:srgbClr val="000000">
                      <a:alpha val="43137"/>
                    </a:srgbClr>
                  </a:outerShdw>
                </a:effectLst>
                <a:latin typeface="+mn-lt"/>
                <a:cs typeface="DecoType Naskh" pitchFamily="2" charset="-78"/>
              </a:rPr>
              <a:t>أنشطة اقتصادية متنوعة. </a:t>
            </a:r>
          </a:p>
        </p:txBody>
      </p:sp>
      <p:sp>
        <p:nvSpPr>
          <p:cNvPr id="4" name="مستطيل 3"/>
          <p:cNvSpPr/>
          <p:nvPr/>
        </p:nvSpPr>
        <p:spPr>
          <a:xfrm>
            <a:off x="2483768" y="2924944"/>
            <a:ext cx="3325812" cy="831850"/>
          </a:xfrm>
          <a:prstGeom prst="rect">
            <a:avLst/>
          </a:prstGeom>
          <a:solidFill>
            <a:schemeClr val="bg1"/>
          </a:solidFill>
        </p:spPr>
        <p:txBody>
          <a:bodyPr>
            <a:spAutoFit/>
          </a:bodyPr>
          <a:lstStyle/>
          <a:p>
            <a:pPr algn="ctr">
              <a:defRPr/>
            </a:pPr>
            <a:r>
              <a:rPr lang="ar-SA" sz="4800" b="1" dirty="0">
                <a:effectLst>
                  <a:outerShdw blurRad="38100" dist="38100" dir="2700000" algn="tl">
                    <a:srgbClr val="000000">
                      <a:alpha val="43137"/>
                    </a:srgbClr>
                  </a:outerShdw>
                </a:effectLst>
                <a:cs typeface="DecoType Naskh" pitchFamily="2" charset="-78"/>
              </a:rPr>
              <a:t>الإجابة صحيحة</a:t>
            </a:r>
            <a:endParaRPr lang="en-US" sz="48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88284657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42374" y="450538"/>
            <a:ext cx="8208912" cy="1685077"/>
          </a:xfrm>
          <a:prstGeom prst="rect">
            <a:avLst/>
          </a:prstGeom>
          <a:solidFill>
            <a:schemeClr val="bg1"/>
          </a:solidFill>
        </p:spPr>
        <p:txBody>
          <a:bodyPr wrap="square">
            <a:sp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16 :</a:t>
            </a:r>
          </a:p>
          <a:p>
            <a:pPr lvl="0" algn="just">
              <a:lnSpc>
                <a:spcPct val="150000"/>
              </a:lnSpc>
            </a:pP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sym typeface="Wingdings" pitchFamily="2" charset="2"/>
              </a:rPr>
              <a:t>تتسم التربية الرسمية بأنها غير مقصودة . </a:t>
            </a:r>
            <a:endParaRPr lang="ar-SA" sz="3600" b="1" dirty="0">
              <a:solidFill>
                <a:schemeClr val="accent4">
                  <a:lumMod val="10000"/>
                </a:schemeClr>
              </a:solidFill>
              <a:effectLst>
                <a:outerShdw blurRad="38100" dist="38100" dir="2700000" algn="tl">
                  <a:srgbClr val="000000">
                    <a:alpha val="43137"/>
                  </a:srgbClr>
                </a:outerShdw>
              </a:effectLst>
              <a:cs typeface="DecoType Naskh" pitchFamily="2" charset="-78"/>
            </a:endParaRPr>
          </a:p>
        </p:txBody>
      </p:sp>
      <p:sp>
        <p:nvSpPr>
          <p:cNvPr id="4" name="مستطيل 3"/>
          <p:cNvSpPr/>
          <p:nvPr/>
        </p:nvSpPr>
        <p:spPr>
          <a:xfrm>
            <a:off x="2483768" y="2420888"/>
            <a:ext cx="3600400" cy="92333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solidFill>
                  <a:srgbClr val="0070C0"/>
                </a:solidFill>
                <a:effectLst>
                  <a:outerShdw blurRad="38100" dist="38100" dir="2700000" algn="tl">
                    <a:srgbClr val="000000">
                      <a:alpha val="43137"/>
                    </a:srgbClr>
                  </a:outerShdw>
                </a:effectLst>
                <a:cs typeface="DecoType Naskh" pitchFamily="2" charset="-78"/>
                <a:sym typeface="Wingdings" pitchFamily="2" charset="2"/>
              </a:rPr>
              <a:t>خاطئة</a:t>
            </a:r>
            <a:endPar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149942732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467544" y="620688"/>
            <a:ext cx="8208912" cy="1685077"/>
          </a:xfrm>
          <a:prstGeom prst="rect">
            <a:avLst/>
          </a:prstGeom>
          <a:solidFill>
            <a:schemeClr val="bg1"/>
          </a:solidFill>
        </p:spPr>
        <p:txBody>
          <a:bodyPr wrap="square">
            <a:sp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17:</a:t>
            </a:r>
          </a:p>
          <a:p>
            <a:pPr lvl="0" algn="just">
              <a:lnSpc>
                <a:spcPct val="150000"/>
              </a:lnSpc>
            </a:pP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sym typeface="Wingdings" pitchFamily="2" charset="2"/>
              </a:rPr>
              <a:t> تختلف الأنظمة التربوية من مجتمع لأخر . </a:t>
            </a:r>
            <a:endParaRPr lang="ar-SA" sz="3600" b="1" dirty="0">
              <a:solidFill>
                <a:schemeClr val="accent4">
                  <a:lumMod val="10000"/>
                </a:schemeClr>
              </a:solidFill>
              <a:effectLst>
                <a:outerShdw blurRad="38100" dist="38100" dir="2700000" algn="tl">
                  <a:srgbClr val="000000">
                    <a:alpha val="43137"/>
                  </a:srgbClr>
                </a:outerShdw>
              </a:effectLst>
              <a:cs typeface="DecoType Naskh" pitchFamily="2" charset="-78"/>
            </a:endParaRPr>
          </a:p>
        </p:txBody>
      </p:sp>
      <p:sp>
        <p:nvSpPr>
          <p:cNvPr id="4" name="مستطيل 3"/>
          <p:cNvSpPr/>
          <p:nvPr/>
        </p:nvSpPr>
        <p:spPr>
          <a:xfrm>
            <a:off x="2267744" y="2276872"/>
            <a:ext cx="3960440" cy="92333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صحيحة </a:t>
            </a:r>
          </a:p>
        </p:txBody>
      </p:sp>
    </p:spTree>
    <p:extLst>
      <p:ext uri="{BB962C8B-B14F-4D97-AF65-F5344CB8AC3E}">
        <p14:creationId xmlns:p14="http://schemas.microsoft.com/office/powerpoint/2010/main" val="393723045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539552" y="659011"/>
            <a:ext cx="8208912" cy="1685077"/>
          </a:xfrm>
          <a:prstGeom prst="rect">
            <a:avLst/>
          </a:prstGeom>
          <a:solidFill>
            <a:schemeClr val="bg1"/>
          </a:solidFill>
        </p:spPr>
        <p:txBody>
          <a:bodyPr wrap="square">
            <a:sp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18 :</a:t>
            </a:r>
          </a:p>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rPr>
              <a:t>تنقل التربية التراث </a:t>
            </a:r>
            <a:r>
              <a:rPr lang="ar-SA" sz="3600" b="1" dirty="0">
                <a:solidFill>
                  <a:srgbClr val="FF0000"/>
                </a:solidFill>
                <a:effectLst>
                  <a:outerShdw blurRad="38100" dist="38100" dir="2700000" algn="tl">
                    <a:srgbClr val="000000">
                      <a:alpha val="43137"/>
                    </a:srgbClr>
                  </a:outerShdw>
                </a:effectLst>
                <a:cs typeface="DecoType Naskh" pitchFamily="2" charset="-78"/>
              </a:rPr>
              <a:t>الثقافي من الأجيال </a:t>
            </a:r>
            <a:r>
              <a:rPr lang="ar-SA" sz="3600" b="1" dirty="0" smtClean="0">
                <a:solidFill>
                  <a:srgbClr val="FF0000"/>
                </a:solidFill>
                <a:effectLst>
                  <a:outerShdw blurRad="38100" dist="38100" dir="2700000" algn="tl">
                    <a:srgbClr val="000000">
                      <a:alpha val="43137"/>
                    </a:srgbClr>
                  </a:outerShdw>
                </a:effectLst>
                <a:cs typeface="DecoType Naskh" pitchFamily="2" charset="-78"/>
              </a:rPr>
              <a:t>اللاحقة </a:t>
            </a:r>
            <a:r>
              <a:rPr lang="ar-SA" sz="3600" b="1" dirty="0">
                <a:solidFill>
                  <a:srgbClr val="FF0000"/>
                </a:solidFill>
                <a:effectLst>
                  <a:outerShdw blurRad="38100" dist="38100" dir="2700000" algn="tl">
                    <a:srgbClr val="000000">
                      <a:alpha val="43137"/>
                    </a:srgbClr>
                  </a:outerShdw>
                </a:effectLst>
                <a:cs typeface="DecoType Naskh" pitchFamily="2" charset="-78"/>
              </a:rPr>
              <a:t>إلى الأجيال </a:t>
            </a:r>
            <a:r>
              <a:rPr lang="ar-SA" sz="3600" b="1" dirty="0" smtClean="0">
                <a:solidFill>
                  <a:srgbClr val="FF0000"/>
                </a:solidFill>
                <a:effectLst>
                  <a:outerShdw blurRad="38100" dist="38100" dir="2700000" algn="tl">
                    <a:srgbClr val="000000">
                      <a:alpha val="43137"/>
                    </a:srgbClr>
                  </a:outerShdw>
                </a:effectLst>
                <a:cs typeface="DecoType Naskh" pitchFamily="2" charset="-78"/>
              </a:rPr>
              <a:t>السابقة .</a:t>
            </a:r>
            <a:endParaRPr lang="ar-SA" sz="3600" b="1" dirty="0">
              <a:solidFill>
                <a:srgbClr val="FF0000"/>
              </a:solidFill>
              <a:effectLst>
                <a:outerShdw blurRad="38100" dist="38100" dir="2700000" algn="tl">
                  <a:srgbClr val="000000">
                    <a:alpha val="43137"/>
                  </a:srgbClr>
                </a:outerShdw>
              </a:effectLst>
              <a:cs typeface="DecoType Naskh" pitchFamily="2" charset="-78"/>
            </a:endParaRPr>
          </a:p>
        </p:txBody>
      </p:sp>
      <p:sp>
        <p:nvSpPr>
          <p:cNvPr id="4" name="مستطيل 3"/>
          <p:cNvSpPr/>
          <p:nvPr/>
        </p:nvSpPr>
        <p:spPr>
          <a:xfrm>
            <a:off x="2987824" y="2708920"/>
            <a:ext cx="2385625" cy="854080"/>
          </a:xfrm>
          <a:prstGeom prst="rect">
            <a:avLst/>
          </a:prstGeom>
          <a:solidFill>
            <a:schemeClr val="bg1"/>
          </a:solidFill>
        </p:spPr>
        <p:txBody>
          <a:bodyPr wrap="square">
            <a:spAutoFit/>
          </a:bodyPr>
          <a:lstStyle/>
          <a:p>
            <a:pPr lvl="0" algn="ctr">
              <a:lnSpc>
                <a:spcPct val="150000"/>
              </a:lnSpc>
            </a:pPr>
            <a:r>
              <a:rPr lang="ar-SA" sz="3600" b="1" dirty="0">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effectLst>
                  <a:outerShdw blurRad="38100" dist="38100" dir="2700000" algn="tl">
                    <a:srgbClr val="000000">
                      <a:alpha val="43137"/>
                    </a:srgbClr>
                  </a:outerShdw>
                </a:effectLst>
                <a:cs typeface="DecoType Naskh" pitchFamily="2" charset="-78"/>
                <a:sym typeface="Wingdings" pitchFamily="2" charset="2"/>
              </a:rPr>
              <a:t>خاطئة </a:t>
            </a:r>
            <a:endParaRPr lang="ar-SA" sz="3600" b="1" dirty="0">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275116874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23528" y="332656"/>
            <a:ext cx="8208912" cy="1685077"/>
          </a:xfrm>
          <a:prstGeom prst="rect">
            <a:avLst/>
          </a:prstGeom>
          <a:solidFill>
            <a:schemeClr val="bg1"/>
          </a:solidFill>
        </p:spPr>
        <p:txBody>
          <a:bodyPr wrap="square">
            <a:spAutoFit/>
          </a:bodyPr>
          <a:lstStyle/>
          <a:p>
            <a:pPr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19 :</a:t>
            </a:r>
          </a:p>
          <a:p>
            <a:pPr algn="just">
              <a:lnSpc>
                <a:spcPct val="150000"/>
              </a:lnSpc>
            </a:pP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sym typeface="Wingdings" pitchFamily="2" charset="2"/>
              </a:rPr>
              <a:t>تمارس </a:t>
            </a: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rPr>
              <a:t>التربية الرسمية في </a:t>
            </a:r>
            <a:r>
              <a:rPr lang="ar-SA" sz="3600" b="1" dirty="0">
                <a:solidFill>
                  <a:schemeClr val="accent4">
                    <a:lumMod val="10000"/>
                  </a:schemeClr>
                </a:solidFill>
                <a:effectLst>
                  <a:outerShdw blurRad="38100" dist="38100" dir="2700000" algn="tl">
                    <a:srgbClr val="000000">
                      <a:alpha val="43137"/>
                    </a:srgbClr>
                  </a:outerShdw>
                </a:effectLst>
                <a:cs typeface="DecoType Naskh" pitchFamily="2" charset="-78"/>
              </a:rPr>
              <a:t>المجتمعات الحديثة </a:t>
            </a: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rPr>
              <a:t>كنشاط </a:t>
            </a:r>
            <a:r>
              <a:rPr lang="ar-SA" sz="3600" b="1" dirty="0">
                <a:solidFill>
                  <a:schemeClr val="accent4">
                    <a:lumMod val="10000"/>
                  </a:schemeClr>
                </a:solidFill>
                <a:effectLst>
                  <a:outerShdw blurRad="38100" dist="38100" dir="2700000" algn="tl">
                    <a:srgbClr val="000000">
                      <a:alpha val="43137"/>
                    </a:srgbClr>
                  </a:outerShdw>
                </a:effectLst>
                <a:cs typeface="DecoType Naskh" pitchFamily="2" charset="-78"/>
              </a:rPr>
              <a:t>اجتماعي مستقل</a:t>
            </a: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rPr>
              <a:t>.</a:t>
            </a:r>
            <a:endParaRPr lang="ar-SA" sz="3600" b="1" dirty="0">
              <a:solidFill>
                <a:schemeClr val="accent4">
                  <a:lumMod val="10000"/>
                </a:schemeClr>
              </a:solidFill>
              <a:effectLst>
                <a:outerShdw blurRad="38100" dist="38100" dir="2700000" algn="tl">
                  <a:srgbClr val="000000">
                    <a:alpha val="43137"/>
                  </a:srgbClr>
                </a:outerShdw>
              </a:effectLst>
              <a:cs typeface="DecoType Naskh" pitchFamily="2" charset="-78"/>
            </a:endParaRPr>
          </a:p>
        </p:txBody>
      </p:sp>
      <p:sp>
        <p:nvSpPr>
          <p:cNvPr id="4" name="مستطيل 3"/>
          <p:cNvSpPr/>
          <p:nvPr/>
        </p:nvSpPr>
        <p:spPr>
          <a:xfrm>
            <a:off x="3131840" y="2348880"/>
            <a:ext cx="3096344" cy="92333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solidFill>
                  <a:srgbClr val="0070C0"/>
                </a:solidFill>
                <a:effectLst>
                  <a:outerShdw blurRad="38100" dist="38100" dir="2700000" algn="tl">
                    <a:srgbClr val="000000">
                      <a:alpha val="43137"/>
                    </a:srgbClr>
                  </a:outerShdw>
                </a:effectLst>
                <a:cs typeface="DecoType Naskh" pitchFamily="2" charset="-78"/>
                <a:sym typeface="Wingdings" pitchFamily="2" charset="2"/>
              </a:rPr>
              <a:t>صحيحة </a:t>
            </a:r>
            <a:endPar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149074351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467543" y="620688"/>
            <a:ext cx="8048121" cy="1754326"/>
          </a:xfrm>
          <a:prstGeom prst="rect">
            <a:avLst/>
          </a:prstGeom>
          <a:solidFill>
            <a:schemeClr val="bg1"/>
          </a:solidFill>
        </p:spPr>
        <p:txBody>
          <a:bodyPr wrap="square">
            <a:sp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20 :</a:t>
            </a:r>
          </a:p>
          <a:p>
            <a:pPr lvl="0" algn="just">
              <a:lnSpc>
                <a:spcPct val="150000"/>
              </a:lnSpc>
            </a:pP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rPr>
              <a:t>تعد </a:t>
            </a:r>
            <a:r>
              <a:rPr lang="ar-SA" sz="3600" b="1" dirty="0">
                <a:solidFill>
                  <a:schemeClr val="accent4">
                    <a:lumMod val="10000"/>
                  </a:schemeClr>
                </a:solidFill>
                <a:effectLst>
                  <a:outerShdw blurRad="38100" dist="38100" dir="2700000" algn="tl">
                    <a:srgbClr val="000000">
                      <a:alpha val="43137"/>
                    </a:srgbClr>
                  </a:outerShdw>
                </a:effectLst>
                <a:cs typeface="DecoType Naskh" pitchFamily="2" charset="-78"/>
              </a:rPr>
              <a:t>التربية مصدر للتجديد الثقافي والاجتماعي</a:t>
            </a: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rPr>
              <a:t>.</a:t>
            </a:r>
            <a:endParaRPr lang="ar-SA" sz="3600" b="1" dirty="0">
              <a:solidFill>
                <a:schemeClr val="accent4">
                  <a:lumMod val="10000"/>
                </a:schemeClr>
              </a:solidFill>
              <a:effectLst>
                <a:outerShdw blurRad="38100" dist="38100" dir="2700000" algn="tl">
                  <a:srgbClr val="000000">
                    <a:alpha val="43137"/>
                  </a:srgbClr>
                </a:outerShdw>
              </a:effectLst>
              <a:cs typeface="DecoType Naskh" pitchFamily="2" charset="-78"/>
            </a:endParaRPr>
          </a:p>
        </p:txBody>
      </p:sp>
      <p:sp>
        <p:nvSpPr>
          <p:cNvPr id="5" name="مستطيل 4"/>
          <p:cNvSpPr/>
          <p:nvPr/>
        </p:nvSpPr>
        <p:spPr>
          <a:xfrm>
            <a:off x="3131840" y="2348880"/>
            <a:ext cx="3096344" cy="92333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solidFill>
                  <a:srgbClr val="0070C0"/>
                </a:solidFill>
                <a:effectLst>
                  <a:outerShdw blurRad="38100" dist="38100" dir="2700000" algn="tl">
                    <a:srgbClr val="000000">
                      <a:alpha val="43137"/>
                    </a:srgbClr>
                  </a:outerShdw>
                </a:effectLst>
                <a:cs typeface="DecoType Naskh" pitchFamily="2" charset="-78"/>
                <a:sym typeface="Wingdings" pitchFamily="2" charset="2"/>
              </a:rPr>
              <a:t>صحيحة </a:t>
            </a:r>
            <a:endPar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360320822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611560" y="548680"/>
            <a:ext cx="8208912" cy="1685077"/>
          </a:xfrm>
          <a:prstGeom prst="rect">
            <a:avLst/>
          </a:prstGeom>
          <a:solidFill>
            <a:schemeClr val="bg1"/>
          </a:solidFill>
        </p:spPr>
        <p:txBody>
          <a:bodyPr wrap="square">
            <a:spAutoFit/>
          </a:bodyPr>
          <a:lstStyle/>
          <a:p>
            <a:pPr algn="just">
              <a:lnSpc>
                <a:spcPct val="150000"/>
              </a:lnSpc>
            </a:pP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sym typeface="Wingdings" pitchFamily="2" charset="2"/>
              </a:rPr>
              <a:t> </a:t>
            </a: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21:</a:t>
            </a:r>
          </a:p>
          <a:p>
            <a:pPr algn="just">
              <a:lnSpc>
                <a:spcPct val="150000"/>
              </a:lnSpc>
            </a:pP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sym typeface="Wingdings" pitchFamily="2" charset="2"/>
              </a:rPr>
              <a:t>تعتبر </a:t>
            </a: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rPr>
              <a:t>ظاهرة التعليم أعم و أشمل من الظاهرة التربوية .</a:t>
            </a: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sym typeface="Wingdings" pitchFamily="2" charset="2"/>
              </a:rPr>
              <a:t>  </a:t>
            </a:r>
            <a:endParaRPr lang="ar-SA" sz="3600" b="1" dirty="0">
              <a:solidFill>
                <a:schemeClr val="accent4">
                  <a:lumMod val="10000"/>
                </a:schemeClr>
              </a:solidFill>
              <a:effectLst>
                <a:outerShdw blurRad="38100" dist="38100" dir="2700000" algn="tl">
                  <a:srgbClr val="000000">
                    <a:alpha val="43137"/>
                  </a:srgbClr>
                </a:outerShdw>
              </a:effectLst>
              <a:cs typeface="DecoType Naskh" pitchFamily="2" charset="-78"/>
            </a:endParaRPr>
          </a:p>
        </p:txBody>
      </p:sp>
      <p:sp>
        <p:nvSpPr>
          <p:cNvPr id="5" name="مستطيل 4"/>
          <p:cNvSpPr/>
          <p:nvPr/>
        </p:nvSpPr>
        <p:spPr>
          <a:xfrm>
            <a:off x="3131840" y="2348880"/>
            <a:ext cx="3096344" cy="85408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solidFill>
                  <a:srgbClr val="0070C0"/>
                </a:solidFill>
                <a:effectLst>
                  <a:outerShdw blurRad="38100" dist="38100" dir="2700000" algn="tl">
                    <a:srgbClr val="000000">
                      <a:alpha val="43137"/>
                    </a:srgbClr>
                  </a:outerShdw>
                </a:effectLst>
                <a:cs typeface="DecoType Naskh" pitchFamily="2" charset="-78"/>
                <a:sym typeface="Wingdings" pitchFamily="2" charset="2"/>
              </a:rPr>
              <a:t>خاطئة </a:t>
            </a:r>
            <a:endPar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37179357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23529" y="404664"/>
            <a:ext cx="8348444" cy="2516073"/>
          </a:xfrm>
          <a:prstGeom prst="rect">
            <a:avLst/>
          </a:prstGeom>
          <a:solidFill>
            <a:schemeClr val="bg1"/>
          </a:solidFill>
        </p:spPr>
        <p:txBody>
          <a:bodyPr wrap="square">
            <a:sp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22 :</a:t>
            </a:r>
          </a:p>
          <a:p>
            <a:pPr lvl="0" algn="just">
              <a:lnSpc>
                <a:spcPct val="150000"/>
              </a:lnSpc>
            </a:pP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sym typeface="Wingdings" pitchFamily="2" charset="2"/>
              </a:rPr>
              <a:t>يتم تنظيم النشاط الاقتصادي في نظام  اقتصاد الصيد عن طريق القرابة. </a:t>
            </a:r>
            <a:endParaRPr lang="ar-SA" sz="3600" b="1" dirty="0">
              <a:solidFill>
                <a:schemeClr val="accent4">
                  <a:lumMod val="10000"/>
                </a:schemeClr>
              </a:solidFill>
              <a:effectLst>
                <a:outerShdw blurRad="38100" dist="38100" dir="2700000" algn="tl">
                  <a:srgbClr val="000000">
                    <a:alpha val="43137"/>
                  </a:srgbClr>
                </a:outerShdw>
              </a:effectLst>
              <a:cs typeface="DecoType Naskh" pitchFamily="2" charset="-78"/>
            </a:endParaRPr>
          </a:p>
        </p:txBody>
      </p:sp>
      <p:sp>
        <p:nvSpPr>
          <p:cNvPr id="5" name="مستطيل 4"/>
          <p:cNvSpPr/>
          <p:nvPr/>
        </p:nvSpPr>
        <p:spPr>
          <a:xfrm>
            <a:off x="2949579" y="3287323"/>
            <a:ext cx="3096344" cy="92333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solidFill>
                  <a:srgbClr val="0070C0"/>
                </a:solidFill>
                <a:effectLst>
                  <a:outerShdw blurRad="38100" dist="38100" dir="2700000" algn="tl">
                    <a:srgbClr val="000000">
                      <a:alpha val="43137"/>
                    </a:srgbClr>
                  </a:outerShdw>
                </a:effectLst>
                <a:cs typeface="DecoType Naskh" pitchFamily="2" charset="-78"/>
                <a:sym typeface="Wingdings" pitchFamily="2" charset="2"/>
              </a:rPr>
              <a:t>صحيحة </a:t>
            </a:r>
            <a:endPar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31121666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467544" y="476672"/>
            <a:ext cx="8208912" cy="1685077"/>
          </a:xfrm>
          <a:prstGeom prst="rect">
            <a:avLst/>
          </a:prstGeom>
          <a:solidFill>
            <a:schemeClr val="bg1"/>
          </a:solidFill>
        </p:spPr>
        <p:txBody>
          <a:bodyPr wrap="square">
            <a:sp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23:</a:t>
            </a:r>
          </a:p>
          <a:p>
            <a:pPr lvl="0" algn="just">
              <a:lnSpc>
                <a:spcPct val="150000"/>
              </a:lnSpc>
            </a:pP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sym typeface="Wingdings" pitchFamily="2" charset="2"/>
              </a:rPr>
              <a:t>يتميز الاقتصاد الزراعي ببداية استخدام النقود في التعامل. </a:t>
            </a:r>
            <a:endParaRPr lang="ar-SA" sz="3600" b="1" dirty="0">
              <a:solidFill>
                <a:schemeClr val="accent4">
                  <a:lumMod val="10000"/>
                </a:schemeClr>
              </a:solidFill>
              <a:effectLst>
                <a:outerShdw blurRad="38100" dist="38100" dir="2700000" algn="tl">
                  <a:srgbClr val="000000">
                    <a:alpha val="43137"/>
                  </a:srgbClr>
                </a:outerShdw>
              </a:effectLst>
              <a:cs typeface="DecoType Naskh" pitchFamily="2" charset="-78"/>
            </a:endParaRPr>
          </a:p>
        </p:txBody>
      </p:sp>
      <p:sp>
        <p:nvSpPr>
          <p:cNvPr id="5" name="مستطيل 4"/>
          <p:cNvSpPr/>
          <p:nvPr/>
        </p:nvSpPr>
        <p:spPr>
          <a:xfrm>
            <a:off x="3131840" y="2348880"/>
            <a:ext cx="3096344" cy="92333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solidFill>
                  <a:srgbClr val="0070C0"/>
                </a:solidFill>
                <a:effectLst>
                  <a:outerShdw blurRad="38100" dist="38100" dir="2700000" algn="tl">
                    <a:srgbClr val="000000">
                      <a:alpha val="43137"/>
                    </a:srgbClr>
                  </a:outerShdw>
                </a:effectLst>
                <a:cs typeface="DecoType Naskh" pitchFamily="2" charset="-78"/>
                <a:sym typeface="Wingdings" pitchFamily="2" charset="2"/>
              </a:rPr>
              <a:t>صحيحة </a:t>
            </a:r>
            <a:endPar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348035693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602199" y="692696"/>
            <a:ext cx="7920880" cy="1754326"/>
          </a:xfrm>
          <a:prstGeom prst="rect">
            <a:avLst/>
          </a:prstGeom>
          <a:solidFill>
            <a:schemeClr val="bg1"/>
          </a:solidFill>
        </p:spPr>
        <p:txBody>
          <a:bodyPr wrap="square">
            <a:sp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24 </a:t>
            </a:r>
            <a:r>
              <a:rPr lang="ar-SA" sz="3600" b="1" dirty="0" smtClean="0">
                <a:effectLst>
                  <a:outerShdw blurRad="38100" dist="38100" dir="2700000" algn="tl">
                    <a:srgbClr val="000000">
                      <a:alpha val="43137"/>
                    </a:srgbClr>
                  </a:outerShdw>
                </a:effectLst>
                <a:cs typeface="DecoType Naskh" pitchFamily="2" charset="-78"/>
                <a:sym typeface="Wingdings" pitchFamily="2" charset="2"/>
              </a:rPr>
              <a:t>:</a:t>
            </a:r>
          </a:p>
          <a:p>
            <a:pPr lvl="0" algn="just">
              <a:lnSpc>
                <a:spcPct val="150000"/>
              </a:lnSpc>
            </a:pPr>
            <a:r>
              <a:rPr lang="ar-SA" sz="3600" b="1" dirty="0" smtClean="0">
                <a:effectLst>
                  <a:outerShdw blurRad="38100" dist="38100" dir="2700000" algn="tl">
                    <a:srgbClr val="000000">
                      <a:alpha val="43137"/>
                    </a:srgbClr>
                  </a:outerShdw>
                </a:effectLst>
                <a:cs typeface="DecoType Naskh" pitchFamily="2" charset="-78"/>
              </a:rPr>
              <a:t>تتمثل إحدى وظائف النظام الاقتصادي في الإنتاج .</a:t>
            </a:r>
            <a:endParaRPr lang="ar-SA" sz="3600" b="1" dirty="0">
              <a:effectLst>
                <a:outerShdw blurRad="38100" dist="38100" dir="2700000" algn="tl">
                  <a:srgbClr val="000000">
                    <a:alpha val="43137"/>
                  </a:srgbClr>
                </a:outerShdw>
              </a:effectLst>
              <a:cs typeface="DecoType Naskh" pitchFamily="2" charset="-78"/>
            </a:endParaRPr>
          </a:p>
        </p:txBody>
      </p:sp>
      <p:sp>
        <p:nvSpPr>
          <p:cNvPr id="5" name="مستطيل 4"/>
          <p:cNvSpPr/>
          <p:nvPr/>
        </p:nvSpPr>
        <p:spPr>
          <a:xfrm>
            <a:off x="3131840" y="2348880"/>
            <a:ext cx="3096344" cy="92333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solidFill>
                  <a:srgbClr val="0070C0"/>
                </a:solidFill>
                <a:effectLst>
                  <a:outerShdw blurRad="38100" dist="38100" dir="2700000" algn="tl">
                    <a:srgbClr val="000000">
                      <a:alpha val="43137"/>
                    </a:srgbClr>
                  </a:outerShdw>
                </a:effectLst>
                <a:cs typeface="DecoType Naskh" pitchFamily="2" charset="-78"/>
                <a:sym typeface="Wingdings" pitchFamily="2" charset="2"/>
              </a:rPr>
              <a:t>صحيحة </a:t>
            </a:r>
            <a:endPar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69809711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95536" y="589762"/>
            <a:ext cx="8424936" cy="2585323"/>
          </a:xfrm>
          <a:prstGeom prst="rect">
            <a:avLst/>
          </a:prstGeom>
          <a:solidFill>
            <a:schemeClr val="bg1"/>
          </a:solidFill>
        </p:spPr>
        <p:txBody>
          <a:bodyPr wrap="square">
            <a:spAutoFit/>
          </a:bodyPr>
          <a:lstStyle/>
          <a:p>
            <a:pPr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25 :</a:t>
            </a:r>
          </a:p>
          <a:p>
            <a:pPr algn="just">
              <a:lnSpc>
                <a:spcPct val="150000"/>
              </a:lnSpc>
            </a:pPr>
            <a:r>
              <a:rPr lang="ar-SA" sz="3600" b="1" dirty="0" smtClean="0">
                <a:solidFill>
                  <a:schemeClr val="accent4">
                    <a:lumMod val="10000"/>
                  </a:schemeClr>
                </a:solidFill>
                <a:effectLst>
                  <a:outerShdw blurRad="38100" dist="38100" dir="2700000" algn="tl">
                    <a:srgbClr val="000000">
                      <a:alpha val="43137"/>
                    </a:srgbClr>
                  </a:outerShdw>
                </a:effectLst>
                <a:cs typeface="DecoType Naskh" pitchFamily="2" charset="-78"/>
                <a:sym typeface="Wingdings" pitchFamily="2" charset="2"/>
              </a:rPr>
              <a:t>تتضمن وظيفة الاستهلاك في نقل المواد الأساسية للإنتاج إلى الهيئات الإنتاجية.</a:t>
            </a:r>
            <a:endParaRPr lang="ar-SA" sz="3600" b="1" dirty="0">
              <a:solidFill>
                <a:schemeClr val="accent4">
                  <a:lumMod val="10000"/>
                </a:schemeClr>
              </a:solidFill>
              <a:effectLst>
                <a:outerShdw blurRad="38100" dist="38100" dir="2700000" algn="tl">
                  <a:srgbClr val="000000">
                    <a:alpha val="43137"/>
                  </a:srgbClr>
                </a:outerShdw>
              </a:effectLst>
              <a:cs typeface="DecoType Naskh" pitchFamily="2" charset="-78"/>
            </a:endParaRPr>
          </a:p>
        </p:txBody>
      </p:sp>
      <p:sp>
        <p:nvSpPr>
          <p:cNvPr id="5" name="مستطيل 4"/>
          <p:cNvSpPr/>
          <p:nvPr/>
        </p:nvSpPr>
        <p:spPr>
          <a:xfrm>
            <a:off x="3059832" y="3501008"/>
            <a:ext cx="3096344" cy="85408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solidFill>
                  <a:srgbClr val="0070C0"/>
                </a:solidFill>
                <a:effectLst>
                  <a:outerShdw blurRad="38100" dist="38100" dir="2700000" algn="tl">
                    <a:srgbClr val="000000">
                      <a:alpha val="43137"/>
                    </a:srgbClr>
                  </a:outerShdw>
                </a:effectLst>
                <a:cs typeface="DecoType Naskh" pitchFamily="2" charset="-78"/>
                <a:sym typeface="Wingdings" pitchFamily="2" charset="2"/>
              </a:rPr>
              <a:t>خاطئة</a:t>
            </a:r>
            <a:endPar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419321878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467544" y="548680"/>
            <a:ext cx="8280920" cy="2516073"/>
          </a:xfrm>
          <a:prstGeom prst="rect">
            <a:avLst/>
          </a:prstGeom>
          <a:solidFill>
            <a:schemeClr val="bg1"/>
          </a:solidFill>
        </p:spPr>
        <p:txBody>
          <a:bodyPr wrap="square">
            <a:sp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26:</a:t>
            </a:r>
          </a:p>
          <a:p>
            <a:pPr lvl="0" algn="just">
              <a:lnSpc>
                <a:spcPct val="150000"/>
              </a:lnSpc>
            </a:pPr>
            <a:r>
              <a:rPr lang="ar-SA" sz="3600" b="1" dirty="0" smtClean="0">
                <a:effectLst>
                  <a:outerShdw blurRad="38100" dist="38100" dir="2700000" algn="tl">
                    <a:srgbClr val="000000">
                      <a:alpha val="43137"/>
                    </a:srgbClr>
                  </a:outerShdw>
                </a:effectLst>
                <a:cs typeface="DecoType Naskh" pitchFamily="2" charset="-78"/>
                <a:sym typeface="Wingdings" pitchFamily="2" charset="2"/>
              </a:rPr>
              <a:t> </a:t>
            </a:r>
            <a:r>
              <a:rPr lang="ar-SA" sz="3600" b="1" dirty="0" smtClean="0">
                <a:effectLst>
                  <a:outerShdw blurRad="38100" dist="38100" dir="2700000" algn="tl">
                    <a:srgbClr val="000000">
                      <a:alpha val="43137"/>
                    </a:srgbClr>
                  </a:outerShdw>
                </a:effectLst>
                <a:cs typeface="DecoType Naskh" pitchFamily="2" charset="-78"/>
              </a:rPr>
              <a:t>كلما </a:t>
            </a:r>
            <a:r>
              <a:rPr lang="ar-SA" sz="3600" b="1" dirty="0">
                <a:effectLst>
                  <a:outerShdw blurRad="38100" dist="38100" dir="2700000" algn="tl">
                    <a:srgbClr val="000000">
                      <a:alpha val="43137"/>
                    </a:srgbClr>
                  </a:outerShdw>
                </a:effectLst>
                <a:cs typeface="DecoType Naskh" pitchFamily="2" charset="-78"/>
              </a:rPr>
              <a:t>زادت سرعة </a:t>
            </a:r>
            <a:r>
              <a:rPr lang="ar-SA" sz="3600" b="1" dirty="0" smtClean="0">
                <a:effectLst>
                  <a:outerShdw blurRad="38100" dist="38100" dir="2700000" algn="tl">
                    <a:srgbClr val="000000">
                      <a:alpha val="43137"/>
                    </a:srgbClr>
                  </a:outerShdw>
                </a:effectLst>
                <a:cs typeface="DecoType Naskh" pitchFamily="2" charset="-78"/>
              </a:rPr>
              <a:t>عملية </a:t>
            </a:r>
            <a:r>
              <a:rPr lang="ar-SA" sz="3600" b="1" dirty="0">
                <a:effectLst>
                  <a:outerShdw blurRad="38100" dist="38100" dir="2700000" algn="tl">
                    <a:srgbClr val="000000">
                      <a:alpha val="43137"/>
                    </a:srgbClr>
                  </a:outerShdw>
                </a:effectLst>
                <a:cs typeface="DecoType Naskh" pitchFamily="2" charset="-78"/>
              </a:rPr>
              <a:t>التغير الاجتماعي زادت احتمالات ظهور المشكلات الاجتماعية </a:t>
            </a:r>
            <a:r>
              <a:rPr lang="ar-SA" sz="3600" b="1" dirty="0" smtClean="0">
                <a:effectLst>
                  <a:outerShdw blurRad="38100" dist="38100" dir="2700000" algn="tl">
                    <a:srgbClr val="000000">
                      <a:alpha val="43137"/>
                    </a:srgbClr>
                  </a:outerShdw>
                </a:effectLst>
                <a:cs typeface="DecoType Naskh" pitchFamily="2" charset="-78"/>
              </a:rPr>
              <a:t>داخل المجتمع.</a:t>
            </a:r>
            <a:endParaRPr lang="ar-SA" sz="3600" b="1" dirty="0">
              <a:effectLst>
                <a:outerShdw blurRad="38100" dist="38100" dir="2700000" algn="tl">
                  <a:srgbClr val="000000">
                    <a:alpha val="43137"/>
                  </a:srgbClr>
                </a:outerShdw>
              </a:effectLst>
              <a:cs typeface="DecoType Naskh" pitchFamily="2" charset="-78"/>
            </a:endParaRPr>
          </a:p>
        </p:txBody>
      </p:sp>
      <p:sp>
        <p:nvSpPr>
          <p:cNvPr id="5" name="مستطيل 4"/>
          <p:cNvSpPr/>
          <p:nvPr/>
        </p:nvSpPr>
        <p:spPr>
          <a:xfrm>
            <a:off x="2706813" y="3429000"/>
            <a:ext cx="3096344" cy="92333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solidFill>
                  <a:srgbClr val="0070C0"/>
                </a:solidFill>
                <a:effectLst>
                  <a:outerShdw blurRad="38100" dist="38100" dir="2700000" algn="tl">
                    <a:srgbClr val="000000">
                      <a:alpha val="43137"/>
                    </a:srgbClr>
                  </a:outerShdw>
                </a:effectLst>
                <a:cs typeface="DecoType Naskh" pitchFamily="2" charset="-78"/>
                <a:sym typeface="Wingdings" pitchFamily="2" charset="2"/>
              </a:rPr>
              <a:t>صحيحة </a:t>
            </a:r>
            <a:endPar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341768776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395536" y="404664"/>
            <a:ext cx="8352928" cy="2516073"/>
          </a:xfrm>
          <a:prstGeom prst="rect">
            <a:avLst/>
          </a:prstGeom>
          <a:solidFill>
            <a:schemeClr val="bg1"/>
          </a:solidFill>
        </p:spPr>
        <p:txBody>
          <a:bodyPr wrap="square">
            <a:spAutoFit/>
          </a:bodyPr>
          <a:lstStyle/>
          <a:p>
            <a:pPr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27:</a:t>
            </a:r>
          </a:p>
          <a:p>
            <a:pPr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 </a:t>
            </a:r>
            <a:r>
              <a:rPr lang="ar-SA" sz="3600" b="1" dirty="0" smtClean="0">
                <a:effectLst>
                  <a:outerShdw blurRad="38100" dist="38100" dir="2700000" algn="tl">
                    <a:srgbClr val="000000">
                      <a:alpha val="43137"/>
                    </a:srgbClr>
                  </a:outerShdw>
                </a:effectLst>
                <a:cs typeface="DecoType Naskh" pitchFamily="2" charset="-78"/>
                <a:sym typeface="Wingdings" pitchFamily="2" charset="2"/>
              </a:rPr>
              <a:t>يرى </a:t>
            </a:r>
            <a:r>
              <a:rPr lang="ar-SA" sz="3600" b="1" dirty="0" err="1"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أوجبرن</a:t>
            </a:r>
            <a:r>
              <a:rPr lang="ar-SA" sz="3600" b="1" dirty="0" smtClean="0">
                <a:effectLst>
                  <a:outerShdw blurRad="38100" dist="38100" dir="2700000" algn="tl">
                    <a:srgbClr val="000000">
                      <a:alpha val="43137"/>
                    </a:srgbClr>
                  </a:outerShdw>
                </a:effectLst>
                <a:cs typeface="DecoType Naskh" pitchFamily="2" charset="-78"/>
                <a:sym typeface="Wingdings" pitchFamily="2" charset="2"/>
              </a:rPr>
              <a:t> </a:t>
            </a:r>
            <a:r>
              <a:rPr lang="ar-SA" sz="3600" b="1" dirty="0" smtClean="0">
                <a:effectLst>
                  <a:outerShdw blurRad="38100" dist="38100" dir="2700000" algn="tl">
                    <a:srgbClr val="000000">
                      <a:alpha val="43137"/>
                    </a:srgbClr>
                  </a:outerShdw>
                </a:effectLst>
                <a:cs typeface="DecoType Naskh" pitchFamily="2" charset="-78"/>
              </a:rPr>
              <a:t>أن حدوث المشكلات </a:t>
            </a:r>
            <a:r>
              <a:rPr lang="ar-SA" sz="3600" b="1" dirty="0">
                <a:effectLst>
                  <a:outerShdw blurRad="38100" dist="38100" dir="2700000" algn="tl">
                    <a:srgbClr val="000000">
                      <a:alpha val="43137"/>
                    </a:srgbClr>
                  </a:outerShdw>
                </a:effectLst>
                <a:cs typeface="DecoType Naskh" pitchFamily="2" charset="-78"/>
              </a:rPr>
              <a:t>الاجتماعية </a:t>
            </a:r>
            <a:r>
              <a:rPr lang="ar-SA" sz="3600" b="1" dirty="0" smtClean="0">
                <a:effectLst>
                  <a:outerShdw blurRad="38100" dist="38100" dir="2700000" algn="tl">
                    <a:srgbClr val="000000">
                      <a:alpha val="43137"/>
                    </a:srgbClr>
                  </a:outerShdw>
                </a:effectLst>
                <a:cs typeface="DecoType Naskh" pitchFamily="2" charset="-78"/>
              </a:rPr>
              <a:t>يرجع إلى التفاوت في معدلات </a:t>
            </a:r>
            <a:r>
              <a:rPr lang="ar-SA" sz="3600" b="1" dirty="0">
                <a:effectLst>
                  <a:outerShdw blurRad="38100" dist="38100" dir="2700000" algn="tl">
                    <a:srgbClr val="000000">
                      <a:alpha val="43137"/>
                    </a:srgbClr>
                  </a:outerShdw>
                </a:effectLst>
                <a:cs typeface="DecoType Naskh" pitchFamily="2" charset="-78"/>
              </a:rPr>
              <a:t>التغير الثقافي </a:t>
            </a:r>
            <a:r>
              <a:rPr lang="ar-SA" sz="3600" b="1" dirty="0" smtClean="0">
                <a:effectLst>
                  <a:outerShdw blurRad="38100" dist="38100" dir="2700000" algn="tl">
                    <a:srgbClr val="000000">
                      <a:alpha val="43137"/>
                    </a:srgbClr>
                  </a:outerShdw>
                </a:effectLst>
                <a:cs typeface="DecoType Naskh" pitchFamily="2" charset="-78"/>
              </a:rPr>
              <a:t>من </a:t>
            </a:r>
            <a:r>
              <a:rPr lang="ar-SA" sz="3600" b="1" dirty="0">
                <a:effectLst>
                  <a:outerShdw blurRad="38100" dist="38100" dir="2700000" algn="tl">
                    <a:srgbClr val="000000">
                      <a:alpha val="43137"/>
                    </a:srgbClr>
                  </a:outerShdw>
                </a:effectLst>
                <a:cs typeface="DecoType Naskh" pitchFamily="2" charset="-78"/>
              </a:rPr>
              <a:t>الناحيتين المادية واللامادية. </a:t>
            </a:r>
          </a:p>
        </p:txBody>
      </p:sp>
      <p:sp>
        <p:nvSpPr>
          <p:cNvPr id="5" name="مستطيل 4"/>
          <p:cNvSpPr/>
          <p:nvPr/>
        </p:nvSpPr>
        <p:spPr>
          <a:xfrm>
            <a:off x="3131840" y="3153742"/>
            <a:ext cx="3096344" cy="92333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solidFill>
                  <a:srgbClr val="0070C0"/>
                </a:solidFill>
                <a:effectLst>
                  <a:outerShdw blurRad="38100" dist="38100" dir="2700000" algn="tl">
                    <a:srgbClr val="000000">
                      <a:alpha val="43137"/>
                    </a:srgbClr>
                  </a:outerShdw>
                </a:effectLst>
                <a:cs typeface="DecoType Naskh" pitchFamily="2" charset="-78"/>
                <a:sym typeface="Wingdings" pitchFamily="2" charset="2"/>
              </a:rPr>
              <a:t>صحيحة </a:t>
            </a:r>
            <a:endPar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52763837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مستطيل 1"/>
          <p:cNvSpPr/>
          <p:nvPr/>
        </p:nvSpPr>
        <p:spPr>
          <a:xfrm>
            <a:off x="899592" y="332656"/>
            <a:ext cx="7632848" cy="1685077"/>
          </a:xfrm>
          <a:prstGeom prst="rect">
            <a:avLst/>
          </a:prstGeom>
          <a:solidFill>
            <a:schemeClr val="bg1"/>
          </a:solidFill>
        </p:spPr>
        <p:txBody>
          <a:bodyPr wrap="square">
            <a:sp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sym typeface="Wingdings" pitchFamily="2" charset="2"/>
              </a:rPr>
              <a:t>س 28: </a:t>
            </a:r>
          </a:p>
          <a:p>
            <a:pPr lvl="0" algn="just">
              <a:lnSpc>
                <a:spcPct val="150000"/>
              </a:lnSpc>
            </a:pPr>
            <a:r>
              <a:rPr lang="ar-SA" sz="3600" b="1" dirty="0" smtClean="0">
                <a:effectLst>
                  <a:outerShdw blurRad="38100" dist="38100" dir="2700000" algn="tl">
                    <a:srgbClr val="000000">
                      <a:alpha val="43137"/>
                    </a:srgbClr>
                  </a:outerShdw>
                </a:effectLst>
                <a:cs typeface="DecoType Naskh" pitchFamily="2" charset="-78"/>
                <a:sym typeface="Wingdings" pitchFamily="2" charset="2"/>
              </a:rPr>
              <a:t>تعد مشكلة الفقر إحدى مشكلات السلوك المنحرف.</a:t>
            </a:r>
            <a:endParaRPr lang="ar-SA" sz="3600" b="1" dirty="0">
              <a:effectLst>
                <a:outerShdw blurRad="38100" dist="38100" dir="2700000" algn="tl">
                  <a:srgbClr val="000000">
                    <a:alpha val="43137"/>
                  </a:srgbClr>
                </a:outerShdw>
              </a:effectLst>
              <a:cs typeface="DecoType Naskh" pitchFamily="2" charset="-78"/>
            </a:endParaRPr>
          </a:p>
        </p:txBody>
      </p:sp>
      <p:sp>
        <p:nvSpPr>
          <p:cNvPr id="5" name="مستطيل 4"/>
          <p:cNvSpPr/>
          <p:nvPr/>
        </p:nvSpPr>
        <p:spPr>
          <a:xfrm>
            <a:off x="3131840" y="2348880"/>
            <a:ext cx="3096344" cy="854080"/>
          </a:xfrm>
          <a:prstGeom prst="rect">
            <a:avLst/>
          </a:prstGeom>
          <a:solidFill>
            <a:schemeClr val="bg1"/>
          </a:solidFill>
        </p:spPr>
        <p:txBody>
          <a:bodyPr wrap="square">
            <a:spAutoFit/>
          </a:bodyPr>
          <a:lstStyle/>
          <a:p>
            <a:pPr lvl="0" algn="ctr">
              <a:lnSpc>
                <a:spcPct val="150000"/>
              </a:lnSpc>
            </a:pPr>
            <a:r>
              <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rPr>
              <a:t>العبارة </a:t>
            </a:r>
            <a:r>
              <a:rPr lang="ar-SA" sz="3600" b="1" dirty="0" smtClean="0">
                <a:solidFill>
                  <a:srgbClr val="0070C0"/>
                </a:solidFill>
                <a:effectLst>
                  <a:outerShdw blurRad="38100" dist="38100" dir="2700000" algn="tl">
                    <a:srgbClr val="000000">
                      <a:alpha val="43137"/>
                    </a:srgbClr>
                  </a:outerShdw>
                </a:effectLst>
                <a:cs typeface="DecoType Naskh" pitchFamily="2" charset="-78"/>
                <a:sym typeface="Wingdings" pitchFamily="2" charset="2"/>
              </a:rPr>
              <a:t>خاطئة</a:t>
            </a:r>
            <a:endParaRPr lang="ar-SA" sz="3600" b="1" dirty="0">
              <a:solidFill>
                <a:srgbClr val="0070C0"/>
              </a:solidFill>
              <a:effectLst>
                <a:outerShdw blurRad="38100" dist="38100" dir="2700000" algn="tl">
                  <a:srgbClr val="000000">
                    <a:alpha val="43137"/>
                  </a:srgbClr>
                </a:outerShdw>
              </a:effectLst>
              <a:cs typeface="DecoType Naskh" pitchFamily="2" charset="-78"/>
              <a:sym typeface="Wingdings" pitchFamily="2" charset="2"/>
            </a:endParaRPr>
          </a:p>
        </p:txBody>
      </p:sp>
    </p:spTree>
    <p:extLst>
      <p:ext uri="{BB962C8B-B14F-4D97-AF65-F5344CB8AC3E}">
        <p14:creationId xmlns:p14="http://schemas.microsoft.com/office/powerpoint/2010/main" val="50150894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754684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عمودي 1"/>
          <p:cNvSpPr/>
          <p:nvPr/>
        </p:nvSpPr>
        <p:spPr>
          <a:xfrm>
            <a:off x="899592" y="476672"/>
            <a:ext cx="7632848" cy="5904656"/>
          </a:xfrm>
          <a:prstGeom prst="verticalScroll">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w="92075">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defRPr/>
            </a:pPr>
            <a:r>
              <a:rPr lang="ar-SA" sz="8800" b="1" dirty="0">
                <a:solidFill>
                  <a:srgbClr val="C00000"/>
                </a:solidFill>
                <a:latin typeface="+mj-lt"/>
                <a:ea typeface="+mj-ea"/>
                <a:cs typeface="PT Bold Heading" pitchFamily="2" charset="-78"/>
              </a:rPr>
              <a:t>وآخر دعوانا أن الحم</a:t>
            </a:r>
            <a:r>
              <a:rPr lang="ar-EG" sz="8800" b="1" dirty="0">
                <a:solidFill>
                  <a:srgbClr val="C00000"/>
                </a:solidFill>
                <a:latin typeface="+mj-lt"/>
                <a:ea typeface="+mj-ea"/>
                <a:cs typeface="PT Bold Heading" pitchFamily="2" charset="-78"/>
              </a:rPr>
              <a:t>ــ</a:t>
            </a:r>
            <a:r>
              <a:rPr lang="ar-SA" sz="8800" b="1" dirty="0">
                <a:solidFill>
                  <a:srgbClr val="C00000"/>
                </a:solidFill>
                <a:latin typeface="+mj-lt"/>
                <a:ea typeface="+mj-ea"/>
                <a:cs typeface="PT Bold Heading" pitchFamily="2" charset="-78"/>
              </a:rPr>
              <a:t>د لله رب العالمين </a:t>
            </a:r>
          </a:p>
        </p:txBody>
      </p:sp>
    </p:spTree>
    <p:extLst>
      <p:ext uri="{BB962C8B-B14F-4D97-AF65-F5344CB8AC3E}">
        <p14:creationId xmlns:p14="http://schemas.microsoft.com/office/powerpoint/2010/main" val="304530607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p:cNvSpPr>
            <a:spLocks noGrp="1" noChangeArrowheads="1"/>
          </p:cNvSpPr>
          <p:nvPr>
            <p:ph type="ftr" sz="quarter" idx="11"/>
          </p:nvPr>
        </p:nvSpPr>
        <p:spPr>
          <a:xfrm>
            <a:off x="971600" y="5517232"/>
            <a:ext cx="2895600" cy="685800"/>
          </a:xfrm>
          <a:solidFill>
            <a:schemeClr val="bg1"/>
          </a:solidFill>
          <a:extLst/>
        </p:spPr>
        <p:txBody>
          <a:bodyPr/>
          <a:lstStyle>
            <a:lvl1pPr eaLnBrk="0" hangingPunct="0">
              <a:defRPr>
                <a:solidFill>
                  <a:schemeClr val="tx1"/>
                </a:solidFill>
                <a:latin typeface="Comic Sans MS" pitchFamily="66" charset="0"/>
                <a:cs typeface="Arial" pitchFamily="34" charset="0"/>
              </a:defRPr>
            </a:lvl1pPr>
            <a:lvl2pPr marL="742950" indent="-285750" eaLnBrk="0" hangingPunct="0">
              <a:defRPr>
                <a:solidFill>
                  <a:schemeClr val="tx1"/>
                </a:solidFill>
                <a:latin typeface="Comic Sans MS" pitchFamily="66" charset="0"/>
                <a:cs typeface="Arial" pitchFamily="34" charset="0"/>
              </a:defRPr>
            </a:lvl2pPr>
            <a:lvl3pPr marL="1143000" indent="-228600" eaLnBrk="0" hangingPunct="0">
              <a:defRPr>
                <a:solidFill>
                  <a:schemeClr val="tx1"/>
                </a:solidFill>
                <a:latin typeface="Comic Sans MS" pitchFamily="66" charset="0"/>
                <a:cs typeface="Arial" pitchFamily="34" charset="0"/>
              </a:defRPr>
            </a:lvl3pPr>
            <a:lvl4pPr marL="1600200" indent="-228600" eaLnBrk="0" hangingPunct="0">
              <a:defRPr>
                <a:solidFill>
                  <a:schemeClr val="tx1"/>
                </a:solidFill>
                <a:latin typeface="Comic Sans MS" pitchFamily="66" charset="0"/>
                <a:cs typeface="Arial" pitchFamily="34" charset="0"/>
              </a:defRPr>
            </a:lvl4pPr>
            <a:lvl5pPr marL="2057400" indent="-228600" eaLnBrk="0" hangingPunct="0">
              <a:defRPr>
                <a:solidFill>
                  <a:schemeClr val="tx1"/>
                </a:solidFill>
                <a:latin typeface="Comic Sans MS" pitchFamily="66" charset="0"/>
                <a:cs typeface="Arial" pitchFamily="34" charset="0"/>
              </a:defRPr>
            </a:lvl5pPr>
            <a:lvl6pPr marL="2514600" indent="-228600" algn="l" rtl="0" eaLnBrk="0" fontAlgn="base" hangingPunct="0">
              <a:spcBef>
                <a:spcPct val="0"/>
              </a:spcBef>
              <a:spcAft>
                <a:spcPct val="0"/>
              </a:spcAft>
              <a:defRPr>
                <a:solidFill>
                  <a:schemeClr val="tx1"/>
                </a:solidFill>
                <a:latin typeface="Comic Sans MS" pitchFamily="66" charset="0"/>
                <a:cs typeface="Arial" pitchFamily="34" charset="0"/>
              </a:defRPr>
            </a:lvl6pPr>
            <a:lvl7pPr marL="2971800" indent="-228600" algn="l" rtl="0" eaLnBrk="0" fontAlgn="base" hangingPunct="0">
              <a:spcBef>
                <a:spcPct val="0"/>
              </a:spcBef>
              <a:spcAft>
                <a:spcPct val="0"/>
              </a:spcAft>
              <a:defRPr>
                <a:solidFill>
                  <a:schemeClr val="tx1"/>
                </a:solidFill>
                <a:latin typeface="Comic Sans MS" pitchFamily="66" charset="0"/>
                <a:cs typeface="Arial" pitchFamily="34" charset="0"/>
              </a:defRPr>
            </a:lvl7pPr>
            <a:lvl8pPr marL="3429000" indent="-228600" algn="l" rtl="0" eaLnBrk="0" fontAlgn="base" hangingPunct="0">
              <a:spcBef>
                <a:spcPct val="0"/>
              </a:spcBef>
              <a:spcAft>
                <a:spcPct val="0"/>
              </a:spcAft>
              <a:defRPr>
                <a:solidFill>
                  <a:schemeClr val="tx1"/>
                </a:solidFill>
                <a:latin typeface="Comic Sans MS" pitchFamily="66" charset="0"/>
                <a:cs typeface="Arial" pitchFamily="34" charset="0"/>
              </a:defRPr>
            </a:lvl8pPr>
            <a:lvl9pPr marL="3886200" indent="-228600" algn="l" rtl="0" eaLnBrk="0" fontAlgn="base" hangingPunct="0">
              <a:spcBef>
                <a:spcPct val="0"/>
              </a:spcBef>
              <a:spcAft>
                <a:spcPct val="0"/>
              </a:spcAft>
              <a:defRPr>
                <a:solidFill>
                  <a:schemeClr val="tx1"/>
                </a:solidFill>
                <a:latin typeface="Comic Sans MS" pitchFamily="66" charset="0"/>
                <a:cs typeface="Arial" pitchFamily="34" charset="0"/>
              </a:defRPr>
            </a:lvl9pPr>
          </a:lstStyle>
          <a:p>
            <a:pPr algn="just" rtl="1" eaLnBrk="1" hangingPunct="1">
              <a:lnSpc>
                <a:spcPct val="150000"/>
              </a:lnSpc>
              <a:spcBef>
                <a:spcPct val="20000"/>
              </a:spcBef>
              <a:defRPr/>
            </a:pPr>
            <a:r>
              <a:rPr lang="ar-SA" sz="3600" b="1" dirty="0">
                <a:effectLst>
                  <a:outerShdw blurRad="38100" dist="38100" dir="2700000" algn="tl">
                    <a:srgbClr val="000000">
                      <a:alpha val="43137"/>
                    </a:srgbClr>
                  </a:outerShdw>
                </a:effectLst>
                <a:latin typeface="+mn-lt"/>
                <a:cs typeface="DecoType Naskh" pitchFamily="2" charset="-78"/>
              </a:rPr>
              <a:t>د . منى طه محروس</a:t>
            </a:r>
            <a:endParaRPr lang="en-US" sz="3600" b="1" dirty="0">
              <a:effectLst>
                <a:outerShdw blurRad="38100" dist="38100" dir="2700000" algn="tl">
                  <a:srgbClr val="000000">
                    <a:alpha val="43137"/>
                  </a:srgbClr>
                </a:outerShdw>
              </a:effectLst>
              <a:latin typeface="+mn-lt"/>
              <a:cs typeface="DecoType Naskh" pitchFamily="2" charset="-78"/>
            </a:endParaRPr>
          </a:p>
        </p:txBody>
      </p:sp>
      <p:sp>
        <p:nvSpPr>
          <p:cNvPr id="4" name="مستطيل 3"/>
          <p:cNvSpPr/>
          <p:nvPr/>
        </p:nvSpPr>
        <p:spPr>
          <a:xfrm>
            <a:off x="899592" y="457200"/>
            <a:ext cx="7416824" cy="2326791"/>
          </a:xfrm>
          <a:prstGeom prst="rect">
            <a:avLst/>
          </a:prstGeom>
          <a:solidFill>
            <a:schemeClr val="bg1"/>
          </a:solidFill>
        </p:spPr>
        <p:txBody>
          <a:bodyPr wrap="square">
            <a:spAutoFit/>
          </a:bodyPr>
          <a:lstStyle/>
          <a:p>
            <a:pPr algn="ctr">
              <a:spcBef>
                <a:spcPct val="20000"/>
              </a:spcBef>
              <a:defRPr/>
            </a:pPr>
            <a:r>
              <a:rPr lang="ar-SA" sz="6600" b="1" dirty="0">
                <a:effectLst>
                  <a:outerShdw blurRad="38100" dist="38100" dir="2700000" algn="tl">
                    <a:srgbClr val="000000">
                      <a:alpha val="43137"/>
                    </a:srgbClr>
                  </a:outerShdw>
                </a:effectLst>
                <a:latin typeface="+mn-lt"/>
                <a:cs typeface="DecoType Naskh" pitchFamily="2" charset="-78"/>
              </a:rPr>
              <a:t>نشكركم على </a:t>
            </a:r>
            <a:r>
              <a:rPr lang="ar-SA" sz="6600" b="1" dirty="0" smtClean="0">
                <a:effectLst>
                  <a:outerShdw blurRad="38100" dist="38100" dir="2700000" algn="tl">
                    <a:srgbClr val="000000">
                      <a:alpha val="43137"/>
                    </a:srgbClr>
                  </a:outerShdw>
                </a:effectLst>
                <a:latin typeface="+mn-lt"/>
                <a:cs typeface="DecoType Naskh" pitchFamily="2" charset="-78"/>
              </a:rPr>
              <a:t>حسن </a:t>
            </a:r>
          </a:p>
          <a:p>
            <a:pPr algn="ctr">
              <a:spcBef>
                <a:spcPct val="20000"/>
              </a:spcBef>
              <a:defRPr/>
            </a:pPr>
            <a:r>
              <a:rPr lang="ar-SA" sz="6600" b="1" dirty="0" smtClean="0">
                <a:effectLst>
                  <a:outerShdw blurRad="38100" dist="38100" dir="2700000" algn="tl">
                    <a:srgbClr val="000000">
                      <a:alpha val="43137"/>
                    </a:srgbClr>
                  </a:outerShdw>
                </a:effectLst>
                <a:latin typeface="+mn-lt"/>
                <a:cs typeface="DecoType Naskh" pitchFamily="2" charset="-78"/>
              </a:rPr>
              <a:t>الاهتمام </a:t>
            </a:r>
            <a:r>
              <a:rPr lang="ar-SA" sz="6600" b="1" dirty="0">
                <a:effectLst>
                  <a:outerShdw blurRad="38100" dist="38100" dir="2700000" algn="tl">
                    <a:srgbClr val="000000">
                      <a:alpha val="43137"/>
                    </a:srgbClr>
                  </a:outerShdw>
                </a:effectLst>
                <a:latin typeface="+mn-lt"/>
                <a:cs typeface="DecoType Naskh" pitchFamily="2" charset="-78"/>
              </a:rPr>
              <a:t>والمتابعة</a:t>
            </a:r>
          </a:p>
        </p:txBody>
      </p:sp>
      <p:sp>
        <p:nvSpPr>
          <p:cNvPr id="5" name="WordArt 4"/>
          <p:cNvSpPr>
            <a:spLocks noChangeArrowheads="1" noChangeShapeType="1" noTextEdit="1"/>
          </p:cNvSpPr>
          <p:nvPr/>
        </p:nvSpPr>
        <p:spPr bwMode="auto">
          <a:xfrm>
            <a:off x="1676400" y="2783991"/>
            <a:ext cx="6019800" cy="2000250"/>
          </a:xfrm>
          <a:prstGeom prst="rect">
            <a:avLst/>
          </a:prstGeom>
        </p:spPr>
        <p:txBody>
          <a:bodyPr wrap="none" fromWordArt="1">
            <a:prstTxWarp prst="textPlain">
              <a:avLst>
                <a:gd name="adj" fmla="val 50000"/>
              </a:avLst>
            </a:prstTxWarp>
          </a:bodyPr>
          <a:lstStyle/>
          <a:p>
            <a:pPr algn="ctr"/>
            <a:r>
              <a:rPr lang="ar-SA" sz="36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مع تمنياتي لكم بالنجاح</a:t>
            </a:r>
          </a:p>
        </p:txBody>
      </p:sp>
    </p:spTree>
    <p:extLst>
      <p:ext uri="{BB962C8B-B14F-4D97-AF65-F5344CB8AC3E}">
        <p14:creationId xmlns:p14="http://schemas.microsoft.com/office/powerpoint/2010/main" val="169410957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barn(inVertical)">
                                      <p:cBhvr>
                                        <p:cTn id="11" dur="500"/>
                                        <p:tgtEl>
                                          <p:spTgt spid="4">
                                            <p:txEl>
                                              <p:pRg st="1" end="1"/>
                                            </p:txEl>
                                          </p:spTgt>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34818"/>
                                        </p:tgtEl>
                                        <p:attrNameLst>
                                          <p:attrName>style.visibility</p:attrName>
                                        </p:attrNameLst>
                                      </p:cBhvr>
                                      <p:to>
                                        <p:strVal val="visible"/>
                                      </p:to>
                                    </p:set>
                                    <p:animEffect transition="in" filter="fade">
                                      <p:cBhvr>
                                        <p:cTn id="19" dur="1000"/>
                                        <p:tgtEl>
                                          <p:spTgt spid="34818"/>
                                        </p:tgtEl>
                                      </p:cBhvr>
                                    </p:animEffect>
                                    <p:anim calcmode="lin" valueType="num">
                                      <p:cBhvr>
                                        <p:cTn id="20" dur="1000" fill="hold"/>
                                        <p:tgtEl>
                                          <p:spTgt spid="34818"/>
                                        </p:tgtEl>
                                        <p:attrNameLst>
                                          <p:attrName>ppt_x</p:attrName>
                                        </p:attrNameLst>
                                      </p:cBhvr>
                                      <p:tavLst>
                                        <p:tav tm="0">
                                          <p:val>
                                            <p:strVal val="#ppt_x"/>
                                          </p:val>
                                        </p:tav>
                                        <p:tav tm="100000">
                                          <p:val>
                                            <p:strVal val="#ppt_x"/>
                                          </p:val>
                                        </p:tav>
                                      </p:tavLst>
                                    </p:anim>
                                    <p:anim calcmode="lin" valueType="num">
                                      <p:cBhvr>
                                        <p:cTn id="21" dur="1000" fill="hold"/>
                                        <p:tgtEl>
                                          <p:spTgt spid="348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nimBg="1"/>
      <p:bldP spid="5" grpId="0" animBg="1"/>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TotalTime>
  <Words>3578</Words>
  <Application>Microsoft Office PowerPoint</Application>
  <PresentationFormat>عرض على الشاشة (3:4)‏</PresentationFormat>
  <Paragraphs>243</Paragraphs>
  <Slides>112</Slides>
  <Notes>5</Notes>
  <HiddenSlides>0</HiddenSlides>
  <MMClips>0</MMClips>
  <ScaleCrop>false</ScaleCrop>
  <HeadingPairs>
    <vt:vector size="4" baseType="variant">
      <vt:variant>
        <vt:lpstr>نسق</vt:lpstr>
      </vt:variant>
      <vt:variant>
        <vt:i4>1</vt:i4>
      </vt:variant>
      <vt:variant>
        <vt:lpstr>عناوين الشرائح</vt:lpstr>
      </vt:variant>
      <vt:variant>
        <vt:i4>112</vt:i4>
      </vt:variant>
    </vt:vector>
  </HeadingPairs>
  <TitlesOfParts>
    <vt:vector size="113"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يختلف عدد النظم الاجتماعية كما تتباين درجة تخصصها من مجتمع إلى آخر ومن فترة زمنية إلى أخرى، وتتميز المجتمعات الحديثة بالتخصص الشديد في النظم التى تدور كل منها حول مشكلة محددة من مشكلات الحياة الاجتماعية مثل مشكلة تأمين الغذاء والمأوى وحفظ النظام وإعداد النشء للمشاركة في شئون المجتمع.</vt:lpstr>
      <vt:lpstr>والنظم الاجتماعية تساعد البشر في التعامل مع هـــــذه المشكلات الأساسية ومن ثم تساعد النسـق على حل المشكلات التى تواجه الإنسان في حياته الاجتماعية. وفى محاولة للعلماء لتصنيـف النظم الاجتماعية حـــدث كثـــــــير من التضارب في محاولتهم ويرجع ذلك التضارب إلى اختلاف المحاكاة التي أقيمت عليها هذه التصنــيفات واختلاف القصص التي استند عليها هؤلاء في محاولتهم في تــرتيب الأنماط السلوكية بحسب ما بينها مـــن علاقات ولا يزال هنـــاك جـــــــدل ومناقشات بيــن العلماء حول أي العناصر تدخل في تكويـن نظام معين بالذات.</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mona taha mahrous</dc:creator>
  <cp:lastModifiedBy>mona taha mahrous</cp:lastModifiedBy>
  <cp:revision>25</cp:revision>
  <dcterms:created xsi:type="dcterms:W3CDTF">2013-12-11T20:41:05Z</dcterms:created>
  <dcterms:modified xsi:type="dcterms:W3CDTF">2013-12-13T21:06:11Z</dcterms:modified>
</cp:coreProperties>
</file>