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72"/>
  </p:notesMasterIdLst>
  <p:handoutMasterIdLst>
    <p:handoutMasterId r:id="rId73"/>
  </p:handoutMasterIdLst>
  <p:sldIdLst>
    <p:sldId id="728" r:id="rId2"/>
    <p:sldId id="752" r:id="rId3"/>
    <p:sldId id="377" r:id="rId4"/>
    <p:sldId id="760" r:id="rId5"/>
    <p:sldId id="761" r:id="rId6"/>
    <p:sldId id="762" r:id="rId7"/>
    <p:sldId id="763" r:id="rId8"/>
    <p:sldId id="764" r:id="rId9"/>
    <p:sldId id="765" r:id="rId10"/>
    <p:sldId id="378" r:id="rId11"/>
    <p:sldId id="379" r:id="rId12"/>
    <p:sldId id="380" r:id="rId13"/>
    <p:sldId id="381" r:id="rId14"/>
    <p:sldId id="383" r:id="rId15"/>
    <p:sldId id="384" r:id="rId16"/>
    <p:sldId id="385" r:id="rId17"/>
    <p:sldId id="386" r:id="rId18"/>
    <p:sldId id="387" r:id="rId19"/>
    <p:sldId id="388" r:id="rId20"/>
    <p:sldId id="389" r:id="rId21"/>
    <p:sldId id="390" r:id="rId22"/>
    <p:sldId id="392" r:id="rId23"/>
    <p:sldId id="393" r:id="rId24"/>
    <p:sldId id="394" r:id="rId25"/>
    <p:sldId id="395" r:id="rId26"/>
    <p:sldId id="396" r:id="rId27"/>
    <p:sldId id="397" r:id="rId28"/>
    <p:sldId id="398" r:id="rId29"/>
    <p:sldId id="399" r:id="rId30"/>
    <p:sldId id="400" r:id="rId31"/>
    <p:sldId id="401" r:id="rId32"/>
    <p:sldId id="402" r:id="rId33"/>
    <p:sldId id="710" r:id="rId34"/>
    <p:sldId id="766" r:id="rId35"/>
    <p:sldId id="711" r:id="rId36"/>
    <p:sldId id="712" r:id="rId37"/>
    <p:sldId id="713" r:id="rId38"/>
    <p:sldId id="767" r:id="rId39"/>
    <p:sldId id="714" r:id="rId40"/>
    <p:sldId id="768" r:id="rId41"/>
    <p:sldId id="769" r:id="rId42"/>
    <p:sldId id="715" r:id="rId43"/>
    <p:sldId id="716" r:id="rId44"/>
    <p:sldId id="717" r:id="rId45"/>
    <p:sldId id="403" r:id="rId46"/>
    <p:sldId id="404" r:id="rId47"/>
    <p:sldId id="405" r:id="rId48"/>
    <p:sldId id="406" r:id="rId49"/>
    <p:sldId id="407" r:id="rId50"/>
    <p:sldId id="408" r:id="rId51"/>
    <p:sldId id="409" r:id="rId52"/>
    <p:sldId id="410" r:id="rId53"/>
    <p:sldId id="411" r:id="rId54"/>
    <p:sldId id="412" r:id="rId55"/>
    <p:sldId id="413" r:id="rId56"/>
    <p:sldId id="414" r:id="rId57"/>
    <p:sldId id="415" r:id="rId58"/>
    <p:sldId id="416" r:id="rId59"/>
    <p:sldId id="417" r:id="rId60"/>
    <p:sldId id="418" r:id="rId61"/>
    <p:sldId id="419" r:id="rId62"/>
    <p:sldId id="420" r:id="rId63"/>
    <p:sldId id="421" r:id="rId64"/>
    <p:sldId id="422" r:id="rId65"/>
    <p:sldId id="423" r:id="rId66"/>
    <p:sldId id="424" r:id="rId67"/>
    <p:sldId id="425" r:id="rId68"/>
    <p:sldId id="426" r:id="rId69"/>
    <p:sldId id="427" r:id="rId70"/>
    <p:sldId id="751" r:id="rId7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CC00"/>
    <a:srgbClr val="0000FF"/>
    <a:srgbClr val="FF99CC"/>
    <a:srgbClr val="D60093"/>
    <a:srgbClr val="FFFF00"/>
    <a:srgbClr val="000099"/>
    <a:srgbClr val="66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22" autoAdjust="0"/>
    <p:restoredTop sz="90985" autoAdjust="0"/>
  </p:normalViewPr>
  <p:slideViewPr>
    <p:cSldViewPr>
      <p:cViewPr>
        <p:scale>
          <a:sx n="50" d="100"/>
          <a:sy n="50" d="100"/>
        </p:scale>
        <p:origin x="-414" y="1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extLst>
      <p:ext uri="{BB962C8B-B14F-4D97-AF65-F5344CB8AC3E}">
        <p14:creationId xmlns:p14="http://schemas.microsoft.com/office/powerpoint/2010/main" xmlns="" val="949441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extLst>
      <p:ext uri="{BB962C8B-B14F-4D97-AF65-F5344CB8AC3E}">
        <p14:creationId xmlns:p14="http://schemas.microsoft.com/office/powerpoint/2010/main" xmlns="" val="20074663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005764-E268-4949-A2F9-9007B492172B}" type="slidenum">
              <a:rPr lang="ar-SA" altLang="en-US"/>
              <a:pPr/>
              <a:t>42</a:t>
            </a:fld>
            <a:endParaRPr lang="en-US" altLang="en-US"/>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889919-910F-4D8D-AE7D-B7377E0C3385}" type="slidenum">
              <a:rPr lang="ar-SA" altLang="en-US"/>
              <a:pPr/>
              <a:t>46</a:t>
            </a:fld>
            <a:endParaRPr lang="en-US" altLang="en-US"/>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endParaRPr lang="en-US" altLang="en-US"/>
          </a:p>
        </p:txBody>
      </p:sp>
      <p:sp>
        <p:nvSpPr>
          <p:cNvPr id="19" name="عنصر نائب للتذييل 18"/>
          <p:cNvSpPr>
            <a:spLocks noGrp="1"/>
          </p:cNvSpPr>
          <p:nvPr>
            <p:ph type="ftr" sz="quarter" idx="11"/>
          </p:nvPr>
        </p:nvSpPr>
        <p:spPr/>
        <p:txBody>
          <a:bodyPr/>
          <a:lstStyle/>
          <a:p>
            <a:endParaRPr lang="en-US" altLang="en-US"/>
          </a:p>
        </p:txBody>
      </p:sp>
      <p:sp>
        <p:nvSpPr>
          <p:cNvPr id="27" name="عنصر نائب لرقم الشريحة 26"/>
          <p:cNvSpPr>
            <a:spLocks noGrp="1"/>
          </p:cNvSpPr>
          <p:nvPr>
            <p:ph type="sldNum" sz="quarter" idx="12"/>
          </p:nvPr>
        </p:nvSpPr>
        <p:spPr/>
        <p:txBody>
          <a:bodyPr/>
          <a:lstStyle/>
          <a:p>
            <a:fld id="{71D2A89D-766C-4E95-ABA9-E28F67D76B15}"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3A5E5F68-1FB3-44A5-ABB7-18EA51941EB1}"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E8942143-7C80-4C08-9AF4-326935761B50}"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endParaRPr lang="en-US" altLang="en-US"/>
          </a:p>
        </p:txBody>
      </p:sp>
      <p:sp>
        <p:nvSpPr>
          <p:cNvPr id="6" name="عنصر نائب للتذييل 5"/>
          <p:cNvSpPr>
            <a:spLocks noGrp="1"/>
          </p:cNvSpPr>
          <p:nvPr>
            <p:ph type="ftr" sz="quarter" idx="11"/>
          </p:nvPr>
        </p:nvSpPr>
        <p:spPr/>
        <p:txBody>
          <a:bodyPr/>
          <a:lstStyle/>
          <a:p>
            <a:endParaRPr lang="en-US" altLang="en-US"/>
          </a:p>
        </p:txBody>
      </p:sp>
      <p:sp>
        <p:nvSpPr>
          <p:cNvPr id="7" name="عنصر نائب لرقم الشريحة 6"/>
          <p:cNvSpPr>
            <a:spLocks noGrp="1"/>
          </p:cNvSpPr>
          <p:nvPr>
            <p:ph type="sldNum" sz="quarter" idx="12"/>
          </p:nvPr>
        </p:nvSpPr>
        <p:spPr/>
        <p:txBody>
          <a:bodyPr/>
          <a:lstStyle/>
          <a:p>
            <a:fld id="{60F4F89F-75A4-404A-81F0-99362AA1AC3B}"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endParaRPr lang="en-US" altLang="en-US"/>
          </a:p>
        </p:txBody>
      </p:sp>
      <p:sp>
        <p:nvSpPr>
          <p:cNvPr id="8" name="عنصر نائب للتذييل 7"/>
          <p:cNvSpPr>
            <a:spLocks noGrp="1"/>
          </p:cNvSpPr>
          <p:nvPr>
            <p:ph type="ftr" sz="quarter" idx="11"/>
          </p:nvPr>
        </p:nvSpPr>
        <p:spPr/>
        <p:txBody>
          <a:bodyPr/>
          <a:lstStyle/>
          <a:p>
            <a:endParaRPr lang="en-US" altLang="en-US"/>
          </a:p>
        </p:txBody>
      </p:sp>
      <p:sp>
        <p:nvSpPr>
          <p:cNvPr id="9" name="عنصر نائب لرقم الشريحة 8"/>
          <p:cNvSpPr>
            <a:spLocks noGrp="1"/>
          </p:cNvSpPr>
          <p:nvPr>
            <p:ph type="sldNum" sz="quarter" idx="12"/>
          </p:nvPr>
        </p:nvSpPr>
        <p:spPr/>
        <p:txBody>
          <a:bodyPr/>
          <a:lstStyle/>
          <a:p>
            <a:fld id="{7E6A89CF-6031-4465-AEDB-CCDE5A721CA1}"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endParaRPr lang="en-US" altLang="en-US"/>
          </a:p>
        </p:txBody>
      </p:sp>
      <p:sp>
        <p:nvSpPr>
          <p:cNvPr id="4" name="عنصر نائب للتذييل 3"/>
          <p:cNvSpPr>
            <a:spLocks noGrp="1"/>
          </p:cNvSpPr>
          <p:nvPr>
            <p:ph type="ftr" sz="quarter" idx="11"/>
          </p:nvPr>
        </p:nvSpPr>
        <p:spPr/>
        <p:txBody>
          <a:bodyPr/>
          <a:lstStyle/>
          <a:p>
            <a:endParaRPr lang="en-US" altLang="en-US"/>
          </a:p>
        </p:txBody>
      </p:sp>
      <p:sp>
        <p:nvSpPr>
          <p:cNvPr id="5" name="عنصر نائب لرقم الشريحة 4"/>
          <p:cNvSpPr>
            <a:spLocks noGrp="1"/>
          </p:cNvSpPr>
          <p:nvPr>
            <p:ph type="sldNum" sz="quarter" idx="12"/>
          </p:nvPr>
        </p:nvSpPr>
        <p:spPr/>
        <p:txBody>
          <a:bodyPr/>
          <a:lstStyle/>
          <a:p>
            <a:fld id="{C8DA45A8-335A-4AA4-9DB1-D13EB2D089D5}" type="slidenum">
              <a:rPr lang="ar-SA" altLang="en-US" smtClean="0"/>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endParaRPr lang="en-US" altLang="en-US"/>
          </a:p>
        </p:txBody>
      </p:sp>
      <p:sp>
        <p:nvSpPr>
          <p:cNvPr id="3" name="عنصر نائب للتذييل 2"/>
          <p:cNvSpPr>
            <a:spLocks noGrp="1"/>
          </p:cNvSpPr>
          <p:nvPr>
            <p:ph type="ftr" sz="quarter" idx="11"/>
          </p:nvPr>
        </p:nvSpPr>
        <p:spPr/>
        <p:txBody>
          <a:bodyPr/>
          <a:lstStyle/>
          <a:p>
            <a:endParaRPr lang="en-US" altLang="en-US"/>
          </a:p>
        </p:txBody>
      </p:sp>
      <p:sp>
        <p:nvSpPr>
          <p:cNvPr id="4" name="عنصر نائب لرقم الشريحة 3"/>
          <p:cNvSpPr>
            <a:spLocks noGrp="1"/>
          </p:cNvSpPr>
          <p:nvPr>
            <p:ph type="sldNum" sz="quarter" idx="12"/>
          </p:nvPr>
        </p:nvSpPr>
        <p:spPr/>
        <p:txBody>
          <a:bodyPr/>
          <a:lstStyle/>
          <a:p>
            <a:fld id="{81AB62B2-8868-42E5-898D-34FA0441C7AE}" type="slidenum">
              <a:rPr lang="ar-SA" altLang="en-US" smtClean="0"/>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endParaRPr lang="en-US" altLang="en-US"/>
          </a:p>
        </p:txBody>
      </p:sp>
      <p:sp>
        <p:nvSpPr>
          <p:cNvPr id="6" name="عنصر نائب للتذييل 5"/>
          <p:cNvSpPr>
            <a:spLocks noGrp="1"/>
          </p:cNvSpPr>
          <p:nvPr>
            <p:ph type="ftr" sz="quarter" idx="11"/>
          </p:nvPr>
        </p:nvSpPr>
        <p:spPr/>
        <p:txBody>
          <a:bodyPr/>
          <a:lstStyle/>
          <a:p>
            <a:endParaRPr lang="en-US" altLang="en-US"/>
          </a:p>
        </p:txBody>
      </p:sp>
      <p:sp>
        <p:nvSpPr>
          <p:cNvPr id="7" name="عنصر نائب لرقم الشريحة 6"/>
          <p:cNvSpPr>
            <a:spLocks noGrp="1"/>
          </p:cNvSpPr>
          <p:nvPr>
            <p:ph type="sldNum" sz="quarter" idx="12"/>
          </p:nvPr>
        </p:nvSpPr>
        <p:spPr/>
        <p:txBody>
          <a:bodyPr/>
          <a:lstStyle/>
          <a:p>
            <a:fld id="{FE679418-16CE-438D-A121-6446555AC5B0}"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endParaRPr lang="en-US" altLang="en-US"/>
          </a:p>
        </p:txBody>
      </p:sp>
      <p:sp>
        <p:nvSpPr>
          <p:cNvPr id="6" name="عنصر نائب للتذييل 5"/>
          <p:cNvSpPr>
            <a:spLocks noGrp="1"/>
          </p:cNvSpPr>
          <p:nvPr>
            <p:ph type="ftr" sz="quarter" idx="11"/>
          </p:nvPr>
        </p:nvSpPr>
        <p:spPr/>
        <p:txBody>
          <a:bodyPr/>
          <a:lstStyle/>
          <a:p>
            <a:endParaRPr lang="en-US" altLang="en-US"/>
          </a:p>
        </p:txBody>
      </p:sp>
      <p:sp>
        <p:nvSpPr>
          <p:cNvPr id="7" name="عنصر نائب لرقم الشريحة 6"/>
          <p:cNvSpPr>
            <a:spLocks noGrp="1"/>
          </p:cNvSpPr>
          <p:nvPr>
            <p:ph type="sldNum" sz="quarter" idx="12"/>
          </p:nvPr>
        </p:nvSpPr>
        <p:spPr>
          <a:xfrm>
            <a:off x="8077200" y="6356350"/>
            <a:ext cx="609600" cy="365125"/>
          </a:xfrm>
        </p:spPr>
        <p:txBody>
          <a:bodyPr/>
          <a:lstStyle/>
          <a:p>
            <a:fld id="{3E3845DA-BA8D-4300-B754-5B07FA12CBD3}" type="slidenum">
              <a:rPr lang="ar-SA" altLang="en-US" smtClean="0"/>
              <a:pPr/>
              <a:t>‹#›</a:t>
            </a:fld>
            <a:endParaRPr lang="en-US" altLang="en-US"/>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6B6A3A19-352C-4076-A496-5AD8DFD28707}"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50FB5F5F-1186-4583-8299-9B4DE9BA7142}"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ltLang="en-US"/>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ltLang="en-US"/>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DBA0C4A-01FB-4B31-9118-B7FD11D28706}" type="slidenum">
              <a:rPr lang="ar-SA" altLang="en-US" smtClean="0"/>
              <a:pPr/>
              <a:t>‹#›</a:t>
            </a:fld>
            <a:endParaRPr lang="en-US" altLang="en-US"/>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slide(fromTop)">
                                      <p:cBhvr>
                                        <p:cTn id="7" dur="500"/>
                                        <p:tgtEl>
                                          <p:spTgt spid="30">
                                            <p:txEl>
                                              <p:pRg st="0" end="0"/>
                                            </p:txEl>
                                          </p:spTgt>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30">
                                            <p:txEl>
                                              <p:pRg st="1" end="1"/>
                                            </p:txEl>
                                          </p:spTgt>
                                        </p:tgtEl>
                                        <p:attrNameLst>
                                          <p:attrName>style.visibility</p:attrName>
                                        </p:attrNameLst>
                                      </p:cBhvr>
                                      <p:to>
                                        <p:strVal val="visible"/>
                                      </p:to>
                                    </p:set>
                                    <p:animEffect transition="in" filter="slide(fromTop)">
                                      <p:cBhvr>
                                        <p:cTn id="10" dur="500"/>
                                        <p:tgtEl>
                                          <p:spTgt spid="30">
                                            <p:txEl>
                                              <p:pRg st="1" end="1"/>
                                            </p:txEl>
                                          </p:spTgt>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30">
                                            <p:txEl>
                                              <p:pRg st="2" end="2"/>
                                            </p:txEl>
                                          </p:spTgt>
                                        </p:tgtEl>
                                        <p:attrNameLst>
                                          <p:attrName>style.visibility</p:attrName>
                                        </p:attrNameLst>
                                      </p:cBhvr>
                                      <p:to>
                                        <p:strVal val="visible"/>
                                      </p:to>
                                    </p:set>
                                    <p:animEffect transition="in" filter="slide(fromTop)">
                                      <p:cBhvr>
                                        <p:cTn id="13" dur="500"/>
                                        <p:tgtEl>
                                          <p:spTgt spid="30">
                                            <p:txEl>
                                              <p:pRg st="2" end="2"/>
                                            </p:txEl>
                                          </p:spTgt>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30">
                                            <p:txEl>
                                              <p:pRg st="3" end="3"/>
                                            </p:txEl>
                                          </p:spTgt>
                                        </p:tgtEl>
                                        <p:attrNameLst>
                                          <p:attrName>style.visibility</p:attrName>
                                        </p:attrNameLst>
                                      </p:cBhvr>
                                      <p:to>
                                        <p:strVal val="visible"/>
                                      </p:to>
                                    </p:set>
                                    <p:animEffect transition="in" filter="slide(fromTop)">
                                      <p:cBhvr>
                                        <p:cTn id="16" dur="500"/>
                                        <p:tgtEl>
                                          <p:spTgt spid="30">
                                            <p:txEl>
                                              <p:pRg st="3" end="3"/>
                                            </p:txEl>
                                          </p:spTgt>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30">
                                            <p:txEl>
                                              <p:pRg st="4" end="4"/>
                                            </p:txEl>
                                          </p:spTgt>
                                        </p:tgtEl>
                                        <p:attrNameLst>
                                          <p:attrName>style.visibility</p:attrName>
                                        </p:attrNameLst>
                                      </p:cBhvr>
                                      <p:to>
                                        <p:strVal val="visible"/>
                                      </p:to>
                                    </p:set>
                                    <p:animEffect transition="in" filter="slide(fromTop)">
                                      <p:cBhvr>
                                        <p:cTn id="19"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autoUpdateAnimBg="0"/>
    </p:bldLst>
  </p:timing>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audio" Target="../media/audio1.wav"/></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audio3.wav"/><Relationship Id="rId1" Type="http://schemas.openxmlformats.org/officeDocument/2006/relationships/audio" Target="../media/audio2.wav"/><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audio" Target="../media/audio4.wav"/></Relationships>
</file>

<file path=ppt/slides/_rels/slide32.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slide" Target="slide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000497" y="2667000"/>
            <a:ext cx="1571635" cy="1447800"/>
          </a:xfrm>
          <a:prstGeom prst="rect">
            <a:avLst/>
          </a:prstGeom>
        </p:spPr>
        <p:txBody>
          <a:bodyPr wrap="none" fromWordArt="1">
            <a:prstTxWarp prst="textWave1">
              <a:avLst>
                <a:gd name="adj1" fmla="val 13005"/>
                <a:gd name="adj2" fmla="val 0"/>
              </a:avLst>
            </a:prstTxWarp>
          </a:bodyPr>
          <a:lstStyle/>
          <a:p>
            <a:pPr algn="ctr" rtl="1"/>
            <a:r>
              <a:rPr lang="ar-EG" sz="3600" kern="10" dirty="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pic>
        <p:nvPicPr>
          <p:cNvPr id="577537" name="Picture 1" descr="C:\Documents and Settings\Administrator\Desktop\صورة1.jpg"/>
          <p:cNvPicPr>
            <a:picLocks noChangeAspect="1" noChangeArrowheads="1"/>
          </p:cNvPicPr>
          <p:nvPr/>
        </p:nvPicPr>
        <p:blipFill>
          <a:blip r:embed="rId2"/>
          <a:srcRect/>
          <a:stretch>
            <a:fillRect/>
          </a:stretch>
        </p:blipFill>
        <p:spPr bwMode="auto">
          <a:xfrm>
            <a:off x="428596" y="714356"/>
            <a:ext cx="8358246" cy="6143644"/>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dirty="0" smtClean="0">
                <a:solidFill>
                  <a:srgbClr val="C00000"/>
                </a:solidFill>
              </a:rPr>
              <a:t>محاضرات في فقه السيرة</a:t>
            </a:r>
            <a:endParaRPr lang="ar-EG" dirty="0">
              <a:solidFill>
                <a:srgbClr val="C00000"/>
              </a:solidFill>
            </a:endParaRPr>
          </a:p>
        </p:txBody>
      </p:sp>
      <p:sp>
        <p:nvSpPr>
          <p:cNvPr id="3" name="عنصر نائب للمحتوى 2"/>
          <p:cNvSpPr>
            <a:spLocks noGrp="1"/>
          </p:cNvSpPr>
          <p:nvPr>
            <p:ph type="body" idx="1"/>
          </p:nvPr>
        </p:nvSpPr>
        <p:spPr>
          <a:xfrm>
            <a:off x="530352" y="2704664"/>
            <a:ext cx="7772400" cy="2653162"/>
          </a:xfrm>
        </p:spPr>
        <p:txBody>
          <a:bodyPr>
            <a:normAutofit/>
          </a:bodyPr>
          <a:lstStyle/>
          <a:p>
            <a:pPr algn="ctr"/>
            <a:r>
              <a:rPr lang="ar-EG" sz="3200" b="1" dirty="0" smtClean="0"/>
              <a:t>إعداد</a:t>
            </a:r>
          </a:p>
          <a:p>
            <a:pPr algn="ctr"/>
            <a:r>
              <a:rPr lang="ar-EG" sz="4400" b="1" dirty="0" smtClean="0"/>
              <a:t>الأستاذ الدكتور / أحمد عبد الله الطيار</a:t>
            </a:r>
          </a:p>
          <a:p>
            <a:pPr algn="ctr"/>
            <a:r>
              <a:rPr lang="ar-EG" sz="4400" b="1" dirty="0" smtClean="0"/>
              <a:t>الأستاذ بكلية الآداب للبنات جامعة </a:t>
            </a:r>
            <a:r>
              <a:rPr lang="ar-EG" sz="4400" b="1" dirty="0" err="1" smtClean="0"/>
              <a:t>الدمام</a:t>
            </a:r>
            <a:r>
              <a:rPr lang="ar-EG" sz="4400" b="1" dirty="0" smtClean="0"/>
              <a:t> </a:t>
            </a:r>
          </a:p>
          <a:p>
            <a:pPr algn="ctr"/>
            <a:r>
              <a:rPr lang="ar-EG" b="1" dirty="0" err="1" smtClean="0"/>
              <a:t>بالدمام</a:t>
            </a:r>
            <a:endParaRPr lang="ar-EG" b="1"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noFill/>
        </p:spPr>
        <p:txBody>
          <a:bodyPr/>
          <a:lstStyle/>
          <a:p>
            <a:pPr algn="ctr" rtl="1"/>
            <a:r>
              <a:rPr lang="ar-SA" altLang="en-US" b="1" i="1" dirty="0" smtClean="0">
                <a:solidFill>
                  <a:srgbClr val="C00000"/>
                </a:solidFill>
                <a:cs typeface="DecoType Naskh Extensions" pitchFamily="2" charset="-78"/>
              </a:rPr>
              <a:t>إيذاء </a:t>
            </a:r>
            <a:r>
              <a:rPr lang="ar-SA" altLang="en-US" b="1" i="1" dirty="0">
                <a:solidFill>
                  <a:srgbClr val="C00000"/>
                </a:solidFill>
                <a:cs typeface="DecoType Naskh Extensions" pitchFamily="2" charset="-78"/>
              </a:rPr>
              <a:t>الرسول صلى الله عليه وسلم</a:t>
            </a:r>
            <a:endParaRPr lang="en-US" altLang="en-US" b="1" i="1" dirty="0">
              <a:solidFill>
                <a:srgbClr val="C00000"/>
              </a:solidFill>
            </a:endParaRPr>
          </a:p>
        </p:txBody>
      </p:sp>
      <p:sp>
        <p:nvSpPr>
          <p:cNvPr id="168963" name="Rectangle 3"/>
          <p:cNvSpPr>
            <a:spLocks noGrp="1" noChangeArrowheads="1"/>
          </p:cNvSpPr>
          <p:nvPr>
            <p:ph idx="1"/>
          </p:nvPr>
        </p:nvSpPr>
        <p:spPr>
          <a:noFill/>
        </p:spPr>
        <p:txBody>
          <a:bodyPr/>
          <a:lstStyle/>
          <a:p>
            <a:pPr marL="609600" indent="-609600" algn="ctr"/>
            <a:r>
              <a:rPr lang="ar-SA" altLang="en-US" b="1" dirty="0"/>
              <a:t>وينقسم </a:t>
            </a:r>
            <a:r>
              <a:rPr lang="ar-SA" altLang="en-US" b="1" dirty="0" smtClean="0"/>
              <a:t>إلى </a:t>
            </a:r>
            <a:r>
              <a:rPr lang="ar-SA" altLang="en-US" b="1" dirty="0"/>
              <a:t>نوعان</a:t>
            </a:r>
            <a:endParaRPr lang="en-US" altLang="en-US" b="1" dirty="0"/>
          </a:p>
          <a:p>
            <a:pPr marL="609600" indent="-609600" algn="ctr">
              <a:buFontTx/>
              <a:buNone/>
            </a:pPr>
            <a:endParaRPr lang="en-US" altLang="en-US" dirty="0">
              <a:solidFill>
                <a:schemeClr val="bg1"/>
              </a:solidFill>
            </a:endParaRPr>
          </a:p>
          <a:p>
            <a:pPr marL="609600" indent="-609600">
              <a:buFontTx/>
              <a:buNone/>
            </a:pPr>
            <a:endParaRPr lang="en-US" altLang="en-US" dirty="0">
              <a:solidFill>
                <a:schemeClr val="bg1"/>
              </a:solidFill>
            </a:endParaRPr>
          </a:p>
          <a:p>
            <a:pPr marL="609600" indent="-609600">
              <a:buFontTx/>
              <a:buNone/>
            </a:pPr>
            <a:r>
              <a:rPr lang="en-US" altLang="en-US" b="1" dirty="0"/>
              <a:t>        </a:t>
            </a:r>
            <a:r>
              <a:rPr lang="ar-SA" altLang="en-US" b="1" dirty="0"/>
              <a:t>الإيذاء النفسي                    الإيذاء الجسدي</a:t>
            </a:r>
            <a:endParaRPr lang="en-US" altLang="en-US" b="1" dirty="0"/>
          </a:p>
        </p:txBody>
      </p:sp>
      <p:sp>
        <p:nvSpPr>
          <p:cNvPr id="168964" name="Line 4"/>
          <p:cNvSpPr>
            <a:spLocks noChangeShapeType="1"/>
          </p:cNvSpPr>
          <p:nvPr/>
        </p:nvSpPr>
        <p:spPr bwMode="auto">
          <a:xfrm flipH="1">
            <a:off x="2571736" y="2428868"/>
            <a:ext cx="1524000" cy="1371600"/>
          </a:xfrm>
          <a:prstGeom prst="line">
            <a:avLst/>
          </a:prstGeom>
          <a:noFill/>
          <a:ln w="12700">
            <a:solidFill>
              <a:schemeClr val="bg1"/>
            </a:solidFill>
            <a:round/>
            <a:headEnd type="none" w="sm" len="sm"/>
            <a:tailEnd type="triangle" w="sm" len="sm"/>
          </a:ln>
          <a:effectLst/>
        </p:spPr>
        <p:txBody>
          <a:bodyPr wrap="none"/>
          <a:lstStyle/>
          <a:p>
            <a:endParaRPr lang="ar-EG"/>
          </a:p>
        </p:txBody>
      </p:sp>
      <p:sp>
        <p:nvSpPr>
          <p:cNvPr id="168965" name="Line 5"/>
          <p:cNvSpPr>
            <a:spLocks noChangeShapeType="1"/>
          </p:cNvSpPr>
          <p:nvPr/>
        </p:nvSpPr>
        <p:spPr bwMode="auto">
          <a:xfrm>
            <a:off x="4714876" y="2214554"/>
            <a:ext cx="1676400" cy="1219200"/>
          </a:xfrm>
          <a:prstGeom prst="line">
            <a:avLst/>
          </a:prstGeom>
          <a:noFill/>
          <a:ln w="12700">
            <a:solidFill>
              <a:schemeClr val="bg1"/>
            </a:solidFill>
            <a:round/>
            <a:headEnd type="none" w="sm" len="sm"/>
            <a:tailEnd type="triangle" w="sm" len="sm"/>
          </a:ln>
          <a:effectLst/>
        </p:spPr>
        <p:txBody>
          <a:bodyPr wrap="none"/>
          <a:lstStyle/>
          <a:p>
            <a:endParaRPr lang="ar-EG">
              <a:ln>
                <a:solidFill>
                  <a:sysClr val="windowText" lastClr="000000"/>
                </a:solidFill>
              </a:ln>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أساليب المشركين في محاربة الدعوة الإسلامية :</a:t>
            </a:r>
            <a:endParaRPr lang="ar-SA" dirty="0">
              <a:solidFill>
                <a:srgbClr val="FF0000"/>
              </a:solidFill>
            </a:endParaRPr>
          </a:p>
        </p:txBody>
      </p:sp>
      <p:sp>
        <p:nvSpPr>
          <p:cNvPr id="3" name="عنصر نائب للمحتوى 2"/>
          <p:cNvSpPr>
            <a:spLocks noGrp="1"/>
          </p:cNvSpPr>
          <p:nvPr>
            <p:ph idx="1"/>
          </p:nvPr>
        </p:nvSpPr>
        <p:spPr>
          <a:xfrm>
            <a:off x="0" y="2071678"/>
            <a:ext cx="9144000" cy="4786322"/>
          </a:xfrm>
        </p:spPr>
        <p:txBody>
          <a:bodyPr/>
          <a:lstStyle/>
          <a:p>
            <a:pPr algn="r">
              <a:buNone/>
            </a:pPr>
            <a:r>
              <a:rPr lang="ar-SA" b="1" dirty="0" smtClean="0"/>
              <a:t>لم تزل أصداء تلك الصيحة ..(وَأَنْذِرْ عَشِيرَتَكَ الْأَقْرَبِينَ)مدوية في </a:t>
            </a:r>
            <a:r>
              <a:rPr lang="ar-SA" b="1" dirty="0" err="1" smtClean="0"/>
              <a:t>جنبات</a:t>
            </a:r>
            <a:r>
              <a:rPr lang="ar-SA" b="1" dirty="0" smtClean="0"/>
              <a:t> أم القرى , حتى نزل قوله تعالى :(</a:t>
            </a:r>
            <a:r>
              <a:rPr lang="ar-SA" b="1" dirty="0" err="1" smtClean="0"/>
              <a:t>فَاصْدَعْ</a:t>
            </a:r>
            <a:r>
              <a:rPr lang="ar-SA" b="1" dirty="0" smtClean="0"/>
              <a:t> بِمَا تُؤْمَرُ </a:t>
            </a:r>
            <a:r>
              <a:rPr lang="ar-SA" b="1" dirty="0" err="1" smtClean="0"/>
              <a:t>وَأَعْرِعَنِ</a:t>
            </a:r>
            <a:r>
              <a:rPr lang="ar-SA" b="1" dirty="0" smtClean="0"/>
              <a:t> الْمُشْرِكِينَ)(الحجر:94) فقام رسول الله –صلى الله عليه وسلم –مشمرا عن ساعد الجد, صادعا بالحق , داعيا على هجر الأوثان , مسفها عقول المشركين </a:t>
            </a:r>
            <a:r>
              <a:rPr lang="ar-SA" b="1" dirty="0" err="1" smtClean="0"/>
              <a:t>بها</a:t>
            </a:r>
            <a:r>
              <a:rPr lang="ar-SA" b="1" dirty="0" smtClean="0"/>
              <a:t> ، مبينا حقائق </a:t>
            </a:r>
            <a:r>
              <a:rPr lang="ar-SA" b="1" dirty="0" err="1" smtClean="0"/>
              <a:t>افسلام</a:t>
            </a:r>
            <a:r>
              <a:rPr lang="ar-SA" b="1" dirty="0" smtClean="0"/>
              <a:t> ، داحضا الأباطيل العقدية التي </a:t>
            </a:r>
            <a:r>
              <a:rPr lang="ar-SA" b="1" dirty="0" err="1" smtClean="0"/>
              <a:t>تعشعش</a:t>
            </a:r>
            <a:r>
              <a:rPr lang="ar-SA" b="1" dirty="0" smtClean="0"/>
              <a:t> في عقول أهل الجاهلية </a:t>
            </a:r>
          </a:p>
          <a:p>
            <a:pPr algn="r">
              <a:buNone/>
            </a:pPr>
            <a:r>
              <a:rPr lang="ar-SA" b="1" dirty="0" smtClean="0"/>
              <a:t>ومن أبرز الأساليب :</a:t>
            </a:r>
          </a:p>
          <a:p>
            <a:pPr algn="r">
              <a:buNone/>
            </a:pPr>
            <a:r>
              <a:rPr lang="ar-SA" b="1" dirty="0" smtClean="0">
                <a:solidFill>
                  <a:srgbClr val="FF0000"/>
                </a:solidFill>
              </a:rPr>
              <a:t>الأسلوب الأول : </a:t>
            </a:r>
            <a:r>
              <a:rPr lang="ar-SA" b="1" dirty="0" smtClean="0"/>
              <a:t>محاولة التأثير على عمه أبي طالب </a:t>
            </a:r>
          </a:p>
          <a:p>
            <a:pPr algn="r">
              <a:buNone/>
            </a:pPr>
            <a:r>
              <a:rPr lang="ar-SA" b="1" dirty="0" smtClean="0">
                <a:solidFill>
                  <a:srgbClr val="FF0000"/>
                </a:solidFill>
              </a:rPr>
              <a:t>الأسلوب الثاني </a:t>
            </a:r>
            <a:r>
              <a:rPr lang="ar-SA" b="1" dirty="0" smtClean="0"/>
              <a:t>: التهديد بمنازلة الرسول – صلى الله عليه وسلم –وعمه</a:t>
            </a:r>
            <a:r>
              <a:rPr lang="ar-SA" b="1" dirty="0" smtClean="0">
                <a:solidFill>
                  <a:schemeClr val="accent3"/>
                </a:solidFill>
              </a:rPr>
              <a:t> </a:t>
            </a:r>
            <a:r>
              <a:rPr lang="ar-SA" b="1" dirty="0" smtClean="0"/>
              <a:t>أبي طالب  </a:t>
            </a:r>
            <a:endParaRPr lang="ar-SA" b="1"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214282" y="500042"/>
            <a:ext cx="8429684" cy="6001643"/>
          </a:xfrm>
          <a:prstGeom prst="rect">
            <a:avLst/>
          </a:prstGeom>
          <a:noFill/>
        </p:spPr>
        <p:txBody>
          <a:bodyPr wrap="square" rtlCol="1">
            <a:spAutoFit/>
          </a:bodyPr>
          <a:lstStyle/>
          <a:p>
            <a:pPr algn="r"/>
            <a:r>
              <a:rPr lang="ar-SA" sz="3200" dirty="0" smtClean="0">
                <a:solidFill>
                  <a:schemeClr val="accent3"/>
                </a:solidFill>
              </a:rPr>
              <a:t>.</a:t>
            </a:r>
            <a:r>
              <a:rPr lang="ar-SA" sz="3200" dirty="0" smtClean="0"/>
              <a:t>ولما مضى رسول الله (ص) على </a:t>
            </a:r>
            <a:r>
              <a:rPr lang="ar-SA" sz="3200" dirty="0" err="1" smtClean="0"/>
              <a:t>ماهو</a:t>
            </a:r>
            <a:r>
              <a:rPr lang="ar-SA" sz="3200" dirty="0" smtClean="0"/>
              <a:t> عليه , يظهر دين الله , </a:t>
            </a:r>
            <a:r>
              <a:rPr lang="ar-SA" sz="3200" dirty="0" err="1" smtClean="0"/>
              <a:t>ويدعوإليه</a:t>
            </a:r>
            <a:r>
              <a:rPr lang="ar-SA" sz="3200" dirty="0" smtClean="0"/>
              <a:t> , غضبت منه قريش , وعادوه , وحقدوا عليه , وأكثروا من ذكره , وحض بعضهم بعضا , ومشوا إلى عمه مرة أخرى , فقالوا له : يا أبا طالب , إن </a:t>
            </a:r>
            <a:r>
              <a:rPr lang="ar-SA" sz="3200" dirty="0" err="1" smtClean="0"/>
              <a:t>لك</a:t>
            </a:r>
            <a:r>
              <a:rPr lang="ar-SA" sz="3200" dirty="0" smtClean="0"/>
              <a:t> سنا وشرفا ومنزلة فينا , وإنا قد </a:t>
            </a:r>
            <a:r>
              <a:rPr lang="ar-SA" sz="3200" dirty="0" err="1" smtClean="0"/>
              <a:t>استنهيناك</a:t>
            </a:r>
            <a:r>
              <a:rPr lang="ar-SA" sz="3200" dirty="0" smtClean="0"/>
              <a:t> من ابن أخيك , فلم تنهه عنا , وأقسموا بأنهم لن يصبروا على أفعاله حتى يكفه عنهم , أو ينازلوه وإياه في ذلك , حتى يهلك أحد الفريقين .عند هذا عظم على أبي طالب فراق قومه وعداوتهم , ولم يطب نفسا بإسلام رسول الله (ص) لهم ولا خذلانه , ولذا أبلغ الرسول (ص) بالذي قالوه , وطلب منه أن يبقي عليه وعلى نفسه , ولا يحمله من الأمر ما لا يطيق .</a:t>
            </a:r>
          </a:p>
          <a:p>
            <a:pPr algn="r"/>
            <a:r>
              <a:rPr lang="ar-SA" sz="3200" dirty="0" smtClean="0"/>
              <a:t> ظن رسول الله (ص) أن عمه قد ضعف عن نصرته , ولذا قال له : ” يا عم , والله لو وضعوا الشمس في يميني , والقمر في يساري </a:t>
            </a:r>
            <a:endParaRPr lang="ar-SA" sz="32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500042"/>
            <a:ext cx="8572560" cy="5878532"/>
          </a:xfrm>
          <a:prstGeom prst="rect">
            <a:avLst/>
          </a:prstGeom>
          <a:noFill/>
        </p:spPr>
        <p:txBody>
          <a:bodyPr wrap="square" rtlCol="1">
            <a:spAutoFit/>
          </a:bodyPr>
          <a:lstStyle/>
          <a:p>
            <a:pPr algn="r"/>
            <a:r>
              <a:rPr lang="ar-SA" sz="3600" b="1" dirty="0" smtClean="0">
                <a:solidFill>
                  <a:srgbClr val="FF0000"/>
                </a:solidFill>
              </a:rPr>
              <a:t>الأسلوب الثالث </a:t>
            </a:r>
            <a:r>
              <a:rPr lang="ar-SA" sz="3600" b="1" dirty="0" smtClean="0">
                <a:solidFill>
                  <a:schemeClr val="accent3"/>
                </a:solidFill>
              </a:rPr>
              <a:t>: </a:t>
            </a:r>
            <a:r>
              <a:rPr lang="ar-SA" sz="3600" b="1" dirty="0" smtClean="0"/>
              <a:t>الاتهامات الباطلة لصد الناس عنه  </a:t>
            </a:r>
            <a:r>
              <a:rPr lang="ar-SA" sz="3200" b="1" dirty="0" smtClean="0"/>
              <a:t>.</a:t>
            </a:r>
          </a:p>
          <a:p>
            <a:pPr algn="r"/>
            <a:r>
              <a:rPr lang="ar-SA" sz="3600" b="1" dirty="0" smtClean="0"/>
              <a:t>من هذه  الاتهامات</a:t>
            </a:r>
            <a:r>
              <a:rPr lang="ar-SA" sz="3200" b="1" dirty="0" smtClean="0">
                <a:solidFill>
                  <a:schemeClr val="accent3"/>
                </a:solidFill>
              </a:rPr>
              <a:t>:</a:t>
            </a:r>
          </a:p>
          <a:p>
            <a:pPr algn="r"/>
            <a:r>
              <a:rPr lang="ar-SA" sz="3200" b="1" dirty="0" smtClean="0"/>
              <a:t>أ</a:t>
            </a:r>
            <a:r>
              <a:rPr lang="ar-SA" sz="3200" b="1" dirty="0" smtClean="0">
                <a:solidFill>
                  <a:schemeClr val="accent3"/>
                </a:solidFill>
              </a:rPr>
              <a:t> </a:t>
            </a:r>
            <a:r>
              <a:rPr lang="ar-SA" sz="3200" b="1" dirty="0" smtClean="0"/>
              <a:t>ــ </a:t>
            </a:r>
            <a:r>
              <a:rPr lang="ar-SA" sz="3600" b="1" dirty="0" smtClean="0"/>
              <a:t>اتهموه بالجنون,وفي </a:t>
            </a:r>
            <a:r>
              <a:rPr lang="ar-SA" sz="3200" b="1" dirty="0" smtClean="0"/>
              <a:t>ذلك نزل قوله تعالى (وَقَالُوا يَا أَيُّهَا الَّذِي نُزِّلَ عَلَيْهِ الذِّكْرُ إِنَّكَ لَمَجْنُونٌ)(الحجر:6)</a:t>
            </a:r>
            <a:endParaRPr lang="en-US" sz="3200" b="1" dirty="0" smtClean="0"/>
          </a:p>
          <a:p>
            <a:pPr algn="r"/>
            <a:r>
              <a:rPr lang="en-US" sz="3200" b="1" dirty="0" smtClean="0"/>
              <a:t> </a:t>
            </a:r>
            <a:r>
              <a:rPr lang="ar-SA" sz="3200" b="1" dirty="0" smtClean="0"/>
              <a:t>ب </a:t>
            </a:r>
            <a:r>
              <a:rPr lang="ar-SA" sz="3200" b="1" dirty="0" err="1" smtClean="0"/>
              <a:t>ـ</a:t>
            </a:r>
            <a:r>
              <a:rPr lang="ar-SA" sz="3200" b="1" dirty="0" smtClean="0"/>
              <a:t> </a:t>
            </a:r>
            <a:r>
              <a:rPr lang="ar-SA" sz="3600" b="1" dirty="0" smtClean="0"/>
              <a:t>اتهموه بالسحر، وفي ذلك </a:t>
            </a:r>
            <a:r>
              <a:rPr lang="ar-SA" sz="3200" b="1" dirty="0" smtClean="0"/>
              <a:t>نزل قوله تعالى  :)وَعَجِبُوا أَنْ جَاءَهُمْ مُنْذِرٌ مِنْهُمْ وَقَالَ الْكَافِرُونَ هَذَا سَاحِرٌ كَذَّابٌ)(</a:t>
            </a:r>
            <a:r>
              <a:rPr lang="ar-SA" sz="3200" b="1" dirty="0" err="1" smtClean="0"/>
              <a:t>صّ</a:t>
            </a:r>
            <a:r>
              <a:rPr lang="ar-SA" sz="3200" b="1" dirty="0" smtClean="0"/>
              <a:t>:4)   </a:t>
            </a:r>
            <a:r>
              <a:rPr lang="en-US" sz="3200" b="1" dirty="0" smtClean="0"/>
              <a:t> </a:t>
            </a:r>
            <a:endParaRPr lang="ar-SA" sz="3200" b="1" dirty="0" smtClean="0"/>
          </a:p>
          <a:p>
            <a:pPr algn="r"/>
            <a:r>
              <a:rPr lang="ar-SA" sz="3200" b="1" dirty="0" smtClean="0"/>
              <a:t>ج </a:t>
            </a:r>
            <a:r>
              <a:rPr lang="ar-SA" sz="3600" b="1" dirty="0" smtClean="0"/>
              <a:t>ـاتهموه بالكذب </a:t>
            </a:r>
            <a:r>
              <a:rPr lang="ar-SA" sz="3200" b="1" dirty="0" smtClean="0"/>
              <a:t>, وفي ذلك نزل قوله تعالى :)وَعَجِبُوا أَنْ جَاءَهُمْ مُنْذِرٌ مِنْهُمْ وَقَالَ الْكَافِرُونَ هَذَا سَاحِرٌ كَذَّابٌ)(</a:t>
            </a:r>
            <a:r>
              <a:rPr lang="ar-SA" sz="3200" b="1" dirty="0" err="1" smtClean="0"/>
              <a:t>صّ</a:t>
            </a:r>
            <a:r>
              <a:rPr lang="ar-SA" sz="3200" b="1" dirty="0" smtClean="0"/>
              <a:t>:4) </a:t>
            </a:r>
          </a:p>
          <a:p>
            <a:pPr algn="r"/>
            <a:r>
              <a:rPr lang="ar-SA" sz="3200" b="1" dirty="0" smtClean="0"/>
              <a:t>د </a:t>
            </a:r>
            <a:r>
              <a:rPr lang="ar-SA" sz="3600" b="1" dirty="0" smtClean="0"/>
              <a:t>ــواتهموه بالإتيان بالأساطير </a:t>
            </a:r>
            <a:r>
              <a:rPr lang="ar-SA" sz="3200" b="1" dirty="0" smtClean="0"/>
              <a:t>)وَقَالُوا أَسَاطِيرُ الْأَوَّلِينَ اكْتَتَبَهَا فَهِيَ </a:t>
            </a:r>
            <a:r>
              <a:rPr lang="ar-SA" sz="3200" dirty="0" smtClean="0"/>
              <a:t>تُمْلَى عَلَيْهِ بُكْرَةً وَأَصِيلاً)(الفرقان:5)</a:t>
            </a:r>
          </a:p>
          <a:p>
            <a:pPr algn="r"/>
            <a:endParaRPr lang="en-US" sz="32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357167"/>
            <a:ext cx="8501122" cy="6678751"/>
          </a:xfrm>
          <a:prstGeom prst="rect">
            <a:avLst/>
          </a:prstGeom>
          <a:noFill/>
        </p:spPr>
        <p:txBody>
          <a:bodyPr wrap="square" rtlCol="1">
            <a:spAutoFit/>
          </a:bodyPr>
          <a:lstStyle/>
          <a:p>
            <a:pPr algn="r"/>
            <a:r>
              <a:rPr lang="ar-SA" dirty="0" smtClean="0">
                <a:solidFill>
                  <a:schemeClr val="accent3"/>
                </a:solidFill>
              </a:rPr>
              <a:t>هــ </a:t>
            </a:r>
            <a:r>
              <a:rPr lang="ar-SA" sz="3200" dirty="0" smtClean="0"/>
              <a:t>ــ </a:t>
            </a:r>
            <a:r>
              <a:rPr lang="ar-SA" sz="3600" b="1" dirty="0" smtClean="0"/>
              <a:t>وقالوا إن القرآن ليس من عند الله وإنما هو من عند البشر</a:t>
            </a:r>
            <a:r>
              <a:rPr lang="ar-SA" sz="3200" dirty="0" smtClean="0"/>
              <a:t>, وَلَقَدْ نَعْلَمُ أَنَّهُمْ يَقُولُونَ إِنَّمَا يُعَلِّمُهُ بَشَرٌ لِسَانُ الَّذِي يُلْحِدُونَ إِلَيْهِ أَعْجَمِيٌّ وَهَذَا لِسَانٌ عَرَبِيٌّ مُبِينٌ)(النحل:103</a:t>
            </a:r>
          </a:p>
          <a:p>
            <a:pPr algn="r"/>
            <a:r>
              <a:rPr lang="ar-SA" sz="3200" dirty="0" smtClean="0"/>
              <a:t>و ــ </a:t>
            </a:r>
            <a:r>
              <a:rPr lang="ar-SA" sz="3600" b="1" dirty="0" smtClean="0"/>
              <a:t>واتهموا المؤمنين بالضلالة ... </a:t>
            </a:r>
            <a:r>
              <a:rPr lang="ar-SA" sz="3600" dirty="0" smtClean="0"/>
              <a:t>(وَإِذَا رَأَوْهُمْ قَالُوا إِنَّ هَؤُلاءِ لَضَالُّونَ)(المطففين:</a:t>
            </a:r>
            <a:r>
              <a:rPr lang="ar-SA" sz="3600" dirty="0" smtClean="0">
                <a:solidFill>
                  <a:schemeClr val="accent6"/>
                </a:solidFill>
              </a:rPr>
              <a:t>32)</a:t>
            </a:r>
          </a:p>
          <a:p>
            <a:pPr algn="r"/>
            <a:r>
              <a:rPr lang="ar-SA" sz="3600" dirty="0" smtClean="0">
                <a:solidFill>
                  <a:schemeClr val="accent6"/>
                </a:solidFill>
              </a:rPr>
              <a:t>ا</a:t>
            </a:r>
            <a:r>
              <a:rPr lang="ar-SA" sz="3600" b="1" dirty="0" smtClean="0">
                <a:solidFill>
                  <a:srgbClr val="FF0000"/>
                </a:solidFill>
              </a:rPr>
              <a:t>لأسلوب الرابع </a:t>
            </a:r>
            <a:r>
              <a:rPr lang="ar-SA" sz="3600" dirty="0" smtClean="0">
                <a:solidFill>
                  <a:schemeClr val="accent3"/>
                </a:solidFill>
              </a:rPr>
              <a:t>: </a:t>
            </a:r>
            <a:r>
              <a:rPr lang="ar-SA" sz="3600" dirty="0" smtClean="0"/>
              <a:t>السخرية , والاستهزاء , والضحك , والغمز , واللمز , والتعالي على المؤمنين : يقول الله تعالي على المؤمنين : يقول الله تعالى (وَكَذَلِكَ فَتَنَّا بَعْضَهُمْ بِبَعْضٍ لِيَقُولُوا أَهَؤُلاءِ مَنَّ اللَّهُ عَلَيْهِمْ مِنْ بَيْنِنَا أَلَيْسَ اللَّهُ بِأَعْلَمَ بِالشَّاكِرِينَ)(الأنعام:53)</a:t>
            </a:r>
            <a:endParaRPr lang="en-US" sz="3600" dirty="0" smtClean="0"/>
          </a:p>
          <a:p>
            <a:pPr algn="r"/>
            <a:r>
              <a:rPr lang="ar-SA" sz="3600" dirty="0" smtClean="0"/>
              <a:t>وقال تعالى (ِنَّ الَّذِينَ أَجْرَمُوا كَانُوا مِنَ الَّذِينَ آمَنُوا يَضْحَكُونَ)(المطففين:29)</a:t>
            </a:r>
            <a:r>
              <a:rPr lang="ar-SA" sz="3600" b="1" dirty="0" smtClean="0">
                <a:solidFill>
                  <a:schemeClr val="accent3"/>
                </a:solidFill>
              </a:rPr>
              <a:t>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0"/>
            <a:ext cx="8501122" cy="6494085"/>
          </a:xfrm>
          <a:prstGeom prst="rect">
            <a:avLst/>
          </a:prstGeom>
          <a:noFill/>
        </p:spPr>
        <p:txBody>
          <a:bodyPr wrap="square" rtlCol="1">
            <a:spAutoFit/>
          </a:bodyPr>
          <a:lstStyle/>
          <a:p>
            <a:pPr algn="r"/>
            <a:r>
              <a:rPr lang="ar-SA" sz="3200" b="1" dirty="0" smtClean="0">
                <a:solidFill>
                  <a:srgbClr val="FF0000"/>
                </a:solidFill>
              </a:rPr>
              <a:t>الأسلوب الخامس </a:t>
            </a:r>
            <a:r>
              <a:rPr lang="ar-SA" sz="3200" dirty="0" smtClean="0">
                <a:solidFill>
                  <a:schemeClr val="accent3"/>
                </a:solidFill>
              </a:rPr>
              <a:t>:</a:t>
            </a:r>
            <a:r>
              <a:rPr lang="ar-SA" sz="3200" b="1" dirty="0" smtClean="0">
                <a:solidFill>
                  <a:schemeClr val="accent3"/>
                </a:solidFill>
              </a:rPr>
              <a:t> </a:t>
            </a:r>
            <a:r>
              <a:rPr lang="ar-SA" sz="3200" b="1" dirty="0" smtClean="0"/>
              <a:t>التشويش : كان المشركون يتواصلون بينهم بافتعال ضجة عاليه وصياح منكر عندما يقرأ القرآن , حتى </a:t>
            </a:r>
            <a:r>
              <a:rPr lang="ar-SA" sz="3200" b="1" dirty="0" err="1" smtClean="0"/>
              <a:t>لايسمع</a:t>
            </a:r>
            <a:r>
              <a:rPr lang="ar-SA" sz="3200" b="1" dirty="0" smtClean="0"/>
              <a:t> فيفهم فيترك أثرا في عقل نقي وقلب طيب . وفي ذلك يقول الله تعالى )وَقَالَ الَّذِينَ كَفَرُوا لا تَسْمَعُوا لِهَذَا الْقُرْآنِ وَالْغَوْا فِيهِ لَعَلَّكُمْ </a:t>
            </a:r>
            <a:r>
              <a:rPr lang="ar-SA" sz="3200" dirty="0" smtClean="0"/>
              <a:t>تَغْلِبُونَ)(فصلت:26)</a:t>
            </a:r>
          </a:p>
          <a:p>
            <a:pPr algn="r"/>
            <a:r>
              <a:rPr lang="ar-SA" sz="3200" b="1" dirty="0" smtClean="0">
                <a:solidFill>
                  <a:srgbClr val="FF0000"/>
                </a:solidFill>
              </a:rPr>
              <a:t>الأسلوب السادس </a:t>
            </a:r>
            <a:r>
              <a:rPr lang="ar-SA" sz="3200" dirty="0" smtClean="0"/>
              <a:t>:</a:t>
            </a:r>
            <a:r>
              <a:rPr lang="ar-SA" sz="3200" b="1" dirty="0" smtClean="0"/>
              <a:t>طلبهم أن تكون للرسول (ص) معجزات أو مزايا ليست عند البشر العاديين : )وَقَالُوا مَالِ هَذَا الرَّسُولِ يَأْكُلُ الطَّعَامَ وَيَمْشِي فِي الْأَسْوَاقِ لَوْلا أُنْزِلَ إِلَيْهِ مَلَكٌ فَيَكُونَ مَعَهُ نَذِيراً)(الفرقان:7)</a:t>
            </a:r>
          </a:p>
          <a:p>
            <a:pPr algn="r"/>
            <a:r>
              <a:rPr lang="en-US" sz="3200" dirty="0" smtClean="0">
                <a:solidFill>
                  <a:schemeClr val="accent3"/>
                </a:solidFill>
              </a:rPr>
              <a:t>  </a:t>
            </a:r>
            <a:r>
              <a:rPr lang="ar-SA" sz="3200" b="1" dirty="0" smtClean="0">
                <a:solidFill>
                  <a:srgbClr val="FF0000"/>
                </a:solidFill>
              </a:rPr>
              <a:t>الأسلوب السابع </a:t>
            </a:r>
            <a:r>
              <a:rPr lang="ar-SA" sz="3200" b="1" dirty="0" smtClean="0"/>
              <a:t>: المساومات: لقد حاولت قريش من خلال هذا الأسلوب أن يلتقي الإسلام والجاهلية في منتصف الطريق , وذلك بان يترك المشركون بعض ما هم عليه , ويترك النبي (ص) ما هو عليه )وَدُّوا لَوْ تُدْهِنُ فَيُدْهِنُونَ)(القلم:9)</a:t>
            </a:r>
            <a:endParaRPr lang="en-US" sz="3200" b="1"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428604"/>
            <a:ext cx="8429684" cy="5509200"/>
          </a:xfrm>
          <a:prstGeom prst="rect">
            <a:avLst/>
          </a:prstGeom>
          <a:noFill/>
        </p:spPr>
        <p:txBody>
          <a:bodyPr wrap="square" rtlCol="1">
            <a:spAutoFit/>
          </a:bodyPr>
          <a:lstStyle/>
          <a:p>
            <a:pPr algn="r"/>
            <a:r>
              <a:rPr lang="ar-SA" sz="3600" b="1" dirty="0" smtClean="0">
                <a:solidFill>
                  <a:srgbClr val="FF0000"/>
                </a:solidFill>
              </a:rPr>
              <a:t>الأسلوب الثامن </a:t>
            </a:r>
            <a:r>
              <a:rPr lang="ar-SA" sz="3600" b="1" dirty="0" smtClean="0"/>
              <a:t>: سب القرآن ومنزله ومن جاء </a:t>
            </a:r>
            <a:r>
              <a:rPr lang="ar-SA" sz="3600" b="1" dirty="0" err="1" smtClean="0"/>
              <a:t>به</a:t>
            </a:r>
            <a:r>
              <a:rPr lang="ar-SA" sz="3600" b="1" dirty="0" smtClean="0"/>
              <a:t> </a:t>
            </a:r>
          </a:p>
          <a:p>
            <a:pPr algn="r"/>
            <a:r>
              <a:rPr lang="ar-SA" sz="3600" b="1" dirty="0" smtClean="0"/>
              <a:t>روى البخاري ومسلم وغيرهما في قوله تعالى ) وَلا تَجْهَرْ بِصَلاتِكَ وَلا تُخَافِتْ </a:t>
            </a:r>
            <a:r>
              <a:rPr lang="ar-SA" sz="3600" b="1" dirty="0" err="1" smtClean="0"/>
              <a:t>بِهَا</a:t>
            </a:r>
            <a:r>
              <a:rPr lang="ar-SA" sz="3600" b="1" dirty="0" smtClean="0"/>
              <a:t> وَابْتَغِ بَيْنَ ذَلِكَ سَبِيلاً)(الإسراء: من الآية110</a:t>
            </a:r>
            <a:r>
              <a:rPr lang="ar-SA" sz="3600" b="1" dirty="0" smtClean="0">
                <a:solidFill>
                  <a:schemeClr val="accent1"/>
                </a:solidFill>
              </a:rPr>
              <a:t>)</a:t>
            </a:r>
          </a:p>
          <a:p>
            <a:pPr algn="r"/>
            <a:r>
              <a:rPr lang="ar-SA" sz="3600" b="1" dirty="0" smtClean="0">
                <a:solidFill>
                  <a:srgbClr val="FF0000"/>
                </a:solidFill>
              </a:rPr>
              <a:t>الأسلوب التاسع </a:t>
            </a:r>
            <a:r>
              <a:rPr lang="ar-SA" sz="3600" b="1" dirty="0" smtClean="0"/>
              <a:t>: الاتصال باليهود للإتيان منهم بأسئلة </a:t>
            </a:r>
            <a:r>
              <a:rPr lang="ar-SA" sz="3600" b="1" dirty="0" err="1" smtClean="0"/>
              <a:t>تعجيزية</a:t>
            </a:r>
            <a:r>
              <a:rPr lang="ar-SA" sz="3600" b="1" dirty="0" smtClean="0"/>
              <a:t> للرسول ( </a:t>
            </a:r>
            <a:r>
              <a:rPr lang="ar-SA" sz="3600" b="1" dirty="0" err="1" smtClean="0"/>
              <a:t>ص</a:t>
            </a:r>
            <a:r>
              <a:rPr lang="ar-SA" sz="3600" b="1" dirty="0" smtClean="0"/>
              <a:t>)</a:t>
            </a:r>
          </a:p>
          <a:p>
            <a:pPr algn="r"/>
            <a:r>
              <a:rPr lang="ar-SA" sz="3600" b="1" dirty="0" smtClean="0">
                <a:solidFill>
                  <a:srgbClr val="FF0000"/>
                </a:solidFill>
              </a:rPr>
              <a:t>الأسلوب العاشر </a:t>
            </a:r>
            <a:r>
              <a:rPr lang="ar-SA" sz="3600" b="1" dirty="0" smtClean="0"/>
              <a:t>: الترغيب </a:t>
            </a:r>
            <a:r>
              <a:rPr lang="ar-SA" sz="3600" b="1" dirty="0" smtClean="0">
                <a:solidFill>
                  <a:schemeClr val="accent3"/>
                </a:solidFill>
              </a:rPr>
              <a:t>:</a:t>
            </a:r>
          </a:p>
          <a:p>
            <a:pPr algn="r"/>
            <a:r>
              <a:rPr lang="ar-SA" sz="3600" b="1" dirty="0" smtClean="0">
                <a:solidFill>
                  <a:srgbClr val="FF0000"/>
                </a:solidFill>
              </a:rPr>
              <a:t>الأسلوب الحادي </a:t>
            </a:r>
            <a:r>
              <a:rPr lang="ar-SA" sz="3600" b="1" dirty="0" smtClean="0">
                <a:solidFill>
                  <a:srgbClr val="C00000"/>
                </a:solidFill>
              </a:rPr>
              <a:t>عشر </a:t>
            </a:r>
            <a:r>
              <a:rPr lang="ar-SA" sz="3600" b="1" dirty="0" smtClean="0">
                <a:solidFill>
                  <a:schemeClr val="accent3"/>
                </a:solidFill>
              </a:rPr>
              <a:t>: </a:t>
            </a:r>
            <a:r>
              <a:rPr lang="ar-SA" sz="3600" b="1" dirty="0" smtClean="0"/>
              <a:t>الترهيب .</a:t>
            </a:r>
          </a:p>
          <a:p>
            <a:pPr algn="r"/>
            <a:r>
              <a:rPr lang="ar-SA" sz="3200" dirty="0" smtClean="0">
                <a:solidFill>
                  <a:srgbClr val="FF0000"/>
                </a:solidFill>
              </a:rPr>
              <a:t>الأسلوب الثاني عشر </a:t>
            </a:r>
            <a:r>
              <a:rPr lang="ar-SA" sz="3200" dirty="0" smtClean="0">
                <a:solidFill>
                  <a:schemeClr val="accent3"/>
                </a:solidFill>
              </a:rPr>
              <a:t>: </a:t>
            </a:r>
            <a:r>
              <a:rPr lang="ar-SA" sz="3200" dirty="0" smtClean="0"/>
              <a:t>الاعتداء الجسدي </a:t>
            </a:r>
            <a:r>
              <a:rPr lang="ar-SA" sz="3200" dirty="0" smtClean="0">
                <a:solidFill>
                  <a:schemeClr val="accent3"/>
                </a:solidFill>
              </a:rPr>
              <a:t>: </a:t>
            </a:r>
            <a:endParaRPr lang="en-US" sz="3200" dirty="0" smtClean="0">
              <a:solidFill>
                <a:schemeClr val="accent3"/>
              </a:solidFill>
            </a:endParaRPr>
          </a:p>
          <a:p>
            <a:pPr algn="r"/>
            <a:r>
              <a:rPr lang="ar-SA" sz="3200" b="1" dirty="0" smtClean="0">
                <a:solidFill>
                  <a:schemeClr val="accent3"/>
                </a:solidFill>
              </a:rPr>
              <a:t> </a:t>
            </a:r>
            <a:endParaRPr lang="ar-SA" sz="3200" b="1" dirty="0">
              <a:solidFill>
                <a:schemeClr val="accent3"/>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285720" y="357166"/>
            <a:ext cx="8401080" cy="1143008"/>
          </a:xfrm>
          <a:noFill/>
        </p:spPr>
        <p:txBody>
          <a:bodyPr>
            <a:normAutofit fontScale="90000"/>
          </a:bodyPr>
          <a:lstStyle/>
          <a:p>
            <a:pPr algn="r"/>
            <a:r>
              <a:rPr lang="en-US" altLang="en-US" b="1" i="1" dirty="0">
                <a:solidFill>
                  <a:srgbClr val="C00000"/>
                </a:solidFill>
              </a:rPr>
              <a:t> </a:t>
            </a:r>
            <a:r>
              <a:rPr lang="ar-SA" altLang="en-US" sz="4000" b="1" i="1" dirty="0">
                <a:solidFill>
                  <a:srgbClr val="C00000"/>
                </a:solidFill>
                <a:cs typeface="DecoType Naskh Extensions" pitchFamily="2" charset="-78"/>
              </a:rPr>
              <a:t>بعض من نماذج </a:t>
            </a:r>
            <a:r>
              <a:rPr lang="ar-SA" altLang="en-US" sz="4000" b="1" i="1" dirty="0" err="1">
                <a:solidFill>
                  <a:srgbClr val="C00000"/>
                </a:solidFill>
                <a:cs typeface="DecoType Naskh Extensions" pitchFamily="2" charset="-78"/>
              </a:rPr>
              <a:t>ايذاء</a:t>
            </a:r>
            <a:r>
              <a:rPr lang="ar-SA" altLang="en-US" sz="4000" b="1" i="1" dirty="0">
                <a:solidFill>
                  <a:srgbClr val="C00000"/>
                </a:solidFill>
                <a:cs typeface="DecoType Naskh Extensions" pitchFamily="2" charset="-78"/>
              </a:rPr>
              <a:t> الرسول</a:t>
            </a:r>
            <a:r>
              <a:rPr lang="ar-SA" altLang="en-US" dirty="0">
                <a:solidFill>
                  <a:srgbClr val="C00000"/>
                </a:solidFill>
                <a:cs typeface="DecoType Naskh Extensions" pitchFamily="2" charset="-78"/>
              </a:rPr>
              <a:t>  </a:t>
            </a:r>
            <a:r>
              <a:rPr lang="ar-SA" altLang="en-US" i="1" dirty="0">
                <a:solidFill>
                  <a:srgbClr val="C00000"/>
                </a:solidFill>
                <a:cs typeface="DecoType Naskh Extensions" pitchFamily="2" charset="-78"/>
              </a:rPr>
              <a:t>(</a:t>
            </a:r>
            <a:r>
              <a:rPr lang="ar-SA" altLang="en-US" sz="2400" dirty="0">
                <a:solidFill>
                  <a:srgbClr val="C00000"/>
                </a:solidFill>
                <a:cs typeface="DecoType Naskh Extensions" pitchFamily="2" charset="-78"/>
              </a:rPr>
              <a:t>صلى الله عليه وسلم</a:t>
            </a:r>
            <a:r>
              <a:rPr lang="ar-SA" altLang="en-US" sz="2400" dirty="0" smtClean="0">
                <a:solidFill>
                  <a:srgbClr val="C00000"/>
                </a:solidFill>
                <a:cs typeface="DecoType Naskh Extensions" pitchFamily="2" charset="-78"/>
              </a:rPr>
              <a:t>) نفسيا </a:t>
            </a:r>
            <a:r>
              <a:rPr lang="en-US" altLang="en-US" sz="2400" dirty="0">
                <a:solidFill>
                  <a:srgbClr val="C00000"/>
                </a:solidFill>
                <a:cs typeface="DecoType Naskh Extensions" pitchFamily="2" charset="-78"/>
              </a:rPr>
              <a:t/>
            </a:r>
            <a:br>
              <a:rPr lang="en-US" altLang="en-US" sz="2400" dirty="0">
                <a:solidFill>
                  <a:srgbClr val="C00000"/>
                </a:solidFill>
                <a:cs typeface="DecoType Naskh Extensions" pitchFamily="2" charset="-78"/>
              </a:rPr>
            </a:br>
            <a:endParaRPr lang="en-US" altLang="en-US" sz="4000" dirty="0">
              <a:solidFill>
                <a:srgbClr val="C00000"/>
              </a:solidFill>
            </a:endParaRPr>
          </a:p>
        </p:txBody>
      </p:sp>
      <p:sp>
        <p:nvSpPr>
          <p:cNvPr id="169987" name="Rectangle 3"/>
          <p:cNvSpPr>
            <a:spLocks noGrp="1" noChangeArrowheads="1"/>
          </p:cNvSpPr>
          <p:nvPr>
            <p:ph idx="1"/>
          </p:nvPr>
        </p:nvSpPr>
        <p:spPr>
          <a:xfrm>
            <a:off x="38100" y="1752600"/>
            <a:ext cx="9105900" cy="4876800"/>
          </a:xfrm>
          <a:noFill/>
        </p:spPr>
        <p:txBody>
          <a:bodyPr/>
          <a:lstStyle/>
          <a:p>
            <a:pPr algn="just" rtl="1"/>
            <a:r>
              <a:rPr lang="ar-SA" altLang="en-US" b="1" dirty="0"/>
              <a:t>فقال عمه </a:t>
            </a:r>
            <a:r>
              <a:rPr lang="ar-SA" altLang="en-US" b="1" dirty="0" smtClean="0"/>
              <a:t>أبو </a:t>
            </a:r>
            <a:r>
              <a:rPr lang="ar-SA" altLang="en-US" b="1" dirty="0"/>
              <a:t>لهب </a:t>
            </a:r>
            <a:r>
              <a:rPr lang="ar-SA" altLang="en-US" b="1" dirty="0" smtClean="0"/>
              <a:t>بعد أن  </a:t>
            </a:r>
            <a:r>
              <a:rPr lang="ar-SA" altLang="en-US" b="1" dirty="0"/>
              <a:t>استمع لقول الرسول(صلى الله عليه وسلم ):تبا </a:t>
            </a:r>
            <a:r>
              <a:rPr lang="ar-SA" altLang="en-US" b="1" dirty="0" err="1"/>
              <a:t>لك</a:t>
            </a:r>
            <a:r>
              <a:rPr lang="ar-SA" altLang="en-US" b="1" dirty="0"/>
              <a:t> </a:t>
            </a:r>
            <a:r>
              <a:rPr lang="ar-SA" altLang="en-US" b="1" dirty="0" smtClean="0"/>
              <a:t>ألهذا </a:t>
            </a:r>
            <a:r>
              <a:rPr lang="ar-SA" altLang="en-US" b="1" dirty="0"/>
              <a:t>دعوتنا جميعا</a:t>
            </a:r>
            <a:r>
              <a:rPr lang="en-US" altLang="en-US" b="1" dirty="0"/>
              <a:t> .</a:t>
            </a:r>
          </a:p>
          <a:p>
            <a:pPr algn="just" rtl="1"/>
            <a:r>
              <a:rPr lang="ar-SA" altLang="en-US" b="1" dirty="0"/>
              <a:t>كان المشركين يسبون الـقـرآن </a:t>
            </a:r>
            <a:r>
              <a:rPr lang="ar-SA" altLang="en-US" b="1" dirty="0" err="1"/>
              <a:t>و</a:t>
            </a:r>
            <a:r>
              <a:rPr lang="ar-SA" altLang="en-US" b="1" dirty="0"/>
              <a:t> </a:t>
            </a:r>
            <a:r>
              <a:rPr lang="ar-SA" altLang="en-US" b="1" dirty="0" smtClean="0"/>
              <a:t>جـعـلـوه عـضين أي </a:t>
            </a:r>
            <a:r>
              <a:rPr lang="ar-SA" altLang="en-US" b="1" dirty="0"/>
              <a:t>جزؤه أجزاء فقالوا : سحر , وقالوا :مفترى , وقالوا : </a:t>
            </a:r>
            <a:r>
              <a:rPr lang="ar-SA" altLang="en-US" b="1" dirty="0" smtClean="0"/>
              <a:t>أساطير الأولين</a:t>
            </a:r>
            <a:r>
              <a:rPr lang="en-US" altLang="en-US" b="1" dirty="0" smtClean="0"/>
              <a:t> </a:t>
            </a:r>
            <a:r>
              <a:rPr lang="en-US" altLang="en-US" b="1" dirty="0"/>
              <a:t>.</a:t>
            </a:r>
          </a:p>
          <a:p>
            <a:pPr algn="just" rtl="1"/>
            <a:r>
              <a:rPr lang="ar-SA" altLang="en-US" b="1" dirty="0" smtClean="0"/>
              <a:t>أن </a:t>
            </a:r>
            <a:r>
              <a:rPr lang="ar-SA" altLang="en-US" b="1" dirty="0"/>
              <a:t>نفرا من قريش اجتمعوا </a:t>
            </a:r>
            <a:r>
              <a:rPr lang="ar-SA" altLang="en-US" b="1" dirty="0" smtClean="0"/>
              <a:t>إلى </a:t>
            </a:r>
            <a:r>
              <a:rPr lang="ar-SA" altLang="en-US" b="1" dirty="0"/>
              <a:t>الوليد بن المغيرة </a:t>
            </a:r>
            <a:r>
              <a:rPr lang="ar-SA" altLang="en-US" b="1" dirty="0" err="1"/>
              <a:t>ـ</a:t>
            </a:r>
            <a:r>
              <a:rPr lang="ar-SA" altLang="en-US" b="1" dirty="0"/>
              <a:t> وكان ذا سن فيهم وقد حضر الموسم </a:t>
            </a:r>
            <a:r>
              <a:rPr lang="ar-SA" altLang="en-US" b="1" dirty="0" err="1"/>
              <a:t>ـ</a:t>
            </a:r>
            <a:r>
              <a:rPr lang="ar-SA" altLang="en-US" b="1" dirty="0"/>
              <a:t> فقال لهم : يا معشر قريش هذا الموسم وان وفود العرب ستقدم عليكم فيه , وقد سمعوا </a:t>
            </a:r>
            <a:r>
              <a:rPr lang="ar-SA" altLang="en-US" b="1" dirty="0" smtClean="0"/>
              <a:t>بأمر </a:t>
            </a:r>
            <a:r>
              <a:rPr lang="ar-SA" altLang="en-US" b="1" dirty="0"/>
              <a:t>صاحبكم هذا , فاجمعوا فيه رأيا واحدا ولا تختلفوا فقالوا,كاهن, ساحر, مجنون,</a:t>
            </a:r>
            <a:r>
              <a:rPr lang="ar-SA" altLang="en-US" b="1" dirty="0" err="1"/>
              <a:t>وايضا</a:t>
            </a:r>
            <a:r>
              <a:rPr lang="ar-SA" altLang="en-US" b="1" dirty="0"/>
              <a:t> يسمونه </a:t>
            </a:r>
            <a:r>
              <a:rPr lang="ar-SA" altLang="en-US" b="1" dirty="0" smtClean="0"/>
              <a:t>مذموما</a:t>
            </a:r>
            <a:r>
              <a:rPr lang="en-US" altLang="en-US" b="1" dirty="0" smtClean="0"/>
              <a:t>.</a:t>
            </a:r>
            <a:endParaRPr lang="en-US" altLang="en-US" b="1" dirty="0"/>
          </a:p>
          <a:p>
            <a:pPr algn="just" rtl="1"/>
            <a:endParaRPr lang="en-US" altLang="en-US" sz="2800" b="1"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idx="1"/>
          </p:nvPr>
        </p:nvSpPr>
        <p:spPr>
          <a:xfrm>
            <a:off x="0" y="0"/>
            <a:ext cx="9144000" cy="5943600"/>
          </a:xfrm>
          <a:noFill/>
        </p:spPr>
        <p:txBody>
          <a:bodyPr>
            <a:normAutofit fontScale="92500"/>
          </a:bodyPr>
          <a:lstStyle/>
          <a:p>
            <a:pPr algn="just" rtl="1"/>
            <a:endParaRPr lang="ar-SA" altLang="en-US" sz="3600" b="1" dirty="0" smtClean="0"/>
          </a:p>
          <a:p>
            <a:pPr algn="just" rtl="1"/>
            <a:r>
              <a:rPr lang="ar-SA" altLang="en-US" sz="3600" b="1" dirty="0" err="1" smtClean="0"/>
              <a:t>ان</a:t>
            </a:r>
            <a:r>
              <a:rPr lang="ar-SA" altLang="en-US" sz="3600" b="1" dirty="0" smtClean="0"/>
              <a:t> </a:t>
            </a:r>
            <a:r>
              <a:rPr lang="ar-SA" altLang="en-US" sz="3600" b="1" dirty="0"/>
              <a:t>الوليد ابن المغيرة أتى قريشا فقال : </a:t>
            </a:r>
            <a:r>
              <a:rPr lang="ar-SA" altLang="en-US" sz="3600" b="1" dirty="0" err="1"/>
              <a:t>ان</a:t>
            </a:r>
            <a:r>
              <a:rPr lang="ar-SA" altLang="en-US" sz="3600" b="1" dirty="0"/>
              <a:t> الناس يجتمعون غدا بالموسم وقد فشا أمر هذا الرجل في الناس , وهم يسألونكم عنه فما تقولون ؟ فـقـال أبو جهل : أقول انه مجنون , وقال أبو لهب : أقول انه شاعر , وقال عقبة بن أبى </a:t>
            </a:r>
            <a:r>
              <a:rPr lang="ar-SA" altLang="en-US" sz="3600" b="1" dirty="0" err="1"/>
              <a:t>معيط</a:t>
            </a:r>
            <a:r>
              <a:rPr lang="ar-SA" altLang="en-US" sz="3600" b="1" dirty="0"/>
              <a:t> : أقول انه كاهن فقال الوليد : بل أقول هو ساحر يفرق بين الرجل والمرأة وبين الرجل وأخيه وأبيه فانزل اللّه تعالى : ( </a:t>
            </a:r>
            <a:r>
              <a:rPr lang="ar-SA" altLang="en-US" sz="3600" b="1" dirty="0" err="1"/>
              <a:t>ن</a:t>
            </a:r>
            <a:r>
              <a:rPr lang="ar-SA" altLang="en-US" sz="3600" b="1" dirty="0"/>
              <a:t> والقلم وما يسطرون ) </a:t>
            </a:r>
            <a:r>
              <a:rPr lang="ar-SA" altLang="en-US" sz="3600" b="1" dirty="0" err="1"/>
              <a:t>ان</a:t>
            </a:r>
            <a:r>
              <a:rPr lang="ar-SA" altLang="en-US" sz="3600" b="1" dirty="0"/>
              <a:t> أم جميل بنت صخر بن حرب ((أبى سـفيان )) كانت تنم على رسول الله أي تنقل أحاديثه إلي الكفار , ولما اجتمع زوجها أبو لـهـب مع قريش في ((دار الندوة ))وبايعهم على قتل محمد رسول اللّه</a:t>
            </a:r>
            <a:endParaRPr lang="en-US" altLang="en-US" sz="3600" b="1" dirty="0"/>
          </a:p>
          <a:p>
            <a:pPr algn="r" rtl="1">
              <a:buFontTx/>
              <a:buNone/>
            </a:pPr>
            <a:r>
              <a:rPr lang="en-US" altLang="en-US" dirty="0"/>
              <a:t> </a:t>
            </a:r>
          </a:p>
          <a:p>
            <a:pPr algn="r" rtl="1"/>
            <a:endParaRPr lang="en-US" alt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noFill/>
        </p:spPr>
        <p:txBody>
          <a:bodyPr/>
          <a:lstStyle/>
          <a:p>
            <a:pPr algn="ctr" rtl="1"/>
            <a:r>
              <a:rPr lang="ar-SA" altLang="en-US" b="1" dirty="0">
                <a:solidFill>
                  <a:srgbClr val="0000FF"/>
                </a:solidFill>
                <a:cs typeface="DecoType Naskh Extensions" pitchFamily="2" charset="-78"/>
              </a:rPr>
              <a:t>نموذج من الإيذاء الجسدي</a:t>
            </a:r>
            <a:endParaRPr lang="en-US" altLang="en-US" b="1" dirty="0"/>
          </a:p>
        </p:txBody>
      </p:sp>
      <p:sp>
        <p:nvSpPr>
          <p:cNvPr id="172035" name="Rectangle 3"/>
          <p:cNvSpPr>
            <a:spLocks noGrp="1" noChangeArrowheads="1"/>
          </p:cNvSpPr>
          <p:nvPr>
            <p:ph idx="1"/>
          </p:nvPr>
        </p:nvSpPr>
        <p:spPr>
          <a:noFill/>
        </p:spPr>
        <p:txBody>
          <a:bodyPr>
            <a:normAutofit fontScale="92500" lnSpcReduction="10000"/>
          </a:bodyPr>
          <a:lstStyle/>
          <a:p>
            <a:pPr algn="r" rtl="1">
              <a:lnSpc>
                <a:spcPct val="90000"/>
              </a:lnSpc>
            </a:pPr>
            <a:r>
              <a:rPr lang="ar-SA" altLang="en-US" sz="3600" b="1" dirty="0"/>
              <a:t>بينما الرسول (صلى الله عليه وسلم )يصلي بفناء الكعبة إذ أقبل عقبة بن أبي </a:t>
            </a:r>
            <a:r>
              <a:rPr lang="ar-SA" altLang="en-US" sz="3600" b="1" dirty="0" err="1"/>
              <a:t>معيط</a:t>
            </a:r>
            <a:r>
              <a:rPr lang="ar-SA" altLang="en-US" sz="3600" b="1" dirty="0"/>
              <a:t> فأخذ بمنكب </a:t>
            </a:r>
            <a:r>
              <a:rPr lang="ar-SA" altLang="en-US" sz="3600" b="1" dirty="0" err="1"/>
              <a:t>ولوى</a:t>
            </a:r>
            <a:r>
              <a:rPr lang="ar-SA" altLang="en-US" sz="3600" b="1" dirty="0"/>
              <a:t> ثوبه في </a:t>
            </a:r>
            <a:r>
              <a:rPr lang="ar-SA" altLang="en-US" sz="3600" b="1" dirty="0" err="1"/>
              <a:t>عنقة</a:t>
            </a:r>
            <a:r>
              <a:rPr lang="en-US" altLang="en-US" sz="3600" b="1" dirty="0"/>
              <a:t>.</a:t>
            </a:r>
          </a:p>
          <a:p>
            <a:pPr algn="r" rtl="1">
              <a:lnSpc>
                <a:spcPct val="90000"/>
              </a:lnSpc>
            </a:pPr>
            <a:r>
              <a:rPr lang="ar-SA" altLang="en-US" sz="3600" b="1" dirty="0"/>
              <a:t>بينما الرسول (صلى الله عليه وسلم ) يصلي عند الكعبة فقام أحد منهم </a:t>
            </a:r>
            <a:r>
              <a:rPr lang="ar-SA" altLang="en-US" sz="3600" b="1" dirty="0" smtClean="0"/>
              <a:t>إلى جذور </a:t>
            </a:r>
            <a:r>
              <a:rPr lang="ar-SA" altLang="en-US" sz="3600" b="1" dirty="0" err="1"/>
              <a:t>فيعمد</a:t>
            </a:r>
            <a:r>
              <a:rPr lang="ar-SA" altLang="en-US" sz="3600" b="1" dirty="0"/>
              <a:t> </a:t>
            </a:r>
            <a:r>
              <a:rPr lang="ar-SA" altLang="en-US" sz="3600" b="1" dirty="0" smtClean="0"/>
              <a:t>إلى </a:t>
            </a:r>
            <a:r>
              <a:rPr lang="ar-SA" altLang="en-US" sz="3600" b="1" dirty="0"/>
              <a:t>فرثها ودمها وسلاها ويضعها على كتفيه الكريم وهو يسجد</a:t>
            </a:r>
            <a:r>
              <a:rPr lang="en-US" altLang="en-US" sz="3600" b="1" dirty="0"/>
              <a:t>.</a:t>
            </a:r>
          </a:p>
          <a:p>
            <a:pPr algn="r" rtl="1">
              <a:lnSpc>
                <a:spcPct val="90000"/>
              </a:lnSpc>
            </a:pPr>
            <a:r>
              <a:rPr lang="ar-SA" altLang="en-US" sz="3600" b="1" dirty="0"/>
              <a:t>أن أبو جهل قال لقريش مرة  أنه إن رأى الرسول (صلى الله عليه وسلم ) ساجدا ليطأن رقبته أو ليعفر وجهة بالتراب</a:t>
            </a:r>
            <a:r>
              <a:rPr lang="en-US" altLang="en-US" sz="3600" b="1" dirty="0"/>
              <a:t>.</a:t>
            </a:r>
          </a:p>
          <a:p>
            <a:pPr algn="r" rtl="1">
              <a:lnSpc>
                <a:spcPct val="90000"/>
              </a:lnSpc>
            </a:pPr>
            <a:r>
              <a:rPr lang="ar-SA" altLang="en-US" sz="3600" b="1" dirty="0"/>
              <a:t>أن </a:t>
            </a:r>
            <a:r>
              <a:rPr lang="ar-SA" altLang="en-US" sz="3600" b="1" dirty="0" smtClean="0"/>
              <a:t>الملأ من </a:t>
            </a:r>
            <a:r>
              <a:rPr lang="ar-SA" altLang="en-US" sz="3600" b="1" dirty="0"/>
              <a:t>قريش اجتمعوا في الحجر فتعاهدوا بقتله</a:t>
            </a:r>
            <a:r>
              <a:rPr lang="en-US" altLang="en-US" sz="3600" b="1" dirty="0"/>
              <a:t>.</a:t>
            </a:r>
          </a:p>
          <a:p>
            <a:pPr algn="r" rtl="1">
              <a:lnSpc>
                <a:spcPct val="90000"/>
              </a:lnSpc>
            </a:pPr>
            <a:endParaRPr lang="en-US" altLang="en-US" sz="3600" b="1"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idx="1"/>
          </p:nvPr>
        </p:nvSpPr>
        <p:spPr>
          <a:xfrm>
            <a:off x="0" y="0"/>
            <a:ext cx="9144000" cy="6643710"/>
          </a:xfrm>
          <a:noFill/>
        </p:spPr>
        <p:txBody>
          <a:bodyPr/>
          <a:lstStyle/>
          <a:p>
            <a:pPr algn="just" rtl="1"/>
            <a:r>
              <a:rPr lang="en-US" altLang="ar-SA" dirty="0"/>
              <a:t> </a:t>
            </a:r>
            <a:endParaRPr lang="en-US" altLang="ar-SA" dirty="0" smtClean="0"/>
          </a:p>
          <a:p>
            <a:pPr algn="just" rtl="1"/>
            <a:endParaRPr lang="en-US" altLang="en-US" dirty="0" smtClean="0">
              <a:solidFill>
                <a:schemeClr val="bg1"/>
              </a:solidFill>
            </a:endParaRPr>
          </a:p>
          <a:p>
            <a:pPr algn="just" rtl="1"/>
            <a:r>
              <a:rPr lang="ar-SA" altLang="en-US" sz="3600" b="1" dirty="0" smtClean="0"/>
              <a:t>وكان </a:t>
            </a:r>
            <a:r>
              <a:rPr lang="ar-SA" altLang="en-US" sz="3600" b="1" dirty="0"/>
              <a:t>المؤذون له جماعة منهم : أبو لهب , والحكم بن أبى العاص , وعقبة بـن آبي </a:t>
            </a:r>
            <a:r>
              <a:rPr lang="ar-SA" altLang="en-US" sz="3600" b="1" dirty="0" err="1"/>
              <a:t>معيط</a:t>
            </a:r>
            <a:r>
              <a:rPr lang="ar-SA" altLang="en-US" sz="3600" b="1" dirty="0"/>
              <a:t> , وعدي بن حمرا الثقفي , </a:t>
            </a:r>
            <a:r>
              <a:rPr lang="ar-SA" altLang="en-US" sz="3600" b="1" dirty="0" smtClean="0"/>
              <a:t>وعمرو بن </a:t>
            </a:r>
            <a:r>
              <a:rPr lang="ar-SA" altLang="en-US" sz="3600" b="1" dirty="0" err="1" smtClean="0"/>
              <a:t>الطلاطلة</a:t>
            </a:r>
            <a:r>
              <a:rPr lang="ar-SA" altLang="en-US" sz="3600" b="1" dirty="0" smtClean="0"/>
              <a:t> الخزاعي </a:t>
            </a:r>
            <a:r>
              <a:rPr lang="ar-SA" altLang="en-US" sz="3600" b="1" dirty="0"/>
              <a:t>.</a:t>
            </a:r>
            <a:r>
              <a:rPr lang="en-US" altLang="en-US" sz="3600" b="1" dirty="0"/>
              <a:t/>
            </a:r>
            <a:br>
              <a:rPr lang="en-US" altLang="en-US" sz="3600" b="1" dirty="0"/>
            </a:br>
            <a:r>
              <a:rPr lang="ar-SA" altLang="en-US" sz="3600" b="1" dirty="0"/>
              <a:t>وكـان</a:t>
            </a:r>
            <a:r>
              <a:rPr lang="en-US" altLang="en-US" sz="3600" b="1" dirty="0"/>
              <a:t> </a:t>
            </a:r>
            <a:r>
              <a:rPr lang="ar-SA" altLang="en-US" sz="3600" b="1" dirty="0" smtClean="0"/>
              <a:t>المستهزئون </a:t>
            </a:r>
            <a:r>
              <a:rPr lang="ar-SA" altLang="en-US" sz="3600" b="1" dirty="0" err="1"/>
              <a:t>به</a:t>
            </a:r>
            <a:r>
              <a:rPr lang="en-US" altLang="en-US" sz="3600" b="1" dirty="0"/>
              <a:t> : </a:t>
            </a:r>
            <a:r>
              <a:rPr lang="ar-SA" altLang="en-US" sz="3600" b="1" dirty="0"/>
              <a:t>العاص بن وائل السهمي والحارث بن قيس بن عدي السهمي , والأسود بن الـمطلب بن أسد , والوليد بن المغيرة المخزومي ,والأسود بن عبد </a:t>
            </a:r>
            <a:r>
              <a:rPr lang="ar-SA" altLang="en-US" sz="3600" b="1" dirty="0" err="1"/>
              <a:t>يغوث</a:t>
            </a:r>
            <a:r>
              <a:rPr lang="ar-SA" altLang="en-US" sz="3600" b="1" dirty="0"/>
              <a:t> الزهري وكانوا يوكلون </a:t>
            </a:r>
            <a:r>
              <a:rPr lang="ar-SA" altLang="en-US" sz="3600" b="1" dirty="0" err="1"/>
              <a:t>به</a:t>
            </a:r>
            <a:r>
              <a:rPr lang="ar-SA" altLang="en-US" sz="3600" b="1" dirty="0"/>
              <a:t> صبيانهم وعبيدهم فيلقونه بما لا يحب</a:t>
            </a:r>
            <a:endParaRPr lang="en-US" altLang="en-US" sz="3600" b="1" dirty="0"/>
          </a:p>
        </p:txBody>
      </p:sp>
      <p:sp>
        <p:nvSpPr>
          <p:cNvPr id="173059" name="WordArt 3">
            <a:hlinkClick r:id="rId2"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WordArt 2"/>
          <p:cNvSpPr>
            <a:spLocks noChangeArrowheads="1" noChangeShapeType="1" noTextEdit="1"/>
          </p:cNvSpPr>
          <p:nvPr/>
        </p:nvSpPr>
        <p:spPr bwMode="auto">
          <a:xfrm>
            <a:off x="762000" y="1752600"/>
            <a:ext cx="7620000" cy="3200400"/>
          </a:xfrm>
          <a:prstGeom prst="rect">
            <a:avLst/>
          </a:prstGeom>
        </p:spPr>
        <p:txBody>
          <a:bodyPr wrap="none" fromWordArt="1">
            <a:prstTxWarp prst="textPlain">
              <a:avLst>
                <a:gd name="adj" fmla="val 50000"/>
              </a:avLst>
            </a:prstTxWarp>
          </a:bodyPr>
          <a:lstStyle/>
          <a:p>
            <a:pPr algn="ctr" rtl="1"/>
            <a:r>
              <a:rPr lang="ar-EG" sz="4400" kern="10" spc="880" dirty="0">
                <a:ln w="9525">
                  <a:noFill/>
                  <a:round/>
                  <a:headEnd/>
                  <a:tailEnd/>
                </a:ln>
                <a:solidFill>
                  <a:srgbClr val="C00000"/>
                </a:solidFill>
                <a:effectLst>
                  <a:outerShdw dist="45791" dir="3378596" algn="ctr" rotWithShape="0">
                    <a:srgbClr val="4D4D4D"/>
                  </a:outerShdw>
                </a:effectLst>
                <a:latin typeface="Al-Kharashi 20"/>
              </a:rPr>
              <a:t>إيذاء أصحاب الرسول </a:t>
            </a:r>
          </a:p>
          <a:p>
            <a:pPr algn="ctr" rtl="1"/>
            <a:r>
              <a:rPr lang="ar-EG" sz="4400" b="1" kern="10" spc="880" dirty="0">
                <a:ln w="9525">
                  <a:noFill/>
                  <a:round/>
                  <a:headEnd/>
                  <a:tailEnd/>
                </a:ln>
                <a:solidFill>
                  <a:schemeClr val="accent5"/>
                </a:solidFill>
                <a:effectLst>
                  <a:outerShdw dist="45791" dir="3378596" algn="ctr" rotWithShape="0">
                    <a:srgbClr val="4D4D4D"/>
                  </a:outerShdw>
                </a:effectLst>
                <a:latin typeface="Al-Kharashi 20"/>
              </a:rPr>
              <a:t>( صلى الله عليه وسلم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idx="1"/>
          </p:nvPr>
        </p:nvSpPr>
        <p:spPr>
          <a:xfrm>
            <a:off x="0" y="1428736"/>
            <a:ext cx="9144000" cy="4786346"/>
          </a:xfrm>
          <a:noFill/>
        </p:spPr>
        <p:txBody>
          <a:bodyPr/>
          <a:lstStyle/>
          <a:p>
            <a:pPr algn="just" rtl="1">
              <a:buFontTx/>
              <a:buNone/>
            </a:pPr>
            <a:endParaRPr lang="ar-SA" altLang="en-US" sz="3600" dirty="0" smtClean="0">
              <a:solidFill>
                <a:schemeClr val="accent3"/>
              </a:solidFill>
            </a:endParaRPr>
          </a:p>
          <a:p>
            <a:pPr algn="just" rtl="1">
              <a:buFontTx/>
              <a:buNone/>
            </a:pPr>
            <a:r>
              <a:rPr lang="ar-SA" altLang="en-US" sz="3600" dirty="0" smtClean="0">
                <a:solidFill>
                  <a:schemeClr val="accent3"/>
                </a:solidFill>
              </a:rPr>
              <a:t>   </a:t>
            </a:r>
            <a:r>
              <a:rPr lang="ar-SA" altLang="en-US" sz="4000" b="1" dirty="0" smtClean="0"/>
              <a:t>لا </a:t>
            </a:r>
            <a:r>
              <a:rPr lang="ar-SA" altLang="en-US" sz="4000" b="1" dirty="0"/>
              <a:t>يكاد التاريخ يعرف قوما </a:t>
            </a:r>
            <a:r>
              <a:rPr lang="ar-SA" altLang="en-US" sz="4000" b="1" dirty="0" err="1"/>
              <a:t>إبتلو</a:t>
            </a:r>
            <a:r>
              <a:rPr lang="ar-SA" altLang="en-US" sz="4000" b="1" dirty="0"/>
              <a:t> بألوان البلاء وفتنوا أشد الفتنة مثل ما عرف ذلك لأصحاب الرسول،فقد عذبوا عذابا تنوء عنه الجبال وآذوا في سبيل عقيدتهم ودينهم اشد </a:t>
            </a:r>
            <a:r>
              <a:rPr lang="ar-SA" altLang="en-US" sz="4000" b="1" dirty="0" smtClean="0"/>
              <a:t>الإيذاء</a:t>
            </a:r>
            <a:r>
              <a:rPr lang="en-US" altLang="en-US" sz="4000" b="1" dirty="0" smtClean="0">
                <a:cs typeface="Tahoma" pitchFamily="34" charset="0"/>
              </a:rPr>
              <a:t>.</a:t>
            </a:r>
            <a:endParaRPr lang="en-US" altLang="en-US" sz="4000" b="1" dirty="0">
              <a:cs typeface="Tahoma" pitchFamily="34" charset="0"/>
            </a:endParaRPr>
          </a:p>
        </p:txBody>
      </p:sp>
      <p:sp>
        <p:nvSpPr>
          <p:cNvPr id="176132" name="Text Box 4"/>
          <p:cNvSpPr txBox="1">
            <a:spLocks noChangeArrowheads="1"/>
          </p:cNvSpPr>
          <p:nvPr/>
        </p:nvSpPr>
        <p:spPr bwMode="auto">
          <a:xfrm>
            <a:off x="2438400" y="2098675"/>
            <a:ext cx="4495800" cy="457200"/>
          </a:xfrm>
          <a:prstGeom prst="rect">
            <a:avLst/>
          </a:prstGeom>
          <a:noFill/>
          <a:ln w="12700">
            <a:noFill/>
            <a:miter lim="800000"/>
            <a:headEnd type="none" w="sm" len="sm"/>
            <a:tailEnd type="none" w="sm" len="sm"/>
          </a:ln>
          <a:effectLst/>
        </p:spPr>
        <p:txBody>
          <a:bodyPr>
            <a:spAutoFit/>
          </a:bodyPr>
          <a:lstStyle/>
          <a:p>
            <a:endParaRPr lang="en-US" altLang="en-US"/>
          </a:p>
        </p:txBody>
      </p:sp>
      <p:sp>
        <p:nvSpPr>
          <p:cNvPr id="176133" name="Text Box 5"/>
          <p:cNvSpPr txBox="1">
            <a:spLocks noChangeArrowheads="1"/>
          </p:cNvSpPr>
          <p:nvPr/>
        </p:nvSpPr>
        <p:spPr bwMode="auto">
          <a:xfrm>
            <a:off x="642910" y="500042"/>
            <a:ext cx="7786742" cy="1200329"/>
          </a:xfrm>
          <a:prstGeom prst="rect">
            <a:avLst/>
          </a:prstGeom>
          <a:noFill/>
          <a:ln w="12700">
            <a:noFill/>
            <a:miter lim="800000"/>
            <a:headEnd type="none" w="sm" len="sm"/>
            <a:tailEnd type="none" w="sm" len="sm"/>
          </a:ln>
          <a:effectLst/>
        </p:spPr>
        <p:txBody>
          <a:bodyPr wrap="square">
            <a:spAutoFit/>
          </a:bodyPr>
          <a:lstStyle/>
          <a:p>
            <a:pPr algn="ctr"/>
            <a:r>
              <a:rPr lang="ar-SA" altLang="en-US" sz="7200" b="1" dirty="0" smtClean="0">
                <a:solidFill>
                  <a:srgbClr val="C00000"/>
                </a:solidFill>
                <a:cs typeface="DecoType Naskh Extensions" pitchFamily="2" charset="-78"/>
              </a:rPr>
              <a:t>الإيذاء </a:t>
            </a:r>
            <a:r>
              <a:rPr lang="ar-SA" altLang="en-US" sz="7200" b="1" dirty="0">
                <a:solidFill>
                  <a:srgbClr val="C00000"/>
                </a:solidFill>
                <a:cs typeface="DecoType Naskh Extensions" pitchFamily="2" charset="-78"/>
              </a:rPr>
              <a:t>الجسدي</a:t>
            </a:r>
            <a:endParaRPr lang="en-US" altLang="en-US" sz="7200" b="1" dirty="0">
              <a:solidFill>
                <a:srgbClr val="C00000"/>
              </a:solidFill>
              <a:cs typeface="DecoType Naskh Extensions" pitchFamily="2" charset="-78"/>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228600" y="685800"/>
            <a:ext cx="8763000" cy="5410200"/>
          </a:xfrm>
          <a:noFill/>
        </p:spPr>
        <p:txBody>
          <a:bodyPr/>
          <a:lstStyle/>
          <a:p>
            <a:pPr algn="r" rtl="1"/>
            <a:r>
              <a:rPr lang="ar-SA" altLang="en-US" sz="4800" b="1" dirty="0">
                <a:solidFill>
                  <a:schemeClr val="tx1"/>
                </a:solidFill>
                <a:cs typeface="DecoType Naskh Extensions" pitchFamily="2" charset="-78"/>
              </a:rPr>
              <a:t>تعرض أصحاب النبي صلى الله عليه  </a:t>
            </a:r>
            <a:r>
              <a:rPr lang="en-US" altLang="en-US" sz="4800" b="1" dirty="0">
                <a:solidFill>
                  <a:schemeClr val="tx1"/>
                </a:solidFill>
                <a:cs typeface="DecoType Naskh Extensions" pitchFamily="2" charset="-78"/>
              </a:rPr>
              <a:t/>
            </a:r>
            <a:br>
              <a:rPr lang="en-US" altLang="en-US" sz="4800" b="1" dirty="0">
                <a:solidFill>
                  <a:schemeClr val="tx1"/>
                </a:solidFill>
                <a:cs typeface="DecoType Naskh Extensions" pitchFamily="2" charset="-78"/>
              </a:rPr>
            </a:br>
            <a:r>
              <a:rPr lang="ar-SA" altLang="en-US" sz="4800" b="1" dirty="0">
                <a:solidFill>
                  <a:schemeClr val="tx1"/>
                </a:solidFill>
                <a:cs typeface="DecoType Naskh Extensions" pitchFamily="2" charset="-78"/>
              </a:rPr>
              <a:t> وسلم على مدى الزمن لمختلف  أنواع </a:t>
            </a:r>
            <a:r>
              <a:rPr lang="ar-SA" altLang="en-US" sz="4800" b="1" dirty="0" err="1">
                <a:solidFill>
                  <a:schemeClr val="tx1"/>
                </a:solidFill>
                <a:cs typeface="DecoType Naskh Extensions" pitchFamily="2" charset="-78"/>
              </a:rPr>
              <a:t>الايذاء</a:t>
            </a:r>
            <a:r>
              <a:rPr lang="ar-SA" altLang="en-US" sz="4800" b="1" dirty="0">
                <a:solidFill>
                  <a:schemeClr val="tx1"/>
                </a:solidFill>
                <a:cs typeface="DecoType Naskh Extensions" pitchFamily="2" charset="-78"/>
              </a:rPr>
              <a:t> من قبل الكفار .</a:t>
            </a:r>
            <a:r>
              <a:rPr lang="en-US" altLang="en-US" sz="4800" b="1" dirty="0">
                <a:solidFill>
                  <a:schemeClr val="tx1"/>
                </a:solidFill>
                <a:cs typeface="DecoType Naskh Extensions" pitchFamily="2" charset="-78"/>
              </a:rPr>
              <a:t/>
            </a:r>
            <a:br>
              <a:rPr lang="en-US" altLang="en-US" sz="4800" b="1" dirty="0">
                <a:solidFill>
                  <a:schemeClr val="tx1"/>
                </a:solidFill>
                <a:cs typeface="DecoType Naskh Extensions" pitchFamily="2" charset="-78"/>
              </a:rPr>
            </a:br>
            <a:r>
              <a:rPr lang="ar-SA" altLang="en-US" sz="4800" b="1" dirty="0">
                <a:solidFill>
                  <a:schemeClr val="tx1"/>
                </a:solidFill>
                <a:cs typeface="DecoType Naskh Extensions" pitchFamily="2" charset="-78"/>
              </a:rPr>
              <a:t> و التي تتمثل في   :</a:t>
            </a:r>
            <a:r>
              <a:rPr lang="en-US" altLang="en-US" b="1" dirty="0">
                <a:solidFill>
                  <a:schemeClr val="tx1"/>
                </a:solidFill>
                <a:cs typeface="DecoType Naskh Extensions" pitchFamily="2" charset="-78"/>
              </a:rPr>
              <a:t/>
            </a:r>
            <a:br>
              <a:rPr lang="en-US" altLang="en-US" b="1" dirty="0">
                <a:solidFill>
                  <a:schemeClr val="tx1"/>
                </a:solidFill>
                <a:cs typeface="DecoType Naskh Extensions" pitchFamily="2" charset="-78"/>
              </a:rPr>
            </a:br>
            <a:r>
              <a:rPr lang="ar-EG" altLang="en-US" b="1" dirty="0">
                <a:solidFill>
                  <a:schemeClr val="tx1"/>
                </a:solidFill>
                <a:cs typeface="DecoType Naskh Extensions" pitchFamily="2" charset="-78"/>
              </a:rPr>
              <a:t>* </a:t>
            </a:r>
            <a:r>
              <a:rPr lang="ar-SA" altLang="en-US" b="1" dirty="0" smtClean="0">
                <a:solidFill>
                  <a:schemeClr val="tx1"/>
                </a:solidFill>
                <a:cs typeface="DecoType Naskh Extensions" pitchFamily="2" charset="-78"/>
              </a:rPr>
              <a:t>الإيذاء </a:t>
            </a:r>
            <a:r>
              <a:rPr lang="ar-SA" altLang="en-US" b="1" dirty="0">
                <a:solidFill>
                  <a:schemeClr val="tx1"/>
                </a:solidFill>
                <a:cs typeface="DecoType Naskh Extensions" pitchFamily="2" charset="-78"/>
              </a:rPr>
              <a:t>الجسدي  .</a:t>
            </a:r>
            <a:r>
              <a:rPr lang="en-US" altLang="en-US" b="1" dirty="0">
                <a:solidFill>
                  <a:schemeClr val="tx1"/>
                </a:solidFill>
                <a:cs typeface="DecoType Naskh Extensions" pitchFamily="2" charset="-78"/>
              </a:rPr>
              <a:t/>
            </a:r>
            <a:br>
              <a:rPr lang="en-US" altLang="en-US" b="1" dirty="0">
                <a:solidFill>
                  <a:schemeClr val="tx1"/>
                </a:solidFill>
                <a:cs typeface="DecoType Naskh Extensions" pitchFamily="2" charset="-78"/>
              </a:rPr>
            </a:br>
            <a:r>
              <a:rPr lang="ar-EG" altLang="en-US" sz="3600" b="1" dirty="0">
                <a:solidFill>
                  <a:schemeClr val="tx1"/>
                </a:solidFill>
                <a:cs typeface="DecoType Naskh Extensions" pitchFamily="2" charset="-78"/>
              </a:rPr>
              <a:t>* </a:t>
            </a:r>
            <a:r>
              <a:rPr lang="ar-SA" altLang="en-US" sz="3600" b="1" dirty="0">
                <a:solidFill>
                  <a:schemeClr val="tx1"/>
                </a:solidFill>
                <a:cs typeface="DecoType Naskh Extensions" pitchFamily="2" charset="-78"/>
              </a:rPr>
              <a:t>القتل </a:t>
            </a:r>
            <a:r>
              <a:rPr lang="ar-SA" altLang="en-US" sz="3600" b="1" dirty="0" err="1">
                <a:solidFill>
                  <a:schemeClr val="tx1"/>
                </a:solidFill>
                <a:cs typeface="DecoType Naskh Extensions" pitchFamily="2" charset="-78"/>
              </a:rPr>
              <a:t>و</a:t>
            </a:r>
            <a:r>
              <a:rPr lang="ar-SA" altLang="en-US" sz="3600" b="1" dirty="0">
                <a:solidFill>
                  <a:schemeClr val="tx1"/>
                </a:solidFill>
                <a:cs typeface="DecoType Naskh Extensions" pitchFamily="2" charset="-78"/>
              </a:rPr>
              <a:t> التصفية .</a:t>
            </a:r>
            <a:r>
              <a:rPr lang="en-US" altLang="en-US" sz="3600" b="1" dirty="0">
                <a:solidFill>
                  <a:schemeClr val="tx1"/>
                </a:solidFill>
                <a:cs typeface="DecoType Naskh Extensions" pitchFamily="2" charset="-78"/>
              </a:rPr>
              <a:t/>
            </a:r>
            <a:br>
              <a:rPr lang="en-US" altLang="en-US" sz="3600" b="1" dirty="0">
                <a:solidFill>
                  <a:schemeClr val="tx1"/>
                </a:solidFill>
                <a:cs typeface="DecoType Naskh Extensions" pitchFamily="2" charset="-78"/>
              </a:rPr>
            </a:br>
            <a:r>
              <a:rPr lang="ar-EG" altLang="en-US" sz="3600" b="1" dirty="0">
                <a:solidFill>
                  <a:schemeClr val="tx1"/>
                </a:solidFill>
                <a:cs typeface="DecoType Naskh Extensions" pitchFamily="2" charset="-78"/>
              </a:rPr>
              <a:t>* </a:t>
            </a:r>
            <a:r>
              <a:rPr lang="ar-SA" altLang="en-US" sz="3600" b="1" dirty="0">
                <a:solidFill>
                  <a:schemeClr val="tx1"/>
                </a:solidFill>
                <a:cs typeface="DecoType Naskh Extensions" pitchFamily="2" charset="-78"/>
              </a:rPr>
              <a:t>أخذ المال </a:t>
            </a:r>
            <a:r>
              <a:rPr lang="ar-SA" altLang="en-US" sz="3600" b="1" dirty="0" err="1">
                <a:solidFill>
                  <a:schemeClr val="tx1"/>
                </a:solidFill>
                <a:cs typeface="DecoType Naskh Extensions" pitchFamily="2" charset="-78"/>
              </a:rPr>
              <a:t>و</a:t>
            </a:r>
            <a:r>
              <a:rPr lang="ar-SA" altLang="en-US" sz="3600" b="1" dirty="0">
                <a:solidFill>
                  <a:schemeClr val="tx1"/>
                </a:solidFill>
                <a:cs typeface="DecoType Naskh Extensions" pitchFamily="2" charset="-78"/>
              </a:rPr>
              <a:t> مصادرته .</a:t>
            </a:r>
            <a:r>
              <a:rPr lang="en-US" altLang="en-US" sz="3600" b="1" dirty="0">
                <a:solidFill>
                  <a:schemeClr val="tx1"/>
                </a:solidFill>
                <a:cs typeface="DecoType Naskh Extensions" pitchFamily="2" charset="-78"/>
              </a:rPr>
              <a:t/>
            </a:r>
            <a:br>
              <a:rPr lang="en-US" altLang="en-US" sz="3600" b="1" dirty="0">
                <a:solidFill>
                  <a:schemeClr val="tx1"/>
                </a:solidFill>
                <a:cs typeface="DecoType Naskh Extensions" pitchFamily="2" charset="-78"/>
              </a:rPr>
            </a:br>
            <a:r>
              <a:rPr lang="ar-EG" altLang="en-US" sz="3600" b="1" dirty="0">
                <a:solidFill>
                  <a:schemeClr val="tx1"/>
                </a:solidFill>
                <a:cs typeface="DecoType Naskh Extensions" pitchFamily="2" charset="-78"/>
              </a:rPr>
              <a:t>* </a:t>
            </a:r>
            <a:r>
              <a:rPr lang="ar-SA" altLang="en-US" sz="3600" b="1" dirty="0">
                <a:solidFill>
                  <a:schemeClr val="tx1"/>
                </a:solidFill>
                <a:cs typeface="DecoType Naskh Extensions" pitchFamily="2" charset="-78"/>
              </a:rPr>
              <a:t>تفريق شمل الأسرة الواحدة</a:t>
            </a:r>
            <a:r>
              <a:rPr lang="en-US" altLang="en-US" sz="3600" b="1" dirty="0">
                <a:solidFill>
                  <a:schemeClr val="tx1"/>
                </a:solidFill>
                <a:cs typeface="DecoType Naskh Extensions" pitchFamily="2" charset="-78"/>
              </a:rPr>
              <a:t> .</a:t>
            </a:r>
            <a:endParaRPr lang="en-US" altLang="en-US" sz="3600" b="1"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381000" y="357166"/>
            <a:ext cx="8458200" cy="5572164"/>
          </a:xfrm>
          <a:noFill/>
          <a:ln/>
        </p:spPr>
        <p:txBody>
          <a:bodyPr>
            <a:normAutofit fontScale="90000"/>
          </a:bodyPr>
          <a:lstStyle/>
          <a:p>
            <a:pPr algn="r" rtl="1"/>
            <a:r>
              <a:rPr lang="ar-SA" altLang="en-US" sz="4800" dirty="0" smtClean="0">
                <a:solidFill>
                  <a:srgbClr val="C00000"/>
                </a:solidFill>
                <a:cs typeface="DecoType Naskh Extensions" pitchFamily="2" charset="-78"/>
              </a:rPr>
              <a:t>الإيذاء</a:t>
            </a:r>
            <a:r>
              <a:rPr lang="ar-SA" altLang="en-US" sz="4800" b="1" dirty="0" smtClean="0">
                <a:solidFill>
                  <a:srgbClr val="C00000"/>
                </a:solidFill>
                <a:cs typeface="DecoType Naskh Extensions" pitchFamily="2" charset="-78"/>
              </a:rPr>
              <a:t> </a:t>
            </a:r>
            <a:r>
              <a:rPr lang="ar-SA" altLang="en-US" sz="4800" b="1" dirty="0">
                <a:solidFill>
                  <a:srgbClr val="C00000"/>
                </a:solidFill>
                <a:cs typeface="DecoType Naskh Extensions" pitchFamily="2" charset="-78"/>
              </a:rPr>
              <a:t>الجسدي:</a:t>
            </a:r>
            <a:r>
              <a:rPr lang="en-US" altLang="en-US" sz="4800" b="1" dirty="0">
                <a:solidFill>
                  <a:schemeClr val="tx1"/>
                </a:solidFill>
              </a:rPr>
              <a:t/>
            </a:r>
            <a:br>
              <a:rPr lang="en-US" altLang="en-US" sz="4800" b="1" dirty="0">
                <a:solidFill>
                  <a:schemeClr val="tx1"/>
                </a:solidFill>
              </a:rPr>
            </a:br>
            <a:r>
              <a:rPr lang="ar-SA" altLang="en-US" sz="3200" b="1" dirty="0">
                <a:solidFill>
                  <a:schemeClr val="tx1"/>
                </a:solidFill>
              </a:rPr>
              <a:t> </a:t>
            </a:r>
            <a:r>
              <a:rPr lang="ar-SA" altLang="en-US" sz="4000" dirty="0">
                <a:solidFill>
                  <a:schemeClr val="tx1"/>
                </a:solidFill>
              </a:rPr>
              <a:t>أصدق مثال على ذلك ما حدث لبلال ( رضي الله عنه) كان اسم </a:t>
            </a:r>
            <a:r>
              <a:rPr lang="ar-SA" altLang="en-US" sz="4000" dirty="0" smtClean="0">
                <a:solidFill>
                  <a:schemeClr val="tx1"/>
                </a:solidFill>
              </a:rPr>
              <a:t>أمه </a:t>
            </a:r>
            <a:r>
              <a:rPr lang="ar-SA" altLang="en-US" sz="4000" dirty="0">
                <a:solidFill>
                  <a:schemeClr val="tx1"/>
                </a:solidFill>
              </a:rPr>
              <a:t>حمامة،وكان مولاه أمية بن خلف </a:t>
            </a:r>
            <a:r>
              <a:rPr lang="ar-SA" altLang="en-US" sz="4000" dirty="0" err="1">
                <a:solidFill>
                  <a:schemeClr val="tx1"/>
                </a:solidFill>
              </a:rPr>
              <a:t>الجمحي</a:t>
            </a:r>
            <a:r>
              <a:rPr lang="ar-SA" altLang="en-US" sz="4000" dirty="0">
                <a:solidFill>
                  <a:schemeClr val="tx1"/>
                </a:solidFill>
              </a:rPr>
              <a:t> قاسي الكبد، غليظ القلب لا ينبض قلبه بقطرة من الرحمة والإنسانية. عندما علم أمية بن خلف </a:t>
            </a:r>
            <a:r>
              <a:rPr lang="ar-SA" altLang="en-US" sz="4000" dirty="0" smtClean="0">
                <a:solidFill>
                  <a:schemeClr val="tx1"/>
                </a:solidFill>
              </a:rPr>
              <a:t>بإسلامه </a:t>
            </a:r>
            <a:r>
              <a:rPr lang="ar-SA" altLang="en-US" sz="4000" dirty="0">
                <a:solidFill>
                  <a:schemeClr val="tx1"/>
                </a:solidFill>
              </a:rPr>
              <a:t>عذبه </a:t>
            </a:r>
            <a:r>
              <a:rPr lang="ar-SA" altLang="en-US" sz="4000" dirty="0" smtClean="0">
                <a:solidFill>
                  <a:schemeClr val="tx1"/>
                </a:solidFill>
              </a:rPr>
              <a:t>وآذاه</a:t>
            </a:r>
            <a:r>
              <a:rPr lang="ar-SA" altLang="en-US" sz="4000" dirty="0">
                <a:solidFill>
                  <a:schemeClr val="tx1"/>
                </a:solidFill>
              </a:rPr>
              <a:t>.</a:t>
            </a:r>
            <a:r>
              <a:rPr lang="en-US" altLang="en-US" sz="4000" dirty="0">
                <a:solidFill>
                  <a:schemeClr val="tx1"/>
                </a:solidFill>
              </a:rPr>
              <a:t/>
            </a:r>
            <a:br>
              <a:rPr lang="en-US" altLang="en-US" sz="4000" dirty="0">
                <a:solidFill>
                  <a:schemeClr val="tx1"/>
                </a:solidFill>
              </a:rPr>
            </a:br>
            <a:r>
              <a:rPr lang="ar-SA" altLang="en-US" sz="4000" dirty="0">
                <a:solidFill>
                  <a:schemeClr val="tx1"/>
                </a:solidFill>
              </a:rPr>
              <a:t>ولم يستسلم بلال( رضي الله عنه) </a:t>
            </a:r>
            <a:r>
              <a:rPr lang="ar-SA" altLang="en-US" sz="4000" dirty="0" smtClean="0">
                <a:solidFill>
                  <a:schemeClr val="tx1"/>
                </a:solidFill>
              </a:rPr>
              <a:t>وهانت </a:t>
            </a:r>
            <a:r>
              <a:rPr lang="ar-SA" altLang="en-US" sz="4000" dirty="0">
                <a:solidFill>
                  <a:schemeClr val="tx1"/>
                </a:solidFill>
              </a:rPr>
              <a:t>عليه نفسه في الله ، فكانوا يخرجونه </a:t>
            </a:r>
            <a:r>
              <a:rPr lang="ar-SA" altLang="en-US" sz="4000" dirty="0" smtClean="0">
                <a:solidFill>
                  <a:schemeClr val="tx1"/>
                </a:solidFill>
              </a:rPr>
              <a:t>ويطوفون </a:t>
            </a:r>
            <a:r>
              <a:rPr lang="ar-SA" altLang="en-US" sz="4000" dirty="0" err="1">
                <a:solidFill>
                  <a:schemeClr val="tx1"/>
                </a:solidFill>
              </a:rPr>
              <a:t>به</a:t>
            </a:r>
            <a:r>
              <a:rPr lang="ar-SA" altLang="en-US" sz="4000" dirty="0">
                <a:solidFill>
                  <a:schemeClr val="tx1"/>
                </a:solidFill>
              </a:rPr>
              <a:t> شعاب مكة على حر الصحراء، </a:t>
            </a:r>
            <a:r>
              <a:rPr lang="ar-SA" altLang="en-US" sz="4000" dirty="0" smtClean="0">
                <a:solidFill>
                  <a:schemeClr val="tx1"/>
                </a:solidFill>
              </a:rPr>
              <a:t>ويضعون </a:t>
            </a:r>
            <a:r>
              <a:rPr lang="ar-SA" altLang="en-US" sz="4000" dirty="0">
                <a:solidFill>
                  <a:schemeClr val="tx1"/>
                </a:solidFill>
              </a:rPr>
              <a:t>الصخر على صدره </a:t>
            </a:r>
            <a:r>
              <a:rPr lang="ar-SA" altLang="en-US" sz="4000" dirty="0" smtClean="0">
                <a:solidFill>
                  <a:schemeClr val="tx1"/>
                </a:solidFill>
              </a:rPr>
              <a:t>وهو </a:t>
            </a:r>
            <a:r>
              <a:rPr lang="ar-SA" altLang="en-US" sz="4000" dirty="0">
                <a:solidFill>
                  <a:schemeClr val="tx1"/>
                </a:solidFill>
              </a:rPr>
              <a:t>يردد:(أحد أحد أحد). ثم اشتراه أبو بكر (رضي الله عنه) </a:t>
            </a:r>
            <a:r>
              <a:rPr lang="ar-SA" altLang="en-US" sz="4000" dirty="0" smtClean="0">
                <a:solidFill>
                  <a:schemeClr val="tx1"/>
                </a:solidFill>
              </a:rPr>
              <a:t>وأعتقه</a:t>
            </a:r>
            <a:r>
              <a:rPr lang="en-US" altLang="en-US" sz="4000" dirty="0">
                <a:solidFill>
                  <a:schemeClr val="tx1"/>
                </a:solidFill>
              </a:rPr>
              <a:t>. </a:t>
            </a:r>
            <a:r>
              <a:rPr lang="en-US" altLang="en-US" dirty="0">
                <a:solidFill>
                  <a:schemeClr val="tx1"/>
                </a:solidFill>
              </a:rPr>
              <a:t>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57200" y="704088"/>
            <a:ext cx="8229600" cy="653210"/>
          </a:xfrm>
          <a:noFill/>
        </p:spPr>
        <p:txBody>
          <a:bodyPr>
            <a:normAutofit fontScale="90000"/>
          </a:bodyPr>
          <a:lstStyle/>
          <a:p>
            <a:pPr algn="r"/>
            <a:r>
              <a:rPr lang="ar-SA" altLang="en-US" dirty="0" err="1">
                <a:solidFill>
                  <a:srgbClr val="C00000"/>
                </a:solidFill>
                <a:cs typeface="DecoType Naskh Extensions" pitchFamily="2" charset="-78"/>
              </a:rPr>
              <a:t>زنيرة</a:t>
            </a:r>
            <a:r>
              <a:rPr lang="ar-SA" altLang="en-US" dirty="0">
                <a:solidFill>
                  <a:srgbClr val="C00000"/>
                </a:solidFill>
                <a:cs typeface="DecoType Naskh Extensions" pitchFamily="2" charset="-78"/>
              </a:rPr>
              <a:t> </a:t>
            </a:r>
            <a:r>
              <a:rPr lang="ar-SA" altLang="en-US" dirty="0" smtClean="0">
                <a:solidFill>
                  <a:srgbClr val="C00000"/>
                </a:solidFill>
                <a:cs typeface="DecoType Naskh Extensions" pitchFamily="2" charset="-78"/>
              </a:rPr>
              <a:t> رضي </a:t>
            </a:r>
            <a:r>
              <a:rPr lang="ar-SA" altLang="en-US" dirty="0">
                <a:solidFill>
                  <a:srgbClr val="C00000"/>
                </a:solidFill>
                <a:cs typeface="DecoType Naskh Extensions" pitchFamily="2" charset="-78"/>
              </a:rPr>
              <a:t>الله عنها</a:t>
            </a:r>
            <a:endParaRPr lang="en-US" altLang="en-US" dirty="0">
              <a:solidFill>
                <a:srgbClr val="C00000"/>
              </a:solidFill>
            </a:endParaRPr>
          </a:p>
        </p:txBody>
      </p:sp>
      <p:sp>
        <p:nvSpPr>
          <p:cNvPr id="179203" name="Rectangle 3"/>
          <p:cNvSpPr>
            <a:spLocks noGrp="1" noChangeArrowheads="1"/>
          </p:cNvSpPr>
          <p:nvPr>
            <p:ph idx="1"/>
          </p:nvPr>
        </p:nvSpPr>
        <p:spPr>
          <a:xfrm>
            <a:off x="762000" y="1447800"/>
            <a:ext cx="7696200" cy="3733800"/>
          </a:xfrm>
          <a:noFill/>
        </p:spPr>
        <p:txBody>
          <a:bodyPr>
            <a:normAutofit fontScale="92500" lnSpcReduction="10000"/>
          </a:bodyPr>
          <a:lstStyle/>
          <a:p>
            <a:pPr algn="r" rtl="1"/>
            <a:r>
              <a:rPr lang="ar-SA" altLang="en-US" sz="4400" b="1" dirty="0" smtClean="0"/>
              <a:t>فقالت </a:t>
            </a:r>
            <a:r>
              <a:rPr lang="ar-SA" altLang="en-US" sz="4400" b="1" dirty="0"/>
              <a:t>: كذا ...........؟ والله ما هو كذلك</a:t>
            </a:r>
            <a:r>
              <a:rPr lang="en-US" altLang="en-US" sz="4400" b="1" dirty="0"/>
              <a:t> . </a:t>
            </a:r>
          </a:p>
          <a:p>
            <a:pPr algn="r" rtl="1"/>
            <a:r>
              <a:rPr lang="ar-SA" altLang="en-US" sz="4400" b="1" dirty="0"/>
              <a:t>فرد الله عليها بصرها</a:t>
            </a:r>
            <a:r>
              <a:rPr lang="en-US" altLang="en-US" sz="4400" b="1" dirty="0"/>
              <a:t> .</a:t>
            </a:r>
          </a:p>
          <a:p>
            <a:pPr algn="r" rtl="1"/>
            <a:r>
              <a:rPr lang="ar-SA" altLang="en-US" sz="4400" b="1" dirty="0" smtClean="0"/>
              <a:t>وما حدث </a:t>
            </a:r>
            <a:r>
              <a:rPr lang="ar-SA" altLang="en-US" sz="4400" b="1" dirty="0" err="1" smtClean="0"/>
              <a:t>لزنيره</a:t>
            </a:r>
            <a:r>
              <a:rPr lang="ar-SA" altLang="en-US" sz="4400" b="1" dirty="0" smtClean="0"/>
              <a:t> ( رضي الله عنها ) فقد ذهب بصرها وهي تأبى إلى الإسلام فقال المشركون : ما أصاب بصرها إلا اللات </a:t>
            </a:r>
            <a:r>
              <a:rPr lang="ar-SA" altLang="en-US" sz="4400" b="1" dirty="0" err="1" smtClean="0"/>
              <a:t>والعزى</a:t>
            </a:r>
            <a:r>
              <a:rPr lang="en-US" altLang="en-US" sz="4400" b="1" dirty="0" smtClean="0"/>
              <a:t> </a:t>
            </a:r>
            <a:r>
              <a:rPr lang="en-US" altLang="en-US" dirty="0" smtClean="0">
                <a:solidFill>
                  <a:schemeClr val="accent3"/>
                </a:solidFill>
              </a:rPr>
              <a:t>.</a:t>
            </a:r>
            <a:endParaRPr lang="en-US" altLang="en-US" dirty="0">
              <a:solidFill>
                <a:schemeClr val="accent3"/>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533400" y="228600"/>
            <a:ext cx="8153400" cy="6172200"/>
          </a:xfrm>
          <a:noFill/>
        </p:spPr>
        <p:txBody>
          <a:bodyPr/>
          <a:lstStyle/>
          <a:p>
            <a:pPr algn="r" rtl="1"/>
            <a:r>
              <a:rPr lang="en-US" altLang="en-US" sz="4800" b="1" dirty="0">
                <a:solidFill>
                  <a:srgbClr val="C00000"/>
                </a:solidFill>
              </a:rPr>
              <a:t>*</a:t>
            </a:r>
            <a:r>
              <a:rPr lang="en-US" altLang="en-US" sz="7200" b="1" dirty="0">
                <a:solidFill>
                  <a:srgbClr val="C00000"/>
                </a:solidFill>
              </a:rPr>
              <a:t> </a:t>
            </a:r>
            <a:r>
              <a:rPr lang="ar-SA" altLang="en-US" sz="7200" b="1" dirty="0">
                <a:solidFill>
                  <a:srgbClr val="C00000"/>
                </a:solidFill>
                <a:cs typeface="DecoType Naskh Extensions" pitchFamily="2" charset="-78"/>
              </a:rPr>
              <a:t>القتل </a:t>
            </a:r>
            <a:r>
              <a:rPr lang="ar-SA" altLang="en-US" sz="7200" b="1" dirty="0" smtClean="0">
                <a:solidFill>
                  <a:srgbClr val="C00000"/>
                </a:solidFill>
                <a:cs typeface="DecoType Naskh Extensions" pitchFamily="2" charset="-78"/>
              </a:rPr>
              <a:t>والتصفية  </a:t>
            </a:r>
            <a:r>
              <a:rPr lang="ar-SA" altLang="en-US" sz="7200" b="1" dirty="0">
                <a:solidFill>
                  <a:srgbClr val="C00000"/>
                </a:solidFill>
                <a:cs typeface="DecoType Naskh Extensions" pitchFamily="2" charset="-78"/>
              </a:rPr>
              <a:t>:</a:t>
            </a:r>
            <a:r>
              <a:rPr lang="en-US" altLang="en-US" sz="4800" b="1" dirty="0"/>
              <a:t/>
            </a:r>
            <a:br>
              <a:rPr lang="en-US" altLang="en-US" sz="4800" b="1" dirty="0"/>
            </a:br>
            <a:r>
              <a:rPr lang="ar-SA" altLang="en-US" sz="4800" b="1" dirty="0">
                <a:solidFill>
                  <a:srgbClr val="660033"/>
                </a:solidFill>
              </a:rPr>
              <a:t> </a:t>
            </a:r>
            <a:r>
              <a:rPr lang="ar-SA" altLang="en-US" sz="3600" b="1" dirty="0">
                <a:solidFill>
                  <a:schemeClr val="tx1"/>
                </a:solidFill>
              </a:rPr>
              <a:t>و هذا ما حدث للأسرة </a:t>
            </a:r>
            <a:r>
              <a:rPr lang="ar-SA" altLang="en-US" sz="3600" b="1" dirty="0" err="1">
                <a:solidFill>
                  <a:schemeClr val="tx1"/>
                </a:solidFill>
              </a:rPr>
              <a:t>الياسرية</a:t>
            </a:r>
            <a:r>
              <a:rPr lang="ar-SA" altLang="en-US" sz="3600" b="1" dirty="0">
                <a:solidFill>
                  <a:schemeClr val="tx1"/>
                </a:solidFill>
              </a:rPr>
              <a:t> والتي تتكون من </a:t>
            </a:r>
            <a:r>
              <a:rPr lang="ar-SA" altLang="en-US" sz="3600" b="1" dirty="0" err="1" smtClean="0">
                <a:solidFill>
                  <a:schemeClr val="tx1"/>
                </a:solidFill>
              </a:rPr>
              <a:t>ياسروسميه</a:t>
            </a:r>
            <a:r>
              <a:rPr lang="ar-SA" altLang="en-US" sz="3600" b="1" dirty="0" smtClean="0">
                <a:solidFill>
                  <a:schemeClr val="tx1"/>
                </a:solidFill>
              </a:rPr>
              <a:t> </a:t>
            </a:r>
            <a:r>
              <a:rPr lang="ar-SA" altLang="en-US" sz="3600" b="1" dirty="0">
                <a:solidFill>
                  <a:schemeClr val="tx1"/>
                </a:solidFill>
              </a:rPr>
              <a:t>بنت </a:t>
            </a:r>
            <a:r>
              <a:rPr lang="ar-SA" altLang="en-US" sz="3600" b="1" dirty="0" err="1">
                <a:solidFill>
                  <a:schemeClr val="tx1"/>
                </a:solidFill>
              </a:rPr>
              <a:t>خباط</a:t>
            </a:r>
            <a:r>
              <a:rPr lang="ar-SA" altLang="en-US" sz="3600" b="1" dirty="0">
                <a:solidFill>
                  <a:schemeClr val="tx1"/>
                </a:solidFill>
              </a:rPr>
              <a:t> و ابنهما عمار، حيث كان ياسر حليفاً لأبي حذيفة بن المغيرة فتزوج سميه وولدت له عماراً فأعتقه.</a:t>
            </a:r>
            <a:r>
              <a:rPr lang="en-US" altLang="en-US" sz="3600" b="1" dirty="0">
                <a:solidFill>
                  <a:schemeClr val="tx1"/>
                </a:solidFill>
              </a:rPr>
              <a:t/>
            </a:r>
            <a:br>
              <a:rPr lang="en-US" altLang="en-US" sz="3600" b="1" dirty="0">
                <a:solidFill>
                  <a:schemeClr val="tx1"/>
                </a:solidFill>
              </a:rPr>
            </a:br>
            <a:r>
              <a:rPr lang="ar-SA" altLang="en-US" sz="3600" b="1" dirty="0">
                <a:solidFill>
                  <a:schemeClr val="tx1"/>
                </a:solidFill>
              </a:rPr>
              <a:t>و كان عذاب هذه الأسرة متمثل بأن كان بنو مخزوم يخرجون بهم إذا حمية الظهيرة يعذبونهم برمضاء مكة </a:t>
            </a:r>
            <a:r>
              <a:rPr lang="ar-SA" altLang="en-US" sz="3600" b="1" dirty="0" smtClean="0">
                <a:solidFill>
                  <a:schemeClr val="tx1"/>
                </a:solidFill>
              </a:rPr>
              <a:t>ويلبسونهم </a:t>
            </a:r>
            <a:r>
              <a:rPr lang="ar-SA" altLang="en-US" sz="3600" b="1" dirty="0">
                <a:solidFill>
                  <a:schemeClr val="tx1"/>
                </a:solidFill>
              </a:rPr>
              <a:t>دروع من الحديد المحماة بالنار , </a:t>
            </a:r>
            <a:r>
              <a:rPr lang="ar-SA" altLang="en-US" sz="3600" b="1" dirty="0" smtClean="0">
                <a:solidFill>
                  <a:schemeClr val="tx1"/>
                </a:solidFill>
              </a:rPr>
              <a:t>ورغم </a:t>
            </a:r>
            <a:r>
              <a:rPr lang="ar-SA" altLang="en-US" sz="3600" b="1" dirty="0">
                <a:solidFill>
                  <a:schemeClr val="tx1"/>
                </a:solidFill>
              </a:rPr>
              <a:t>ذلك لم يستسلموا </a:t>
            </a:r>
            <a:r>
              <a:rPr lang="ar-SA" altLang="en-US" sz="3600" b="1" dirty="0" smtClean="0">
                <a:solidFill>
                  <a:schemeClr val="tx1"/>
                </a:solidFill>
              </a:rPr>
              <a:t>ولم </a:t>
            </a:r>
            <a:r>
              <a:rPr lang="ar-SA" altLang="en-US" sz="3600" b="1" dirty="0">
                <a:solidFill>
                  <a:schemeClr val="tx1"/>
                </a:solidFill>
              </a:rPr>
              <a:t>يضعفوا أمام هذا النوع من العذاب</a:t>
            </a:r>
            <a:r>
              <a:rPr lang="en-US" altLang="en-US" sz="3600" b="1" dirty="0">
                <a:solidFill>
                  <a:srgbClr val="FFFFFF"/>
                </a:solidFill>
              </a:rPr>
              <a:t>.</a:t>
            </a:r>
            <a:r>
              <a:rPr lang="en-US" altLang="en-US" sz="3600" dirty="0"/>
              <a:t>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457200" y="533400"/>
            <a:ext cx="8077200" cy="5715000"/>
          </a:xfrm>
          <a:noFill/>
        </p:spPr>
        <p:txBody>
          <a:bodyPr/>
          <a:lstStyle/>
          <a:p>
            <a:pPr algn="r" rtl="1"/>
            <a:r>
              <a:rPr lang="ar-SA" altLang="en-US" sz="3600" b="1">
                <a:solidFill>
                  <a:schemeClr val="tx1"/>
                </a:solidFill>
              </a:rPr>
              <a:t>و</a:t>
            </a:r>
            <a:r>
              <a:rPr lang="ar-SA" altLang="en-US" sz="3600" b="1">
                <a:solidFill>
                  <a:srgbClr val="FFFFFF"/>
                </a:solidFill>
              </a:rPr>
              <a:t> </a:t>
            </a:r>
            <a:r>
              <a:rPr lang="ar-SA" altLang="en-US" sz="3600" b="1">
                <a:solidFill>
                  <a:schemeClr val="tx1"/>
                </a:solidFill>
              </a:rPr>
              <a:t>لما اشتكى عمار للرسول (صلى الله عليه و سلم ) قائلاً: ( يا رسول الله باغ منا العذاب كل مبلغ ), فقال له : (اصبر أبا اليقظان ،اللهم لا تعذب من آل ياسر أحداً بالنار). </a:t>
            </a:r>
            <a:r>
              <a:rPr lang="en-US" altLang="en-US" sz="3600" b="1">
                <a:solidFill>
                  <a:schemeClr val="tx1"/>
                </a:solidFill>
              </a:rPr>
              <a:t/>
            </a:r>
            <a:br>
              <a:rPr lang="en-US" altLang="en-US" sz="3600" b="1">
                <a:solidFill>
                  <a:schemeClr val="tx1"/>
                </a:solidFill>
              </a:rPr>
            </a:br>
            <a:r>
              <a:rPr lang="ar-SA" altLang="en-US" sz="3600" b="1">
                <a:solidFill>
                  <a:schemeClr val="tx1"/>
                </a:solidFill>
              </a:rPr>
              <a:t>أما أبو جهل فقد قام بطعنها بحربة في ملمس العفة منها و ماتت فكانت أول شهيدة في الإسلام , ثم ما لبث أن مات أبوه من شدة العذاب.</a:t>
            </a:r>
            <a:r>
              <a:rPr lang="en-US" altLang="en-US" sz="3600" b="1">
                <a:solidFill>
                  <a:schemeClr val="tx1"/>
                </a:solidFill>
              </a:rPr>
              <a:t/>
            </a:r>
            <a:br>
              <a:rPr lang="en-US" altLang="en-US" sz="3600" b="1">
                <a:solidFill>
                  <a:schemeClr val="tx1"/>
                </a:solidFill>
              </a:rPr>
            </a:br>
            <a:r>
              <a:rPr lang="ar-SA" altLang="en-US" sz="3600" b="1">
                <a:solidFill>
                  <a:schemeClr val="tx1"/>
                </a:solidFill>
              </a:rPr>
              <a:t>و لكن أما هذا العذاب الشديد يضعف عمار حتى كان لا يدري ما يقول ,فينطق بكلمة الكفر على لسانه</a:t>
            </a:r>
            <a:r>
              <a:rPr lang="en-US" altLang="en-US" sz="3600" b="1">
                <a:solidFill>
                  <a:schemeClr val="tx1"/>
                </a:solidFill>
              </a:rPr>
              <a:t> </a:t>
            </a:r>
            <a:br>
              <a:rPr lang="en-US" altLang="en-US" sz="3600" b="1">
                <a:solidFill>
                  <a:schemeClr val="tx1"/>
                </a:solidFill>
              </a:rPr>
            </a:br>
            <a:r>
              <a:rPr lang="en-US" altLang="en-US" sz="3600" b="1"/>
              <a:t>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81000" y="533400"/>
            <a:ext cx="8458200" cy="5562600"/>
          </a:xfrm>
          <a:noFill/>
        </p:spPr>
        <p:txBody>
          <a:bodyPr/>
          <a:lstStyle/>
          <a:p>
            <a:pPr algn="r" rtl="1"/>
            <a:r>
              <a:rPr lang="ar-SA" altLang="en-US" sz="3600" b="1">
                <a:solidFill>
                  <a:schemeClr val="tx1"/>
                </a:solidFill>
              </a:rPr>
              <a:t>و</a:t>
            </a:r>
            <a:r>
              <a:rPr lang="ar-SA" altLang="en-US" sz="3600" b="1">
                <a:solidFill>
                  <a:srgbClr val="660033"/>
                </a:solidFill>
              </a:rPr>
              <a:t> </a:t>
            </a:r>
            <a:r>
              <a:rPr lang="ar-SA" altLang="en-US" sz="4000" b="1">
                <a:solidFill>
                  <a:schemeClr val="tx1"/>
                </a:solidFill>
              </a:rPr>
              <a:t>قلبه مطمئن بالإيمان ,و في يوم قدم عمار إلى النبي (صلى الله عليه و سلم ) و هو يبكي فقال له رسول الله (صلى الله عليه و سلم ) : (ما وراءك؟)  فيقول </a:t>
            </a:r>
            <a:r>
              <a:rPr lang="ar-SA" altLang="en-US" sz="4000" b="1">
                <a:solidFill>
                  <a:schemeClr val="tx1"/>
                </a:solidFill>
                <a:sym typeface="Wingdings" pitchFamily="2" charset="2"/>
              </a:rPr>
              <a:t>: (شراً يا رسول الله نلت منك و ذكرت آلهتهم بخير فقال له رسول الله </a:t>
            </a:r>
            <a:r>
              <a:rPr lang="ar-SA" altLang="en-US" sz="4000" b="1">
                <a:solidFill>
                  <a:schemeClr val="tx1"/>
                </a:solidFill>
              </a:rPr>
              <a:t>(صلى الله عليه و سلم ) و كيف و جدت قلبك ؟) , فقال : ( مطمئناً بالإيمان ) , فقام النبي (صلى الله عليه و سلم ) و مسح عينيه بيده و           (  هو يقول : (إن عادوا</a:t>
            </a:r>
            <a:r>
              <a:rPr lang="ar-SA" altLang="en-US" sz="3600" b="1">
                <a:solidFill>
                  <a:schemeClr val="tx1"/>
                </a:solidFill>
              </a:rPr>
              <a:t> </a:t>
            </a:r>
            <a:r>
              <a:rPr lang="ar-SA" altLang="en-US" sz="4000" b="1">
                <a:solidFill>
                  <a:schemeClr val="tx1"/>
                </a:solidFill>
              </a:rPr>
              <a:t>لك فعد لهم بما قلت</a:t>
            </a:r>
            <a:r>
              <a:rPr lang="en-US" altLang="en-US" sz="4000" b="1">
                <a:solidFill>
                  <a:schemeClr val="tx1"/>
                </a:solidFill>
              </a:rPr>
              <a:t>)</a:t>
            </a:r>
            <a:r>
              <a:rPr lang="en-US" altLang="en-US" sz="3600" b="1"/>
              <a:t>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304800" y="533400"/>
            <a:ext cx="8229600" cy="6172200"/>
          </a:xfrm>
          <a:noFill/>
          <a:ln/>
        </p:spPr>
        <p:txBody>
          <a:bodyPr/>
          <a:lstStyle/>
          <a:p>
            <a:pPr algn="r" rtl="1"/>
            <a:r>
              <a:rPr lang="ar-SA" altLang="en-US" sz="3600" b="1" dirty="0">
                <a:solidFill>
                  <a:schemeClr val="tx1"/>
                </a:solidFill>
              </a:rPr>
              <a:t>ما فعله عمار قد أغضب الناس </a:t>
            </a:r>
            <a:r>
              <a:rPr lang="ar-SA" altLang="en-US" sz="3600" b="1" dirty="0" err="1">
                <a:solidFill>
                  <a:schemeClr val="tx1"/>
                </a:solidFill>
              </a:rPr>
              <a:t>و</a:t>
            </a:r>
            <a:r>
              <a:rPr lang="ar-SA" altLang="en-US" sz="3600" b="1" dirty="0">
                <a:solidFill>
                  <a:schemeClr val="tx1"/>
                </a:solidFill>
              </a:rPr>
              <a:t> قالوا : (بأن عمار قد كفر) , فرد عليهم رسول الله(صلى الله عليه </a:t>
            </a:r>
            <a:r>
              <a:rPr lang="ar-SA" altLang="en-US" sz="3600" b="1" dirty="0" err="1">
                <a:solidFill>
                  <a:schemeClr val="tx1"/>
                </a:solidFill>
              </a:rPr>
              <a:t>و</a:t>
            </a:r>
            <a:r>
              <a:rPr lang="ar-SA" altLang="en-US" sz="3600" b="1" dirty="0">
                <a:solidFill>
                  <a:schemeClr val="tx1"/>
                </a:solidFill>
              </a:rPr>
              <a:t> سلم ) قائلاً  : ( كلا إن عماراً </a:t>
            </a:r>
            <a:r>
              <a:rPr lang="ar-SA" altLang="en-US" sz="3600" b="1" dirty="0" smtClean="0">
                <a:solidFill>
                  <a:schemeClr val="tx1"/>
                </a:solidFill>
              </a:rPr>
              <a:t>مليء </a:t>
            </a:r>
            <a:r>
              <a:rPr lang="ar-SA" altLang="en-US" sz="3600" b="1" dirty="0">
                <a:solidFill>
                  <a:schemeClr val="tx1"/>
                </a:solidFill>
              </a:rPr>
              <a:t>إيماناً من مفرق رأسه إلى أخمص قدمه، </a:t>
            </a:r>
            <a:r>
              <a:rPr lang="ar-SA" altLang="en-US" sz="3600" b="1" dirty="0" err="1">
                <a:solidFill>
                  <a:schemeClr val="tx1"/>
                </a:solidFill>
              </a:rPr>
              <a:t>و</a:t>
            </a:r>
            <a:r>
              <a:rPr lang="ar-SA" altLang="en-US" sz="3600" b="1" dirty="0">
                <a:solidFill>
                  <a:schemeClr val="tx1"/>
                </a:solidFill>
              </a:rPr>
              <a:t> اختلط الإيمان </a:t>
            </a:r>
            <a:r>
              <a:rPr lang="ar-SA" altLang="en-US" sz="3600" b="1" dirty="0" smtClean="0">
                <a:solidFill>
                  <a:schemeClr val="tx1"/>
                </a:solidFill>
              </a:rPr>
              <a:t>بلحمه </a:t>
            </a:r>
            <a:r>
              <a:rPr lang="ar-SA" altLang="en-US" sz="3600" b="1" dirty="0" err="1" smtClean="0">
                <a:solidFill>
                  <a:schemeClr val="tx1"/>
                </a:solidFill>
              </a:rPr>
              <a:t>و</a:t>
            </a:r>
            <a:r>
              <a:rPr lang="ar-SA" altLang="en-US" sz="3600" b="1" dirty="0" smtClean="0">
                <a:solidFill>
                  <a:schemeClr val="tx1"/>
                </a:solidFill>
              </a:rPr>
              <a:t> دمه</a:t>
            </a:r>
            <a:r>
              <a:rPr lang="ar-SA" altLang="en-US" sz="3600" b="1" dirty="0">
                <a:solidFill>
                  <a:schemeClr val="tx1"/>
                </a:solidFill>
              </a:rPr>
              <a:t>).</a:t>
            </a:r>
            <a:r>
              <a:rPr lang="en-US" altLang="en-US" sz="3600" b="1" dirty="0">
                <a:solidFill>
                  <a:schemeClr val="tx1"/>
                </a:solidFill>
              </a:rPr>
              <a:t/>
            </a:r>
            <a:br>
              <a:rPr lang="en-US" altLang="en-US" sz="3600" b="1" dirty="0">
                <a:solidFill>
                  <a:schemeClr val="tx1"/>
                </a:solidFill>
              </a:rPr>
            </a:br>
            <a:r>
              <a:rPr lang="ar-SA" altLang="en-US" sz="3600" b="1" dirty="0">
                <a:solidFill>
                  <a:schemeClr val="tx1"/>
                </a:solidFill>
              </a:rPr>
              <a:t>ثم أنزل الله تعالى </a:t>
            </a:r>
            <a:r>
              <a:rPr lang="ar-SA" altLang="en-US" sz="3600" b="1" dirty="0" smtClean="0">
                <a:solidFill>
                  <a:schemeClr val="tx1"/>
                </a:solidFill>
              </a:rPr>
              <a:t>آية </a:t>
            </a:r>
            <a:r>
              <a:rPr lang="ar-SA" altLang="en-US" sz="3600" b="1" dirty="0">
                <a:solidFill>
                  <a:schemeClr val="tx1"/>
                </a:solidFill>
              </a:rPr>
              <a:t>يثبت فيها صدق إيمان عمار : </a:t>
            </a:r>
            <a:r>
              <a:rPr lang="en-US" altLang="en-US" sz="3600" b="1" dirty="0">
                <a:solidFill>
                  <a:schemeClr val="tx1"/>
                </a:solidFill>
              </a:rPr>
              <a:t/>
            </a:r>
            <a:br>
              <a:rPr lang="en-US" altLang="en-US" sz="3600" b="1" dirty="0">
                <a:solidFill>
                  <a:schemeClr val="tx1"/>
                </a:solidFill>
              </a:rPr>
            </a:br>
            <a:r>
              <a:rPr lang="ar-SA" altLang="en-US" sz="3600" b="1" dirty="0">
                <a:solidFill>
                  <a:schemeClr val="tx1"/>
                </a:solidFill>
              </a:rPr>
              <a:t>قال تعالى :</a:t>
            </a:r>
            <a:r>
              <a:rPr lang="en-US" altLang="en-US" sz="3600" b="1" dirty="0">
                <a:solidFill>
                  <a:schemeClr val="tx1"/>
                </a:solidFill>
              </a:rPr>
              <a:t/>
            </a:r>
            <a:br>
              <a:rPr lang="en-US" altLang="en-US" sz="3600" b="1" dirty="0">
                <a:solidFill>
                  <a:schemeClr val="tx1"/>
                </a:solidFill>
              </a:rPr>
            </a:br>
            <a:r>
              <a:rPr lang="ar-EG" altLang="en-US" sz="3600" b="1" dirty="0">
                <a:solidFill>
                  <a:schemeClr val="tx1"/>
                </a:solidFill>
              </a:rPr>
              <a:t>  (( </a:t>
            </a:r>
            <a:r>
              <a:rPr lang="ar-SA" altLang="en-US" sz="3600" b="1" dirty="0">
                <a:solidFill>
                  <a:schemeClr val="tx1"/>
                </a:solidFill>
              </a:rPr>
              <a:t>من كفر بالله من بعد إيمانه إلا من أكره </a:t>
            </a:r>
            <a:r>
              <a:rPr lang="ar-SA" altLang="en-US" sz="3600" b="1" dirty="0" err="1">
                <a:solidFill>
                  <a:schemeClr val="tx1"/>
                </a:solidFill>
              </a:rPr>
              <a:t>و</a:t>
            </a:r>
            <a:r>
              <a:rPr lang="ar-SA" altLang="en-US" sz="3600" b="1" dirty="0">
                <a:solidFill>
                  <a:schemeClr val="tx1"/>
                </a:solidFill>
              </a:rPr>
              <a:t> قلبه مطمئن بالإيمان </a:t>
            </a:r>
            <a:r>
              <a:rPr lang="ar-SA" altLang="en-US" sz="3600" b="1" dirty="0" err="1">
                <a:solidFill>
                  <a:schemeClr val="tx1"/>
                </a:solidFill>
              </a:rPr>
              <a:t>و</a:t>
            </a:r>
            <a:r>
              <a:rPr lang="ar-SA" altLang="en-US" sz="3600" b="1" dirty="0">
                <a:solidFill>
                  <a:schemeClr val="tx1"/>
                </a:solidFill>
              </a:rPr>
              <a:t> لكن من شرح بالكفر صدراً فعليهم غضب من الله </a:t>
            </a:r>
            <a:r>
              <a:rPr lang="ar-SA" altLang="en-US" sz="3600" b="1" dirty="0" err="1">
                <a:solidFill>
                  <a:schemeClr val="tx1"/>
                </a:solidFill>
              </a:rPr>
              <a:t>و</a:t>
            </a:r>
            <a:r>
              <a:rPr lang="ar-SA" altLang="en-US" sz="3600" b="1" dirty="0">
                <a:solidFill>
                  <a:schemeClr val="tx1"/>
                </a:solidFill>
              </a:rPr>
              <a:t> لهم عذاب عظيم</a:t>
            </a:r>
            <a:r>
              <a:rPr lang="en-US" altLang="en-US" sz="3600" b="1" dirty="0">
                <a:solidFill>
                  <a:schemeClr val="tx1"/>
                </a:solidFill>
              </a:rPr>
              <a:t>  )) . </a:t>
            </a:r>
            <a:br>
              <a:rPr lang="en-US" altLang="en-US" sz="3600" b="1" dirty="0">
                <a:solidFill>
                  <a:schemeClr val="tx1"/>
                </a:solidFill>
              </a:rPr>
            </a:br>
            <a:r>
              <a:rPr lang="ar-SA" altLang="en-US" sz="2800" dirty="0">
                <a:solidFill>
                  <a:schemeClr val="tx1"/>
                </a:solidFill>
              </a:rPr>
              <a:t>النحل آية 106</a:t>
            </a:r>
            <a:endParaRPr lang="en-US" altLang="en-US" sz="2800" dirty="0"/>
          </a:p>
        </p:txBody>
      </p:sp>
      <p:pic>
        <p:nvPicPr>
          <p:cNvPr id="184323" name="Picture 3">
            <a:hlinkClick r:id="" action="ppaction://media"/>
          </p:cNvPr>
          <p:cNvPicPr>
            <a:picLocks noRot="1" noChangeAspect="1" noChangeArrowheads="1"/>
          </p:cNvPicPr>
          <p:nvPr>
            <a:wavAudioFile r:embed="rId1" name="Recorded Sound"/>
          </p:nvPr>
        </p:nvPicPr>
        <p:blipFill>
          <a:blip r:embed="rId3" cstate="print"/>
          <a:srcRect/>
          <a:stretch>
            <a:fillRect/>
          </a:stretch>
        </p:blipFill>
        <p:spPr bwMode="auto">
          <a:xfrm>
            <a:off x="1752600" y="5562600"/>
            <a:ext cx="533400" cy="533400"/>
          </a:xfrm>
          <a:prstGeom prst="rect">
            <a:avLst/>
          </a:prstGeom>
          <a:noFill/>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18432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000" fill="hold"/>
                                        <p:tgtEl>
                                          <p:spTgt spid="184323"/>
                                        </p:tgtEl>
                                      </p:cBhvr>
                                    </p:cmd>
                                  </p:childTnLst>
                                </p:cTn>
                              </p:par>
                            </p:childTnLst>
                          </p:cTn>
                        </p:par>
                      </p:childTnLst>
                    </p:cTn>
                  </p:par>
                </p:childTnLst>
              </p:cTn>
              <p:nextCondLst>
                <p:cond evt="onClick" delay="0">
                  <p:tgtEl>
                    <p:spTgt spid="18432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8432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685800" y="609600"/>
            <a:ext cx="7620000" cy="4876800"/>
          </a:xfrm>
          <a:noFill/>
        </p:spPr>
        <p:txBody>
          <a:bodyPr>
            <a:normAutofit fontScale="90000"/>
          </a:bodyPr>
          <a:lstStyle/>
          <a:p>
            <a:pPr algn="r" rtl="1"/>
            <a:r>
              <a:rPr lang="ar-SA" altLang="en-US" sz="5400" b="1" dirty="0">
                <a:solidFill>
                  <a:schemeClr val="tx1"/>
                </a:solidFill>
              </a:rPr>
              <a:t>و كانت هذه الآية </a:t>
            </a:r>
            <a:r>
              <a:rPr lang="ar-SA" altLang="en-US" sz="5400" b="1" dirty="0" err="1" smtClean="0">
                <a:solidFill>
                  <a:schemeClr val="tx1"/>
                </a:solidFill>
              </a:rPr>
              <a:t>إعتذار</a:t>
            </a:r>
            <a:r>
              <a:rPr lang="ar-SA" altLang="en-US" sz="5400" b="1" dirty="0" smtClean="0">
                <a:solidFill>
                  <a:schemeClr val="tx1"/>
                </a:solidFill>
              </a:rPr>
              <a:t> لهؤلاء </a:t>
            </a:r>
            <a:r>
              <a:rPr lang="ar-SA" altLang="en-US" sz="5400" b="1" dirty="0">
                <a:solidFill>
                  <a:schemeClr val="tx1"/>
                </a:solidFill>
              </a:rPr>
              <a:t>المعذبين في الله بان لا حرج عليهم إن جاروا الكفار بطرف اللسان ما دام القلب عامراً بالإيمان ، </a:t>
            </a:r>
            <a:r>
              <a:rPr lang="ar-SA" altLang="en-US" sz="5400" b="1" dirty="0" err="1">
                <a:solidFill>
                  <a:schemeClr val="tx1"/>
                </a:solidFill>
              </a:rPr>
              <a:t>و</a:t>
            </a:r>
            <a:r>
              <a:rPr lang="ar-SA" altLang="en-US" sz="5400" b="1" dirty="0">
                <a:solidFill>
                  <a:schemeClr val="tx1"/>
                </a:solidFill>
              </a:rPr>
              <a:t> وسيلة يلجأ إليها من خاف على نفسه العذاب الشديد</a:t>
            </a:r>
            <a:r>
              <a:rPr lang="en-US" altLang="en-US" sz="5400" b="1" dirty="0">
                <a:solidFill>
                  <a:schemeClr val="tx1"/>
                </a:solidFill>
              </a:rPr>
              <a:t> .</a:t>
            </a:r>
            <a:r>
              <a:rPr lang="en-US" altLang="en-US" sz="3600" b="1" dirty="0">
                <a:solidFill>
                  <a:schemeClr val="tx1"/>
                </a:solidFill>
              </a:rPr>
              <a:t/>
            </a:r>
            <a:br>
              <a:rPr lang="en-US" altLang="en-US" sz="3600" b="1" dirty="0">
                <a:solidFill>
                  <a:schemeClr val="tx1"/>
                </a:solidFill>
              </a:rPr>
            </a:br>
            <a:r>
              <a:rPr lang="en-US" altLang="en-US" b="1" dirty="0"/>
              <a:t>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685800" y="457200"/>
            <a:ext cx="8077200" cy="4953000"/>
          </a:xfrm>
          <a:noFill/>
        </p:spPr>
        <p:txBody>
          <a:bodyPr>
            <a:normAutofit/>
          </a:bodyPr>
          <a:lstStyle/>
          <a:p>
            <a:pPr algn="r" rtl="1"/>
            <a:r>
              <a:rPr lang="ar-SA" altLang="en-US" sz="5400" b="1" dirty="0">
                <a:solidFill>
                  <a:schemeClr val="tx1"/>
                </a:solidFill>
              </a:rPr>
              <a:t>عامر بن </a:t>
            </a:r>
            <a:r>
              <a:rPr lang="ar-SA" altLang="en-US" sz="5400" b="1" dirty="0" err="1">
                <a:solidFill>
                  <a:schemeClr val="tx1"/>
                </a:solidFill>
              </a:rPr>
              <a:t>فهيرة</a:t>
            </a:r>
            <a:r>
              <a:rPr lang="ar-SA" altLang="en-US" sz="5400" b="1" dirty="0">
                <a:solidFill>
                  <a:schemeClr val="tx1"/>
                </a:solidFill>
              </a:rPr>
              <a:t> ، أحد الأسماء التي عذبة في سبيل الله , أسلم قديماً </a:t>
            </a:r>
            <a:r>
              <a:rPr lang="ar-SA" altLang="en-US" sz="5400" b="1" dirty="0" err="1">
                <a:solidFill>
                  <a:schemeClr val="tx1"/>
                </a:solidFill>
              </a:rPr>
              <a:t>و</a:t>
            </a:r>
            <a:r>
              <a:rPr lang="ar-SA" altLang="en-US" sz="5400" b="1" dirty="0">
                <a:solidFill>
                  <a:schemeClr val="tx1"/>
                </a:solidFill>
              </a:rPr>
              <a:t> كان دليل النبي (صلى الله عليه </a:t>
            </a:r>
            <a:r>
              <a:rPr lang="ar-SA" altLang="en-US" sz="5400" b="1" dirty="0" err="1">
                <a:solidFill>
                  <a:schemeClr val="tx1"/>
                </a:solidFill>
              </a:rPr>
              <a:t>و</a:t>
            </a:r>
            <a:r>
              <a:rPr lang="ar-SA" altLang="en-US" sz="5400" b="1" dirty="0">
                <a:solidFill>
                  <a:schemeClr val="tx1"/>
                </a:solidFill>
              </a:rPr>
              <a:t> سلم ) </a:t>
            </a:r>
            <a:r>
              <a:rPr lang="ar-SA" altLang="en-US" sz="5400" b="1" dirty="0" err="1">
                <a:solidFill>
                  <a:schemeClr val="tx1"/>
                </a:solidFill>
              </a:rPr>
              <a:t>و</a:t>
            </a:r>
            <a:r>
              <a:rPr lang="ar-SA" altLang="en-US" sz="5400" b="1" dirty="0">
                <a:solidFill>
                  <a:schemeClr val="tx1"/>
                </a:solidFill>
              </a:rPr>
              <a:t> صديقه أبو بكر في الهجرة يخدمهما , </a:t>
            </a:r>
            <a:r>
              <a:rPr lang="ar-SA" altLang="en-US" sz="5400" b="1" dirty="0" err="1">
                <a:solidFill>
                  <a:schemeClr val="tx1"/>
                </a:solidFill>
              </a:rPr>
              <a:t>و</a:t>
            </a:r>
            <a:r>
              <a:rPr lang="ar-SA" altLang="en-US" sz="5400" b="1" dirty="0">
                <a:solidFill>
                  <a:schemeClr val="tx1"/>
                </a:solidFill>
              </a:rPr>
              <a:t> شهد بدر </a:t>
            </a:r>
            <a:r>
              <a:rPr lang="ar-SA" altLang="en-US" sz="5400" b="1" dirty="0" err="1">
                <a:solidFill>
                  <a:schemeClr val="tx1"/>
                </a:solidFill>
              </a:rPr>
              <a:t>و</a:t>
            </a:r>
            <a:r>
              <a:rPr lang="ar-SA" altLang="en-US" sz="5400" b="1" dirty="0">
                <a:solidFill>
                  <a:srgbClr val="FFFFFF"/>
                </a:solidFill>
              </a:rPr>
              <a:t> </a:t>
            </a:r>
            <a:r>
              <a:rPr lang="ar-SA" altLang="en-US" sz="5400" b="1" dirty="0">
                <a:solidFill>
                  <a:schemeClr val="tx1"/>
                </a:solidFill>
              </a:rPr>
              <a:t>أحد </a:t>
            </a:r>
            <a:r>
              <a:rPr lang="ar-SA" altLang="en-US" sz="5400" b="1" dirty="0" err="1">
                <a:solidFill>
                  <a:schemeClr val="tx1"/>
                </a:solidFill>
              </a:rPr>
              <a:t>و</a:t>
            </a:r>
            <a:r>
              <a:rPr lang="ar-SA" altLang="en-US" sz="5400" b="1" dirty="0">
                <a:solidFill>
                  <a:schemeClr val="tx1"/>
                </a:solidFill>
              </a:rPr>
              <a:t> قتل يوم بئر معونة </a:t>
            </a:r>
            <a:r>
              <a:rPr lang="ar-SA" altLang="en-US" sz="5400" b="1" dirty="0" err="1">
                <a:solidFill>
                  <a:schemeClr val="tx1"/>
                </a:solidFill>
              </a:rPr>
              <a:t>و</a:t>
            </a:r>
            <a:r>
              <a:rPr lang="ar-SA" altLang="en-US" sz="5400" b="1" dirty="0">
                <a:solidFill>
                  <a:schemeClr val="tx1"/>
                </a:solidFill>
              </a:rPr>
              <a:t> سقط شهيداً</a:t>
            </a:r>
            <a:r>
              <a:rPr lang="en-US" altLang="en-US" sz="5400" b="1" dirty="0">
                <a:solidFill>
                  <a:schemeClr val="tx1"/>
                </a:solidFill>
              </a:rPr>
              <a:t>.</a:t>
            </a:r>
            <a:endParaRPr lang="en-US" altLang="en-US" sz="5400" b="1"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285720" y="304800"/>
            <a:ext cx="8501122" cy="5695968"/>
          </a:xfrm>
          <a:noFill/>
        </p:spPr>
        <p:txBody>
          <a:bodyPr/>
          <a:lstStyle/>
          <a:p>
            <a:pPr algn="r" rtl="1"/>
            <a:r>
              <a:rPr lang="ar-SA" altLang="en-US" sz="7200" b="1" dirty="0">
                <a:solidFill>
                  <a:srgbClr val="C00000"/>
                </a:solidFill>
                <a:cs typeface="DecoType Naskh Extensions" pitchFamily="2" charset="-78"/>
              </a:rPr>
              <a:t>أخذ المال </a:t>
            </a:r>
            <a:r>
              <a:rPr lang="ar-SA" altLang="en-US" sz="7200" b="1" dirty="0" err="1">
                <a:solidFill>
                  <a:srgbClr val="C00000"/>
                </a:solidFill>
                <a:cs typeface="DecoType Naskh Extensions" pitchFamily="2" charset="-78"/>
              </a:rPr>
              <a:t>و</a:t>
            </a:r>
            <a:r>
              <a:rPr lang="ar-SA" altLang="en-US" sz="7200" b="1" dirty="0">
                <a:solidFill>
                  <a:srgbClr val="C00000"/>
                </a:solidFill>
                <a:cs typeface="DecoType Naskh Extensions" pitchFamily="2" charset="-78"/>
              </a:rPr>
              <a:t> مصادرته :</a:t>
            </a:r>
            <a:r>
              <a:rPr lang="ar-SA" altLang="en-US" sz="7200" b="1" dirty="0">
                <a:solidFill>
                  <a:srgbClr val="C00000"/>
                </a:solidFill>
              </a:rPr>
              <a:t> </a:t>
            </a:r>
            <a:r>
              <a:rPr lang="en-US" altLang="en-US" sz="4800" b="1" dirty="0"/>
              <a:t/>
            </a:r>
            <a:br>
              <a:rPr lang="en-US" altLang="en-US" sz="4800" b="1" dirty="0"/>
            </a:br>
            <a:r>
              <a:rPr lang="ar-SA" altLang="en-US" sz="4800" b="1" dirty="0">
                <a:solidFill>
                  <a:srgbClr val="660033"/>
                </a:solidFill>
              </a:rPr>
              <a:t> </a:t>
            </a:r>
            <a:r>
              <a:rPr lang="ar-SA" altLang="en-US" sz="3600" b="1" dirty="0">
                <a:solidFill>
                  <a:schemeClr val="tx1"/>
                </a:solidFill>
              </a:rPr>
              <a:t>وهذا ما حدث لصهيب وخباب </a:t>
            </a:r>
            <a:r>
              <a:rPr lang="ar-SA" altLang="en-US" sz="3600" b="1" dirty="0" smtClean="0">
                <a:solidFill>
                  <a:schemeClr val="tx1"/>
                </a:solidFill>
              </a:rPr>
              <a:t>(رضي </a:t>
            </a:r>
            <a:r>
              <a:rPr lang="ar-SA" altLang="en-US" sz="3600" b="1" dirty="0">
                <a:solidFill>
                  <a:schemeClr val="tx1"/>
                </a:solidFill>
              </a:rPr>
              <a:t>الله عنهما) ,فعندما </a:t>
            </a:r>
            <a:r>
              <a:rPr lang="ar-SA" altLang="en-US" sz="3600" b="1" dirty="0" smtClean="0">
                <a:solidFill>
                  <a:schemeClr val="tx1"/>
                </a:solidFill>
              </a:rPr>
              <a:t>أراد </a:t>
            </a:r>
            <a:r>
              <a:rPr lang="ar-SA" altLang="en-US" sz="3600" b="1" dirty="0">
                <a:solidFill>
                  <a:schemeClr val="tx1"/>
                </a:solidFill>
              </a:rPr>
              <a:t>صهيب </a:t>
            </a:r>
            <a:r>
              <a:rPr lang="ar-SA" altLang="en-US" sz="3600" b="1" dirty="0" smtClean="0">
                <a:solidFill>
                  <a:schemeClr val="tx1"/>
                </a:solidFill>
              </a:rPr>
              <a:t>أن </a:t>
            </a:r>
            <a:r>
              <a:rPr lang="ar-SA" altLang="en-US" sz="3600" b="1" dirty="0">
                <a:solidFill>
                  <a:schemeClr val="tx1"/>
                </a:solidFill>
              </a:rPr>
              <a:t>يهاجر قال له كفار قريش :( </a:t>
            </a:r>
            <a:r>
              <a:rPr lang="ar-SA" altLang="en-US" sz="3600" b="1" dirty="0" smtClean="0">
                <a:solidFill>
                  <a:schemeClr val="tx1"/>
                </a:solidFill>
              </a:rPr>
              <a:t>أتيتنا </a:t>
            </a:r>
            <a:r>
              <a:rPr lang="ar-SA" altLang="en-US" sz="3600" b="1" dirty="0">
                <a:solidFill>
                  <a:schemeClr val="tx1"/>
                </a:solidFill>
              </a:rPr>
              <a:t>صعلوك حقيرا فكثر مالك,وبلغت </a:t>
            </a:r>
            <a:r>
              <a:rPr lang="ar-SA" altLang="en-US" sz="3600" b="1" dirty="0" smtClean="0">
                <a:solidFill>
                  <a:schemeClr val="tx1"/>
                </a:solidFill>
              </a:rPr>
              <a:t>الذي </a:t>
            </a:r>
            <a:r>
              <a:rPr lang="ar-SA" altLang="en-US" sz="3600" b="1" dirty="0">
                <a:solidFill>
                  <a:schemeClr val="tx1"/>
                </a:solidFill>
              </a:rPr>
              <a:t>بلغت ثم تريد أن تخرج بمالك </a:t>
            </a:r>
            <a:r>
              <a:rPr lang="ar-SA" altLang="en-US" sz="3600" b="1" dirty="0" err="1">
                <a:solidFill>
                  <a:schemeClr val="tx1"/>
                </a:solidFill>
              </a:rPr>
              <a:t>و</a:t>
            </a:r>
            <a:r>
              <a:rPr lang="ar-SA" altLang="en-US" sz="3600" b="1" dirty="0">
                <a:solidFill>
                  <a:schemeClr val="tx1"/>
                </a:solidFill>
              </a:rPr>
              <a:t> نفسك , </a:t>
            </a:r>
            <a:r>
              <a:rPr lang="ar-SA" altLang="en-US" sz="3600" b="1" dirty="0" err="1">
                <a:solidFill>
                  <a:schemeClr val="tx1"/>
                </a:solidFill>
              </a:rPr>
              <a:t>و</a:t>
            </a:r>
            <a:r>
              <a:rPr lang="ar-SA" altLang="en-US" sz="3600" b="1" dirty="0">
                <a:solidFill>
                  <a:schemeClr val="tx1"/>
                </a:solidFill>
              </a:rPr>
              <a:t> الله لا يكون ذلك ), فقال</a:t>
            </a:r>
            <a:r>
              <a:rPr lang="en-US" altLang="en-US" sz="3600" b="1" dirty="0">
                <a:solidFill>
                  <a:schemeClr val="tx1"/>
                </a:solidFill>
              </a:rPr>
              <a:t> : ( </a:t>
            </a:r>
            <a:r>
              <a:rPr lang="ar-SA" altLang="en-US" sz="3600" b="1" dirty="0">
                <a:solidFill>
                  <a:schemeClr val="tx1"/>
                </a:solidFill>
              </a:rPr>
              <a:t>أرأيتم إن جعلت لكم مالي أتخلون سبيلي ؟ ) , قالوا : ( نعم ) , قال : ( إني جعلت لكم مالي ) , فبلغ ذلك رسول الله (صلى الله عليه </a:t>
            </a:r>
            <a:r>
              <a:rPr lang="ar-SA" altLang="en-US" sz="3600" b="1" dirty="0" err="1">
                <a:solidFill>
                  <a:schemeClr val="tx1"/>
                </a:solidFill>
              </a:rPr>
              <a:t>و</a:t>
            </a:r>
            <a:r>
              <a:rPr lang="ar-SA" altLang="en-US" sz="3600" b="1" dirty="0">
                <a:solidFill>
                  <a:schemeClr val="tx1"/>
                </a:solidFill>
              </a:rPr>
              <a:t> سلم ) فقال : ( ربح صهيب , ربح صهيب</a:t>
            </a:r>
            <a:r>
              <a:rPr lang="en-US" altLang="en-US" sz="3600" b="1" dirty="0">
                <a:solidFill>
                  <a:srgbClr val="FFFFFF"/>
                </a:solidFill>
              </a:rPr>
              <a:t> ).</a:t>
            </a:r>
            <a:r>
              <a:rPr lang="en-US" altLang="en-US" sz="3600" b="1" dirty="0"/>
              <a:t>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685800" y="381000"/>
            <a:ext cx="7772400" cy="5638800"/>
          </a:xfrm>
          <a:noFill/>
        </p:spPr>
        <p:txBody>
          <a:bodyPr/>
          <a:lstStyle/>
          <a:p>
            <a:pPr algn="r" rtl="1"/>
            <a:r>
              <a:rPr lang="ar-SA" altLang="en-US" sz="3600" b="1">
                <a:solidFill>
                  <a:schemeClr val="tx1"/>
                </a:solidFill>
              </a:rPr>
              <a:t>و في رواية أخرى قيل أن صهيب قال : ( خرج رسول الله (صلى الله عليه و سلم )  و خرج معه صديقه الصديق أبو بكر (رضي الله عنه) , و كنت قد تأهبت للرحيل ,فتصد لي مجموعه من كفار قريش , فقالوا : (قد شغله الله عنكم ببطنه و لم أكن شاكياً ), فناموا فخرجت منهم ( يعني متسللاً) فتبعني مجموعه من الناس يريدون أن يمنعوني من الهجرة فقلت لهم : ( إن أعطيتكم أواقي من الذهب أتخلون سبيلي و توفون لي ؟</a:t>
            </a:r>
            <a:r>
              <a:rPr lang="en-US" altLang="en-US" sz="3600" b="1">
                <a:solidFill>
                  <a:schemeClr val="tx1"/>
                </a:solidFill>
              </a:rPr>
              <a:t>)</a:t>
            </a:r>
            <a:r>
              <a:rPr lang="en-US" altLang="en-US" sz="3600" b="1"/>
              <a:t>   </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228600" y="762000"/>
            <a:ext cx="8686800" cy="4495800"/>
          </a:xfrm>
          <a:noFill/>
        </p:spPr>
        <p:txBody>
          <a:bodyPr/>
          <a:lstStyle/>
          <a:p>
            <a:pPr algn="r" rtl="1"/>
            <a:r>
              <a:rPr lang="ar-SA" altLang="en-US" sz="3600" b="1">
                <a:solidFill>
                  <a:schemeClr val="tx1"/>
                </a:solidFill>
              </a:rPr>
              <a:t>ففعلوا , فتبعتهم إلى مكة فقلت : ( احفروا تحت أسكفة الباب فإن بها أواقي , و اذهبوا إلى فلانة فخذوا الحلتين , فخرجت حتى قدمت على رسول الله (صلى الله عليه و سلم) بقباء فبل أن يتحول عنها فلما رآني قال : (  يا أبي يحى ربح البيع ), فقلت </a:t>
            </a:r>
            <a:r>
              <a:rPr lang="ar-SA" altLang="en-US" sz="3600" b="1">
                <a:solidFill>
                  <a:schemeClr val="tx1"/>
                </a:solidFill>
                <a:sym typeface="Wingdings" pitchFamily="2" charset="2"/>
              </a:rPr>
              <a:t>: ( يا رسول الله ما سبقني إليك أحد, و ما أخبرك إلا جبريل (عليه   السلام</a:t>
            </a:r>
            <a:r>
              <a:rPr lang="en-US" altLang="en-US" sz="3600" b="1">
                <a:solidFill>
                  <a:schemeClr val="tx1"/>
                </a:solidFill>
                <a:sym typeface="Wingdings" pitchFamily="2" charset="2"/>
              </a:rPr>
              <a:t>).</a:t>
            </a:r>
            <a:r>
              <a:rPr lang="en-US" altLang="en-US" sz="3600" b="1">
                <a:sym typeface="Wingdings" pitchFamily="2" charset="2"/>
              </a:rPr>
              <a:t>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914400" y="609600"/>
            <a:ext cx="7772400" cy="5410200"/>
          </a:xfrm>
          <a:noFill/>
        </p:spPr>
        <p:txBody>
          <a:bodyPr/>
          <a:lstStyle/>
          <a:p>
            <a:pPr algn="r" rtl="1"/>
            <a:r>
              <a:rPr lang="en-US" altLang="en-US" sz="3600" b="1" dirty="0">
                <a:solidFill>
                  <a:srgbClr val="FFFFFF"/>
                </a:solidFill>
              </a:rPr>
              <a:t>  </a:t>
            </a:r>
            <a:r>
              <a:rPr lang="ar-SA" altLang="en-US" sz="3600" b="1" dirty="0">
                <a:solidFill>
                  <a:schemeClr val="tx1"/>
                </a:solidFill>
              </a:rPr>
              <a:t>أما خباب فقد كان يعمل حداداً فصنع للعاص بن وائل سيفاً , فاجتمع له عنده مال ,فذهب يتقاضاه .</a:t>
            </a:r>
            <a:r>
              <a:rPr lang="en-US" altLang="en-US" sz="3600" b="1" dirty="0">
                <a:solidFill>
                  <a:schemeClr val="tx1"/>
                </a:solidFill>
              </a:rPr>
              <a:t/>
            </a:r>
            <a:br>
              <a:rPr lang="en-US" altLang="en-US" sz="3600" b="1" dirty="0">
                <a:solidFill>
                  <a:schemeClr val="tx1"/>
                </a:solidFill>
              </a:rPr>
            </a:br>
            <a:r>
              <a:rPr lang="ar-SA" altLang="en-US" sz="3600" b="1" dirty="0">
                <a:solidFill>
                  <a:schemeClr val="tx1"/>
                </a:solidFill>
              </a:rPr>
              <a:t>فقال العاص : ( لا أقضيك حتى تكفر بمحمد ) </a:t>
            </a:r>
            <a:r>
              <a:rPr lang="en-US" altLang="en-US" sz="3600" b="1" dirty="0">
                <a:solidFill>
                  <a:schemeClr val="tx1"/>
                </a:solidFill>
              </a:rPr>
              <a:t/>
            </a:r>
            <a:br>
              <a:rPr lang="en-US" altLang="en-US" sz="3600" b="1" dirty="0">
                <a:solidFill>
                  <a:schemeClr val="tx1"/>
                </a:solidFill>
              </a:rPr>
            </a:br>
            <a:r>
              <a:rPr lang="ar-SA" altLang="en-US" sz="3600" b="1" dirty="0">
                <a:solidFill>
                  <a:schemeClr val="tx1"/>
                </a:solidFill>
              </a:rPr>
              <a:t>فقلت : ( حتى تموت يوم تبعث )</a:t>
            </a:r>
            <a:r>
              <a:rPr lang="en-US" altLang="en-US" sz="3600" b="1" dirty="0">
                <a:solidFill>
                  <a:schemeClr val="tx1"/>
                </a:solidFill>
              </a:rPr>
              <a:t/>
            </a:r>
            <a:br>
              <a:rPr lang="en-US" altLang="en-US" sz="3600" b="1" dirty="0">
                <a:solidFill>
                  <a:schemeClr val="tx1"/>
                </a:solidFill>
              </a:rPr>
            </a:br>
            <a:r>
              <a:rPr lang="ar-SA" altLang="en-US" sz="3600" b="1" dirty="0">
                <a:solidFill>
                  <a:schemeClr val="tx1"/>
                </a:solidFill>
              </a:rPr>
              <a:t> فقال العاص ساخراً : ( بأنه سوف يقضيه يوم القيامة من ماله )</a:t>
            </a:r>
            <a:r>
              <a:rPr lang="en-US" altLang="en-US" sz="3600" b="1" dirty="0">
                <a:solidFill>
                  <a:schemeClr val="tx1"/>
                </a:solidFill>
              </a:rPr>
              <a:t/>
            </a:r>
            <a:br>
              <a:rPr lang="en-US" altLang="en-US" sz="3600" b="1" dirty="0">
                <a:solidFill>
                  <a:schemeClr val="tx1"/>
                </a:solidFill>
              </a:rPr>
            </a:br>
            <a:r>
              <a:rPr lang="ar-SA" altLang="en-US" sz="3600" b="1" dirty="0">
                <a:solidFill>
                  <a:schemeClr val="tx1"/>
                </a:solidFill>
              </a:rPr>
              <a:t>فأنزل الله تعالى الآية القرآنية</a:t>
            </a:r>
            <a:r>
              <a:rPr lang="en-US" altLang="en-US" sz="3600" b="1" dirty="0">
                <a:solidFill>
                  <a:srgbClr val="FFFFFF"/>
                </a:solidFill>
              </a:rPr>
              <a:t> :</a:t>
            </a:r>
            <a:br>
              <a:rPr lang="en-US" altLang="en-US" sz="3600" b="1" dirty="0">
                <a:solidFill>
                  <a:srgbClr val="FFFFFF"/>
                </a:solidFill>
              </a:rPr>
            </a:br>
            <a:r>
              <a:rPr lang="en-US" altLang="en-US" sz="3600" b="1" dirty="0">
                <a:solidFill>
                  <a:srgbClr val="C00000"/>
                </a:solidFill>
              </a:rPr>
              <a:t>( </a:t>
            </a:r>
            <a:r>
              <a:rPr lang="ar-SA" altLang="en-US" sz="3600" b="1" dirty="0">
                <a:solidFill>
                  <a:srgbClr val="C00000"/>
                </a:solidFill>
              </a:rPr>
              <a:t>أفرأيت </a:t>
            </a:r>
            <a:r>
              <a:rPr lang="ar-SA" altLang="en-US" sz="3600" b="1" dirty="0" err="1">
                <a:solidFill>
                  <a:srgbClr val="C00000"/>
                </a:solidFill>
              </a:rPr>
              <a:t>الذى</a:t>
            </a:r>
            <a:r>
              <a:rPr lang="ar-SA" altLang="en-US" sz="3600" b="1" dirty="0">
                <a:solidFill>
                  <a:srgbClr val="C00000"/>
                </a:solidFill>
              </a:rPr>
              <a:t> كفر بآياتنا </a:t>
            </a:r>
            <a:r>
              <a:rPr lang="ar-SA" altLang="en-US" sz="3600" b="1" dirty="0" err="1">
                <a:solidFill>
                  <a:srgbClr val="C00000"/>
                </a:solidFill>
              </a:rPr>
              <a:t>و</a:t>
            </a:r>
            <a:r>
              <a:rPr lang="ar-SA" altLang="en-US" sz="3600" b="1" dirty="0">
                <a:solidFill>
                  <a:srgbClr val="C00000"/>
                </a:solidFill>
              </a:rPr>
              <a:t> قال لأوتين مالاً </a:t>
            </a:r>
            <a:r>
              <a:rPr lang="ar-SA" altLang="en-US" sz="3600" b="1" dirty="0" err="1">
                <a:solidFill>
                  <a:srgbClr val="C00000"/>
                </a:solidFill>
              </a:rPr>
              <a:t>و</a:t>
            </a:r>
            <a:r>
              <a:rPr lang="ar-SA" altLang="en-US" sz="3600" b="1" dirty="0">
                <a:solidFill>
                  <a:srgbClr val="C00000"/>
                </a:solidFill>
              </a:rPr>
              <a:t> ولداً).</a:t>
            </a:r>
            <a:r>
              <a:rPr lang="en-US" altLang="en-US" sz="3600" b="1" dirty="0">
                <a:solidFill>
                  <a:srgbClr val="C00000"/>
                </a:solidFill>
              </a:rPr>
              <a:t/>
            </a:r>
            <a:br>
              <a:rPr lang="en-US" altLang="en-US" sz="3600" b="1" dirty="0">
                <a:solidFill>
                  <a:srgbClr val="C00000"/>
                </a:solidFill>
              </a:rPr>
            </a:br>
            <a:r>
              <a:rPr lang="ar-SA" altLang="en-US" sz="2800" b="1" dirty="0">
                <a:solidFill>
                  <a:srgbClr val="C00000"/>
                </a:solidFill>
              </a:rPr>
              <a:t>مريم آية ( 77</a:t>
            </a:r>
            <a:r>
              <a:rPr lang="en-US" altLang="en-US" sz="2800" b="1" dirty="0">
                <a:solidFill>
                  <a:srgbClr val="C00000"/>
                </a:solidFill>
              </a:rPr>
              <a:t> )</a:t>
            </a:r>
          </a:p>
        </p:txBody>
      </p:sp>
      <p:pic>
        <p:nvPicPr>
          <p:cNvPr id="190467" name="Picture 3">
            <a:hlinkClick r:id="" action="ppaction://media"/>
          </p:cNvPr>
          <p:cNvPicPr>
            <a:picLocks noRot="1" noChangeAspect="1" noChangeArrowheads="1"/>
          </p:cNvPicPr>
          <p:nvPr>
            <a:wavAudioFile r:embed="rId1" name="Recorded Sound"/>
          </p:nvPr>
        </p:nvPicPr>
        <p:blipFill>
          <a:blip r:embed="rId4" cstate="print"/>
          <a:srcRect/>
          <a:stretch>
            <a:fillRect/>
          </a:stretch>
        </p:blipFill>
        <p:spPr bwMode="auto">
          <a:xfrm>
            <a:off x="457200" y="6019800"/>
            <a:ext cx="304800" cy="304800"/>
          </a:xfrm>
          <a:prstGeom prst="rect">
            <a:avLst/>
          </a:prstGeom>
          <a:noFill/>
        </p:spPr>
      </p:pic>
      <p:pic>
        <p:nvPicPr>
          <p:cNvPr id="190468" name="Picture 4">
            <a:hlinkClick r:id="" action="ppaction://media"/>
          </p:cNvPr>
          <p:cNvPicPr>
            <a:picLocks noRot="1" noChangeAspect="1" noChangeArrowheads="1"/>
          </p:cNvPicPr>
          <p:nvPr>
            <a:wavAudioFile r:embed="rId2" name="Recorded Sound"/>
          </p:nvPr>
        </p:nvPicPr>
        <p:blipFill>
          <a:blip r:embed="rId4" cstate="print"/>
          <a:srcRect/>
          <a:stretch>
            <a:fillRect/>
          </a:stretch>
        </p:blipFill>
        <p:spPr bwMode="auto">
          <a:xfrm>
            <a:off x="8382000" y="304800"/>
            <a:ext cx="304800" cy="304800"/>
          </a:xfrm>
          <a:prstGeom prst="rect">
            <a:avLst/>
          </a:prstGeom>
          <a:noFill/>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19046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000" fill="hold"/>
                                        <p:tgtEl>
                                          <p:spTgt spid="190468"/>
                                        </p:tgtEl>
                                      </p:cBhvr>
                                    </p:cmd>
                                  </p:childTnLst>
                                </p:cTn>
                              </p:par>
                            </p:childTnLst>
                          </p:cTn>
                        </p:par>
                      </p:childTnLst>
                    </p:cTn>
                  </p:par>
                </p:childTnLst>
              </p:cTn>
              <p:nextCondLst>
                <p:cond evt="onClick" delay="0">
                  <p:tgtEl>
                    <p:spTgt spid="19046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90468"/>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304800" y="381000"/>
            <a:ext cx="8610600" cy="5691206"/>
          </a:xfrm>
          <a:noFill/>
        </p:spPr>
        <p:txBody>
          <a:bodyPr/>
          <a:lstStyle/>
          <a:p>
            <a:pPr algn="r" rtl="1"/>
            <a:r>
              <a:rPr lang="ar-SA" altLang="en-US" sz="6000" b="1" dirty="0">
                <a:solidFill>
                  <a:srgbClr val="C00000"/>
                </a:solidFill>
                <a:cs typeface="DecoType Naskh Extensions" pitchFamily="2" charset="-78"/>
              </a:rPr>
              <a:t>تفريق شمل الأسرة الواحدة :</a:t>
            </a:r>
            <a:r>
              <a:rPr lang="en-US" altLang="en-US" sz="4800" b="1" dirty="0"/>
              <a:t/>
            </a:r>
            <a:br>
              <a:rPr lang="en-US" altLang="en-US" sz="4800" b="1" dirty="0"/>
            </a:br>
            <a:r>
              <a:rPr lang="ar-SA" altLang="en-US" sz="4800" b="1" dirty="0">
                <a:solidFill>
                  <a:srgbClr val="FFFFFF"/>
                </a:solidFill>
              </a:rPr>
              <a:t> </a:t>
            </a:r>
            <a:r>
              <a:rPr lang="ar-SA" altLang="en-US" sz="3600" b="1" dirty="0">
                <a:solidFill>
                  <a:schemeClr val="tx1"/>
                </a:solidFill>
              </a:rPr>
              <a:t>و هذا بالفعل ما حدث لعائلة أبو </a:t>
            </a:r>
            <a:r>
              <a:rPr lang="ar-SA" altLang="en-US" sz="3600" b="1" dirty="0" smtClean="0">
                <a:solidFill>
                  <a:schemeClr val="tx1"/>
                </a:solidFill>
              </a:rPr>
              <a:t>سلمه </a:t>
            </a:r>
            <a:r>
              <a:rPr lang="ar-SA" altLang="en-US" sz="3600" b="1" dirty="0">
                <a:solidFill>
                  <a:schemeClr val="tx1"/>
                </a:solidFill>
              </a:rPr>
              <a:t>(رضي الله عنهم) </a:t>
            </a:r>
            <a:r>
              <a:rPr lang="en-US" altLang="en-US" sz="3600" b="1" dirty="0">
                <a:solidFill>
                  <a:schemeClr val="tx1"/>
                </a:solidFill>
              </a:rPr>
              <a:t/>
            </a:r>
            <a:br>
              <a:rPr lang="en-US" altLang="en-US" sz="3600" b="1" dirty="0">
                <a:solidFill>
                  <a:schemeClr val="tx1"/>
                </a:solidFill>
              </a:rPr>
            </a:br>
            <a:r>
              <a:rPr lang="ar-SA" altLang="en-US" sz="3600" b="1" dirty="0">
                <a:solidFill>
                  <a:schemeClr val="tx1"/>
                </a:solidFill>
              </a:rPr>
              <a:t>قالت أم سلمه (رضي الله عنها ) : ( لما أراد أبو </a:t>
            </a:r>
            <a:r>
              <a:rPr lang="ar-SA" altLang="en-US" sz="3600" b="1" dirty="0" smtClean="0">
                <a:solidFill>
                  <a:schemeClr val="tx1"/>
                </a:solidFill>
              </a:rPr>
              <a:t>سلمه </a:t>
            </a:r>
            <a:r>
              <a:rPr lang="ar-SA" altLang="en-US" sz="3600" b="1" dirty="0">
                <a:solidFill>
                  <a:schemeClr val="tx1"/>
                </a:solidFill>
              </a:rPr>
              <a:t>الخروج إلى المدينة أتى بالبعير ثم حملني أنا </a:t>
            </a:r>
            <a:r>
              <a:rPr lang="ar-SA" altLang="en-US" sz="3600" b="1" dirty="0" err="1">
                <a:solidFill>
                  <a:schemeClr val="tx1"/>
                </a:solidFill>
              </a:rPr>
              <a:t>و</a:t>
            </a:r>
            <a:r>
              <a:rPr lang="ar-SA" altLang="en-US" sz="3600" b="1" dirty="0">
                <a:solidFill>
                  <a:schemeClr val="tx1"/>
                </a:solidFill>
              </a:rPr>
              <a:t> ابني </a:t>
            </a:r>
            <a:r>
              <a:rPr lang="ar-SA" altLang="en-US" sz="3600" b="1" dirty="0" smtClean="0">
                <a:solidFill>
                  <a:schemeClr val="tx1"/>
                </a:solidFill>
              </a:rPr>
              <a:t>سلمه </a:t>
            </a:r>
            <a:r>
              <a:rPr lang="ar-SA" altLang="en-US" sz="3600" b="1" dirty="0">
                <a:solidFill>
                  <a:schemeClr val="tx1"/>
                </a:solidFill>
              </a:rPr>
              <a:t>بن أبي </a:t>
            </a:r>
            <a:r>
              <a:rPr lang="ar-SA" altLang="en-US" sz="3600" b="1" dirty="0" smtClean="0">
                <a:solidFill>
                  <a:schemeClr val="tx1"/>
                </a:solidFill>
              </a:rPr>
              <a:t>سلمه </a:t>
            </a:r>
            <a:r>
              <a:rPr lang="ar-SA" altLang="en-US" sz="3600" b="1" dirty="0">
                <a:solidFill>
                  <a:schemeClr val="tx1"/>
                </a:solidFill>
              </a:rPr>
              <a:t>و كان في حجري , ثم خرج </a:t>
            </a:r>
            <a:r>
              <a:rPr lang="ar-SA" altLang="en-US" sz="3600" b="1" dirty="0" err="1">
                <a:solidFill>
                  <a:schemeClr val="tx1"/>
                </a:solidFill>
              </a:rPr>
              <a:t>بي</a:t>
            </a:r>
            <a:r>
              <a:rPr lang="ar-SA" altLang="en-US" sz="3600" b="1" dirty="0">
                <a:solidFill>
                  <a:schemeClr val="tx1"/>
                </a:solidFill>
              </a:rPr>
              <a:t> يقود البعير , فلما رآنا رجال بنو المغيرة بن عبد الله بن عمرو بن </a:t>
            </a:r>
            <a:r>
              <a:rPr lang="ar-SA" altLang="en-US" sz="3600" b="1" dirty="0" err="1">
                <a:solidFill>
                  <a:schemeClr val="tx1"/>
                </a:solidFill>
              </a:rPr>
              <a:t>المخزوم</a:t>
            </a:r>
            <a:r>
              <a:rPr lang="ar-SA" altLang="en-US" sz="3600" b="1" dirty="0">
                <a:solidFill>
                  <a:schemeClr val="tx1"/>
                </a:solidFill>
              </a:rPr>
              <a:t> أتوا إليه فقالوا : ( هذه نفسك غلبتنا عليها</a:t>
            </a:r>
            <a:r>
              <a:rPr lang="en-US" altLang="en-US" sz="3600" b="1" dirty="0">
                <a:solidFill>
                  <a:schemeClr val="tx1"/>
                </a:solidFill>
              </a:rPr>
              <a:t> , </a:t>
            </a:r>
            <a:r>
              <a:rPr lang="ar-SA" altLang="en-US" sz="3600" b="1" dirty="0">
                <a:solidFill>
                  <a:schemeClr val="tx1"/>
                </a:solidFill>
              </a:rPr>
              <a:t>أرأيت صاحبتنا هذه علام نتركك تسير </a:t>
            </a:r>
            <a:r>
              <a:rPr lang="ar-SA" altLang="en-US" sz="3600" b="1" dirty="0" err="1">
                <a:solidFill>
                  <a:schemeClr val="tx1"/>
                </a:solidFill>
              </a:rPr>
              <a:t>بها</a:t>
            </a:r>
            <a:r>
              <a:rPr lang="ar-SA" altLang="en-US" sz="3600" b="1" dirty="0">
                <a:solidFill>
                  <a:schemeClr val="tx1"/>
                </a:solidFill>
              </a:rPr>
              <a:t> في البلاد ؟</a:t>
            </a:r>
            <a:r>
              <a:rPr lang="en-US" altLang="en-US" sz="3600" b="1" dirty="0">
                <a:solidFill>
                  <a:schemeClr val="tx1"/>
                </a:solidFill>
              </a:rPr>
              <a:t>)</a:t>
            </a:r>
            <a:r>
              <a:rPr lang="en-US" altLang="en-US" sz="3600" b="1" dirty="0"/>
              <a:t>  </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457200" y="228600"/>
            <a:ext cx="8458200" cy="6324600"/>
          </a:xfrm>
          <a:noFill/>
        </p:spPr>
        <p:txBody>
          <a:bodyPr/>
          <a:lstStyle/>
          <a:p>
            <a:pPr algn="r" rtl="1"/>
            <a:r>
              <a:rPr lang="ar-SA" altLang="en-US" sz="3600" b="1">
                <a:solidFill>
                  <a:schemeClr val="tx1"/>
                </a:solidFill>
              </a:rPr>
              <a:t>قالت : ( فنزعوا خطام البعير من يده و أخذوني منه)</a:t>
            </a:r>
            <a:r>
              <a:rPr lang="en-US" altLang="en-US" sz="3600" b="1">
                <a:solidFill>
                  <a:schemeClr val="tx1"/>
                </a:solidFill>
              </a:rPr>
              <a:t/>
            </a:r>
            <a:br>
              <a:rPr lang="en-US" altLang="en-US" sz="3600" b="1">
                <a:solidFill>
                  <a:schemeClr val="tx1"/>
                </a:solidFill>
              </a:rPr>
            </a:br>
            <a:r>
              <a:rPr lang="ar-SA" altLang="en-US" sz="3600" b="1">
                <a:solidFill>
                  <a:schemeClr val="tx1"/>
                </a:solidFill>
              </a:rPr>
              <a:t>قالت : ( و غضب ذلك بنو عبد أسد رهط أبي سلمة ,فقالوا : ( لا و الله لا نترك ابننا عندها إذ نزعتموها من صاحبها )</a:t>
            </a:r>
            <a:r>
              <a:rPr lang="en-US" altLang="en-US" sz="3600" b="1">
                <a:solidFill>
                  <a:schemeClr val="tx1"/>
                </a:solidFill>
              </a:rPr>
              <a:t/>
            </a:r>
            <a:br>
              <a:rPr lang="en-US" altLang="en-US" sz="3600" b="1">
                <a:solidFill>
                  <a:schemeClr val="tx1"/>
                </a:solidFill>
              </a:rPr>
            </a:br>
            <a:r>
              <a:rPr lang="ar-SA" altLang="en-US" sz="3600" b="1">
                <a:solidFill>
                  <a:schemeClr val="tx1"/>
                </a:solidFill>
              </a:rPr>
              <a:t> قالت : ( فتجاذبوا ابنى سلمة بينهم حتى خلعوا يده )</a:t>
            </a:r>
            <a:r>
              <a:rPr lang="en-US" altLang="en-US" sz="3600" b="1">
                <a:solidFill>
                  <a:schemeClr val="tx1"/>
                </a:solidFill>
              </a:rPr>
              <a:t/>
            </a:r>
            <a:br>
              <a:rPr lang="en-US" altLang="en-US" sz="3600" b="1">
                <a:solidFill>
                  <a:schemeClr val="tx1"/>
                </a:solidFill>
              </a:rPr>
            </a:br>
            <a:r>
              <a:rPr lang="ar-SA" altLang="en-US" sz="3600" b="1">
                <a:solidFill>
                  <a:schemeClr val="tx1"/>
                </a:solidFill>
              </a:rPr>
              <a:t>و انطلق به بنو عبد الأسد و حبسني بنو المغيرة عندهم و انطلق زوجي إلى المدينة .</a:t>
            </a:r>
            <a:r>
              <a:rPr lang="en-US" altLang="en-US" sz="3600" b="1">
                <a:solidFill>
                  <a:schemeClr val="tx1"/>
                </a:solidFill>
              </a:rPr>
              <a:t/>
            </a:r>
            <a:br>
              <a:rPr lang="en-US" altLang="en-US" sz="3600" b="1">
                <a:solidFill>
                  <a:schemeClr val="tx1"/>
                </a:solidFill>
              </a:rPr>
            </a:br>
            <a:r>
              <a:rPr lang="ar-SA" altLang="en-US" sz="3600" b="1">
                <a:solidFill>
                  <a:schemeClr val="tx1"/>
                </a:solidFill>
              </a:rPr>
              <a:t>قالت : ( ففرق بين زوجي و بين ابني</a:t>
            </a:r>
            <a:r>
              <a:rPr lang="en-US" altLang="en-US" sz="3600" b="1">
                <a:solidFill>
                  <a:schemeClr val="tx1"/>
                </a:solidFill>
              </a:rPr>
              <a:t> )</a:t>
            </a:r>
            <a:br>
              <a:rPr lang="en-US" altLang="en-US" sz="3600" b="1">
                <a:solidFill>
                  <a:schemeClr val="tx1"/>
                </a:solidFill>
              </a:rPr>
            </a:br>
            <a:endParaRPr lang="en-US" altLang="en-US" sz="3600" b="1"/>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785786" y="500042"/>
            <a:ext cx="8077200" cy="6019800"/>
          </a:xfrm>
          <a:noFill/>
        </p:spPr>
        <p:txBody>
          <a:bodyPr/>
          <a:lstStyle/>
          <a:p>
            <a:pPr algn="r" rtl="1"/>
            <a:r>
              <a:rPr lang="ar-SA" altLang="en-US" sz="3600" b="1" dirty="0">
                <a:solidFill>
                  <a:schemeClr val="tx1"/>
                </a:solidFill>
              </a:rPr>
              <a:t>قالت : ( فكنت كل غداة فأجلس </a:t>
            </a:r>
            <a:r>
              <a:rPr lang="ar-SA" altLang="en-US" sz="3600" b="1" dirty="0" err="1">
                <a:solidFill>
                  <a:schemeClr val="tx1"/>
                </a:solidFill>
              </a:rPr>
              <a:t>بالأبطح</a:t>
            </a:r>
            <a:r>
              <a:rPr lang="ar-SA" altLang="en-US" sz="3600" b="1" dirty="0">
                <a:solidFill>
                  <a:schemeClr val="tx1"/>
                </a:solidFill>
              </a:rPr>
              <a:t> , فأظل أبكي حتى أمسى سنة  حتى رآني رجل من بني عمي (أحد بني المغيرة)  فرحمني  . </a:t>
            </a:r>
            <a:r>
              <a:rPr lang="en-US" altLang="en-US" sz="3600" b="1" dirty="0">
                <a:solidFill>
                  <a:schemeClr val="tx1"/>
                </a:solidFill>
              </a:rPr>
              <a:t/>
            </a:r>
            <a:br>
              <a:rPr lang="en-US" altLang="en-US" sz="3600" b="1" dirty="0">
                <a:solidFill>
                  <a:schemeClr val="tx1"/>
                </a:solidFill>
              </a:rPr>
            </a:br>
            <a:r>
              <a:rPr lang="ar-SA" altLang="en-US" sz="3600" b="1" dirty="0">
                <a:solidFill>
                  <a:schemeClr val="tx1"/>
                </a:solidFill>
              </a:rPr>
              <a:t>فقال لبني المغيرة : ( ألا تخرجون هذه المسكينة فرقتم بينها </a:t>
            </a:r>
            <a:r>
              <a:rPr lang="ar-SA" altLang="en-US" sz="3600" b="1" dirty="0" err="1">
                <a:solidFill>
                  <a:schemeClr val="tx1"/>
                </a:solidFill>
              </a:rPr>
              <a:t>و</a:t>
            </a:r>
            <a:r>
              <a:rPr lang="ar-SA" altLang="en-US" sz="3600" b="1" dirty="0">
                <a:solidFill>
                  <a:schemeClr val="tx1"/>
                </a:solidFill>
              </a:rPr>
              <a:t> بين زوجها </a:t>
            </a:r>
            <a:r>
              <a:rPr lang="ar-SA" altLang="en-US" sz="3600" b="1" dirty="0" err="1">
                <a:solidFill>
                  <a:schemeClr val="tx1"/>
                </a:solidFill>
              </a:rPr>
              <a:t>و</a:t>
            </a:r>
            <a:r>
              <a:rPr lang="ar-SA" altLang="en-US" sz="3600" b="1" dirty="0">
                <a:solidFill>
                  <a:schemeClr val="tx1"/>
                </a:solidFill>
              </a:rPr>
              <a:t> بين ابنها ؟)</a:t>
            </a:r>
            <a:r>
              <a:rPr lang="en-US" altLang="en-US" sz="3600" b="1" dirty="0">
                <a:solidFill>
                  <a:schemeClr val="tx1"/>
                </a:solidFill>
              </a:rPr>
              <a:t/>
            </a:r>
            <a:br>
              <a:rPr lang="en-US" altLang="en-US" sz="3600" b="1" dirty="0">
                <a:solidFill>
                  <a:schemeClr val="tx1"/>
                </a:solidFill>
              </a:rPr>
            </a:br>
            <a:r>
              <a:rPr lang="ar-SA" altLang="en-US" sz="3600" b="1" dirty="0">
                <a:solidFill>
                  <a:schemeClr val="tx1"/>
                </a:solidFill>
              </a:rPr>
              <a:t>قالت :  فقالوا : ( </a:t>
            </a:r>
            <a:r>
              <a:rPr lang="ar-SA" altLang="en-US" sz="3600" b="1" dirty="0" err="1">
                <a:solidFill>
                  <a:schemeClr val="tx1"/>
                </a:solidFill>
              </a:rPr>
              <a:t>الحقى</a:t>
            </a:r>
            <a:r>
              <a:rPr lang="ar-SA" altLang="en-US" sz="3600" b="1" dirty="0">
                <a:solidFill>
                  <a:schemeClr val="tx1"/>
                </a:solidFill>
              </a:rPr>
              <a:t> بزوجك إن أرت )</a:t>
            </a:r>
            <a:r>
              <a:rPr lang="en-US" altLang="en-US" sz="3600" b="1" dirty="0">
                <a:solidFill>
                  <a:schemeClr val="tx1"/>
                </a:solidFill>
              </a:rPr>
              <a:t/>
            </a:r>
            <a:br>
              <a:rPr lang="en-US" altLang="en-US" sz="3600" b="1" dirty="0">
                <a:solidFill>
                  <a:schemeClr val="tx1"/>
                </a:solidFill>
              </a:rPr>
            </a:br>
            <a:r>
              <a:rPr lang="ar-SA" altLang="en-US" sz="3600" b="1" dirty="0">
                <a:solidFill>
                  <a:schemeClr val="tx1"/>
                </a:solidFill>
              </a:rPr>
              <a:t>قالت  : (ورد بنو عبد الأسد إلى عند ذلك ابني )</a:t>
            </a:r>
            <a:r>
              <a:rPr lang="en-US" altLang="en-US" sz="3600" b="1" dirty="0">
                <a:solidFill>
                  <a:schemeClr val="tx1"/>
                </a:solidFill>
              </a:rPr>
              <a:t/>
            </a:r>
            <a:br>
              <a:rPr lang="en-US" altLang="en-US" sz="3600" b="1" dirty="0">
                <a:solidFill>
                  <a:schemeClr val="tx1"/>
                </a:solidFill>
              </a:rPr>
            </a:br>
            <a:r>
              <a:rPr lang="ar-SA" altLang="en-US" sz="3600" b="1" dirty="0">
                <a:solidFill>
                  <a:schemeClr val="tx1"/>
                </a:solidFill>
              </a:rPr>
              <a:t>قالت : ( فارتحت بعيري , ثم أخذت ابني فوضعته في حجري ثم خرجت إلى المدينة</a:t>
            </a:r>
            <a:r>
              <a:rPr lang="en-US" altLang="en-US" sz="3600" b="1" dirty="0">
                <a:solidFill>
                  <a:schemeClr val="tx1"/>
                </a:solidFill>
              </a:rPr>
              <a:t> )  </a:t>
            </a:r>
            <a:br>
              <a:rPr lang="en-US" altLang="en-US" sz="3600" b="1" dirty="0">
                <a:solidFill>
                  <a:schemeClr val="tx1"/>
                </a:solidFill>
              </a:rPr>
            </a:br>
            <a:endParaRPr lang="en-US" altLang="en-US" sz="3600" b="1" dirty="0"/>
          </a:p>
        </p:txBody>
      </p:sp>
      <p:pic>
        <p:nvPicPr>
          <p:cNvPr id="193539" name="Picture 3">
            <a:hlinkClick r:id="" action="ppaction://media"/>
          </p:cNvPr>
          <p:cNvPicPr>
            <a:picLocks noRot="1" noChangeAspect="1" noChangeArrowheads="1"/>
          </p:cNvPicPr>
          <p:nvPr>
            <a:wavAudioFile r:embed="rId1" name="Recorded Sound"/>
          </p:nvPr>
        </p:nvPicPr>
        <p:blipFill>
          <a:blip r:embed="rId3" cstate="print"/>
          <a:srcRect/>
          <a:stretch>
            <a:fillRect/>
          </a:stretch>
        </p:blipFill>
        <p:spPr bwMode="auto">
          <a:xfrm>
            <a:off x="304800" y="5638800"/>
            <a:ext cx="304800" cy="304800"/>
          </a:xfrm>
          <a:prstGeom prst="rect">
            <a:avLst/>
          </a:prstGeom>
          <a:noFill/>
        </p:spPr>
      </p:pic>
      <p:sp>
        <p:nvSpPr>
          <p:cNvPr id="193540" name="WordArt 4"/>
          <p:cNvSpPr>
            <a:spLocks noChangeArrowheads="1" noChangeShapeType="1" noTextEdit="1"/>
          </p:cNvSpPr>
          <p:nvPr/>
        </p:nvSpPr>
        <p:spPr bwMode="auto">
          <a:xfrm>
            <a:off x="1214414" y="6072206"/>
            <a:ext cx="6781800" cy="476250"/>
          </a:xfrm>
          <a:prstGeom prst="rect">
            <a:avLst/>
          </a:prstGeom>
        </p:spPr>
        <p:txBody>
          <a:bodyPr wrap="none" fromWordArt="1">
            <a:prstTxWarp prst="textPlain">
              <a:avLst>
                <a:gd name="adj" fmla="val 50000"/>
              </a:avLst>
            </a:prstTxWarp>
          </a:bodyPr>
          <a:lstStyle/>
          <a:p>
            <a:pPr algn="ctr" rtl="1"/>
            <a:r>
              <a:rPr lang="ar-EG" sz="3600" kern="10" dirty="0">
                <a:ln w="9525">
                  <a:solidFill>
                    <a:srgbClr val="FFFF66"/>
                  </a:solidFill>
                  <a:round/>
                  <a:headEnd/>
                  <a:tailEnd/>
                </a:ln>
                <a:solidFill>
                  <a:srgbClr val="C00000"/>
                </a:solidFill>
                <a:latin typeface="Tahoma"/>
                <a:cs typeface="Tahoma"/>
              </a:rPr>
              <a:t>ومن الصحابة الذين عذبوا هم .......!</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609600" y="2071678"/>
            <a:ext cx="7772400" cy="3500462"/>
          </a:xfrm>
          <a:noFill/>
        </p:spPr>
        <p:txBody>
          <a:bodyPr>
            <a:normAutofit/>
          </a:bodyPr>
          <a:lstStyle/>
          <a:p>
            <a:pPr algn="r" rtl="1"/>
            <a:r>
              <a:rPr lang="ar-SA" altLang="en-US" sz="2800" b="1" dirty="0">
                <a:solidFill>
                  <a:schemeClr val="tx1"/>
                </a:solidFill>
              </a:rPr>
              <a:t>يدرك المؤمن أن </a:t>
            </a:r>
            <a:r>
              <a:rPr lang="ar-SA" altLang="en-US" sz="2800" b="1" dirty="0" smtClean="0">
                <a:solidFill>
                  <a:schemeClr val="tx1"/>
                </a:solidFill>
              </a:rPr>
              <a:t>الإسلام </a:t>
            </a:r>
            <a:r>
              <a:rPr lang="ar-SA" altLang="en-US" sz="2800" b="1" dirty="0">
                <a:solidFill>
                  <a:schemeClr val="tx1"/>
                </a:solidFill>
              </a:rPr>
              <a:t>هو دين  الوحدانية في كل شي .</a:t>
            </a:r>
            <a:r>
              <a:rPr lang="en-US" altLang="en-US" sz="2800" b="1" dirty="0">
                <a:solidFill>
                  <a:schemeClr val="tx1"/>
                </a:solidFill>
                <a:cs typeface="Tahoma" pitchFamily="34" charset="0"/>
              </a:rPr>
              <a:t/>
            </a:r>
            <a:br>
              <a:rPr lang="en-US" altLang="en-US" sz="2800" b="1" dirty="0">
                <a:solidFill>
                  <a:schemeClr val="tx1"/>
                </a:solidFill>
                <a:cs typeface="Tahoma" pitchFamily="34" charset="0"/>
              </a:rPr>
            </a:br>
            <a:r>
              <a:rPr lang="ar-SA" altLang="en-US" sz="2800" b="1" dirty="0">
                <a:solidFill>
                  <a:schemeClr val="tx1"/>
                </a:solidFill>
              </a:rPr>
              <a:t>يمارس المسلم تعرية الباطل والكفر بفضح أفكاره وبيان فساد  معتقداته .</a:t>
            </a:r>
            <a:r>
              <a:rPr lang="en-US" altLang="en-US" sz="2800" b="1" dirty="0">
                <a:solidFill>
                  <a:schemeClr val="tx1"/>
                </a:solidFill>
                <a:cs typeface="Tahoma" pitchFamily="34" charset="0"/>
              </a:rPr>
              <a:t/>
            </a:r>
            <a:br>
              <a:rPr lang="en-US" altLang="en-US" sz="2800" b="1" dirty="0">
                <a:solidFill>
                  <a:schemeClr val="tx1"/>
                </a:solidFill>
                <a:cs typeface="Tahoma" pitchFamily="34" charset="0"/>
              </a:rPr>
            </a:br>
            <a:r>
              <a:rPr lang="ar-SA" altLang="en-US" sz="2800" b="1" dirty="0">
                <a:solidFill>
                  <a:schemeClr val="tx1"/>
                </a:solidFill>
              </a:rPr>
              <a:t>يربي المؤمن الداعية  على استجابته لدعوة </a:t>
            </a:r>
            <a:r>
              <a:rPr lang="ar-SA" altLang="en-US" sz="2800" b="1" dirty="0" smtClean="0">
                <a:solidFill>
                  <a:schemeClr val="tx1"/>
                </a:solidFill>
              </a:rPr>
              <a:t>الإيمان </a:t>
            </a:r>
            <a:r>
              <a:rPr lang="ar-SA" altLang="en-US" sz="2800" b="1" dirty="0">
                <a:solidFill>
                  <a:schemeClr val="tx1"/>
                </a:solidFill>
              </a:rPr>
              <a:t>وحب الله ورسوله والتضحية في سبيل الله</a:t>
            </a:r>
            <a:r>
              <a:rPr lang="en-US" altLang="en-US" sz="2800" b="1" dirty="0">
                <a:solidFill>
                  <a:schemeClr val="tx1"/>
                </a:solidFill>
                <a:cs typeface="Tahoma" pitchFamily="34" charset="0"/>
              </a:rPr>
              <a:t/>
            </a:r>
            <a:br>
              <a:rPr lang="en-US" altLang="en-US" sz="2800" b="1" dirty="0">
                <a:solidFill>
                  <a:schemeClr val="tx1"/>
                </a:solidFill>
                <a:cs typeface="Tahoma" pitchFamily="34" charset="0"/>
              </a:rPr>
            </a:br>
            <a:r>
              <a:rPr lang="ar-SA" altLang="en-US" sz="2800" b="1" dirty="0">
                <a:solidFill>
                  <a:schemeClr val="tx1"/>
                </a:solidFill>
              </a:rPr>
              <a:t>يعلم المؤمن أن طبيعة الحياة هو الصراع بين الحق والباطل . </a:t>
            </a:r>
            <a:r>
              <a:rPr lang="en-US" altLang="en-US" sz="2800" b="1" dirty="0">
                <a:solidFill>
                  <a:schemeClr val="tx1"/>
                </a:solidFill>
                <a:cs typeface="Tahoma" pitchFamily="34" charset="0"/>
              </a:rPr>
              <a:t/>
            </a:r>
            <a:br>
              <a:rPr lang="en-US" altLang="en-US" sz="2800" b="1" dirty="0">
                <a:solidFill>
                  <a:schemeClr val="tx1"/>
                </a:solidFill>
                <a:cs typeface="Tahoma" pitchFamily="34" charset="0"/>
              </a:rPr>
            </a:br>
            <a:r>
              <a:rPr lang="ar-SA" altLang="en-US" sz="2800" b="1" dirty="0">
                <a:solidFill>
                  <a:schemeClr val="tx1"/>
                </a:solidFill>
              </a:rPr>
              <a:t>يظهر من ثبات المؤمنين على عقيدتهم ودينهم  وقد نزل </a:t>
            </a:r>
            <a:r>
              <a:rPr lang="ar-SA" altLang="en-US" sz="2800" b="1" dirty="0" smtClean="0">
                <a:solidFill>
                  <a:schemeClr val="tx1"/>
                </a:solidFill>
              </a:rPr>
              <a:t>الأذى </a:t>
            </a:r>
            <a:r>
              <a:rPr lang="ar-SA" altLang="en-US" sz="2800" b="1" dirty="0">
                <a:solidFill>
                  <a:schemeClr val="tx1"/>
                </a:solidFill>
              </a:rPr>
              <a:t>بهم أنهم صادقون</a:t>
            </a:r>
            <a:r>
              <a:rPr lang="en-US" altLang="en-US" sz="2800" b="1" dirty="0">
                <a:solidFill>
                  <a:schemeClr val="tx1"/>
                </a:solidFill>
                <a:cs typeface="Tahoma" pitchFamily="34" charset="0"/>
              </a:rPr>
              <a:t> .</a:t>
            </a:r>
            <a:br>
              <a:rPr lang="en-US" altLang="en-US" sz="2800" b="1" dirty="0">
                <a:solidFill>
                  <a:schemeClr val="tx1"/>
                </a:solidFill>
                <a:cs typeface="Tahoma" pitchFamily="34" charset="0"/>
              </a:rPr>
            </a:br>
            <a:endParaRPr lang="en-US" altLang="en-US" sz="2800" b="1" dirty="0">
              <a:cs typeface="Tahoma" pitchFamily="34" charset="0"/>
            </a:endParaRPr>
          </a:p>
        </p:txBody>
      </p:sp>
      <p:sp>
        <p:nvSpPr>
          <p:cNvPr id="194563" name="Rectangle 3"/>
          <p:cNvSpPr>
            <a:spLocks noChangeArrowheads="1"/>
          </p:cNvSpPr>
          <p:nvPr/>
        </p:nvSpPr>
        <p:spPr bwMode="auto">
          <a:xfrm>
            <a:off x="1981200" y="381000"/>
            <a:ext cx="6172200" cy="1323439"/>
          </a:xfrm>
          <a:prstGeom prst="rect">
            <a:avLst/>
          </a:prstGeom>
          <a:noFill/>
          <a:ln w="9525">
            <a:noFill/>
            <a:miter lim="800000"/>
            <a:headEnd/>
            <a:tailEnd/>
          </a:ln>
          <a:effectLst/>
        </p:spPr>
        <p:txBody>
          <a:bodyPr>
            <a:spAutoFit/>
          </a:bodyPr>
          <a:lstStyle/>
          <a:p>
            <a:pPr algn="ctr" rtl="1"/>
            <a:r>
              <a:rPr lang="ar-SA" altLang="en-US" sz="8000" b="1" dirty="0" smtClean="0">
                <a:solidFill>
                  <a:srgbClr val="C00000"/>
                </a:solidFill>
                <a:cs typeface="DecoType Naskh Extensions" pitchFamily="2" charset="-78"/>
              </a:rPr>
              <a:t>الدروس </a:t>
            </a:r>
            <a:r>
              <a:rPr lang="ar-SA" altLang="en-US" sz="8000" b="1" dirty="0">
                <a:solidFill>
                  <a:srgbClr val="C00000"/>
                </a:solidFill>
                <a:cs typeface="DecoType Naskh Extensions" pitchFamily="2" charset="-78"/>
              </a:rPr>
              <a:t>والعبر   :</a:t>
            </a:r>
            <a:r>
              <a:rPr lang="ar-SA" altLang="en-US" sz="8000" b="1" dirty="0">
                <a:solidFill>
                  <a:srgbClr val="C00000"/>
                </a:solidFill>
              </a:rPr>
              <a:t> </a:t>
            </a:r>
          </a:p>
        </p:txBody>
      </p:sp>
      <p:sp>
        <p:nvSpPr>
          <p:cNvPr id="194564" name="WordArt 4">
            <a:hlinkClick r:id="rId2"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endParaRPr lang="ar-EG" sz="3600" kern="10" dirty="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8626" name="Text Box 2"/>
          <p:cNvSpPr txBox="1">
            <a:spLocks noChangeArrowheads="1"/>
          </p:cNvSpPr>
          <p:nvPr/>
        </p:nvSpPr>
        <p:spPr bwMode="auto">
          <a:xfrm>
            <a:off x="500034" y="2071678"/>
            <a:ext cx="8428066" cy="2616101"/>
          </a:xfrm>
          <a:prstGeom prst="rect">
            <a:avLst/>
          </a:prstGeom>
          <a:noFill/>
          <a:ln w="9525">
            <a:noFill/>
            <a:miter lim="800000"/>
            <a:headEnd/>
            <a:tailEnd/>
          </a:ln>
          <a:effectLst/>
        </p:spPr>
        <p:txBody>
          <a:bodyPr wrap="square">
            <a:spAutoFit/>
          </a:bodyPr>
          <a:lstStyle/>
          <a:p>
            <a:pPr algn="r" rtl="1"/>
            <a:r>
              <a:rPr lang="ar-SA" altLang="en-US" sz="2800" b="1" dirty="0"/>
              <a:t>ضاقت مكة على </a:t>
            </a:r>
            <a:r>
              <a:rPr lang="ar-SA" altLang="en-US" sz="2800" b="1" dirty="0" smtClean="0"/>
              <a:t>من فيها من المؤمنين فكان لا بد من بحث عن مكان يأوي إليه المؤمنون </a:t>
            </a:r>
            <a:r>
              <a:rPr lang="ar-SA" altLang="en-US" sz="2800" b="1" dirty="0" err="1" smtClean="0"/>
              <a:t>و</a:t>
            </a:r>
            <a:r>
              <a:rPr lang="ar-SA" altLang="en-US" sz="2800" b="1" dirty="0" smtClean="0"/>
              <a:t> يبتعدون عن ميدان الصراع</a:t>
            </a:r>
            <a:endParaRPr lang="en-US" altLang="en-US" sz="2800" b="1" dirty="0"/>
          </a:p>
          <a:p>
            <a:pPr algn="r" rtl="1"/>
            <a:r>
              <a:rPr lang="ar-SA" altLang="en-US" sz="2800" b="1" dirty="0"/>
              <a:t> </a:t>
            </a:r>
            <a:endParaRPr lang="en-US" altLang="en-US" sz="2800" b="1" dirty="0"/>
          </a:p>
          <a:p>
            <a:pPr algn="r" rtl="1"/>
            <a:r>
              <a:rPr lang="ar-SA" altLang="en-US" sz="2800" b="1" dirty="0"/>
              <a:t> </a:t>
            </a:r>
            <a:endParaRPr lang="en-US" altLang="en-US" sz="2800" b="1" dirty="0"/>
          </a:p>
          <a:p>
            <a:pPr algn="r" rtl="1"/>
            <a:r>
              <a:rPr lang="en-US" altLang="en-US" sz="2800" b="1" dirty="0"/>
              <a:t> </a:t>
            </a:r>
          </a:p>
          <a:p>
            <a:pPr algn="r" rtl="1"/>
            <a:endParaRPr lang="en-US" altLang="en-US" dirty="0"/>
          </a:p>
        </p:txBody>
      </p:sp>
      <p:sp>
        <p:nvSpPr>
          <p:cNvPr id="538627" name="Text Box 3"/>
          <p:cNvSpPr txBox="1">
            <a:spLocks noChangeArrowheads="1"/>
          </p:cNvSpPr>
          <p:nvPr/>
        </p:nvSpPr>
        <p:spPr bwMode="auto">
          <a:xfrm>
            <a:off x="428596" y="3071810"/>
            <a:ext cx="8286808" cy="1384995"/>
          </a:xfrm>
          <a:prstGeom prst="rect">
            <a:avLst/>
          </a:prstGeom>
          <a:noFill/>
          <a:ln w="9525">
            <a:noFill/>
            <a:miter lim="800000"/>
            <a:headEnd/>
            <a:tailEnd/>
          </a:ln>
          <a:effectLst/>
        </p:spPr>
        <p:txBody>
          <a:bodyPr wrap="square">
            <a:spAutoFit/>
          </a:bodyPr>
          <a:lstStyle/>
          <a:p>
            <a:pPr algn="r" rtl="1"/>
            <a:r>
              <a:rPr lang="ar-SA" altLang="en-US" sz="2800" b="1" dirty="0"/>
              <a:t>فكان اختيار النبي </a:t>
            </a:r>
            <a:r>
              <a:rPr lang="ar-SA" altLang="en-US" sz="2800" b="1" dirty="0" smtClean="0"/>
              <a:t>صلى الله عليه وسلم الحبشة مكانا لهجرتهم بعد أن نزل بهم ما نزل من الأذى</a:t>
            </a:r>
          </a:p>
          <a:p>
            <a:pPr algn="r" rtl="1"/>
            <a:endParaRPr lang="en-US" altLang="en-US" sz="2800" b="1" dirty="0"/>
          </a:p>
        </p:txBody>
      </p:sp>
      <p:sp>
        <p:nvSpPr>
          <p:cNvPr id="538628" name="Text Box 4"/>
          <p:cNvSpPr txBox="1">
            <a:spLocks noChangeArrowheads="1"/>
          </p:cNvSpPr>
          <p:nvPr/>
        </p:nvSpPr>
        <p:spPr bwMode="auto">
          <a:xfrm>
            <a:off x="887412" y="285728"/>
            <a:ext cx="7899429" cy="830997"/>
          </a:xfrm>
          <a:prstGeom prst="rect">
            <a:avLst/>
          </a:prstGeom>
          <a:noFill/>
          <a:ln w="9525">
            <a:noFill/>
            <a:miter lim="800000"/>
            <a:headEnd/>
            <a:tailEnd/>
          </a:ln>
          <a:effectLst/>
        </p:spPr>
        <p:txBody>
          <a:bodyPr wrap="square">
            <a:spAutoFit/>
          </a:bodyPr>
          <a:lstStyle/>
          <a:p>
            <a:pPr algn="r" rtl="1"/>
            <a:r>
              <a:rPr lang="ar-SA" altLang="en-US" sz="4800" b="1" i="1" dirty="0">
                <a:solidFill>
                  <a:srgbClr val="C00000"/>
                </a:solidFill>
                <a:cs typeface="Al-Kharashi 20" pitchFamily="2" charset="-78"/>
              </a:rPr>
              <a:t>الإبعاد عن ميدان الصراع</a:t>
            </a:r>
            <a:endParaRPr lang="en-US" altLang="en-US" sz="4000" b="1" i="1" dirty="0">
              <a:solidFill>
                <a:srgbClr val="C00000"/>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Text Box 2"/>
          <p:cNvSpPr txBox="1">
            <a:spLocks noChangeArrowheads="1"/>
          </p:cNvSpPr>
          <p:nvPr/>
        </p:nvSpPr>
        <p:spPr bwMode="auto">
          <a:xfrm>
            <a:off x="6248400" y="381000"/>
            <a:ext cx="2679700" cy="4300538"/>
          </a:xfrm>
          <a:prstGeom prst="rect">
            <a:avLst/>
          </a:prstGeom>
          <a:noFill/>
          <a:ln w="9525">
            <a:noFill/>
            <a:miter lim="800000"/>
            <a:headEnd/>
            <a:tailEnd/>
          </a:ln>
          <a:effectLst/>
        </p:spPr>
        <p:txBody>
          <a:bodyPr>
            <a:spAutoFit/>
          </a:bodyPr>
          <a:lstStyle/>
          <a:p>
            <a:pPr algn="r" rtl="1"/>
            <a:r>
              <a:rPr lang="ar-SA" altLang="en-US" sz="2800" b="1"/>
              <a:t>ضاقت مكة على من </a:t>
            </a:r>
            <a:endParaRPr lang="en-US" altLang="en-US" sz="2800" b="1"/>
          </a:p>
          <a:p>
            <a:pPr algn="r" rtl="1"/>
            <a:r>
              <a:rPr lang="ar-SA" altLang="en-US" sz="2800" b="1"/>
              <a:t>فيها من المؤمنين فكان لا بد من بحث عن مكان يأوي إليه</a:t>
            </a:r>
            <a:endParaRPr lang="en-US" altLang="en-US" sz="2800" b="1"/>
          </a:p>
          <a:p>
            <a:pPr algn="r" rtl="1"/>
            <a:r>
              <a:rPr lang="ar-SA" altLang="en-US" sz="2800" b="1"/>
              <a:t> المؤمنون و يبتعدون</a:t>
            </a:r>
            <a:endParaRPr lang="en-US" altLang="en-US" sz="2800" b="1"/>
          </a:p>
          <a:p>
            <a:pPr algn="r" rtl="1"/>
            <a:r>
              <a:rPr lang="ar-SA" altLang="en-US" sz="2800" b="1"/>
              <a:t> عن ميدان الصراع</a:t>
            </a:r>
            <a:endParaRPr lang="en-US" altLang="en-US" sz="2800" b="1"/>
          </a:p>
          <a:p>
            <a:pPr algn="r" rtl="1"/>
            <a:r>
              <a:rPr lang="ar-SA" altLang="en-US" sz="2800" b="1"/>
              <a:t> بعد أن نزل بهم</a:t>
            </a:r>
            <a:endParaRPr lang="en-US" altLang="en-US" sz="2800" b="1"/>
          </a:p>
          <a:p>
            <a:pPr algn="r" rtl="1"/>
            <a:r>
              <a:rPr lang="ar-SA" altLang="en-US" sz="2800" b="1"/>
              <a:t> ما نزل من الاذى</a:t>
            </a:r>
            <a:endParaRPr lang="en-US" altLang="en-US" sz="2800" b="1"/>
          </a:p>
          <a:p>
            <a:pPr algn="r" rtl="1"/>
            <a:r>
              <a:rPr lang="en-US" altLang="en-US" sz="2800" b="1"/>
              <a:t> </a:t>
            </a:r>
          </a:p>
          <a:p>
            <a:pPr algn="r" rtl="1"/>
            <a:endParaRPr lang="en-US" altLang="en-US"/>
          </a:p>
        </p:txBody>
      </p:sp>
      <p:sp>
        <p:nvSpPr>
          <p:cNvPr id="538627" name="Text Box 3"/>
          <p:cNvSpPr txBox="1">
            <a:spLocks noChangeArrowheads="1"/>
          </p:cNvSpPr>
          <p:nvPr/>
        </p:nvSpPr>
        <p:spPr bwMode="auto">
          <a:xfrm>
            <a:off x="6102350" y="3886200"/>
            <a:ext cx="3041650" cy="1373188"/>
          </a:xfrm>
          <a:prstGeom prst="rect">
            <a:avLst/>
          </a:prstGeom>
          <a:noFill/>
          <a:ln w="9525">
            <a:noFill/>
            <a:miter lim="800000"/>
            <a:headEnd/>
            <a:tailEnd/>
          </a:ln>
          <a:effectLst/>
        </p:spPr>
        <p:txBody>
          <a:bodyPr wrap="none">
            <a:spAutoFit/>
          </a:bodyPr>
          <a:lstStyle/>
          <a:p>
            <a:pPr algn="r" rtl="1"/>
            <a:r>
              <a:rPr lang="ar-SA" altLang="en-US" sz="2800" b="1"/>
              <a:t>فكان اختيار النبي صلى </a:t>
            </a:r>
            <a:endParaRPr lang="en-US" altLang="en-US" sz="2800" b="1"/>
          </a:p>
          <a:p>
            <a:pPr algn="r" rtl="1"/>
            <a:r>
              <a:rPr lang="ar-SA" altLang="en-US" sz="2800" b="1"/>
              <a:t>الله عليه وسلم الحبشة</a:t>
            </a:r>
            <a:endParaRPr lang="en-US" altLang="en-US" sz="2800" b="1"/>
          </a:p>
          <a:p>
            <a:pPr algn="r" rtl="1"/>
            <a:r>
              <a:rPr lang="ar-SA" altLang="en-US" sz="2800" b="1"/>
              <a:t> مكانا لهجرتهم</a:t>
            </a:r>
            <a:endParaRPr lang="en-US" altLang="en-US"/>
          </a:p>
        </p:txBody>
      </p:sp>
      <p:sp>
        <p:nvSpPr>
          <p:cNvPr id="538628" name="Text Box 4"/>
          <p:cNvSpPr txBox="1">
            <a:spLocks noChangeArrowheads="1"/>
          </p:cNvSpPr>
          <p:nvPr/>
        </p:nvSpPr>
        <p:spPr bwMode="auto">
          <a:xfrm>
            <a:off x="887413" y="2298700"/>
            <a:ext cx="4519612" cy="823913"/>
          </a:xfrm>
          <a:prstGeom prst="rect">
            <a:avLst/>
          </a:prstGeom>
          <a:noFill/>
          <a:ln w="9525">
            <a:noFill/>
            <a:miter lim="800000"/>
            <a:headEnd/>
            <a:tailEnd/>
          </a:ln>
          <a:effectLst/>
        </p:spPr>
        <p:txBody>
          <a:bodyPr wrap="none">
            <a:spAutoFit/>
          </a:bodyPr>
          <a:lstStyle/>
          <a:p>
            <a:pPr algn="r" rtl="1"/>
            <a:r>
              <a:rPr lang="ar-SA" altLang="en-US" sz="4800" b="1" i="1" dirty="0">
                <a:solidFill>
                  <a:srgbClr val="FF0000"/>
                </a:solidFill>
                <a:cs typeface="Al-Kharashi 20" pitchFamily="2" charset="-78"/>
              </a:rPr>
              <a:t>الإبعاد عن ميدان الصراع</a:t>
            </a:r>
            <a:endParaRPr lang="en-US" altLang="en-US" sz="4000" b="1" i="1" dirty="0">
              <a:solidFill>
                <a:srgbClr val="FF0000"/>
              </a:solidFill>
            </a:endParaRPr>
          </a:p>
        </p:txBody>
      </p:sp>
    </p:spTree>
  </p:cSld>
  <p:clrMapOvr>
    <a:masterClrMapping/>
  </p:clrMapOvr>
  <p:transition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Text Box 2"/>
          <p:cNvSpPr txBox="1">
            <a:spLocks noChangeArrowheads="1"/>
          </p:cNvSpPr>
          <p:nvPr/>
        </p:nvSpPr>
        <p:spPr bwMode="auto">
          <a:xfrm>
            <a:off x="633413" y="400050"/>
            <a:ext cx="7724801" cy="701675"/>
          </a:xfrm>
          <a:prstGeom prst="rect">
            <a:avLst/>
          </a:prstGeom>
          <a:noFill/>
          <a:ln w="9525">
            <a:noFill/>
            <a:miter lim="800000"/>
            <a:headEnd/>
            <a:tailEnd/>
          </a:ln>
          <a:effectLst/>
        </p:spPr>
        <p:txBody>
          <a:bodyPr wrap="square">
            <a:spAutoFit/>
          </a:bodyPr>
          <a:lstStyle/>
          <a:p>
            <a:pPr algn="r" rtl="1"/>
            <a:r>
              <a:rPr lang="ar-SA" altLang="en-US" sz="4000" b="1" i="1" dirty="0">
                <a:solidFill>
                  <a:srgbClr val="C00000"/>
                </a:solidFill>
                <a:cs typeface="DecoType Naskh Extensions" pitchFamily="2" charset="-78"/>
              </a:rPr>
              <a:t>الهجرة الأولى إلى الحبشة</a:t>
            </a:r>
            <a:endParaRPr lang="en-US" altLang="en-US" dirty="0">
              <a:solidFill>
                <a:srgbClr val="C00000"/>
              </a:solidFill>
            </a:endParaRPr>
          </a:p>
        </p:txBody>
      </p:sp>
      <p:sp>
        <p:nvSpPr>
          <p:cNvPr id="539651" name="Text Box 3"/>
          <p:cNvSpPr txBox="1">
            <a:spLocks noChangeArrowheads="1"/>
          </p:cNvSpPr>
          <p:nvPr/>
        </p:nvSpPr>
        <p:spPr bwMode="auto">
          <a:xfrm>
            <a:off x="571472" y="1500174"/>
            <a:ext cx="8131203" cy="2800767"/>
          </a:xfrm>
          <a:prstGeom prst="rect">
            <a:avLst/>
          </a:prstGeom>
          <a:noFill/>
          <a:ln w="9525">
            <a:noFill/>
            <a:miter lim="800000"/>
            <a:headEnd/>
            <a:tailEnd/>
          </a:ln>
          <a:effectLst/>
        </p:spPr>
        <p:txBody>
          <a:bodyPr wrap="square">
            <a:spAutoFit/>
          </a:bodyPr>
          <a:lstStyle/>
          <a:p>
            <a:pPr algn="r" rtl="1"/>
            <a:r>
              <a:rPr lang="ar-SA" altLang="en-US" sz="4400" b="1" dirty="0"/>
              <a:t>قال لهم رسول الله صلى الله </a:t>
            </a:r>
            <a:r>
              <a:rPr lang="ar-SA" altLang="en-US" sz="4400" b="1" dirty="0" smtClean="0"/>
              <a:t>عليه </a:t>
            </a:r>
            <a:r>
              <a:rPr lang="ar-SA" altLang="en-US" sz="4400" b="1" dirty="0"/>
              <a:t>وسلم (إن بأرض الحبشة ملكا لا يظلم عنده أحد ، فالحقوا ببلاده حتى يجعل الله لكم فرجا </a:t>
            </a:r>
            <a:r>
              <a:rPr lang="ar-SA" altLang="en-US" sz="4400" b="1" dirty="0" err="1"/>
              <a:t>و</a:t>
            </a:r>
            <a:r>
              <a:rPr lang="ar-SA" altLang="en-US" sz="4400" b="1" dirty="0"/>
              <a:t> مخرجا مما أنتم فيه) .</a:t>
            </a:r>
            <a:endParaRPr lang="en-US" altLang="en-US" sz="4400" dirty="0"/>
          </a:p>
        </p:txBody>
      </p:sp>
      <p:sp>
        <p:nvSpPr>
          <p:cNvPr id="539652" name="Text Box 4"/>
          <p:cNvSpPr txBox="1">
            <a:spLocks noChangeArrowheads="1"/>
          </p:cNvSpPr>
          <p:nvPr/>
        </p:nvSpPr>
        <p:spPr bwMode="auto">
          <a:xfrm>
            <a:off x="571472" y="4500570"/>
            <a:ext cx="8131203" cy="1323439"/>
          </a:xfrm>
          <a:prstGeom prst="rect">
            <a:avLst/>
          </a:prstGeom>
          <a:noFill/>
          <a:ln w="9525">
            <a:noFill/>
            <a:miter lim="800000"/>
            <a:headEnd/>
            <a:tailEnd/>
          </a:ln>
          <a:effectLst/>
        </p:spPr>
        <p:txBody>
          <a:bodyPr wrap="square">
            <a:spAutoFit/>
          </a:bodyPr>
          <a:lstStyle/>
          <a:p>
            <a:pPr algn="r" rtl="1"/>
            <a:r>
              <a:rPr lang="ar-SA" altLang="en-US" sz="4000" b="1" dirty="0"/>
              <a:t>وأن خروجهم أليها كان </a:t>
            </a:r>
            <a:r>
              <a:rPr lang="ar-SA" altLang="en-US" sz="4000" b="1" dirty="0" smtClean="0"/>
              <a:t>في رجب </a:t>
            </a:r>
            <a:r>
              <a:rPr lang="ar-SA" altLang="en-US" sz="4000" b="1" dirty="0"/>
              <a:t>سنة خمس من البعثة</a:t>
            </a:r>
            <a:endParaRPr lang="en-US" altLang="en-US" sz="4000"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0674" name="Object 2">
            <a:hlinkClick r:id="" action="ppaction://ole?verb=0"/>
          </p:cNvPr>
          <p:cNvGraphicFramePr>
            <a:graphicFrameLocks noChangeAspect="1"/>
          </p:cNvGraphicFramePr>
          <p:nvPr/>
        </p:nvGraphicFramePr>
        <p:xfrm>
          <a:off x="2362200" y="1371600"/>
          <a:ext cx="4171950" cy="3713163"/>
        </p:xfrm>
        <a:graphic>
          <a:graphicData uri="http://schemas.openxmlformats.org/presentationml/2006/ole">
            <p:oleObj spid="_x0000_s540677" name="قصاصة فيديو" r:id="rId3" imgW="2857899" imgH="2542857" progId="AVIFile">
              <p:embed/>
            </p:oleObj>
          </a:graphicData>
        </a:graphic>
      </p:graphicFrame>
      <p:sp>
        <p:nvSpPr>
          <p:cNvPr id="540675" name="Rectangle 3"/>
          <p:cNvSpPr>
            <a:spLocks noChangeArrowheads="1"/>
          </p:cNvSpPr>
          <p:nvPr/>
        </p:nvSpPr>
        <p:spPr bwMode="auto">
          <a:xfrm>
            <a:off x="2286000" y="1295400"/>
            <a:ext cx="4343400" cy="3886200"/>
          </a:xfrm>
          <a:prstGeom prst="rect">
            <a:avLst/>
          </a:prstGeom>
          <a:noFill/>
          <a:ln w="76200">
            <a:solidFill>
              <a:schemeClr val="bg1"/>
            </a:solidFill>
            <a:miter lim="800000"/>
            <a:headEnd/>
            <a:tailEnd/>
          </a:ln>
          <a:effectLst/>
        </p:spPr>
        <p:txBody>
          <a:bodyPr wrap="none" anchor="ctr"/>
          <a:lstStyle/>
          <a:p>
            <a:endParaRPr lang="ar-EG"/>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Text Box 2"/>
          <p:cNvSpPr txBox="1">
            <a:spLocks noChangeArrowheads="1"/>
          </p:cNvSpPr>
          <p:nvPr/>
        </p:nvSpPr>
        <p:spPr bwMode="auto">
          <a:xfrm>
            <a:off x="1527174" y="434975"/>
            <a:ext cx="7045353" cy="1015663"/>
          </a:xfrm>
          <a:prstGeom prst="rect">
            <a:avLst/>
          </a:prstGeom>
          <a:noFill/>
          <a:ln w="9525">
            <a:noFill/>
            <a:miter lim="800000"/>
            <a:headEnd/>
            <a:tailEnd/>
          </a:ln>
          <a:effectLst/>
        </p:spPr>
        <p:txBody>
          <a:bodyPr wrap="square">
            <a:spAutoFit/>
          </a:bodyPr>
          <a:lstStyle/>
          <a:p>
            <a:pPr algn="r" rtl="1"/>
            <a:r>
              <a:rPr lang="ar-SA" altLang="en-US" sz="6000" b="1" i="1" dirty="0">
                <a:solidFill>
                  <a:srgbClr val="C00000"/>
                </a:solidFill>
                <a:cs typeface="DecoType Naskh Extensions" pitchFamily="2" charset="-78"/>
              </a:rPr>
              <a:t>الهجرة الثانية إلى الحبشة</a:t>
            </a:r>
            <a:endParaRPr lang="en-US" altLang="en-US" sz="6000" dirty="0">
              <a:solidFill>
                <a:srgbClr val="C00000"/>
              </a:solidFill>
            </a:endParaRPr>
          </a:p>
        </p:txBody>
      </p:sp>
      <p:sp>
        <p:nvSpPr>
          <p:cNvPr id="541699" name="Text Box 3"/>
          <p:cNvSpPr txBox="1">
            <a:spLocks noChangeArrowheads="1"/>
          </p:cNvSpPr>
          <p:nvPr/>
        </p:nvSpPr>
        <p:spPr bwMode="auto">
          <a:xfrm>
            <a:off x="357158" y="1714488"/>
            <a:ext cx="8329642" cy="3539430"/>
          </a:xfrm>
          <a:prstGeom prst="rect">
            <a:avLst/>
          </a:prstGeom>
          <a:noFill/>
          <a:ln w="9525">
            <a:noFill/>
            <a:miter lim="800000"/>
            <a:headEnd/>
            <a:tailEnd/>
          </a:ln>
          <a:effectLst/>
        </p:spPr>
        <p:txBody>
          <a:bodyPr wrap="square">
            <a:spAutoFit/>
          </a:bodyPr>
          <a:lstStyle/>
          <a:p>
            <a:pPr algn="r" rtl="1">
              <a:spcBef>
                <a:spcPct val="50000"/>
              </a:spcBef>
            </a:pPr>
            <a:r>
              <a:rPr lang="ar-SA" altLang="en-US" sz="3200" b="1" dirty="0"/>
              <a:t>رجعوا إلى الحبشة وخرج معهم غيرهم ولعل عودتهم شجعت غيرهم على الهجرة معهم حيث أن البلاء قد اشتد والفتنة قد عظمت وتواثبت القبائل على من أسلم فيهم فآذوهم.</a:t>
            </a:r>
            <a:endParaRPr lang="en-US" altLang="en-US" sz="3200" b="1" dirty="0"/>
          </a:p>
          <a:p>
            <a:pPr algn="r" rtl="1">
              <a:spcBef>
                <a:spcPct val="50000"/>
              </a:spcBef>
            </a:pPr>
            <a:endParaRPr lang="en-US" altLang="en-US" sz="3200" b="1" dirty="0"/>
          </a:p>
          <a:p>
            <a:pPr algn="r" rtl="1">
              <a:spcBef>
                <a:spcPct val="50000"/>
              </a:spcBef>
            </a:pPr>
            <a:r>
              <a:rPr lang="ar-SA" altLang="en-US" sz="3200" b="1" dirty="0"/>
              <a:t>فخرج في رجب من السنة الخامسة من البعثة النبوية اثنان </a:t>
            </a:r>
            <a:r>
              <a:rPr lang="ar-SA" altLang="en-US" sz="3200" b="1" dirty="0" err="1"/>
              <a:t>و</a:t>
            </a:r>
            <a:r>
              <a:rPr lang="ar-SA" altLang="en-US" sz="3200" b="1" dirty="0"/>
              <a:t> ثمانون رجلا </a:t>
            </a:r>
            <a:r>
              <a:rPr lang="ar-SA" altLang="en-US" sz="3200" b="1" dirty="0" err="1"/>
              <a:t>و</a:t>
            </a:r>
            <a:r>
              <a:rPr lang="ar-SA" altLang="en-US" sz="3200" b="1" dirty="0"/>
              <a:t> ثمانية عشرة امرأة.</a:t>
            </a:r>
            <a:endParaRPr lang="en-US" altLang="en-US" sz="3200"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Text Box 2"/>
          <p:cNvSpPr txBox="1">
            <a:spLocks noChangeArrowheads="1"/>
          </p:cNvSpPr>
          <p:nvPr/>
        </p:nvSpPr>
        <p:spPr bwMode="auto">
          <a:xfrm>
            <a:off x="1527175" y="434975"/>
            <a:ext cx="3365500" cy="641350"/>
          </a:xfrm>
          <a:prstGeom prst="rect">
            <a:avLst/>
          </a:prstGeom>
          <a:noFill/>
          <a:ln w="9525">
            <a:noFill/>
            <a:miter lim="800000"/>
            <a:headEnd/>
            <a:tailEnd/>
          </a:ln>
          <a:effectLst/>
        </p:spPr>
        <p:txBody>
          <a:bodyPr wrap="none">
            <a:spAutoFit/>
          </a:bodyPr>
          <a:lstStyle/>
          <a:p>
            <a:pPr algn="r" rtl="1"/>
            <a:r>
              <a:rPr lang="ar-SA" altLang="en-US" sz="3600" b="1" i="1">
                <a:cs typeface="DecoType Naskh Extensions" pitchFamily="2" charset="-78"/>
              </a:rPr>
              <a:t>الهجرة الثانية إلى الحبشة</a:t>
            </a:r>
            <a:endParaRPr lang="en-US" altLang="en-US"/>
          </a:p>
        </p:txBody>
      </p:sp>
      <p:sp>
        <p:nvSpPr>
          <p:cNvPr id="541699" name="Text Box 3"/>
          <p:cNvSpPr txBox="1">
            <a:spLocks noChangeArrowheads="1"/>
          </p:cNvSpPr>
          <p:nvPr/>
        </p:nvSpPr>
        <p:spPr bwMode="auto">
          <a:xfrm>
            <a:off x="5257800" y="609600"/>
            <a:ext cx="3429000" cy="5645150"/>
          </a:xfrm>
          <a:prstGeom prst="rect">
            <a:avLst/>
          </a:prstGeom>
          <a:noFill/>
          <a:ln w="9525">
            <a:noFill/>
            <a:miter lim="800000"/>
            <a:headEnd/>
            <a:tailEnd/>
          </a:ln>
          <a:effectLst/>
        </p:spPr>
        <p:txBody>
          <a:bodyPr>
            <a:spAutoFit/>
          </a:bodyPr>
          <a:lstStyle/>
          <a:p>
            <a:pPr algn="r" rtl="1">
              <a:spcBef>
                <a:spcPct val="50000"/>
              </a:spcBef>
            </a:pPr>
            <a:r>
              <a:rPr lang="ar-SA" altLang="en-US" sz="2800" b="1"/>
              <a:t>رجعوا إلى الحبشة وخرج معهم غيرهم ولعل عودتهم شجعت غيرهم على الهجرة معهم حيث أن البلاء قد اشتد والفتنة قد عظمت وتواثبت القبائل على من أسلم فيهم فآذوهم.</a:t>
            </a:r>
            <a:endParaRPr lang="en-US" altLang="en-US" sz="2800" b="1"/>
          </a:p>
          <a:p>
            <a:pPr algn="r" rtl="1">
              <a:spcBef>
                <a:spcPct val="50000"/>
              </a:spcBef>
            </a:pPr>
            <a:endParaRPr lang="en-US" altLang="en-US" sz="2800" b="1"/>
          </a:p>
          <a:p>
            <a:pPr algn="r" rtl="1">
              <a:spcBef>
                <a:spcPct val="50000"/>
              </a:spcBef>
            </a:pPr>
            <a:r>
              <a:rPr lang="ar-SA" altLang="en-US" sz="2800" b="1"/>
              <a:t>فخرج في رجب من السنة الخامسة من البعثة النبوية اثنان و ثمانون رجلا و ثمانية عشرة امرأة.</a:t>
            </a:r>
            <a:endParaRPr lang="en-US" altLang="en-US"/>
          </a:p>
        </p:txBody>
      </p:sp>
    </p:spTree>
  </p:cSld>
  <p:clrMapOvr>
    <a:masterClrMapping/>
  </p:clrMapOvr>
  <p:transition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Text Box 2"/>
          <p:cNvSpPr txBox="1">
            <a:spLocks noChangeArrowheads="1"/>
          </p:cNvSpPr>
          <p:nvPr/>
        </p:nvSpPr>
        <p:spPr bwMode="auto">
          <a:xfrm>
            <a:off x="5167313" y="1111250"/>
            <a:ext cx="3535362" cy="2838450"/>
          </a:xfrm>
          <a:prstGeom prst="rect">
            <a:avLst/>
          </a:prstGeom>
          <a:noFill/>
          <a:ln w="9525">
            <a:noFill/>
            <a:miter lim="800000"/>
            <a:headEnd/>
            <a:tailEnd/>
          </a:ln>
          <a:effectLst/>
        </p:spPr>
        <p:txBody>
          <a:bodyPr wrap="none">
            <a:spAutoFit/>
          </a:bodyPr>
          <a:lstStyle/>
          <a:p>
            <a:pPr algn="r" rtl="1"/>
            <a:r>
              <a:rPr lang="ar-SA" altLang="en-US" sz="3600" b="1"/>
              <a:t>موقف قريش العدائي.</a:t>
            </a:r>
            <a:endParaRPr lang="en-US" altLang="en-US" sz="3600" b="1"/>
          </a:p>
          <a:p>
            <a:pPr algn="r" rtl="1"/>
            <a:endParaRPr lang="en-US" altLang="en-US" sz="3600" b="1"/>
          </a:p>
          <a:p>
            <a:pPr algn="r" rtl="1"/>
            <a:endParaRPr lang="en-US" altLang="en-US" sz="3600" b="1"/>
          </a:p>
          <a:p>
            <a:pPr algn="r" rtl="1"/>
            <a:r>
              <a:rPr lang="ar-SA" altLang="en-US" sz="3600" b="1"/>
              <a:t>المسلمون في مجلس </a:t>
            </a:r>
            <a:endParaRPr lang="en-US" altLang="en-US" sz="3600" b="1"/>
          </a:p>
          <a:p>
            <a:pPr algn="r" rtl="1"/>
            <a:r>
              <a:rPr lang="ar-SA" altLang="en-US" sz="3600" b="1"/>
              <a:t>النجاشي.</a:t>
            </a:r>
            <a:r>
              <a:rPr lang="ar-SA" altLang="en-US"/>
              <a:t> </a:t>
            </a:r>
            <a:endParaRPr lang="en-US" alt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Text Box 2"/>
          <p:cNvSpPr txBox="1">
            <a:spLocks noChangeArrowheads="1"/>
          </p:cNvSpPr>
          <p:nvPr/>
        </p:nvSpPr>
        <p:spPr bwMode="auto">
          <a:xfrm>
            <a:off x="5167313" y="1111250"/>
            <a:ext cx="3535362" cy="2838450"/>
          </a:xfrm>
          <a:prstGeom prst="rect">
            <a:avLst/>
          </a:prstGeom>
          <a:noFill/>
          <a:ln w="9525">
            <a:noFill/>
            <a:miter lim="800000"/>
            <a:headEnd/>
            <a:tailEnd/>
          </a:ln>
          <a:effectLst/>
        </p:spPr>
        <p:txBody>
          <a:bodyPr wrap="none">
            <a:spAutoFit/>
          </a:bodyPr>
          <a:lstStyle/>
          <a:p>
            <a:pPr algn="r" rtl="1"/>
            <a:r>
              <a:rPr lang="ar-SA" altLang="en-US" sz="3600" b="1"/>
              <a:t>موقف قريش العدائي.</a:t>
            </a:r>
            <a:endParaRPr lang="en-US" altLang="en-US" sz="3600" b="1"/>
          </a:p>
          <a:p>
            <a:pPr algn="r" rtl="1"/>
            <a:endParaRPr lang="en-US" altLang="en-US" sz="3600" b="1"/>
          </a:p>
          <a:p>
            <a:pPr algn="r" rtl="1"/>
            <a:endParaRPr lang="en-US" altLang="en-US" sz="3600" b="1"/>
          </a:p>
          <a:p>
            <a:pPr algn="r" rtl="1"/>
            <a:r>
              <a:rPr lang="ar-SA" altLang="en-US" sz="3600" b="1"/>
              <a:t>المسلمون في مجلس </a:t>
            </a:r>
            <a:endParaRPr lang="en-US" altLang="en-US" sz="3600" b="1"/>
          </a:p>
          <a:p>
            <a:pPr algn="r" rtl="1"/>
            <a:r>
              <a:rPr lang="ar-SA" altLang="en-US" sz="3600" b="1"/>
              <a:t>النجاشي.</a:t>
            </a:r>
            <a:r>
              <a:rPr lang="ar-SA" altLang="en-US"/>
              <a:t> </a:t>
            </a:r>
            <a:endParaRPr lang="en-US" altLang="en-US"/>
          </a:p>
        </p:txBody>
      </p:sp>
    </p:spTree>
  </p:cSld>
  <p:clrMapOvr>
    <a:masterClrMapping/>
  </p:clrMapOvr>
  <p:transition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Text Box 2"/>
          <p:cNvSpPr txBox="1">
            <a:spLocks noChangeArrowheads="1"/>
          </p:cNvSpPr>
          <p:nvPr/>
        </p:nvSpPr>
        <p:spPr bwMode="auto">
          <a:xfrm>
            <a:off x="5167313" y="1111250"/>
            <a:ext cx="3535362" cy="2838450"/>
          </a:xfrm>
          <a:prstGeom prst="rect">
            <a:avLst/>
          </a:prstGeom>
          <a:noFill/>
          <a:ln w="9525">
            <a:noFill/>
            <a:miter lim="800000"/>
            <a:headEnd/>
            <a:tailEnd/>
          </a:ln>
          <a:effectLst/>
        </p:spPr>
        <p:txBody>
          <a:bodyPr wrap="none">
            <a:spAutoFit/>
          </a:bodyPr>
          <a:lstStyle/>
          <a:p>
            <a:pPr algn="r" rtl="1"/>
            <a:r>
              <a:rPr lang="ar-SA" altLang="en-US" sz="3600" b="1"/>
              <a:t>موقف قريش العدائي.</a:t>
            </a:r>
            <a:endParaRPr lang="en-US" altLang="en-US" sz="3600" b="1"/>
          </a:p>
          <a:p>
            <a:pPr algn="r" rtl="1"/>
            <a:endParaRPr lang="en-US" altLang="en-US" sz="3600" b="1"/>
          </a:p>
          <a:p>
            <a:pPr algn="r" rtl="1"/>
            <a:endParaRPr lang="en-US" altLang="en-US" sz="3600" b="1"/>
          </a:p>
          <a:p>
            <a:pPr algn="r" rtl="1"/>
            <a:r>
              <a:rPr lang="ar-SA" altLang="en-US" sz="3600" b="1"/>
              <a:t>المسلمون في مجلس </a:t>
            </a:r>
            <a:endParaRPr lang="en-US" altLang="en-US" sz="3600" b="1"/>
          </a:p>
          <a:p>
            <a:pPr algn="r" rtl="1"/>
            <a:r>
              <a:rPr lang="ar-SA" altLang="en-US" sz="3600" b="1"/>
              <a:t>النجاشي.</a:t>
            </a:r>
            <a:r>
              <a:rPr lang="ar-SA" altLang="en-US"/>
              <a:t> </a:t>
            </a:r>
            <a:endParaRPr lang="en-US" altLang="en-US"/>
          </a:p>
        </p:txBody>
      </p:sp>
    </p:spTree>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3746" name="Object 2">
            <a:hlinkClick r:id="" action="ppaction://ole?verb=0"/>
          </p:cNvPr>
          <p:cNvGraphicFramePr>
            <a:graphicFrameLocks noChangeAspect="1"/>
          </p:cNvGraphicFramePr>
          <p:nvPr/>
        </p:nvGraphicFramePr>
        <p:xfrm>
          <a:off x="2405063" y="1371600"/>
          <a:ext cx="4071937" cy="4572000"/>
        </p:xfrm>
        <a:graphic>
          <a:graphicData uri="http://schemas.openxmlformats.org/presentationml/2006/ole">
            <p:oleObj spid="_x0000_s543749" name="قصاصة فيديو" r:id="rId4" imgW="2857899" imgH="2542857" progId="AVIFile">
              <p:embed/>
            </p:oleObj>
          </a:graphicData>
        </a:graphic>
      </p:graphicFrame>
      <p:sp>
        <p:nvSpPr>
          <p:cNvPr id="543747" name="Rectangle 3"/>
          <p:cNvSpPr>
            <a:spLocks noChangeArrowheads="1"/>
          </p:cNvSpPr>
          <p:nvPr/>
        </p:nvSpPr>
        <p:spPr bwMode="auto">
          <a:xfrm>
            <a:off x="2209800" y="914400"/>
            <a:ext cx="4495800" cy="5029200"/>
          </a:xfrm>
          <a:prstGeom prst="rect">
            <a:avLst/>
          </a:prstGeom>
          <a:noFill/>
          <a:ln w="57150">
            <a:solidFill>
              <a:schemeClr val="tx1"/>
            </a:solidFill>
            <a:miter lim="800000"/>
            <a:headEnd/>
            <a:tailEnd/>
          </a:ln>
          <a:effectLst/>
        </p:spPr>
        <p:txBody>
          <a:bodyPr wrap="none" anchor="ctr"/>
          <a:lstStyle/>
          <a:p>
            <a:endParaRPr lang="ar-EG"/>
          </a:p>
        </p:txBody>
      </p:sp>
      <p:sp>
        <p:nvSpPr>
          <p:cNvPr id="543748" name="Text Box 4"/>
          <p:cNvSpPr txBox="1">
            <a:spLocks noChangeArrowheads="1"/>
          </p:cNvSpPr>
          <p:nvPr/>
        </p:nvSpPr>
        <p:spPr bwMode="auto">
          <a:xfrm>
            <a:off x="1600200" y="434975"/>
            <a:ext cx="6049963" cy="641350"/>
          </a:xfrm>
          <a:prstGeom prst="rect">
            <a:avLst/>
          </a:prstGeom>
          <a:noFill/>
          <a:ln w="9525">
            <a:noFill/>
            <a:miter lim="800000"/>
            <a:headEnd/>
            <a:tailEnd/>
          </a:ln>
          <a:effectLst/>
        </p:spPr>
        <p:txBody>
          <a:bodyPr wrap="none">
            <a:spAutoFit/>
          </a:bodyPr>
          <a:lstStyle/>
          <a:p>
            <a:r>
              <a:rPr lang="ar-SA" altLang="en-US" sz="3600" b="1" i="1">
                <a:solidFill>
                  <a:schemeClr val="bg1"/>
                </a:solidFill>
                <a:cs typeface="DecoType Naskh Extensions" pitchFamily="2" charset="-78"/>
              </a:rPr>
              <a:t>محاولة الإيقاع بين المسلمين والنجاشي</a:t>
            </a:r>
            <a:endParaRPr lang="en-US" alt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5794" name="Object 2">
            <a:hlinkClick r:id="" action="ppaction://ole?verb=0"/>
          </p:cNvPr>
          <p:cNvGraphicFramePr>
            <a:graphicFrameLocks noChangeAspect="1"/>
          </p:cNvGraphicFramePr>
          <p:nvPr/>
        </p:nvGraphicFramePr>
        <p:xfrm>
          <a:off x="2609850" y="1460500"/>
          <a:ext cx="4095750" cy="3644900"/>
        </p:xfrm>
        <a:graphic>
          <a:graphicData uri="http://schemas.openxmlformats.org/presentationml/2006/ole">
            <p:oleObj spid="_x0000_s545797" name="قصاصة فيديو" r:id="rId3" imgW="2857899" imgH="2542857" progId="AVIFile">
              <p:embed/>
            </p:oleObj>
          </a:graphicData>
        </a:graphic>
      </p:graphicFrame>
      <p:sp>
        <p:nvSpPr>
          <p:cNvPr id="545795" name="Rectangle 3"/>
          <p:cNvSpPr>
            <a:spLocks noChangeArrowheads="1"/>
          </p:cNvSpPr>
          <p:nvPr/>
        </p:nvSpPr>
        <p:spPr bwMode="auto">
          <a:xfrm>
            <a:off x="2438400" y="1371600"/>
            <a:ext cx="4419600" cy="3886200"/>
          </a:xfrm>
          <a:prstGeom prst="rect">
            <a:avLst/>
          </a:prstGeom>
          <a:noFill/>
          <a:ln w="57150">
            <a:solidFill>
              <a:schemeClr val="bg1"/>
            </a:solidFill>
            <a:miter lim="800000"/>
            <a:headEnd/>
            <a:tailEnd/>
          </a:ln>
          <a:effectLst/>
        </p:spPr>
        <p:txBody>
          <a:bodyPr wrap="none" anchor="ctr"/>
          <a:lstStyle/>
          <a:p>
            <a:pPr algn="ctr"/>
            <a:endParaRPr lang="en-US" altLang="en-US">
              <a:solidFill>
                <a:schemeClr val="bg1"/>
              </a:solidFill>
            </a:endParaRPr>
          </a:p>
        </p:txBody>
      </p:sp>
      <p:sp>
        <p:nvSpPr>
          <p:cNvPr id="545796" name="Text Box 4"/>
          <p:cNvSpPr txBox="1">
            <a:spLocks noChangeArrowheads="1"/>
          </p:cNvSpPr>
          <p:nvPr/>
        </p:nvSpPr>
        <p:spPr bwMode="auto">
          <a:xfrm>
            <a:off x="2819400" y="433388"/>
            <a:ext cx="3975768" cy="1015663"/>
          </a:xfrm>
          <a:prstGeom prst="rect">
            <a:avLst/>
          </a:prstGeom>
          <a:noFill/>
          <a:ln w="9525">
            <a:noFill/>
            <a:miter lim="800000"/>
            <a:headEnd/>
            <a:tailEnd/>
          </a:ln>
          <a:effectLst/>
        </p:spPr>
        <p:txBody>
          <a:bodyPr wrap="none">
            <a:spAutoFit/>
          </a:bodyPr>
          <a:lstStyle/>
          <a:p>
            <a:pPr algn="ctr"/>
            <a:r>
              <a:rPr lang="ar-SA" altLang="en-US" sz="6000" b="1" dirty="0">
                <a:solidFill>
                  <a:srgbClr val="C00000"/>
                </a:solidFill>
                <a:cs typeface="DecoType Naskh Extensions" pitchFamily="2" charset="-78"/>
              </a:rPr>
              <a:t>إسلام النجاشي</a:t>
            </a:r>
            <a:endParaRPr lang="en-US" altLang="en-US" sz="6000" b="1" dirty="0">
              <a:solidFill>
                <a:srgbClr val="C00000"/>
              </a:solidFill>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6818" name="Object 2">
            <a:hlinkClick r:id="" action="ppaction://ole?verb=0"/>
          </p:cNvPr>
          <p:cNvGraphicFramePr>
            <a:graphicFrameLocks noChangeAspect="1"/>
          </p:cNvGraphicFramePr>
          <p:nvPr/>
        </p:nvGraphicFramePr>
        <p:xfrm>
          <a:off x="2362200" y="1868488"/>
          <a:ext cx="4419600" cy="3255962"/>
        </p:xfrm>
        <a:graphic>
          <a:graphicData uri="http://schemas.openxmlformats.org/presentationml/2006/ole">
            <p:oleObj spid="_x0000_s546821" name="قصاصة فيديو" r:id="rId3" imgW="2857899" imgH="2542857" progId="AVIFile">
              <p:embed/>
            </p:oleObj>
          </a:graphicData>
        </a:graphic>
      </p:graphicFrame>
      <p:sp>
        <p:nvSpPr>
          <p:cNvPr id="546819" name="Rectangle 3"/>
          <p:cNvSpPr>
            <a:spLocks noChangeArrowheads="1"/>
          </p:cNvSpPr>
          <p:nvPr/>
        </p:nvSpPr>
        <p:spPr bwMode="auto">
          <a:xfrm>
            <a:off x="2209800" y="1752600"/>
            <a:ext cx="4724400" cy="3581400"/>
          </a:xfrm>
          <a:prstGeom prst="rect">
            <a:avLst/>
          </a:prstGeom>
          <a:noFill/>
          <a:ln w="57150">
            <a:solidFill>
              <a:schemeClr val="bg1"/>
            </a:solidFill>
            <a:miter lim="800000"/>
            <a:headEnd/>
            <a:tailEnd/>
          </a:ln>
          <a:effectLst/>
        </p:spPr>
        <p:txBody>
          <a:bodyPr wrap="none" anchor="ctr"/>
          <a:lstStyle/>
          <a:p>
            <a:pPr algn="ctr"/>
            <a:endParaRPr lang="en-US" altLang="en-US">
              <a:solidFill>
                <a:schemeClr val="bg1"/>
              </a:solidFill>
            </a:endParaRPr>
          </a:p>
        </p:txBody>
      </p:sp>
      <p:sp>
        <p:nvSpPr>
          <p:cNvPr id="546820" name="WordArt 4">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WordArt 2" descr="نسيج قرنفلي"/>
          <p:cNvSpPr>
            <a:spLocks noChangeArrowheads="1" noChangeShapeType="1" noTextEdit="1"/>
          </p:cNvSpPr>
          <p:nvPr/>
        </p:nvSpPr>
        <p:spPr bwMode="auto">
          <a:xfrm>
            <a:off x="0" y="304800"/>
            <a:ext cx="8839200" cy="6248400"/>
          </a:xfrm>
          <a:prstGeom prst="rect">
            <a:avLst/>
          </a:prstGeom>
        </p:spPr>
        <p:txBody>
          <a:bodyPr wrap="none" fromWordArt="1">
            <a:prstTxWarp prst="textDeflate">
              <a:avLst>
                <a:gd name="adj" fmla="val 19958"/>
              </a:avLst>
            </a:prstTxWarp>
          </a:bodyPr>
          <a:lstStyle/>
          <a:p>
            <a:pPr algn="ctr" rtl="1"/>
            <a:r>
              <a:rPr lang="ar-EG" sz="3600" kern="10" dirty="0">
                <a:ln w="9525">
                  <a:solidFill>
                    <a:srgbClr val="000000"/>
                  </a:solidFill>
                  <a:round/>
                  <a:headEnd/>
                  <a:tailEnd/>
                </a:ln>
                <a:latin typeface="Al-Kharashi 20"/>
              </a:rPr>
              <a:t>حصار الرسول </a:t>
            </a:r>
            <a:r>
              <a:rPr lang="ar-EG" sz="3600" kern="10" dirty="0" err="1">
                <a:ln w="9525">
                  <a:solidFill>
                    <a:srgbClr val="000000"/>
                  </a:solidFill>
                  <a:round/>
                  <a:headEnd/>
                  <a:tailEnd/>
                </a:ln>
                <a:latin typeface="Al-Kharashi 20"/>
              </a:rPr>
              <a:t>ـ</a:t>
            </a:r>
            <a:r>
              <a:rPr lang="ar-EG" sz="3600" kern="10" dirty="0">
                <a:ln w="9525">
                  <a:solidFill>
                    <a:srgbClr val="000000"/>
                  </a:solidFill>
                  <a:round/>
                  <a:headEnd/>
                  <a:tailEnd/>
                </a:ln>
                <a:latin typeface="Al-Kharashi 20"/>
              </a:rPr>
              <a:t> صلى الله عليه وسلم </a:t>
            </a:r>
            <a:r>
              <a:rPr lang="ar-EG" sz="3600" kern="10" dirty="0" err="1">
                <a:ln w="9525">
                  <a:solidFill>
                    <a:srgbClr val="000000"/>
                  </a:solidFill>
                  <a:round/>
                  <a:headEnd/>
                  <a:tailEnd/>
                </a:ln>
                <a:latin typeface="Al-Kharashi 20"/>
              </a:rPr>
              <a:t>ـ</a:t>
            </a:r>
            <a:r>
              <a:rPr lang="ar-EG" sz="3600" kern="10" dirty="0">
                <a:ln w="9525">
                  <a:solidFill>
                    <a:srgbClr val="000000"/>
                  </a:solidFill>
                  <a:round/>
                  <a:headEnd/>
                  <a:tailEnd/>
                </a:ln>
                <a:latin typeface="Al-Kharashi 20"/>
              </a:rPr>
              <a:t> </a:t>
            </a:r>
          </a:p>
          <a:p>
            <a:pPr algn="ctr" rtl="1"/>
            <a:r>
              <a:rPr lang="ar-EG" sz="3600" kern="10" dirty="0">
                <a:ln w="9525">
                  <a:solidFill>
                    <a:srgbClr val="000000"/>
                  </a:solidFill>
                  <a:round/>
                  <a:headEnd/>
                  <a:tailEnd/>
                </a:ln>
                <a:latin typeface="Al-Kharashi 20"/>
              </a:rPr>
              <a:t>وأصحابه </a:t>
            </a:r>
            <a:r>
              <a:rPr lang="ar-EG" sz="3600" kern="10" dirty="0" err="1">
                <a:ln w="9525">
                  <a:solidFill>
                    <a:srgbClr val="000000"/>
                  </a:solidFill>
                  <a:round/>
                  <a:headEnd/>
                  <a:tailEnd/>
                </a:ln>
                <a:latin typeface="Al-Kharashi 20"/>
              </a:rPr>
              <a:t>ـ</a:t>
            </a:r>
            <a:r>
              <a:rPr lang="ar-EG" sz="3600" kern="10" dirty="0">
                <a:ln w="9525">
                  <a:solidFill>
                    <a:srgbClr val="000000"/>
                  </a:solidFill>
                  <a:round/>
                  <a:headEnd/>
                  <a:tailEnd/>
                </a:ln>
                <a:latin typeface="Al-Kharashi 20"/>
              </a:rPr>
              <a:t> رضي الله عنهم </a:t>
            </a:r>
            <a:r>
              <a:rPr lang="ar-EG" sz="3600" kern="10" dirty="0" err="1">
                <a:ln w="9525">
                  <a:solidFill>
                    <a:srgbClr val="000000"/>
                  </a:solidFill>
                  <a:round/>
                  <a:headEnd/>
                  <a:tailEnd/>
                </a:ln>
                <a:latin typeface="Al-Kharashi 20"/>
              </a:rPr>
              <a:t>ـ</a:t>
            </a:r>
            <a:r>
              <a:rPr lang="ar-EG" sz="3600" kern="10" dirty="0">
                <a:ln w="9525">
                  <a:solidFill>
                    <a:srgbClr val="000000"/>
                  </a:solidFill>
                  <a:round/>
                  <a:headEnd/>
                  <a:tailEnd/>
                </a:ln>
                <a:latin typeface="Al-Kharashi 20"/>
              </a:rPr>
              <a:t> </a:t>
            </a:r>
          </a:p>
          <a:p>
            <a:pPr algn="ctr" rtl="1"/>
            <a:r>
              <a:rPr lang="ar-EG" sz="3600" kern="10" dirty="0">
                <a:ln w="9525">
                  <a:solidFill>
                    <a:srgbClr val="000000"/>
                  </a:solidFill>
                  <a:round/>
                  <a:headEnd/>
                  <a:tailEnd/>
                </a:ln>
                <a:latin typeface="Al-Kharashi 20"/>
              </a:rPr>
              <a:t>في شعب أبي طالب</a:t>
            </a:r>
          </a:p>
        </p:txBody>
      </p:sp>
      <p:sp>
        <p:nvSpPr>
          <p:cNvPr id="197635" name="Text Box 3"/>
          <p:cNvSpPr txBox="1">
            <a:spLocks noChangeArrowheads="1"/>
          </p:cNvSpPr>
          <p:nvPr/>
        </p:nvSpPr>
        <p:spPr bwMode="auto">
          <a:xfrm>
            <a:off x="7543800" y="1905000"/>
            <a:ext cx="336550" cy="457200"/>
          </a:xfrm>
          <a:prstGeom prst="rect">
            <a:avLst/>
          </a:prstGeom>
          <a:noFill/>
          <a:ln w="9525">
            <a:noFill/>
            <a:miter lim="800000"/>
            <a:headEnd/>
            <a:tailEnd/>
          </a:ln>
          <a:effectLst/>
        </p:spPr>
        <p:txBody>
          <a:bodyPr wrap="none">
            <a:spAutoFit/>
          </a:bodyPr>
          <a:lstStyle/>
          <a:p>
            <a:pPr algn="r" rtl="1"/>
            <a:endParaRPr lang="en-US" altLang="en-US"/>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15697200" y="6096000"/>
            <a:ext cx="7772400" cy="762000"/>
          </a:xfrm>
        </p:spPr>
        <p:txBody>
          <a:bodyPr>
            <a:normAutofit fontScale="90000"/>
          </a:bodyPr>
          <a:lstStyle/>
          <a:p>
            <a:r>
              <a:rPr lang="en-US" altLang="en-US"/>
              <a:t> </a:t>
            </a:r>
          </a:p>
        </p:txBody>
      </p:sp>
      <p:sp>
        <p:nvSpPr>
          <p:cNvPr id="198659" name="WordArt 3" descr="بردي"/>
          <p:cNvSpPr>
            <a:spLocks noChangeArrowheads="1" noChangeShapeType="1" noTextEdit="1"/>
          </p:cNvSpPr>
          <p:nvPr/>
        </p:nvSpPr>
        <p:spPr bwMode="auto">
          <a:xfrm>
            <a:off x="838200" y="0"/>
            <a:ext cx="7391400" cy="1219200"/>
          </a:xfrm>
          <a:prstGeom prst="rect">
            <a:avLst/>
          </a:prstGeom>
        </p:spPr>
        <p:txBody>
          <a:bodyPr wrap="none" fromWordArt="1">
            <a:prstTxWarp prst="textCurveUp">
              <a:avLst>
                <a:gd name="adj" fmla="val 33333"/>
              </a:avLst>
            </a:prstTxWarp>
          </a:bodyPr>
          <a:lstStyle/>
          <a:p>
            <a:pPr algn="ctr" rtl="1"/>
            <a:r>
              <a:rPr lang="ar-EG" sz="3600" kern="10">
                <a:ln w="12700">
                  <a:solidFill>
                    <a:srgbClr val="000000"/>
                  </a:solidFill>
                  <a:round/>
                  <a:headEnd/>
                  <a:tailEnd/>
                </a:ln>
                <a:blipFill dpi="0" rotWithShape="0">
                  <a:blip r:embed="rId3"/>
                  <a:srcRect/>
                  <a:tile tx="0" ty="0" sx="100000" sy="100000" flip="none" algn="tl"/>
                </a:blipFill>
                <a:effectLst>
                  <a:outerShdw dist="45791" dir="2021404" algn="ctr" rotWithShape="0">
                    <a:srgbClr val="808080"/>
                  </a:outerShdw>
                </a:effectLst>
                <a:latin typeface="Al-Kharashi 4"/>
              </a:rPr>
              <a:t>المقاطعة</a:t>
            </a:r>
          </a:p>
        </p:txBody>
      </p:sp>
      <p:sp>
        <p:nvSpPr>
          <p:cNvPr id="198660" name="Text Box 4"/>
          <p:cNvSpPr txBox="1">
            <a:spLocks noChangeArrowheads="1"/>
          </p:cNvSpPr>
          <p:nvPr/>
        </p:nvSpPr>
        <p:spPr bwMode="auto">
          <a:xfrm>
            <a:off x="0" y="1647825"/>
            <a:ext cx="9144000" cy="4278094"/>
          </a:xfrm>
          <a:prstGeom prst="rect">
            <a:avLst/>
          </a:prstGeom>
          <a:noFill/>
          <a:ln w="9525">
            <a:noFill/>
            <a:miter lim="800000"/>
            <a:headEnd/>
            <a:tailEnd/>
          </a:ln>
          <a:effectLst/>
        </p:spPr>
        <p:txBody>
          <a:bodyPr>
            <a:spAutoFit/>
          </a:bodyPr>
          <a:lstStyle/>
          <a:p>
            <a:pPr algn="just" rtl="1">
              <a:spcBef>
                <a:spcPct val="50000"/>
              </a:spcBef>
            </a:pPr>
            <a:r>
              <a:rPr lang="ar-SA" altLang="en-US" sz="3200" b="1" dirty="0">
                <a:cs typeface="DecoType Naskh Extensions" pitchFamily="2" charset="-78"/>
              </a:rPr>
              <a:t>لقد استخدم المشركون وسيلة لإرهاب المؤمنين وتخويفهم حتى يتراجعوا عن دينهم ، وهي وسيلة سجن المؤمنين وعزلهم ومقاطعتهم مقاطعة تامة ، فلا يبيعونهم ولا يشترون منهم ولا يسمحون لأي إنسان أن يقدم لهم يد العون والمساعدة ، فأصابهم كرب شديد .</a:t>
            </a:r>
          </a:p>
          <a:p>
            <a:pPr algn="just" rtl="1">
              <a:spcBef>
                <a:spcPct val="50000"/>
              </a:spcBef>
            </a:pPr>
            <a:r>
              <a:rPr lang="ar-SA" altLang="en-US" sz="3200" b="1" dirty="0">
                <a:cs typeface="DecoType Naskh Extensions" pitchFamily="2" charset="-78"/>
              </a:rPr>
              <a:t>وكتب السيرة تذكر أن قريشا قد أجمعت على حصار كل من أسلم في شعب أبي طالب ، ومقاطعة هؤلاء المؤمنين مقاطعة شاملة حتى جاعوا جوعا شديدا وأكلوا ورق الشجر وجلود النعال بعد نقعها في الماء ، واستمر هذا الحصار ثلاث سنوات </a:t>
            </a:r>
            <a:r>
              <a:rPr lang="ar-SA" altLang="en-US" sz="3200" b="1" dirty="0">
                <a:solidFill>
                  <a:schemeClr val="bg1"/>
                </a:solidFill>
                <a:cs typeface="DecoType Naskh Extensions" pitchFamily="2" charset="-78"/>
              </a:rPr>
              <a:t>.</a:t>
            </a:r>
            <a:endParaRPr lang="en-US" altLang="en-US" sz="3200" b="1" dirty="0">
              <a:cs typeface="DecoType Naskh Extensions" pitchFamily="2" charset="-78"/>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idx="4294967295"/>
          </p:nvPr>
        </p:nvSpPr>
        <p:spPr>
          <a:xfrm>
            <a:off x="0" y="228600"/>
            <a:ext cx="8643966" cy="6121400"/>
          </a:xfrm>
          <a:noFill/>
        </p:spPr>
        <p:txBody>
          <a:bodyPr>
            <a:normAutofit/>
          </a:bodyPr>
          <a:lstStyle/>
          <a:p>
            <a:pPr algn="r" rtl="1"/>
            <a:r>
              <a:rPr lang="ar-SA" altLang="en-US" b="1" dirty="0">
                <a:solidFill>
                  <a:schemeClr val="tx1"/>
                </a:solidFill>
                <a:cs typeface="DecoType Naskh Extensions" pitchFamily="2" charset="-78"/>
              </a:rPr>
              <a:t>يقال : كتبها منصور بن عكرمة بن هاشم ، ويقال : نضر بن الحارث ، والصحيح أنه بغيض بن عامر بن هاشم ، فدعا عليه رسول الله </a:t>
            </a:r>
            <a:r>
              <a:rPr lang="ar-SA" altLang="en-US" b="1" dirty="0" err="1">
                <a:solidFill>
                  <a:schemeClr val="tx1"/>
                </a:solidFill>
                <a:cs typeface="DecoType Naskh Extensions" pitchFamily="2" charset="-78"/>
              </a:rPr>
              <a:t>ـ</a:t>
            </a:r>
            <a:r>
              <a:rPr lang="ar-SA" altLang="en-US" b="1" dirty="0">
                <a:solidFill>
                  <a:schemeClr val="tx1"/>
                </a:solidFill>
                <a:cs typeface="DecoType Naskh Extensions" pitchFamily="2" charset="-78"/>
              </a:rPr>
              <a:t> </a:t>
            </a:r>
            <a:r>
              <a:rPr lang="en-US" altLang="en-US" b="1" dirty="0">
                <a:solidFill>
                  <a:schemeClr val="tx1"/>
                </a:solidFill>
                <a:cs typeface="DecoType Naskh Extensions" pitchFamily="2" charset="-78"/>
                <a:sym typeface="AGA Arabesque" pitchFamily="2" charset="2"/>
              </a:rPr>
              <a:t></a:t>
            </a:r>
            <a:r>
              <a:rPr lang="ar-SA" altLang="en-US" b="1" dirty="0">
                <a:solidFill>
                  <a:schemeClr val="tx1"/>
                </a:solidFill>
                <a:cs typeface="DecoType Naskh Extensions" pitchFamily="2" charset="-78"/>
              </a:rPr>
              <a:t> ـ فشلت يده. تم هذا الميثاق ، وعلقت الصحيفة في جوف الكعبة ، فانحاز بنو هاشم وبنو عبد المطلب مؤنهم وكافرهم </a:t>
            </a:r>
            <a:r>
              <a:rPr lang="ar-SA" altLang="en-US" b="1" dirty="0" err="1">
                <a:solidFill>
                  <a:schemeClr val="tx1"/>
                </a:solidFill>
                <a:cs typeface="DecoType Naskh Extensions" pitchFamily="2" charset="-78"/>
              </a:rPr>
              <a:t>ـ</a:t>
            </a:r>
            <a:r>
              <a:rPr lang="ar-SA" altLang="en-US" b="1" dirty="0">
                <a:solidFill>
                  <a:schemeClr val="tx1"/>
                </a:solidFill>
                <a:cs typeface="DecoType Naskh Extensions" pitchFamily="2" charset="-78"/>
              </a:rPr>
              <a:t> إلا أبا لهب </a:t>
            </a:r>
            <a:r>
              <a:rPr lang="ar-SA" altLang="en-US" b="1" dirty="0" err="1">
                <a:solidFill>
                  <a:schemeClr val="tx1"/>
                </a:solidFill>
                <a:cs typeface="DecoType Naskh Extensions" pitchFamily="2" charset="-78"/>
              </a:rPr>
              <a:t>ـ</a:t>
            </a:r>
            <a:r>
              <a:rPr lang="ar-SA" altLang="en-US" b="1" dirty="0">
                <a:solidFill>
                  <a:schemeClr val="tx1"/>
                </a:solidFill>
                <a:cs typeface="DecoType Naskh Extensions" pitchFamily="2" charset="-78"/>
              </a:rPr>
              <a:t> وحبسوا في شعب أبي طالب ليلة هلال المحرم سنة سبع من البعثة .</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idx="4294967295"/>
          </p:nvPr>
        </p:nvSpPr>
        <p:spPr>
          <a:xfrm>
            <a:off x="0" y="381000"/>
            <a:ext cx="8458200" cy="5715000"/>
          </a:xfrm>
          <a:noFill/>
        </p:spPr>
        <p:txBody>
          <a:bodyPr/>
          <a:lstStyle/>
          <a:p>
            <a:pPr algn="just" rtl="1"/>
            <a:r>
              <a:rPr lang="ar-SA" altLang="en-US" sz="6000" b="1" dirty="0">
                <a:solidFill>
                  <a:schemeClr val="tx1"/>
                </a:solidFill>
                <a:cs typeface="DecoType Naskh Extensions" pitchFamily="2" charset="-78"/>
              </a:rPr>
              <a:t>وكانوا </a:t>
            </a:r>
            <a:r>
              <a:rPr lang="ar-SA" altLang="en-US" sz="6000" b="1" dirty="0" err="1">
                <a:solidFill>
                  <a:schemeClr val="tx1"/>
                </a:solidFill>
                <a:cs typeface="DecoType Naskh Extensions" pitchFamily="2" charset="-78"/>
              </a:rPr>
              <a:t>ـ</a:t>
            </a:r>
            <a:r>
              <a:rPr lang="ar-SA" altLang="en-US" sz="6000" b="1" dirty="0">
                <a:solidFill>
                  <a:schemeClr val="tx1"/>
                </a:solidFill>
                <a:cs typeface="DecoType Naskh Extensions" pitchFamily="2" charset="-78"/>
              </a:rPr>
              <a:t> لا يخرجون من الشعب لشراء الحوائج إلا في الأشهر الحرم وكانوا يشترون من العير التي ترد مكة من خارجها ، ولكن أهل مكة كانوا يزيدون عليهم في السلعة قيمتها حتى لا يستطيعوا الشراء .</a:t>
            </a:r>
            <a:endParaRPr lang="en-US" altLang="en-US" sz="6000" b="1" dirty="0">
              <a:solidFill>
                <a:schemeClr val="tx1"/>
              </a:solidFill>
              <a:cs typeface="DecoType Naskh Extensions" pitchFamily="2" charset="-78"/>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idx="4294967295"/>
          </p:nvPr>
        </p:nvSpPr>
        <p:spPr>
          <a:xfrm>
            <a:off x="428596" y="365125"/>
            <a:ext cx="7343804" cy="5135577"/>
          </a:xfrm>
          <a:noFill/>
        </p:spPr>
        <p:txBody>
          <a:bodyPr/>
          <a:lstStyle/>
          <a:p>
            <a:pPr algn="just" rtl="1"/>
            <a:r>
              <a:rPr lang="ar-SA" altLang="en-US" sz="5400" b="1" dirty="0">
                <a:solidFill>
                  <a:schemeClr val="tx1"/>
                </a:solidFill>
                <a:cs typeface="DecoType Naskh Extensions" pitchFamily="2" charset="-78"/>
              </a:rPr>
              <a:t>وكان حكيم بن حزام ربما يحمل قمحا إلى عمته خديجة </a:t>
            </a:r>
            <a:r>
              <a:rPr lang="ar-SA" altLang="en-US" sz="5400" b="1" dirty="0" err="1">
                <a:solidFill>
                  <a:schemeClr val="tx1"/>
                </a:solidFill>
                <a:cs typeface="DecoType Naskh Extensions" pitchFamily="2" charset="-78"/>
              </a:rPr>
              <a:t>ـ</a:t>
            </a:r>
            <a:r>
              <a:rPr lang="ar-SA" altLang="en-US" sz="5400" b="1" dirty="0">
                <a:solidFill>
                  <a:schemeClr val="tx1"/>
                </a:solidFill>
                <a:cs typeface="DecoType Naskh Extensions" pitchFamily="2" charset="-78"/>
              </a:rPr>
              <a:t> رضي الله عنها </a:t>
            </a:r>
            <a:r>
              <a:rPr lang="ar-SA" altLang="en-US" sz="5400" b="1" dirty="0" err="1">
                <a:solidFill>
                  <a:schemeClr val="tx1"/>
                </a:solidFill>
                <a:cs typeface="DecoType Naskh Extensions" pitchFamily="2" charset="-78"/>
              </a:rPr>
              <a:t>ـ</a:t>
            </a:r>
            <a:r>
              <a:rPr lang="ar-SA" altLang="en-US" sz="5400" b="1" dirty="0">
                <a:solidFill>
                  <a:schemeClr val="tx1"/>
                </a:solidFill>
                <a:cs typeface="DecoType Naskh Extensions" pitchFamily="2" charset="-78"/>
              </a:rPr>
              <a:t> وقد تعرض له مرة أبو جهل فتعلق </a:t>
            </a:r>
            <a:r>
              <a:rPr lang="ar-SA" altLang="en-US" sz="5400" b="1" dirty="0" err="1">
                <a:solidFill>
                  <a:schemeClr val="tx1"/>
                </a:solidFill>
                <a:cs typeface="DecoType Naskh Extensions" pitchFamily="2" charset="-78"/>
              </a:rPr>
              <a:t>به</a:t>
            </a:r>
            <a:r>
              <a:rPr lang="ar-SA" altLang="en-US" sz="5400" b="1" dirty="0">
                <a:solidFill>
                  <a:schemeClr val="tx1"/>
                </a:solidFill>
                <a:cs typeface="DecoType Naskh Extensions" pitchFamily="2" charset="-78"/>
              </a:rPr>
              <a:t> ليمنعه ، فتدخل بينهما أبو </a:t>
            </a:r>
            <a:r>
              <a:rPr lang="ar-SA" altLang="en-US" sz="5400" b="1" dirty="0" err="1">
                <a:solidFill>
                  <a:schemeClr val="tx1"/>
                </a:solidFill>
                <a:cs typeface="DecoType Naskh Extensions" pitchFamily="2" charset="-78"/>
              </a:rPr>
              <a:t>البختري</a:t>
            </a:r>
            <a:r>
              <a:rPr lang="ar-SA" altLang="en-US" sz="5400" b="1" dirty="0">
                <a:solidFill>
                  <a:schemeClr val="tx1"/>
                </a:solidFill>
                <a:cs typeface="DecoType Naskh Extensions" pitchFamily="2" charset="-78"/>
              </a:rPr>
              <a:t> ، ومكنه من حمل القمح إلى عمته</a:t>
            </a:r>
            <a:r>
              <a:rPr lang="ar-SA" altLang="en-US" sz="6000" b="1" dirty="0">
                <a:solidFill>
                  <a:schemeClr val="tx1"/>
                </a:solidFill>
                <a:cs typeface="DecoType Naskh Extensions" pitchFamily="2" charset="-78"/>
              </a:rPr>
              <a:t> .</a:t>
            </a:r>
            <a:endParaRPr lang="en-US" altLang="en-US" sz="6000" b="1" dirty="0">
              <a:solidFill>
                <a:schemeClr val="tx1"/>
              </a:solidFill>
              <a:cs typeface="DecoType Naskh Extensions" pitchFamily="2" charset="-78"/>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idx="4294967295"/>
          </p:nvPr>
        </p:nvSpPr>
        <p:spPr>
          <a:xfrm>
            <a:off x="0" y="457200"/>
            <a:ext cx="8382000" cy="6019800"/>
          </a:xfrm>
          <a:noFill/>
        </p:spPr>
        <p:txBody>
          <a:bodyPr/>
          <a:lstStyle/>
          <a:p>
            <a:pPr algn="r" rtl="1"/>
            <a:r>
              <a:rPr lang="ar-SA" altLang="en-US" sz="4800" b="1" dirty="0">
                <a:solidFill>
                  <a:schemeClr val="tx1"/>
                </a:solidFill>
                <a:cs typeface="DecoType Naskh Extensions" pitchFamily="2" charset="-78"/>
              </a:rPr>
              <a:t>وكان أبو طالب يخاف على رسول الله </a:t>
            </a:r>
            <a:r>
              <a:rPr lang="ar-SA" altLang="en-US" sz="4800" b="1" dirty="0" err="1">
                <a:solidFill>
                  <a:schemeClr val="tx1"/>
                </a:solidFill>
                <a:cs typeface="DecoType Naskh Extensions" pitchFamily="2" charset="-78"/>
              </a:rPr>
              <a:t>ـ</a:t>
            </a:r>
            <a:r>
              <a:rPr lang="ar-SA" altLang="en-US" sz="4800" b="1" dirty="0">
                <a:solidFill>
                  <a:schemeClr val="tx1"/>
                </a:solidFill>
                <a:cs typeface="DecoType Naskh Extensions" pitchFamily="2" charset="-78"/>
              </a:rPr>
              <a:t> </a:t>
            </a:r>
            <a:r>
              <a:rPr lang="en-US" altLang="en-US" sz="4800" b="1" dirty="0">
                <a:solidFill>
                  <a:schemeClr val="tx1"/>
                </a:solidFill>
                <a:cs typeface="DecoType Naskh Extensions" pitchFamily="2" charset="-78"/>
                <a:sym typeface="AGA Arabesque" pitchFamily="2" charset="2"/>
              </a:rPr>
              <a:t></a:t>
            </a:r>
            <a:r>
              <a:rPr lang="ar-SA" altLang="en-US" sz="4800" b="1" dirty="0">
                <a:solidFill>
                  <a:schemeClr val="tx1"/>
                </a:solidFill>
                <a:cs typeface="DecoType Naskh Extensions" pitchFamily="2" charset="-78"/>
              </a:rPr>
              <a:t> ـ ، فكان إذا أخذ الناس مضاجعهم يأمر رسول الله </a:t>
            </a:r>
            <a:r>
              <a:rPr lang="ar-SA" altLang="en-US" sz="4800" b="1" dirty="0" err="1">
                <a:solidFill>
                  <a:schemeClr val="tx1"/>
                </a:solidFill>
                <a:cs typeface="DecoType Naskh Extensions" pitchFamily="2" charset="-78"/>
              </a:rPr>
              <a:t>ـ</a:t>
            </a:r>
            <a:r>
              <a:rPr lang="ar-SA" altLang="en-US" sz="4800" b="1" dirty="0">
                <a:solidFill>
                  <a:schemeClr val="tx1"/>
                </a:solidFill>
                <a:cs typeface="DecoType Naskh Extensions" pitchFamily="2" charset="-78"/>
              </a:rPr>
              <a:t> </a:t>
            </a:r>
            <a:r>
              <a:rPr lang="en-US" altLang="en-US" sz="4800" b="1" dirty="0">
                <a:solidFill>
                  <a:schemeClr val="tx1"/>
                </a:solidFill>
                <a:cs typeface="DecoType Naskh Extensions" pitchFamily="2" charset="-78"/>
                <a:sym typeface="AGA Arabesque" pitchFamily="2" charset="2"/>
              </a:rPr>
              <a:t></a:t>
            </a:r>
            <a:r>
              <a:rPr lang="ar-SA" altLang="en-US" sz="4800" b="1" dirty="0">
                <a:solidFill>
                  <a:schemeClr val="tx1"/>
                </a:solidFill>
                <a:cs typeface="DecoType Naskh Extensions" pitchFamily="2" charset="-78"/>
              </a:rPr>
              <a:t> ـ أن يضطجع على فراشه ، حتى يرى ذلك من أراد اغتياله ، فإذا نام الناس أمر أحد بنيه أو إخوانه أو بني عمه فاضطجع على فراش رسول الله </a:t>
            </a:r>
            <a:r>
              <a:rPr lang="ar-SA" altLang="en-US" sz="4800" b="1" dirty="0" err="1">
                <a:solidFill>
                  <a:schemeClr val="tx1"/>
                </a:solidFill>
                <a:cs typeface="DecoType Naskh Extensions" pitchFamily="2" charset="-78"/>
              </a:rPr>
              <a:t>ـ</a:t>
            </a:r>
            <a:r>
              <a:rPr lang="ar-SA" altLang="en-US" sz="4800" b="1" dirty="0">
                <a:solidFill>
                  <a:schemeClr val="tx1"/>
                </a:solidFill>
                <a:cs typeface="DecoType Naskh Extensions" pitchFamily="2" charset="-78"/>
              </a:rPr>
              <a:t> </a:t>
            </a:r>
            <a:r>
              <a:rPr lang="en-US" altLang="en-US" sz="4800" b="1" dirty="0">
                <a:solidFill>
                  <a:schemeClr val="tx1"/>
                </a:solidFill>
                <a:cs typeface="DecoType Naskh Extensions" pitchFamily="2" charset="-78"/>
                <a:sym typeface="AGA Arabesque" pitchFamily="2" charset="2"/>
              </a:rPr>
              <a:t></a:t>
            </a:r>
            <a:r>
              <a:rPr lang="ar-SA" altLang="en-US" sz="4800" b="1" dirty="0">
                <a:solidFill>
                  <a:schemeClr val="tx1"/>
                </a:solidFill>
                <a:cs typeface="DecoType Naskh Extensions" pitchFamily="2" charset="-78"/>
              </a:rPr>
              <a:t> ـ وأمره أن يأتي بعض فرشهم </a:t>
            </a:r>
            <a:r>
              <a:rPr lang="ar-SA" altLang="en-US" sz="4800" b="1" dirty="0">
                <a:cs typeface="DecoType Naskh Extensions" pitchFamily="2" charset="-78"/>
              </a:rPr>
              <a:t>.</a:t>
            </a:r>
            <a:br>
              <a:rPr lang="ar-SA" altLang="en-US" sz="4800" b="1" dirty="0">
                <a:cs typeface="DecoType Naskh Extensions" pitchFamily="2" charset="-78"/>
              </a:rPr>
            </a:br>
            <a:endParaRPr lang="en-US" altLang="en-US" sz="4800" b="1" dirty="0">
              <a:cs typeface="DecoType Naskh Extensions" pitchFamily="2" charset="-78"/>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idx="4294967295"/>
          </p:nvPr>
        </p:nvSpPr>
        <p:spPr>
          <a:xfrm>
            <a:off x="357158" y="990600"/>
            <a:ext cx="8072494" cy="4117975"/>
          </a:xfrm>
          <a:noFill/>
        </p:spPr>
        <p:txBody>
          <a:bodyPr/>
          <a:lstStyle/>
          <a:p>
            <a:pPr algn="just" rtl="1"/>
            <a:r>
              <a:rPr lang="ar-SA" altLang="en-US" sz="5400" b="1" dirty="0">
                <a:solidFill>
                  <a:schemeClr val="tx1"/>
                </a:solidFill>
                <a:cs typeface="DecoType Naskh Extensions" pitchFamily="2" charset="-78"/>
              </a:rPr>
              <a:t>وكان رسول الله </a:t>
            </a:r>
            <a:r>
              <a:rPr lang="ar-SA" altLang="en-US" sz="5400" b="1" dirty="0" err="1">
                <a:solidFill>
                  <a:schemeClr val="tx1"/>
                </a:solidFill>
                <a:cs typeface="DecoType Naskh Extensions" pitchFamily="2" charset="-78"/>
              </a:rPr>
              <a:t>ـ</a:t>
            </a:r>
            <a:r>
              <a:rPr lang="ar-SA" altLang="en-US" sz="5400" b="1" dirty="0">
                <a:solidFill>
                  <a:schemeClr val="tx1"/>
                </a:solidFill>
                <a:cs typeface="DecoType Naskh Extensions" pitchFamily="2" charset="-78"/>
              </a:rPr>
              <a:t> </a:t>
            </a:r>
            <a:r>
              <a:rPr lang="en-US" altLang="en-US" sz="5400" b="1" dirty="0">
                <a:solidFill>
                  <a:schemeClr val="tx1"/>
                </a:solidFill>
                <a:cs typeface="DecoType Naskh Extensions" pitchFamily="2" charset="-78"/>
                <a:sym typeface="AGA Arabesque" pitchFamily="2" charset="2"/>
              </a:rPr>
              <a:t></a:t>
            </a:r>
            <a:r>
              <a:rPr lang="ar-SA" altLang="en-US" sz="5400" b="1" dirty="0">
                <a:solidFill>
                  <a:schemeClr val="tx1"/>
                </a:solidFill>
                <a:cs typeface="DecoType Naskh Extensions" pitchFamily="2" charset="-78"/>
              </a:rPr>
              <a:t> ـ والمسلمون يخرجون في أيام الموسم ، فيلقون الناس ، ويدعونهم إلى الإسلام .</a:t>
            </a:r>
            <a:endParaRPr lang="en-US" altLang="en-US" sz="5400" b="1" dirty="0">
              <a:solidFill>
                <a:schemeClr val="tx1"/>
              </a:solidFill>
              <a:cs typeface="DecoType Naskh Extensions" pitchFamily="2" charset="-78"/>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idx="4294967295"/>
          </p:nvPr>
        </p:nvSpPr>
        <p:spPr>
          <a:xfrm>
            <a:off x="152400" y="153988"/>
            <a:ext cx="8348690" cy="4489458"/>
          </a:xfrm>
          <a:noFill/>
        </p:spPr>
        <p:txBody>
          <a:bodyPr/>
          <a:lstStyle/>
          <a:p>
            <a:pPr algn="just" rtl="1"/>
            <a:r>
              <a:rPr lang="ar-SA" altLang="en-US" sz="4000" b="1" dirty="0">
                <a:solidFill>
                  <a:schemeClr val="tx1"/>
                </a:solidFill>
                <a:cs typeface="DecoType Naskh Extensions" pitchFamily="2" charset="-78"/>
              </a:rPr>
              <a:t>مرت ثلاثة أعوام كاملة والأمر على ذلك ، وفي المحرم سنة عشر من النبوة حدث نقض الصحيفة وفك الميثاق ، وذلك أن قريشا كانت بين راض بهذا الميثاق وكاره له ، فسعى في نقض الصحيفة من كان كارها لها . وكان أبو طالب جالسا في ناحية المسجد .</a:t>
            </a:r>
            <a:r>
              <a:rPr lang="ar-SA" altLang="en-US" sz="4800" b="1" dirty="0">
                <a:solidFill>
                  <a:schemeClr val="tx1"/>
                </a:solidFill>
                <a:cs typeface="DecoType Naskh Extensions" pitchFamily="2" charset="-78"/>
              </a:rPr>
              <a:t> </a:t>
            </a:r>
            <a:endParaRPr lang="en-US" altLang="en-US" sz="4800" b="1" dirty="0">
              <a:solidFill>
                <a:schemeClr val="tx1"/>
              </a:solidFill>
              <a:cs typeface="DecoType Naskh Extensions" pitchFamily="2" charset="-78"/>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idx="4294967295"/>
          </p:nvPr>
        </p:nvSpPr>
        <p:spPr>
          <a:xfrm>
            <a:off x="1371600" y="1600200"/>
            <a:ext cx="6629424" cy="4483100"/>
          </a:xfrm>
          <a:noFill/>
        </p:spPr>
        <p:txBody>
          <a:bodyPr/>
          <a:lstStyle/>
          <a:p>
            <a:pPr algn="just"/>
            <a:r>
              <a:rPr lang="ar-SA" altLang="en-US" sz="4800" b="1" dirty="0">
                <a:solidFill>
                  <a:schemeClr val="tx1"/>
                </a:solidFill>
                <a:cs typeface="DecoType Naskh Extensions" pitchFamily="2" charset="-78"/>
              </a:rPr>
              <a:t>وإنما جاءهم لأن الله كان قد أطلع رسوله على أمر الصحيفة ، وأنه أرسل الأرضة فأكلت جميع ما فيها من جوى وقطيعة ظلم إلا ذكر الله عز وجل ، </a:t>
            </a:r>
            <a:r>
              <a:rPr lang="ar-SA" altLang="en-US" sz="4800" b="1" dirty="0" smtClean="0">
                <a:solidFill>
                  <a:schemeClr val="tx1"/>
                </a:solidFill>
                <a:cs typeface="DecoType Naskh Extensions" pitchFamily="2" charset="-78"/>
              </a:rPr>
              <a:t>فأخبر بذلك عمه </a:t>
            </a:r>
            <a:r>
              <a:rPr lang="ar-SA" altLang="en-US" sz="4800" b="1" dirty="0">
                <a:cs typeface="DecoType Naskh Extensions" pitchFamily="2" charset="-78"/>
              </a:rPr>
              <a:t>.</a:t>
            </a:r>
            <a:br>
              <a:rPr lang="ar-SA" altLang="en-US" sz="4800" b="1" dirty="0">
                <a:cs typeface="DecoType Naskh Extensions" pitchFamily="2" charset="-78"/>
              </a:rPr>
            </a:br>
            <a:endParaRPr lang="en-US" altLang="en-US" sz="4800" b="1" dirty="0">
              <a:cs typeface="DecoType Naskh Extensions" pitchFamily="2" charset="-78"/>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idx="4294967295"/>
          </p:nvPr>
        </p:nvSpPr>
        <p:spPr>
          <a:xfrm>
            <a:off x="0" y="365125"/>
            <a:ext cx="8858280" cy="5064139"/>
          </a:xfrm>
          <a:noFill/>
        </p:spPr>
        <p:txBody>
          <a:bodyPr/>
          <a:lstStyle/>
          <a:p>
            <a:pPr algn="r" rtl="1"/>
            <a:r>
              <a:rPr lang="ar-SA" altLang="en-US" sz="5400" b="1" dirty="0">
                <a:solidFill>
                  <a:schemeClr val="tx1"/>
                </a:solidFill>
                <a:cs typeface="DecoType Naskh Extensions" pitchFamily="2" charset="-78"/>
              </a:rPr>
              <a:t>فخرج إلى قريش فأخبرهم أن ابن أخيه قد قال كذا وكذا ، فإن كان كاذبا خلينا بينكم وبينه ، وإن كان صادقا رجعتم عن قطيعتنا وظلمنا . قالوا : قد أنصفت .</a:t>
            </a:r>
            <a:endParaRPr lang="en-US" altLang="en-US" sz="6000" dirty="0">
              <a:solidFill>
                <a:schemeClr val="tx1"/>
              </a:solidFill>
              <a:cs typeface="DecoType Naskh Extensions" pitchFamily="2" charset="-78"/>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idx="4294967295"/>
          </p:nvPr>
        </p:nvSpPr>
        <p:spPr>
          <a:xfrm>
            <a:off x="642910" y="365125"/>
            <a:ext cx="8143932" cy="5778519"/>
          </a:xfrm>
          <a:noFill/>
        </p:spPr>
        <p:txBody>
          <a:bodyPr/>
          <a:lstStyle/>
          <a:p>
            <a:pPr algn="r" rtl="1"/>
            <a:r>
              <a:rPr lang="ar-SA" altLang="en-US" sz="5400" b="1" dirty="0">
                <a:solidFill>
                  <a:schemeClr val="tx1"/>
                </a:solidFill>
                <a:cs typeface="DecoType Naskh Extensions" pitchFamily="2" charset="-78"/>
              </a:rPr>
              <a:t>وبعد أن دار الكلام بين القوم وبين أبي جهل ، قام المطعم بن عدي إلى الصحيفة ليشقها ، فوجد الأرضة قد أكلتها إلا ” باسمك اللهم ”. وما كان فيها من اسم الله فإنها لم تأكله .</a:t>
            </a:r>
            <a:r>
              <a:rPr lang="ar-SA" altLang="en-US" sz="5400" b="1" dirty="0">
                <a:solidFill>
                  <a:srgbClr val="0000FF"/>
                </a:solidFill>
                <a:cs typeface="DecoType Naskh Extensions" pitchFamily="2" charset="-78"/>
              </a:rPr>
              <a:t/>
            </a:r>
            <a:br>
              <a:rPr lang="ar-SA" altLang="en-US" sz="5400" b="1" dirty="0">
                <a:solidFill>
                  <a:srgbClr val="0000FF"/>
                </a:solidFill>
                <a:cs typeface="DecoType Naskh Extensions" pitchFamily="2" charset="-78"/>
              </a:rPr>
            </a:br>
            <a:endParaRPr lang="en-US" altLang="en-US" sz="6000" b="1" dirty="0">
              <a:cs typeface="DecoType Naskh Extensions" pitchFamily="2" charset="-78"/>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idx="4294967295"/>
          </p:nvPr>
        </p:nvSpPr>
        <p:spPr>
          <a:xfrm>
            <a:off x="714348" y="533400"/>
            <a:ext cx="7858180" cy="5214938"/>
          </a:xfrm>
          <a:noFill/>
        </p:spPr>
        <p:txBody>
          <a:bodyPr/>
          <a:lstStyle/>
          <a:p>
            <a:pPr algn="just" rtl="1"/>
            <a:r>
              <a:rPr lang="ar-SA" altLang="en-US" sz="4800" b="1" dirty="0">
                <a:solidFill>
                  <a:schemeClr val="tx1"/>
                </a:solidFill>
                <a:cs typeface="DecoType Naskh Extensions" pitchFamily="2" charset="-78"/>
              </a:rPr>
              <a:t>ثم نقض الصحيفة ، وخرج رسول الله </a:t>
            </a:r>
            <a:r>
              <a:rPr lang="ar-SA" altLang="en-US" sz="4800" b="1" dirty="0" err="1">
                <a:solidFill>
                  <a:schemeClr val="tx1"/>
                </a:solidFill>
                <a:cs typeface="DecoType Naskh Extensions" pitchFamily="2" charset="-78"/>
              </a:rPr>
              <a:t>ـ</a:t>
            </a:r>
            <a:r>
              <a:rPr lang="ar-SA" altLang="en-US" sz="4800" b="1" dirty="0">
                <a:solidFill>
                  <a:schemeClr val="tx1"/>
                </a:solidFill>
                <a:cs typeface="DecoType Naskh Extensions" pitchFamily="2" charset="-78"/>
              </a:rPr>
              <a:t> </a:t>
            </a:r>
            <a:r>
              <a:rPr lang="en-US" altLang="en-US" sz="4800" b="1" dirty="0">
                <a:solidFill>
                  <a:schemeClr val="tx1"/>
                </a:solidFill>
                <a:cs typeface="DecoType Naskh Extensions" pitchFamily="2" charset="-78"/>
                <a:sym typeface="AGA Arabesque" pitchFamily="2" charset="2"/>
              </a:rPr>
              <a:t></a:t>
            </a:r>
            <a:r>
              <a:rPr lang="ar-SA" altLang="en-US" sz="4800" b="1" dirty="0">
                <a:solidFill>
                  <a:schemeClr val="tx1"/>
                </a:solidFill>
                <a:cs typeface="DecoType Naskh Extensions" pitchFamily="2" charset="-78"/>
              </a:rPr>
              <a:t> ـ ومن معه من الشعب ، وقد رأى المشركون آية عظيمة من آيات نبوته ، ولكنهم كما أخبر الله عنهم ، </a:t>
            </a:r>
            <a:r>
              <a:rPr lang="en-US" altLang="en-US" sz="4800" b="1" dirty="0">
                <a:solidFill>
                  <a:schemeClr val="tx1"/>
                </a:solidFill>
                <a:cs typeface="DecoType Naskh Extensions" pitchFamily="2" charset="-78"/>
                <a:sym typeface="AGA Arabesque" pitchFamily="2" charset="2"/>
              </a:rPr>
              <a:t></a:t>
            </a:r>
            <a:r>
              <a:rPr lang="ar-SA" altLang="en-US" sz="4800" b="1" dirty="0">
                <a:solidFill>
                  <a:schemeClr val="tx1"/>
                </a:solidFill>
                <a:cs typeface="DecoType Naskh Extensions" pitchFamily="2" charset="-78"/>
              </a:rPr>
              <a:t> وإن يروا كل آية يعرضوا ويقولوا سحر مستمر </a:t>
            </a:r>
            <a:r>
              <a:rPr lang="en-US" altLang="en-US" sz="4800" b="1" dirty="0">
                <a:solidFill>
                  <a:schemeClr val="tx1"/>
                </a:solidFill>
                <a:cs typeface="DecoType Naskh Extensions" pitchFamily="2" charset="-78"/>
                <a:sym typeface="AGA Arabesque" pitchFamily="2" charset="2"/>
              </a:rPr>
              <a:t></a:t>
            </a:r>
            <a:r>
              <a:rPr lang="ar-SA" altLang="en-US" sz="4800" b="1" dirty="0">
                <a:solidFill>
                  <a:schemeClr val="tx1"/>
                </a:solidFill>
                <a:cs typeface="DecoType Naskh Extensions" pitchFamily="2" charset="-78"/>
              </a:rPr>
              <a:t> أعرضوا عن هذه الآية وازدادوا كفرا إلى كفرهم .</a:t>
            </a:r>
            <a:endParaRPr lang="en-US" altLang="en-US" sz="4800" b="1" dirty="0">
              <a:solidFill>
                <a:schemeClr val="tx1"/>
              </a:solidFill>
              <a:cs typeface="DecoType Naskh Extensions" pitchFamily="2" charset="-78"/>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idx="4294967295"/>
          </p:nvPr>
        </p:nvSpPr>
        <p:spPr>
          <a:xfrm>
            <a:off x="500034" y="762000"/>
            <a:ext cx="8143932" cy="4483100"/>
          </a:xfrm>
          <a:noFill/>
        </p:spPr>
        <p:txBody>
          <a:bodyPr/>
          <a:lstStyle/>
          <a:p>
            <a:pPr algn="just" rtl="1"/>
            <a:r>
              <a:rPr lang="ar-SA" altLang="en-US" sz="4800" b="1" dirty="0">
                <a:solidFill>
                  <a:schemeClr val="tx1"/>
                </a:solidFill>
                <a:cs typeface="DecoType Naskh Extensions" pitchFamily="2" charset="-78"/>
              </a:rPr>
              <a:t>وفي الختام ندعو</a:t>
            </a:r>
            <a:r>
              <a:rPr lang="en-US" altLang="en-US" sz="4800" b="1" dirty="0">
                <a:solidFill>
                  <a:schemeClr val="tx1"/>
                </a:solidFill>
                <a:cs typeface="DecoType Naskh Extensions" pitchFamily="2" charset="-78"/>
              </a:rPr>
              <a:t> </a:t>
            </a:r>
            <a:r>
              <a:rPr lang="ar-SA" altLang="en-US" sz="4800" b="1" dirty="0">
                <a:solidFill>
                  <a:schemeClr val="tx1"/>
                </a:solidFill>
                <a:cs typeface="DecoType Naskh Extensions" pitchFamily="2" charset="-78"/>
              </a:rPr>
              <a:t>الله أن يفك الحصار عن </a:t>
            </a:r>
            <a:r>
              <a:rPr lang="ar-SA" altLang="en-US" sz="4800" b="1" dirty="0" smtClean="0">
                <a:solidFill>
                  <a:schemeClr val="tx1"/>
                </a:solidFill>
                <a:cs typeface="DecoType Naskh Extensions" pitchFamily="2" charset="-78"/>
              </a:rPr>
              <a:t>إخواننا </a:t>
            </a:r>
            <a:r>
              <a:rPr lang="ar-SA" altLang="en-US" sz="4800" b="1" dirty="0">
                <a:solidFill>
                  <a:schemeClr val="tx1"/>
                </a:solidFill>
                <a:cs typeface="DecoType Naskh Extensions" pitchFamily="2" charset="-78"/>
              </a:rPr>
              <a:t>المسلمين في فلسطين .. وفي العراق.... وفي كشمير .. وفي كل بلد يظلم فيه </a:t>
            </a:r>
            <a:r>
              <a:rPr lang="ar-SA" altLang="en-US" sz="4800" b="1" dirty="0" smtClean="0">
                <a:solidFill>
                  <a:schemeClr val="tx1"/>
                </a:solidFill>
                <a:cs typeface="DecoType Naskh Extensions" pitchFamily="2" charset="-78"/>
              </a:rPr>
              <a:t>الإسلام.   </a:t>
            </a:r>
            <a:r>
              <a:rPr lang="ar-SA" altLang="en-US" sz="4800" b="1" dirty="0">
                <a:solidFill>
                  <a:schemeClr val="tx1"/>
                </a:solidFill>
                <a:cs typeface="DecoType Naskh Extensions" pitchFamily="2" charset="-78"/>
              </a:rPr>
              <a:t/>
            </a:r>
            <a:br>
              <a:rPr lang="ar-SA" altLang="en-US" sz="4800" b="1" dirty="0">
                <a:solidFill>
                  <a:schemeClr val="tx1"/>
                </a:solidFill>
                <a:cs typeface="DecoType Naskh Extensions" pitchFamily="2" charset="-78"/>
              </a:rPr>
            </a:br>
            <a:r>
              <a:rPr lang="ar-SA" altLang="en-US" sz="4800" b="1" dirty="0">
                <a:solidFill>
                  <a:schemeClr val="tx1"/>
                </a:solidFill>
                <a:cs typeface="DecoType Naskh Extensions" pitchFamily="2" charset="-78"/>
              </a:rPr>
              <a:t> </a:t>
            </a:r>
            <a:r>
              <a:rPr lang="ar-SA" altLang="en-US" sz="4800" b="1" dirty="0" smtClean="0">
                <a:solidFill>
                  <a:schemeClr val="tx1"/>
                </a:solidFill>
                <a:cs typeface="DecoType Naskh Extensions" pitchFamily="2" charset="-78"/>
              </a:rPr>
              <a:t>وندعو إلى </a:t>
            </a:r>
            <a:r>
              <a:rPr lang="ar-SA" altLang="en-US" sz="4800" b="1" dirty="0">
                <a:solidFill>
                  <a:schemeClr val="tx1"/>
                </a:solidFill>
                <a:cs typeface="DecoType Naskh Extensions" pitchFamily="2" charset="-78"/>
              </a:rPr>
              <a:t>مقاطعة المنتجات الأجنبية </a:t>
            </a:r>
            <a:r>
              <a:rPr lang="ar-SA" altLang="en-US" sz="4800" b="1" dirty="0" smtClean="0">
                <a:solidFill>
                  <a:schemeClr val="tx1"/>
                </a:solidFill>
                <a:cs typeface="DecoType Naskh Extensions" pitchFamily="2" charset="-78"/>
              </a:rPr>
              <a:t>ومآزره إخواننا </a:t>
            </a:r>
            <a:r>
              <a:rPr lang="ar-SA" altLang="en-US" sz="4800" b="1" dirty="0">
                <a:solidFill>
                  <a:schemeClr val="tx1"/>
                </a:solidFill>
                <a:cs typeface="DecoType Naskh Extensions" pitchFamily="2" charset="-78"/>
              </a:rPr>
              <a:t>المسلمين.  </a:t>
            </a:r>
            <a:endParaRPr lang="en-US" altLang="en-US" dirty="0">
              <a:solidFill>
                <a:schemeClr val="tx1"/>
              </a:solidFill>
              <a:cs typeface="DecoType Naskh Extensions" pitchFamily="2" charset="-78"/>
            </a:endParaRPr>
          </a:p>
        </p:txBody>
      </p:sp>
      <p:sp>
        <p:nvSpPr>
          <p:cNvPr id="210947" name="WordArt 3">
            <a:hlinkClick r:id="rId2"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endParaRPr lang="ar-EG" sz="3600" kern="10" dirty="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7" name="WordArt 9"/>
          <p:cNvSpPr>
            <a:spLocks noChangeArrowheads="1" noChangeShapeType="1" noTextEdit="1"/>
          </p:cNvSpPr>
          <p:nvPr/>
        </p:nvSpPr>
        <p:spPr bwMode="auto">
          <a:xfrm>
            <a:off x="1676400" y="2362200"/>
            <a:ext cx="5943600" cy="1433513"/>
          </a:xfrm>
          <a:prstGeom prst="rect">
            <a:avLst/>
          </a:prstGeom>
        </p:spPr>
        <p:txBody>
          <a:bodyPr wrap="none" fromWordArt="1">
            <a:prstTxWarp prst="textPlain">
              <a:avLst>
                <a:gd name="adj" fmla="val 50000"/>
              </a:avLst>
            </a:prstTxWarp>
          </a:bodyPr>
          <a:lstStyle/>
          <a:p>
            <a:pPr algn="ctr" rtl="1"/>
            <a:r>
              <a:rPr lang="ar-EG" sz="3600" kern="10" dirty="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l-Kharashi 20"/>
              </a:rPr>
              <a:t>الخروج إلى الطائف</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5" name="Rectangle 3"/>
          <p:cNvSpPr>
            <a:spLocks noGrp="1" noChangeArrowheads="1"/>
          </p:cNvSpPr>
          <p:nvPr>
            <p:ph type="subTitle" idx="1"/>
          </p:nvPr>
        </p:nvSpPr>
        <p:spPr>
          <a:xfrm>
            <a:off x="762000" y="1447800"/>
            <a:ext cx="7315200" cy="4495800"/>
          </a:xfrm>
          <a:noFill/>
        </p:spPr>
        <p:txBody>
          <a:bodyPr/>
          <a:lstStyle/>
          <a:p>
            <a:pPr algn="just" rtl="1"/>
            <a:r>
              <a:rPr lang="ar-SA" altLang="en-US" sz="3600" b="1">
                <a:cs typeface="DecoType Naskh Extensions" pitchFamily="2" charset="-78"/>
              </a:rPr>
              <a:t>بعد انتهاء المقاطعة ، وفي شوال من  العام العاشر للبعثة ، توالت المحن على رسول الله صلى الله عليه وسلم . فقد توفي عمه أبو طالب ، كما توفيت زوجته خديجة ، ففقد بموتهما ما كان يتمتع به من حماية ودعم . فتجرأت عليه قريش واشتدت في إيذائها له وللمسلمين ، فرأى الرسول صلى الله عليه وسلم أن يخرج إلى الطائف عله يجد نصيرا</a:t>
            </a:r>
            <a:r>
              <a:rPr lang="en-US" altLang="en-US" sz="3600" b="1">
                <a:cs typeface="DecoType Naskh Extensions" pitchFamily="2" charset="-78"/>
              </a:rPr>
              <a:t> .</a:t>
            </a:r>
            <a:endParaRPr lang="en-US" altLang="en-US" sz="3600" b="1"/>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idx="1"/>
          </p:nvPr>
        </p:nvSpPr>
        <p:spPr>
          <a:xfrm>
            <a:off x="533400" y="381000"/>
            <a:ext cx="8610600" cy="6248400"/>
          </a:xfrm>
          <a:noFill/>
        </p:spPr>
        <p:txBody>
          <a:bodyPr/>
          <a:lstStyle/>
          <a:p>
            <a:pPr marL="609600" indent="-609600" algn="just" rtl="1">
              <a:buFontTx/>
              <a:buNone/>
            </a:pPr>
            <a:r>
              <a:rPr lang="en-US" altLang="en-US" sz="3600" b="1">
                <a:cs typeface="DecoType Naskh Extensions" pitchFamily="2" charset="-78"/>
              </a:rPr>
              <a:t>       </a:t>
            </a:r>
            <a:r>
              <a:rPr lang="ar-SA" altLang="en-US" sz="3600" b="1">
                <a:cs typeface="DecoType Naskh Extensions" pitchFamily="2" charset="-78"/>
              </a:rPr>
              <a:t>خرج الرسول عليه الصلاة والسلام إلى الطائف يعود أهلها من بني ثقيف إلى الإسلام ،وكان معه مولاه زيد بن حارثة رضي الله عنه فقدم على ثلاثة من أشراف القوم  وهم : عبد ياليل ، ومسعود ، وحبيب بنو عمرو بن عمير ، وكانوا سادة ثقيف فجلس إليهم وكلمهم  بما جاء له من نصرته على الإسلام ، والقيام معه على من خالفه من قومه</a:t>
            </a:r>
            <a:r>
              <a:rPr lang="en-US" altLang="en-US" sz="3600" b="1">
                <a:cs typeface="DecoType Naskh Extensions" pitchFamily="2" charset="-78"/>
              </a:rPr>
              <a:t> ..</a:t>
            </a:r>
          </a:p>
          <a:p>
            <a:pPr marL="609600" indent="-609600" algn="just" rtl="1">
              <a:buFontTx/>
              <a:buNone/>
            </a:pPr>
            <a:r>
              <a:rPr lang="en-US" altLang="en-US" sz="3600" b="1">
                <a:cs typeface="DecoType Naskh Extensions" pitchFamily="2" charset="-78"/>
              </a:rPr>
              <a:t>             </a:t>
            </a:r>
            <a:r>
              <a:rPr lang="ar-SA" altLang="en-US" sz="3600" b="1">
                <a:cs typeface="DecoType Naskh Extensions" pitchFamily="2" charset="-78"/>
              </a:rPr>
              <a:t>فقال أحدهم : هو يمرط ثياب الكعبة إن كان الله أرسلك</a:t>
            </a:r>
            <a:r>
              <a:rPr lang="en-US" altLang="en-US" sz="3600" b="1">
                <a:cs typeface="DecoType Naskh Extensions" pitchFamily="2" charset="-78"/>
              </a:rPr>
              <a:t> .</a:t>
            </a:r>
          </a:p>
          <a:p>
            <a:pPr marL="609600" indent="-609600" algn="just" rtl="1">
              <a:buFontTx/>
              <a:buNone/>
            </a:pPr>
            <a:r>
              <a:rPr lang="ar-SA" altLang="en-US" sz="3600" b="1">
                <a:cs typeface="DecoType Naskh Extensions" pitchFamily="2" charset="-78"/>
              </a:rPr>
              <a:t>وقال الثاني : أما وجد الله أحدا غيرك يرسله</a:t>
            </a:r>
            <a:r>
              <a:rPr lang="en-US" altLang="en-US" sz="3600" b="1">
                <a:cs typeface="DecoType Naskh Extensions" pitchFamily="2" charset="-78"/>
              </a:rPr>
              <a:t> .</a:t>
            </a:r>
            <a:endParaRPr lang="en-US" altLang="en-US" sz="3600" b="1"/>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idx="1"/>
          </p:nvPr>
        </p:nvSpPr>
        <p:spPr>
          <a:xfrm>
            <a:off x="228600" y="381000"/>
            <a:ext cx="8915400" cy="6172200"/>
          </a:xfrm>
          <a:noFill/>
        </p:spPr>
        <p:txBody>
          <a:bodyPr/>
          <a:lstStyle/>
          <a:p>
            <a:pPr algn="just" rtl="1">
              <a:buFontTx/>
              <a:buNone/>
            </a:pPr>
            <a:r>
              <a:rPr lang="ar-SA" altLang="en-US" sz="3600" b="1">
                <a:cs typeface="DecoType Naskh Extensions" pitchFamily="2" charset="-78"/>
              </a:rPr>
              <a:t>أما الثالث : فكان أعقل منهما فقال: والله لا أكلمك أبدا ، لئن كنت رسول الله لأنت أعظم خطرا من أن أرد عليك ،ولئن كنت تكذب على الله ، ما ينبغي أن أكلمك</a:t>
            </a:r>
            <a:r>
              <a:rPr lang="en-US" altLang="en-US" sz="3600" b="1">
                <a:cs typeface="DecoType Naskh Extensions" pitchFamily="2" charset="-78"/>
              </a:rPr>
              <a:t> . </a:t>
            </a:r>
          </a:p>
          <a:p>
            <a:pPr algn="just" rtl="1">
              <a:buFontTx/>
              <a:buNone/>
            </a:pPr>
            <a:r>
              <a:rPr lang="ar-SA" altLang="en-US" sz="3600" b="1">
                <a:cs typeface="DecoType Naskh Extensions" pitchFamily="2" charset="-78"/>
              </a:rPr>
              <a:t>فقام رسول الله صلى الله عليه وسلم من عندهم ، وقد يئس من مناصرتهم له</a:t>
            </a:r>
            <a:r>
              <a:rPr lang="en-US" altLang="en-US" sz="3600" b="1">
                <a:cs typeface="DecoType Naskh Extensions" pitchFamily="2" charset="-78"/>
              </a:rPr>
              <a:t> .</a:t>
            </a:r>
          </a:p>
          <a:p>
            <a:pPr algn="just" rtl="1">
              <a:buFontTx/>
              <a:buNone/>
            </a:pPr>
            <a:r>
              <a:rPr lang="ar-SA" altLang="en-US" sz="3600" b="1">
                <a:cs typeface="DecoType Naskh Extensions" pitchFamily="2" charset="-78"/>
              </a:rPr>
              <a:t>وقال لهم ( إذا فعلتم ما فعلتم  فاكتموا عني</a:t>
            </a:r>
            <a:r>
              <a:rPr lang="en-US" altLang="en-US" sz="3600" b="1">
                <a:cs typeface="DecoType Naskh Extensions" pitchFamily="2" charset="-78"/>
              </a:rPr>
              <a:t> ) </a:t>
            </a:r>
            <a:r>
              <a:rPr lang="ar-SA" altLang="en-US" sz="3600" b="1">
                <a:cs typeface="DecoType Naskh Extensions" pitchFamily="2" charset="-78"/>
              </a:rPr>
              <a:t>كراهة أن يبلغ قومه عنه مجيئه لهم ، فيزدادوا إيذاء له ولأصحابه</a:t>
            </a:r>
            <a:r>
              <a:rPr lang="en-US" altLang="en-US" sz="3600" b="1">
                <a:cs typeface="DecoType Naskh Extensions" pitchFamily="2" charset="-78"/>
              </a:rPr>
              <a:t>.</a:t>
            </a:r>
          </a:p>
          <a:p>
            <a:pPr algn="just" rtl="1">
              <a:buFontTx/>
              <a:buNone/>
            </a:pPr>
            <a:r>
              <a:rPr lang="ar-SA" altLang="en-US" sz="3600" b="1">
                <a:cs typeface="DecoType Naskh Extensions" pitchFamily="2" charset="-78"/>
              </a:rPr>
              <a:t>فردوه ردا منكرا واستهزءوا به ودفعوا  سفهاءهم فوقفوا صفين وأخذوا يسبونه بألسنتهم و يرمونه بالحجارة</a:t>
            </a:r>
            <a:r>
              <a:rPr lang="en-US" altLang="en-US" sz="3600" b="1">
                <a:cs typeface="DecoType Naskh Extensions" pitchFamily="2" charset="-78"/>
              </a:rPr>
              <a:t> . </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subTitle" idx="1"/>
          </p:nvPr>
        </p:nvSpPr>
        <p:spPr>
          <a:xfrm>
            <a:off x="357158" y="381000"/>
            <a:ext cx="8572560" cy="6019800"/>
          </a:xfrm>
          <a:noFill/>
        </p:spPr>
        <p:txBody>
          <a:bodyPr/>
          <a:lstStyle/>
          <a:p>
            <a:pPr algn="just" rtl="1"/>
            <a:r>
              <a:rPr lang="ar-SA" altLang="en-US" b="1" dirty="0">
                <a:cs typeface="DecoType Naskh Extensions" pitchFamily="2" charset="-78"/>
              </a:rPr>
              <a:t>فاحتمى صلى الله عليه وسلم إلى بستان لُعتبة وشيبة  ابني ربيعه فتركوه وكانت الدماء تسيل من قدميه الطاهرتين . عندئذ توجه النبي صلى الله عليه وسلم إلى الله بالدعاء قائلا </a:t>
            </a:r>
            <a:r>
              <a:rPr lang="ar-SA" altLang="en-US" b="1" dirty="0">
                <a:cs typeface="DecoType Naskh Extensions" pitchFamily="2" charset="-78"/>
                <a:sym typeface="Wingdings" pitchFamily="2" charset="2"/>
              </a:rPr>
              <a:t>((</a:t>
            </a:r>
            <a:r>
              <a:rPr lang="ar-SA" altLang="en-US" sz="3600" b="1" dirty="0">
                <a:latin typeface="Arial Narrow" pitchFamily="34" charset="0"/>
                <a:cs typeface="DecoType Naskh Extensions" pitchFamily="2" charset="-78"/>
                <a:sym typeface="Wingdings" pitchFamily="2" charset="2"/>
              </a:rPr>
              <a:t>اللهم إليك اشكوا ضعف قوتي وقلة حيلتي وهواني على الناس ، يا أرحم الراحمين أنت رب المستضعفين وأنت ربي إلى من تكلني؟ إلى بعيد </a:t>
            </a:r>
            <a:r>
              <a:rPr lang="ar-SA" altLang="en-US" sz="3600" b="1" dirty="0" err="1">
                <a:latin typeface="Arial Narrow" pitchFamily="34" charset="0"/>
                <a:cs typeface="DecoType Naskh Extensions" pitchFamily="2" charset="-78"/>
                <a:sym typeface="Wingdings" pitchFamily="2" charset="2"/>
              </a:rPr>
              <a:t>يتهجمني</a:t>
            </a:r>
            <a:r>
              <a:rPr lang="ar-SA" altLang="en-US" sz="3600" b="1" dirty="0">
                <a:latin typeface="Arial Narrow" pitchFamily="34" charset="0"/>
                <a:cs typeface="DecoType Naskh Extensions" pitchFamily="2" charset="-78"/>
                <a:sym typeface="Wingdings" pitchFamily="2" charset="2"/>
              </a:rPr>
              <a:t> ؟ أم إلى عدو ملكته أمري ؟ إن يكن بك علي غضب فلا أبالي ،ولكن عافيتك هي أوسع لي ،أعوذ بنور وجهك الذي أشرقت له الظلمات ، وصلح عليه أمر الدنيا والآخرة ، من أن ينزل </a:t>
            </a:r>
            <a:r>
              <a:rPr lang="ar-SA" altLang="en-US" sz="3600" b="1" dirty="0" err="1">
                <a:latin typeface="Arial Narrow" pitchFamily="34" charset="0"/>
                <a:cs typeface="DecoType Naskh Extensions" pitchFamily="2" charset="-78"/>
                <a:sym typeface="Wingdings" pitchFamily="2" charset="2"/>
              </a:rPr>
              <a:t>بي</a:t>
            </a:r>
            <a:r>
              <a:rPr lang="ar-SA" altLang="en-US" sz="3600" b="1" dirty="0">
                <a:latin typeface="Arial Narrow" pitchFamily="34" charset="0"/>
                <a:cs typeface="DecoType Naskh Extensions" pitchFamily="2" charset="-78"/>
                <a:sym typeface="Wingdings" pitchFamily="2" charset="2"/>
              </a:rPr>
              <a:t> غضبك ، أو يحل علي سخطك ،</a:t>
            </a:r>
            <a:r>
              <a:rPr lang="ar-SA" altLang="en-US" sz="3600" b="1" dirty="0" err="1">
                <a:latin typeface="Arial Narrow" pitchFamily="34" charset="0"/>
                <a:cs typeface="DecoType Naskh Extensions" pitchFamily="2" charset="-78"/>
                <a:sym typeface="Wingdings" pitchFamily="2" charset="2"/>
              </a:rPr>
              <a:t>لك</a:t>
            </a:r>
            <a:r>
              <a:rPr lang="ar-SA" altLang="en-US" sz="3600" b="1" dirty="0">
                <a:latin typeface="Arial Narrow" pitchFamily="34" charset="0"/>
                <a:cs typeface="DecoType Naskh Extensions" pitchFamily="2" charset="-78"/>
                <a:sym typeface="Wingdings" pitchFamily="2" charset="2"/>
              </a:rPr>
              <a:t> العتبى حتى ترضى، ولا حول ولا قوة إلا بك</a:t>
            </a:r>
            <a:r>
              <a:rPr lang="en-US" altLang="en-US" sz="3600" b="1" dirty="0">
                <a:latin typeface="Arial Narrow" pitchFamily="34" charset="0"/>
                <a:cs typeface="DecoType Naskh Extensions" pitchFamily="2" charset="-78"/>
                <a:sym typeface="Wingdings" pitchFamily="2" charset="2"/>
              </a:rPr>
              <a:t>)) .</a:t>
            </a:r>
            <a:r>
              <a:rPr lang="en-US" altLang="en-US" sz="3600" b="1" dirty="0">
                <a:cs typeface="DecoType Naskh Extensions" pitchFamily="2" charset="-78"/>
                <a:sym typeface="Wingdings" pitchFamily="2" charset="2"/>
              </a:rPr>
              <a:t>	</a:t>
            </a:r>
            <a:r>
              <a:rPr lang="en-US" altLang="en-US" sz="3600" b="1" dirty="0">
                <a:sym typeface="Wingdings" pitchFamily="2" charset="2"/>
              </a:rPr>
              <a:t> </a:t>
            </a:r>
            <a:endParaRPr lang="en-US" altLang="en-US" sz="3600" b="1" dirty="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subTitle" idx="1"/>
          </p:nvPr>
        </p:nvSpPr>
        <p:spPr>
          <a:xfrm>
            <a:off x="457200" y="1295400"/>
            <a:ext cx="7696200" cy="4349750"/>
          </a:xfrm>
          <a:noFill/>
        </p:spPr>
        <p:txBody>
          <a:bodyPr/>
          <a:lstStyle/>
          <a:p>
            <a:pPr algn="just" rtl="1"/>
            <a:r>
              <a:rPr lang="ar-SA" altLang="en-US" sz="4000" b="1">
                <a:cs typeface="DecoType Naskh Extensions" pitchFamily="2" charset="-78"/>
              </a:rPr>
              <a:t>فاستجاب الله له وأرسل إليه ملك الجبال فأستأذنه أن يطبق عليهم الأخشبين [وهما جبلان عظيمان بمكة ]، فقال صلى الله عليه وسلم : بل أرجو أن يخرج  من أصلابهم من يعبد الله وحده لا يشرك به شيئا</a:t>
            </a:r>
            <a:r>
              <a:rPr lang="en-US" altLang="en-US" sz="4000" b="1">
                <a:cs typeface="DecoType Naskh Extensions" pitchFamily="2" charset="-78"/>
              </a:rPr>
              <a:t> .</a:t>
            </a:r>
            <a:endParaRPr lang="en-US" altLang="en-US" sz="3600" b="1"/>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ctrTitle"/>
          </p:nvPr>
        </p:nvSpPr>
        <p:spPr>
          <a:xfrm>
            <a:off x="228600" y="457200"/>
            <a:ext cx="8915400" cy="990600"/>
          </a:xfrm>
          <a:noFill/>
        </p:spPr>
        <p:txBody>
          <a:bodyPr/>
          <a:lstStyle/>
          <a:p>
            <a:pPr rtl="1"/>
            <a:r>
              <a:rPr lang="ar-SA" altLang="en-US" dirty="0" err="1">
                <a:solidFill>
                  <a:srgbClr val="C00000"/>
                </a:solidFill>
                <a:cs typeface="Al-Kharashi 2" pitchFamily="2" charset="-78"/>
              </a:rPr>
              <a:t>عداس</a:t>
            </a:r>
            <a:r>
              <a:rPr lang="ar-SA" altLang="en-US" dirty="0">
                <a:solidFill>
                  <a:srgbClr val="C00000"/>
                </a:solidFill>
                <a:cs typeface="Al-Kharashi 2" pitchFamily="2" charset="-78"/>
              </a:rPr>
              <a:t> و النبي صلى الله عليه وسلم</a:t>
            </a:r>
            <a:r>
              <a:rPr lang="en-US" altLang="en-US" dirty="0">
                <a:solidFill>
                  <a:srgbClr val="C00000"/>
                </a:solidFill>
                <a:cs typeface="Al-Kharashi 2" pitchFamily="2" charset="-78"/>
              </a:rPr>
              <a:t>:</a:t>
            </a:r>
            <a:endParaRPr lang="en-US" altLang="en-US" dirty="0">
              <a:solidFill>
                <a:srgbClr val="C00000"/>
              </a:solidFill>
            </a:endParaRPr>
          </a:p>
        </p:txBody>
      </p:sp>
      <p:sp>
        <p:nvSpPr>
          <p:cNvPr id="218115" name="Rectangle 3"/>
          <p:cNvSpPr>
            <a:spLocks noGrp="1" noChangeArrowheads="1"/>
          </p:cNvSpPr>
          <p:nvPr>
            <p:ph type="subTitle" idx="1"/>
          </p:nvPr>
        </p:nvSpPr>
        <p:spPr>
          <a:xfrm>
            <a:off x="609600" y="1371600"/>
            <a:ext cx="8153400" cy="4648200"/>
          </a:xfrm>
          <a:noFill/>
        </p:spPr>
        <p:txBody>
          <a:bodyPr/>
          <a:lstStyle/>
          <a:p>
            <a:pPr algn="just" rtl="1"/>
            <a:r>
              <a:rPr lang="ar-SA" altLang="en-US" sz="3600" b="1" dirty="0">
                <a:cs typeface="DecoType Naskh Extensions" pitchFamily="2" charset="-78"/>
              </a:rPr>
              <a:t>لما رأى عتبة </a:t>
            </a:r>
            <a:r>
              <a:rPr lang="ar-SA" altLang="en-US" sz="3600" b="1" dirty="0" err="1">
                <a:cs typeface="DecoType Naskh Extensions" pitchFamily="2" charset="-78"/>
              </a:rPr>
              <a:t>و</a:t>
            </a:r>
            <a:r>
              <a:rPr lang="ar-SA" altLang="en-US" sz="3600" b="1" dirty="0">
                <a:cs typeface="DecoType Naskh Extensions" pitchFamily="2" charset="-78"/>
              </a:rPr>
              <a:t> شيبة ابنا ربيعه النبي صلى الله عليه وسلم والدماء تسيل من قدميه  دعوا خادما لهم اسمه</a:t>
            </a:r>
            <a:r>
              <a:rPr lang="en-US" altLang="en-US" sz="3600" b="1" dirty="0">
                <a:cs typeface="DecoType Naskh Extensions" pitchFamily="2" charset="-78"/>
              </a:rPr>
              <a:t> (</a:t>
            </a:r>
            <a:r>
              <a:rPr lang="ar-SA" altLang="en-US" sz="3600" b="1" dirty="0" err="1">
                <a:cs typeface="DecoType Naskh Extensions" pitchFamily="2" charset="-78"/>
              </a:rPr>
              <a:t>عداس</a:t>
            </a:r>
            <a:r>
              <a:rPr lang="ar-SA" altLang="en-US" sz="3600" b="1" dirty="0">
                <a:cs typeface="DecoType Naskh Extensions" pitchFamily="2" charset="-78"/>
              </a:rPr>
              <a:t> ) فقالا له : خذ قطفا من العنب إلى ذلك الرجل ( النبي صلى الله عليه وسلم ) فلما بدأ صلى الله عليه وسلم بالأكل قال : باسم الله</a:t>
            </a:r>
            <a:r>
              <a:rPr lang="en-US" altLang="en-US" sz="3600" b="1" dirty="0">
                <a:cs typeface="DecoType Naskh Extensions" pitchFamily="2" charset="-78"/>
              </a:rPr>
              <a:t> .</a:t>
            </a:r>
          </a:p>
          <a:p>
            <a:pPr algn="just" rtl="1"/>
            <a:r>
              <a:rPr lang="ar-SA" altLang="en-US" sz="3600" b="1" dirty="0">
                <a:cs typeface="DecoType Naskh Extensions" pitchFamily="2" charset="-78"/>
              </a:rPr>
              <a:t>فقال </a:t>
            </a:r>
            <a:r>
              <a:rPr lang="ar-SA" altLang="en-US" sz="3600" b="1" dirty="0" err="1">
                <a:cs typeface="DecoType Naskh Extensions" pitchFamily="2" charset="-78"/>
              </a:rPr>
              <a:t>عداس</a:t>
            </a:r>
            <a:r>
              <a:rPr lang="ar-SA" altLang="en-US" sz="3600" b="1" dirty="0">
                <a:cs typeface="DecoType Naskh Extensions" pitchFamily="2" charset="-78"/>
              </a:rPr>
              <a:t> : والله إن هذا الكلام ما يقوله أهل هذه البلاد</a:t>
            </a:r>
            <a:r>
              <a:rPr lang="en-US" altLang="en-US" sz="3600" b="1" dirty="0">
                <a:cs typeface="DecoType Naskh Extensions" pitchFamily="2" charset="-78"/>
              </a:rPr>
              <a:t> . </a:t>
            </a:r>
          </a:p>
          <a:p>
            <a:pPr algn="just" rtl="1"/>
            <a:r>
              <a:rPr lang="ar-SA" altLang="en-US" sz="3600" b="1" dirty="0">
                <a:cs typeface="DecoType Naskh Extensions" pitchFamily="2" charset="-78"/>
              </a:rPr>
              <a:t>فقال صلى الله عليه وسلم : من أي البلاد </a:t>
            </a:r>
            <a:r>
              <a:rPr lang="ar-SA" altLang="en-US" sz="3600" b="1" dirty="0" err="1">
                <a:cs typeface="DecoType Naskh Extensions" pitchFamily="2" charset="-78"/>
              </a:rPr>
              <a:t>انت</a:t>
            </a:r>
            <a:r>
              <a:rPr lang="ar-SA" altLang="en-US" sz="3600" b="1" dirty="0">
                <a:cs typeface="DecoType Naskh Extensions" pitchFamily="2" charset="-78"/>
              </a:rPr>
              <a:t> ؟ وما دينك؟</a:t>
            </a:r>
            <a:endParaRPr lang="en-US" altLang="en-US" dirty="0"/>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subTitle" idx="1"/>
          </p:nvPr>
        </p:nvSpPr>
        <p:spPr>
          <a:xfrm>
            <a:off x="457200" y="838200"/>
            <a:ext cx="8229600" cy="6019800"/>
          </a:xfrm>
          <a:noFill/>
        </p:spPr>
        <p:txBody>
          <a:bodyPr/>
          <a:lstStyle/>
          <a:p>
            <a:pPr algn="r" rtl="1"/>
            <a:r>
              <a:rPr lang="ar-SA" altLang="en-US" sz="3600" b="1">
                <a:cs typeface="DecoType Naskh Extensions" pitchFamily="2" charset="-78"/>
              </a:rPr>
              <a:t>فقال عداس: نصراني من أهل</a:t>
            </a:r>
            <a:r>
              <a:rPr lang="en-US" altLang="en-US" sz="3600" b="1">
                <a:cs typeface="DecoType Naskh Extensions" pitchFamily="2" charset="-78"/>
              </a:rPr>
              <a:t> </a:t>
            </a:r>
            <a:r>
              <a:rPr lang="ar-SA" altLang="en-US" sz="3600" b="1">
                <a:cs typeface="DecoType Naskh Extensions" pitchFamily="2" charset="-78"/>
              </a:rPr>
              <a:t>نينوى</a:t>
            </a:r>
            <a:r>
              <a:rPr lang="en-US" altLang="en-US" sz="3600" b="1">
                <a:cs typeface="DecoType Naskh Extensions" pitchFamily="2" charset="-78"/>
              </a:rPr>
              <a:t>. </a:t>
            </a:r>
          </a:p>
          <a:p>
            <a:pPr algn="r" rtl="1"/>
            <a:r>
              <a:rPr lang="ar-SA" altLang="en-US" sz="3600" b="1">
                <a:cs typeface="DecoType Naskh Extensions" pitchFamily="2" charset="-78"/>
              </a:rPr>
              <a:t>فقال صلى الله عليه وسلم : من قرية الرجل الصالح يونس بن متى ؟</a:t>
            </a:r>
            <a:endParaRPr lang="en-US" altLang="en-US" sz="3600" b="1">
              <a:cs typeface="DecoType Naskh Extensions" pitchFamily="2" charset="-78"/>
            </a:endParaRPr>
          </a:p>
          <a:p>
            <a:pPr algn="r" rtl="1"/>
            <a:r>
              <a:rPr lang="ar-SA" altLang="en-US" sz="3600" b="1">
                <a:cs typeface="DecoType Naskh Extensions" pitchFamily="2" charset="-78"/>
              </a:rPr>
              <a:t>فقال عداس : وما أدراك بيونس بن متى ؟</a:t>
            </a:r>
            <a:r>
              <a:rPr lang="en-US" altLang="en-US" sz="3600" b="1">
                <a:cs typeface="DecoType Naskh Extensions" pitchFamily="2" charset="-78"/>
              </a:rPr>
              <a:t> </a:t>
            </a:r>
          </a:p>
          <a:p>
            <a:pPr algn="r" rtl="1"/>
            <a:r>
              <a:rPr lang="ar-SA" altLang="en-US" sz="3600" b="1">
                <a:cs typeface="DecoType Naskh Extensions" pitchFamily="2" charset="-78"/>
              </a:rPr>
              <a:t>قال النبي صلى الله عليه وسلم : ذاك أخي كان نبيا وأنا نبي ، فاكب عداس على رسول الله صلى الله عليه وسلم يقبل رأسه ويديه وقدميه</a:t>
            </a:r>
            <a:r>
              <a:rPr lang="en-US" altLang="en-US" sz="3600" b="1">
                <a:cs typeface="DecoType Naskh Extensions" pitchFamily="2" charset="-78"/>
              </a:rPr>
              <a:t> .</a:t>
            </a:r>
          </a:p>
          <a:p>
            <a:pPr algn="r" rtl="1"/>
            <a:r>
              <a:rPr lang="ar-SA" altLang="en-US" sz="3600" b="1">
                <a:cs typeface="DecoType Naskh Extensions" pitchFamily="2" charset="-78"/>
              </a:rPr>
              <a:t>فقال أحد أبناء ربيعه للآخر : لقد أفسد محمد عليك غلامك</a:t>
            </a:r>
            <a:r>
              <a:rPr lang="en-US" altLang="en-US" sz="3600" b="1">
                <a:cs typeface="DecoType Naskh Extensions" pitchFamily="2" charset="-78"/>
              </a:rPr>
              <a:t> .</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subTitle" idx="1"/>
          </p:nvPr>
        </p:nvSpPr>
        <p:spPr>
          <a:xfrm>
            <a:off x="1066800" y="2133600"/>
            <a:ext cx="6705600" cy="4502150"/>
          </a:xfrm>
          <a:noFill/>
        </p:spPr>
        <p:txBody>
          <a:bodyPr/>
          <a:lstStyle/>
          <a:p>
            <a:pPr algn="r" rtl="1"/>
            <a:r>
              <a:rPr lang="ar-SA" altLang="en-US" sz="3600" b="1">
                <a:cs typeface="DecoType Naskh Extensions" pitchFamily="2" charset="-78"/>
              </a:rPr>
              <a:t>فلما رجع إليهما عداس سألاه</a:t>
            </a:r>
            <a:r>
              <a:rPr lang="en-US" altLang="en-US" sz="3600" b="1">
                <a:cs typeface="DecoType Naskh Extensions" pitchFamily="2" charset="-78"/>
              </a:rPr>
              <a:t>.</a:t>
            </a:r>
          </a:p>
          <a:p>
            <a:pPr algn="r" rtl="1"/>
            <a:r>
              <a:rPr lang="ar-SA" altLang="en-US" sz="3600" b="1">
                <a:cs typeface="DecoType Naskh Extensions" pitchFamily="2" charset="-78"/>
              </a:rPr>
              <a:t>فقال : لا يوجد على وجه الأرض خير من هذا ، لقد أخبرني بخبر لا يعلمه إلا بني</a:t>
            </a:r>
            <a:r>
              <a:rPr lang="en-US" altLang="en-US" sz="3600" b="1">
                <a:cs typeface="DecoType Naskh Extensions" pitchFamily="2" charset="-78"/>
              </a:rPr>
              <a:t> .</a:t>
            </a:r>
          </a:p>
          <a:p>
            <a:pPr algn="r" rtl="1"/>
            <a:r>
              <a:rPr lang="ar-SA" altLang="en-US" sz="3600" b="1">
                <a:cs typeface="DecoType Naskh Extensions" pitchFamily="2" charset="-78"/>
              </a:rPr>
              <a:t>فقالا له : لا يصدنك عن دينك ، فإن دنيك خير من دينه</a:t>
            </a:r>
            <a:r>
              <a:rPr lang="en-US" altLang="en-US" sz="3600" b="1">
                <a:cs typeface="DecoType Naskh Extensions" pitchFamily="2" charset="-78"/>
              </a:rPr>
              <a:t> .</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ctrTitle"/>
          </p:nvPr>
        </p:nvSpPr>
        <p:spPr>
          <a:xfrm>
            <a:off x="0" y="304800"/>
            <a:ext cx="9144000" cy="1143000"/>
          </a:xfrm>
          <a:noFill/>
        </p:spPr>
        <p:txBody>
          <a:bodyPr/>
          <a:lstStyle/>
          <a:p>
            <a:r>
              <a:rPr lang="ar-SA" altLang="en-US" dirty="0">
                <a:solidFill>
                  <a:srgbClr val="C00000"/>
                </a:solidFill>
                <a:cs typeface="Al-Kharashi 2" pitchFamily="2" charset="-78"/>
              </a:rPr>
              <a:t>عودة النبي صلى الله عليه وسلم إلى مكة</a:t>
            </a:r>
            <a:r>
              <a:rPr lang="en-US" altLang="en-US" dirty="0">
                <a:solidFill>
                  <a:srgbClr val="C00000"/>
                </a:solidFill>
              </a:rPr>
              <a:t> </a:t>
            </a:r>
          </a:p>
        </p:txBody>
      </p:sp>
      <p:sp>
        <p:nvSpPr>
          <p:cNvPr id="221187" name="Rectangle 3"/>
          <p:cNvSpPr>
            <a:spLocks noGrp="1" noChangeArrowheads="1"/>
          </p:cNvSpPr>
          <p:nvPr>
            <p:ph type="subTitle" idx="1"/>
          </p:nvPr>
        </p:nvSpPr>
        <p:spPr>
          <a:xfrm>
            <a:off x="457200" y="1371600"/>
            <a:ext cx="8077200" cy="5181600"/>
          </a:xfrm>
          <a:noFill/>
        </p:spPr>
        <p:txBody>
          <a:bodyPr/>
          <a:lstStyle/>
          <a:p>
            <a:pPr algn="r"/>
            <a:r>
              <a:rPr lang="ar-SA" altLang="en-US" sz="3600" b="1">
                <a:cs typeface="DecoType Naskh Extensions" pitchFamily="2" charset="-78"/>
              </a:rPr>
              <a:t>وفي الطريق وهو راجع إلى مكة بعث الله إليه نفرا من الجن استمعوا إلى القرآن ، فآمنوا به ، وقد ذكر الله ذلك في سورتي الأحقاف والجن</a:t>
            </a:r>
            <a:r>
              <a:rPr lang="en-US" altLang="en-US" sz="3600" b="1">
                <a:cs typeface="DecoType Naskh Extensions" pitchFamily="2" charset="-78"/>
              </a:rPr>
              <a:t> :</a:t>
            </a:r>
          </a:p>
          <a:p>
            <a:pPr algn="r"/>
            <a:r>
              <a:rPr lang="ar-SA" altLang="en-US" sz="3600" b="1">
                <a:cs typeface="DecoType Naskh Extensions" pitchFamily="2" charset="-78"/>
              </a:rPr>
              <a:t>قال تعالى :(( وإذ صرفنا إليك نفرا من الجن يستمعون القرآن فلما حضروا قالوا أنصتوا فلما قضي ولوا إلى قومهم منذرين ، قالوا يا قومنا إنا سمعنا كتابا أنزل من بعد موسى مصدقا لما بين يديه يهدي إلى الحق وإلى طريق مستقيم ، يا قومنا أجيبوا داعي الله وأمنوا به يغفر لكم من ذنوبكم ويجركم من عذاب أليم</a:t>
            </a:r>
            <a:r>
              <a:rPr lang="en-US" altLang="en-US" sz="3600" b="1"/>
              <a:t> ))</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subTitle" idx="1"/>
          </p:nvPr>
        </p:nvSpPr>
        <p:spPr>
          <a:xfrm>
            <a:off x="381000" y="990600"/>
            <a:ext cx="7924800" cy="5340350"/>
          </a:xfrm>
          <a:noFill/>
        </p:spPr>
        <p:txBody>
          <a:bodyPr/>
          <a:lstStyle/>
          <a:p>
            <a:pPr algn="r" rtl="1"/>
            <a:r>
              <a:rPr lang="ar-SA" altLang="en-US" sz="3600" b="1">
                <a:cs typeface="DecoType Naskh Extensions" pitchFamily="2" charset="-78"/>
              </a:rPr>
              <a:t>وقال تعالى </a:t>
            </a:r>
            <a:r>
              <a:rPr lang="ar-SA" altLang="en-US" sz="3600" b="1">
                <a:cs typeface="DecoType Naskh Extensions" pitchFamily="2" charset="-78"/>
                <a:sym typeface="Wingdings" pitchFamily="2" charset="2"/>
              </a:rPr>
              <a:t>:(( قل أوحي إلي أنه استمع نفر من الجن فقالوا إنا سمعنا قرآنا عجبا ، يهدي إلى الرشد فآمنا به ولن نشرك بربنا أحدا</a:t>
            </a:r>
            <a:r>
              <a:rPr lang="en-US" altLang="en-US" sz="3600" b="1">
                <a:cs typeface="DecoType Naskh Extensions" pitchFamily="2" charset="-78"/>
                <a:sym typeface="Wingdings" pitchFamily="2" charset="2"/>
              </a:rPr>
              <a:t> )).</a:t>
            </a:r>
          </a:p>
          <a:p>
            <a:pPr algn="r" rtl="1"/>
            <a:r>
              <a:rPr lang="ar-SA" altLang="en-US" sz="3600" b="1">
                <a:cs typeface="DecoType Naskh Extensions" pitchFamily="2" charset="-78"/>
              </a:rPr>
              <a:t>وقد أرسل النبي صلى الله عليه وسلم إلى المطعم بن عدي ليجيره في دخوله إلى مكة فأجابوه إلى ذلك ، فدخل إلى مكة في جواره</a:t>
            </a:r>
            <a:r>
              <a:rPr lang="en-US" altLang="en-US" sz="3600" b="1">
                <a:cs typeface="DecoType Naskh Extensions" pitchFamily="2" charset="-78"/>
              </a:rPr>
              <a:t> .</a:t>
            </a:r>
          </a:p>
          <a:p>
            <a:pPr algn="r" rtl="1"/>
            <a:r>
              <a:rPr lang="ar-SA" altLang="en-US" sz="3600" b="1">
                <a:cs typeface="DecoType Naskh Extensions" pitchFamily="2" charset="-78"/>
              </a:rPr>
              <a:t>فطاف بالكعبة ودخل منزله في حراسة المطعم وأولاده ، واستمر يدعو الى الإسلام بثبات وعزيمة</a:t>
            </a:r>
            <a:endParaRPr lang="en-US" altLang="en-US" sz="3600" b="1"/>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subTitle" idx="1"/>
          </p:nvPr>
        </p:nvSpPr>
        <p:spPr>
          <a:xfrm>
            <a:off x="762000" y="1447800"/>
            <a:ext cx="7696200" cy="4038600"/>
          </a:xfrm>
          <a:noFill/>
        </p:spPr>
        <p:txBody>
          <a:bodyPr/>
          <a:lstStyle/>
          <a:p>
            <a:pPr algn="r" rtl="1"/>
            <a:endParaRPr lang="en-US" altLang="en-US"/>
          </a:p>
          <a:p>
            <a:pPr algn="r" rtl="1"/>
            <a:r>
              <a:rPr lang="ar-SA" altLang="en-US" sz="4000" b="1">
                <a:cs typeface="DecoType Naskh Extensions" pitchFamily="2" charset="-78"/>
              </a:rPr>
              <a:t>وقد قال النبي صلى الله عليه وسم يوم بدر عندما رأى الأسرى ( لو كان المطعم ابن عدي حيا ثم كلمني في هؤلاء النتنى لتركهم له</a:t>
            </a:r>
            <a:r>
              <a:rPr lang="en-US" altLang="en-US" sz="4000" b="1">
                <a:cs typeface="DecoType Naskh Extensions" pitchFamily="2" charset="-78"/>
              </a:rPr>
              <a:t> ).</a:t>
            </a:r>
          </a:p>
          <a:p>
            <a:pPr algn="r" rtl="1"/>
            <a:endParaRPr lang="en-US" altLang="en-US" sz="3600" b="1"/>
          </a:p>
          <a:p>
            <a:pPr algn="r" rtl="1"/>
            <a:endParaRPr lang="en-US" altLang="en-US"/>
          </a:p>
        </p:txBody>
      </p:sp>
      <p:sp>
        <p:nvSpPr>
          <p:cNvPr id="223236" name="WordArt 4">
            <a:hlinkClick r:id="rId2"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WordArt 2"/>
          <p:cNvSpPr>
            <a:spLocks noChangeArrowheads="1" noChangeShapeType="1" noTextEdit="1"/>
          </p:cNvSpPr>
          <p:nvPr/>
        </p:nvSpPr>
        <p:spPr bwMode="auto">
          <a:xfrm>
            <a:off x="3124200" y="4724400"/>
            <a:ext cx="5638800" cy="1409700"/>
          </a:xfrm>
          <a:prstGeom prst="rect">
            <a:avLst/>
          </a:prstGeom>
        </p:spPr>
        <p:txBody>
          <a:bodyPr wrap="none" fromWordArt="1">
            <a:prstTxWarp prst="textFadeUp">
              <a:avLst>
                <a:gd name="adj" fmla="val 0"/>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ولا تنسونا من صالح دعائكم</a:t>
            </a:r>
          </a:p>
        </p:txBody>
      </p:sp>
      <p:sp>
        <p:nvSpPr>
          <p:cNvPr id="585731" name="WordArt 3"/>
          <p:cNvSpPr>
            <a:spLocks noChangeArrowheads="1" noChangeShapeType="1" noTextEdit="1"/>
          </p:cNvSpPr>
          <p:nvPr/>
        </p:nvSpPr>
        <p:spPr bwMode="auto">
          <a:xfrm>
            <a:off x="228600" y="3200400"/>
            <a:ext cx="2717800" cy="609600"/>
          </a:xfrm>
          <a:prstGeom prst="rect">
            <a:avLst/>
          </a:prstGeom>
        </p:spPr>
        <p:txBody>
          <a:bodyPr wrap="none" fromWordArt="1">
            <a:prstTxWarp prst="textFadeUp">
              <a:avLst>
                <a:gd name="adj" fmla="val 9991"/>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معا على الدرب</a:t>
            </a: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3771</TotalTime>
  <Words>3314</Words>
  <Application>Microsoft Office PowerPoint</Application>
  <PresentationFormat>عرض على الشاشة (3:4)‏</PresentationFormat>
  <Paragraphs>181</Paragraphs>
  <Slides>70</Slides>
  <Notes>2</Notes>
  <HiddenSlides>0</HiddenSlides>
  <MMClips>4</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70</vt:i4>
      </vt:variant>
    </vt:vector>
  </HeadingPairs>
  <TitlesOfParts>
    <vt:vector size="72" baseType="lpstr">
      <vt:lpstr>تدفق</vt:lpstr>
      <vt:lpstr>قصاصة فيديو</vt:lpstr>
      <vt:lpstr>الشريحة 1</vt:lpstr>
      <vt:lpstr>محاضرات في فقه السيرة</vt:lpstr>
      <vt:lpstr>إيذاء الرسول صلى الله عليه وسلم</vt:lpstr>
      <vt:lpstr>أساليب المشركين في محاربة الدعوة الإسلامية :</vt:lpstr>
      <vt:lpstr>الشريحة 5</vt:lpstr>
      <vt:lpstr>الشريحة 6</vt:lpstr>
      <vt:lpstr>الشريحة 7</vt:lpstr>
      <vt:lpstr>الشريحة 8</vt:lpstr>
      <vt:lpstr>الشريحة 9</vt:lpstr>
      <vt:lpstr> بعض من نماذج ايذاء الرسول  (صلى الله عليه وسلم) نفسيا  </vt:lpstr>
      <vt:lpstr>الشريحة 11</vt:lpstr>
      <vt:lpstr>نموذج من الإيذاء الجسدي</vt:lpstr>
      <vt:lpstr>الشريحة 13</vt:lpstr>
      <vt:lpstr>الشريحة 14</vt:lpstr>
      <vt:lpstr>الشريحة 15</vt:lpstr>
      <vt:lpstr>تعرض أصحاب النبي صلى الله عليه    وسلم على مدى الزمن لمختلف  أنواع الايذاء من قبل الكفار .  و التي تتمثل في   : * الإيذاء الجسدي  . * القتل و التصفية . * أخذ المال و مصادرته . * تفريق شمل الأسرة الواحدة .</vt:lpstr>
      <vt:lpstr>الإيذاء الجسدي:  أصدق مثال على ذلك ما حدث لبلال ( رضي الله عنه) كان اسم أمه حمامة،وكان مولاه أمية بن خلف الجمحي قاسي الكبد، غليظ القلب لا ينبض قلبه بقطرة من الرحمة والإنسانية. عندما علم أمية بن خلف بإسلامه عذبه وآذاه. ولم يستسلم بلال( رضي الله عنه) وهانت عليه نفسه في الله ، فكانوا يخرجونه ويطوفون به شعاب مكة على حر الصحراء، ويضعون الصخر على صدره وهو يردد:(أحد أحد أحد). ثم اشتراه أبو بكر (رضي الله عنه) وأعتقه.   </vt:lpstr>
      <vt:lpstr>زنيرة  رضي الله عنها</vt:lpstr>
      <vt:lpstr>* القتل والتصفية  :  و هذا ما حدث للأسرة الياسرية والتي تتكون من ياسروسميه بنت خباط و ابنهما عمار، حيث كان ياسر حليفاً لأبي حذيفة بن المغيرة فتزوج سميه وولدت له عماراً فأعتقه. و كان عذاب هذه الأسرة متمثل بأن كان بنو مخزوم يخرجون بهم إذا حمية الظهيرة يعذبونهم برمضاء مكة ويلبسونهم دروع من الحديد المحماة بالنار , ورغم ذلك لم يستسلموا ولم يضعفوا أمام هذا النوع من العذاب.  </vt:lpstr>
      <vt:lpstr>و لما اشتكى عمار للرسول (صلى الله عليه و سلم ) قائلاً: ( يا رسول الله باغ منا العذاب كل مبلغ ), فقال له : (اصبر أبا اليقظان ،اللهم لا تعذب من آل ياسر أحداً بالنار).  أما أبو جهل فقد قام بطعنها بحربة في ملمس العفة منها و ماتت فكانت أول شهيدة في الإسلام , ثم ما لبث أن مات أبوه من شدة العذاب. و لكن أما هذا العذاب الشديد يضعف عمار حتى كان لا يدري ما يقول ,فينطق بكلمة الكفر على لسانه   </vt:lpstr>
      <vt:lpstr>و قلبه مطمئن بالإيمان ,و في يوم قدم عمار إلى النبي (صلى الله عليه و سلم ) و هو يبكي فقال له رسول الله (صلى الله عليه و سلم ) : (ما وراءك؟)  فيقول : (شراً يا رسول الله نلت منك و ذكرت آلهتهم بخير فقال له رسول الله (صلى الله عليه و سلم ) و كيف و جدت قلبك ؟) , فقال : ( مطمئناً بالإيمان ) , فقام النبي (صلى الله عليه و سلم ) و مسح عينيه بيده و           (  هو يقول : (إن عادوا لك فعد لهم بما قلت) </vt:lpstr>
      <vt:lpstr>ما فعله عمار قد أغضب الناس و قالوا : (بأن عمار قد كفر) , فرد عليهم رسول الله(صلى الله عليه و سلم ) قائلاً  : ( كلا إن عماراً مليء إيماناً من مفرق رأسه إلى أخمص قدمه، و اختلط الإيمان بلحمه و دمه). ثم أنزل الله تعالى آية يثبت فيها صدق إيمان عمار :  قال تعالى :   (( من كفر بالله من بعد إيمانه إلا من أكره و قلبه مطمئن بالإيمان و لكن من شرح بالكفر صدراً فعليهم غضب من الله و لهم عذاب عظيم  )) .  النحل آية 106</vt:lpstr>
      <vt:lpstr>و كانت هذه الآية إعتذار لهؤلاء المعذبين في الله بان لا حرج عليهم إن جاروا الكفار بطرف اللسان ما دام القلب عامراً بالإيمان ، و وسيلة يلجأ إليها من خاف على نفسه العذاب الشديد .  </vt:lpstr>
      <vt:lpstr>عامر بن فهيرة ، أحد الأسماء التي عذبة في سبيل الله , أسلم قديماً و كان دليل النبي (صلى الله عليه و سلم ) و صديقه أبو بكر في الهجرة يخدمهما , و شهد بدر و أحد و قتل يوم بئر معونة و سقط شهيداً.</vt:lpstr>
      <vt:lpstr>أخذ المال و مصادرته :   وهذا ما حدث لصهيب وخباب (رضي الله عنهما) ,فعندما أراد صهيب أن يهاجر قال له كفار قريش :( أتيتنا صعلوك حقيرا فكثر مالك,وبلغت الذي بلغت ثم تريد أن تخرج بمالك و نفسك , و الله لا يكون ذلك ), فقال : ( أرأيتم إن جعلت لكم مالي أتخلون سبيلي ؟ ) , قالوا : ( نعم ) , قال : ( إني جعلت لكم مالي ) , فبلغ ذلك رسول الله (صلى الله عليه و سلم ) فقال : ( ربح صهيب , ربح صهيب ). </vt:lpstr>
      <vt:lpstr>و في رواية أخرى قيل أن صهيب قال : ( خرج رسول الله (صلى الله عليه و سلم )  و خرج معه صديقه الصديق أبو بكر (رضي الله عنه) , و كنت قد تأهبت للرحيل ,فتصد لي مجموعه من كفار قريش , فقالوا : (قد شغله الله عنكم ببطنه و لم أكن شاكياً ), فناموا فخرجت منهم ( يعني متسللاً) فتبعني مجموعه من الناس يريدون أن يمنعوني من الهجرة فقلت لهم : ( إن أعطيتكم أواقي من الذهب أتخلون سبيلي و توفون لي ؟)   </vt:lpstr>
      <vt:lpstr>ففعلوا , فتبعتهم إلى مكة فقلت : ( احفروا تحت أسكفة الباب فإن بها أواقي , و اذهبوا إلى فلانة فخذوا الحلتين , فخرجت حتى قدمت على رسول الله (صلى الله عليه و سلم) بقباء فبل أن يتحول عنها فلما رآني قال : (  يا أبي يحى ربح البيع ), فقلت : ( يا رسول الله ما سبقني إليك أحد, و ما أخبرك إلا جبريل (عليه   السلام). </vt:lpstr>
      <vt:lpstr>  أما خباب فقد كان يعمل حداداً فصنع للعاص بن وائل سيفاً , فاجتمع له عنده مال ,فذهب يتقاضاه . فقال العاص : ( لا أقضيك حتى تكفر بمحمد )  فقلت : ( حتى تموت يوم تبعث )  فقال العاص ساخراً : ( بأنه سوف يقضيه يوم القيامة من ماله ) فأنزل الله تعالى الآية القرآنية : ( أفرأيت الذى كفر بآياتنا و قال لأوتين مالاً و ولداً). مريم آية ( 77 )</vt:lpstr>
      <vt:lpstr>تفريق شمل الأسرة الواحدة :  و هذا بالفعل ما حدث لعائلة أبو سلمه (رضي الله عنهم)  قالت أم سلمه (رضي الله عنها ) : ( لما أراد أبو سلمه الخروج إلى المدينة أتى بالبعير ثم حملني أنا و ابني سلمه بن أبي سلمه و كان في حجري , ثم خرج بي يقود البعير , فلما رآنا رجال بنو المغيرة بن عبد الله بن عمرو بن المخزوم أتوا إليه فقالوا : ( هذه نفسك غلبتنا عليها , أرأيت صاحبتنا هذه علام نتركك تسير بها في البلاد ؟)  </vt:lpstr>
      <vt:lpstr>قالت : ( فنزعوا خطام البعير من يده و أخذوني منه) قالت : ( و غضب ذلك بنو عبد أسد رهط أبي سلمة ,فقالوا : ( لا و الله لا نترك ابننا عندها إذ نزعتموها من صاحبها )  قالت : ( فتجاذبوا ابنى سلمة بينهم حتى خلعوا يده ) و انطلق به بنو عبد الأسد و حبسني بنو المغيرة عندهم و انطلق زوجي إلى المدينة . قالت : ( ففرق بين زوجي و بين ابني ) </vt:lpstr>
      <vt:lpstr>قالت : ( فكنت كل غداة فأجلس بالأبطح , فأظل أبكي حتى أمسى سنة  حتى رآني رجل من بني عمي (أحد بني المغيرة)  فرحمني  .  فقال لبني المغيرة : ( ألا تخرجون هذه المسكينة فرقتم بينها و بين زوجها و بين ابنها ؟) قالت :  فقالوا : ( الحقى بزوجك إن أرت ) قالت  : (ورد بنو عبد الأسد إلى عند ذلك ابني ) قالت : ( فارتحت بعيري , ثم أخذت ابني فوضعته في حجري ثم خرجت إلى المدينة )   </vt:lpstr>
      <vt:lpstr>يدرك المؤمن أن الإسلام هو دين  الوحدانية في كل شي . يمارس المسلم تعرية الباطل والكفر بفضح أفكاره وبيان فساد  معتقداته . يربي المؤمن الداعية  على استجابته لدعوة الإيمان وحب الله ورسوله والتضحية في سبيل الله يعلم المؤمن أن طبيعة الحياة هو الصراع بين الحق والباطل .  يظهر من ثبات المؤمنين على عقيدتهم ودينهم  وقد نزل الأذى بهم أنهم صادقون . </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 </vt:lpstr>
      <vt:lpstr>يقال : كتبها منصور بن عكرمة بن هاشم ، ويقال : نضر بن الحارث ، والصحيح أنه بغيض بن عامر بن هاشم ، فدعا عليه رسول الله ـ  ـ فشلت يده. تم هذا الميثاق ، وعلقت الصحيفة في جوف الكعبة ، فانحاز بنو هاشم وبنو عبد المطلب مؤنهم وكافرهم ـ إلا أبا لهب ـ وحبسوا في شعب أبي طالب ليلة هلال المحرم سنة سبع من البعثة .</vt:lpstr>
      <vt:lpstr>وكانوا ـ لا يخرجون من الشعب لشراء الحوائج إلا في الأشهر الحرم وكانوا يشترون من العير التي ترد مكة من خارجها ، ولكن أهل مكة كانوا يزيدون عليهم في السلعة قيمتها حتى لا يستطيعوا الشراء .</vt:lpstr>
      <vt:lpstr>وكان حكيم بن حزام ربما يحمل قمحا إلى عمته خديجة ـ رضي الله عنها ـ وقد تعرض له مرة أبو جهل فتعلق به ليمنعه ، فتدخل بينهما أبو البختري ، ومكنه من حمل القمح إلى عمته .</vt:lpstr>
      <vt:lpstr>وكان أبو طالب يخاف على رسول الله ـ  ـ ، فكان إذا أخذ الناس مضاجعهم يأمر رسول الله ـ  ـ أن يضطجع على فراشه ، حتى يرى ذلك من أراد اغتياله ، فإذا نام الناس أمر أحد بنيه أو إخوانه أو بني عمه فاضطجع على فراش رسول الله ـ  ـ وأمره أن يأتي بعض فرشهم . </vt:lpstr>
      <vt:lpstr>وكان رسول الله ـ  ـ والمسلمون يخرجون في أيام الموسم ، فيلقون الناس ، ويدعونهم إلى الإسلام .</vt:lpstr>
      <vt:lpstr>مرت ثلاثة أعوام كاملة والأمر على ذلك ، وفي المحرم سنة عشر من النبوة حدث نقض الصحيفة وفك الميثاق ، وذلك أن قريشا كانت بين راض بهذا الميثاق وكاره له ، فسعى في نقض الصحيفة من كان كارها لها . وكان أبو طالب جالسا في ناحية المسجد . </vt:lpstr>
      <vt:lpstr>وإنما جاءهم لأن الله كان قد أطلع رسوله على أمر الصحيفة ، وأنه أرسل الأرضة فأكلت جميع ما فيها من جوى وقطيعة ظلم إلا ذكر الله عز وجل ، فأخبر بذلك عمه . </vt:lpstr>
      <vt:lpstr>فخرج إلى قريش فأخبرهم أن ابن أخيه قد قال كذا وكذا ، فإن كان كاذبا خلينا بينكم وبينه ، وإن كان صادقا رجعتم عن قطيعتنا وظلمنا . قالوا : قد أنصفت .</vt:lpstr>
      <vt:lpstr>وبعد أن دار الكلام بين القوم وبين أبي جهل ، قام المطعم بن عدي إلى الصحيفة ليشقها ، فوجد الأرضة قد أكلتها إلا ” باسمك اللهم ”. وما كان فيها من اسم الله فإنها لم تأكله . </vt:lpstr>
      <vt:lpstr>ثم نقض الصحيفة ، وخرج رسول الله ـ  ـ ومن معه من الشعب ، وقد رأى المشركون آية عظيمة من آيات نبوته ، ولكنهم كما أخبر الله عنهم ،  وإن يروا كل آية يعرضوا ويقولوا سحر مستمر  أعرضوا عن هذه الآية وازدادوا كفرا إلى كفرهم .</vt:lpstr>
      <vt:lpstr>وفي الختام ندعو الله أن يفك الحصار عن إخواننا المسلمين في فلسطين .. وفي العراق.... وفي كشمير .. وفي كل بلد يظلم فيه الإسلام.     وندعو إلى مقاطعة المنتجات الأجنبية ومآزره إخواننا المسلمين.  </vt:lpstr>
      <vt:lpstr>الشريحة 58</vt:lpstr>
      <vt:lpstr>الشريحة 59</vt:lpstr>
      <vt:lpstr>الشريحة 60</vt:lpstr>
      <vt:lpstr>الشريحة 61</vt:lpstr>
      <vt:lpstr>الشريحة 62</vt:lpstr>
      <vt:lpstr>الشريحة 63</vt:lpstr>
      <vt:lpstr>عداس و النبي صلى الله عليه وسلم:</vt:lpstr>
      <vt:lpstr>الشريحة 65</vt:lpstr>
      <vt:lpstr>الشريحة 66</vt:lpstr>
      <vt:lpstr>عودة النبي صلى الله عليه وسلم إلى مكة </vt:lpstr>
      <vt:lpstr>الشريحة 68</vt:lpstr>
      <vt:lpstr>الشريحة 69</vt:lpstr>
      <vt:lpstr>الشريحة 70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Automate</cp:lastModifiedBy>
  <cp:revision>323</cp:revision>
  <cp:lastPrinted>2000-05-14T05:39:45Z</cp:lastPrinted>
  <dcterms:created xsi:type="dcterms:W3CDTF">2000-02-25T19:54:01Z</dcterms:created>
  <dcterms:modified xsi:type="dcterms:W3CDTF">2012-07-25T10:27:12Z</dcterms:modified>
</cp:coreProperties>
</file>