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728" r:id="rId2"/>
    <p:sldId id="752" r:id="rId3"/>
    <p:sldId id="729" r:id="rId4"/>
    <p:sldId id="730" r:id="rId5"/>
    <p:sldId id="428" r:id="rId6"/>
    <p:sldId id="429" r:id="rId7"/>
    <p:sldId id="430" r:id="rId8"/>
    <p:sldId id="431" r:id="rId9"/>
    <p:sldId id="432" r:id="rId10"/>
    <p:sldId id="433" r:id="rId11"/>
    <p:sldId id="434" r:id="rId12"/>
    <p:sldId id="436" r:id="rId13"/>
    <p:sldId id="437" r:id="rId14"/>
    <p:sldId id="438" r:id="rId15"/>
    <p:sldId id="439" r:id="rId16"/>
    <p:sldId id="718" r:id="rId17"/>
    <p:sldId id="441" r:id="rId18"/>
    <p:sldId id="442" r:id="rId19"/>
    <p:sldId id="443" r:id="rId20"/>
    <p:sldId id="444" r:id="rId21"/>
    <p:sldId id="445" r:id="rId22"/>
    <p:sldId id="751"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22" autoAdjust="0"/>
    <p:restoredTop sz="94660"/>
  </p:normalViewPr>
  <p:slideViewPr>
    <p:cSldViewPr>
      <p:cViewPr>
        <p:scale>
          <a:sx n="50" d="100"/>
          <a:sy n="50" d="100"/>
        </p:scale>
        <p:origin x="-1722" y="-5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p14="http://schemas.microsoft.com/office/powerpoint/2010/main" xmlns=""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p14="http://schemas.microsoft.com/office/powerpoint/2010/main" xmlns=""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7B53C1-DB1E-42E5-9453-1EE140533217}" type="slidenum">
              <a:rPr lang="ar-SA" altLang="en-US"/>
              <a:pPr/>
              <a:t>19</a:t>
            </a:fld>
            <a:endParaRPr lang="en-US" alt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slide" Target="slide22.xml"/><Relationship Id="rId4"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6.xml"/><Relationship Id="rId4" Type="http://schemas.openxmlformats.org/officeDocument/2006/relationships/slide" Target="slide1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rId5" action="ppaction://hlinksldjump"/>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 action="ppaction://noaction"/>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 action="ppaction://noaction"/>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3"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rId4" action="ppaction://hlinksldjump"/>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5"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3"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6"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4259" name="WordArt 3"/>
          <p:cNvSpPr>
            <a:spLocks noChangeArrowheads="1" noChangeShapeType="1" noTextEdit="1"/>
          </p:cNvSpPr>
          <p:nvPr/>
        </p:nvSpPr>
        <p:spPr bwMode="auto">
          <a:xfrm>
            <a:off x="1524000" y="2514600"/>
            <a:ext cx="6096000" cy="1890713"/>
          </a:xfrm>
          <a:prstGeom prst="rect">
            <a:avLst/>
          </a:prstGeom>
        </p:spPr>
        <p:txBody>
          <a:bodyPr wrap="none" fromWordArt="1">
            <a:prstTxWarp prst="textPlain">
              <a:avLst>
                <a:gd name="adj" fmla="val 50000"/>
              </a:avLst>
            </a:prstTxWarp>
          </a:bodyPr>
          <a:lstStyle/>
          <a:p>
            <a:pPr algn="ctr" rtl="1"/>
            <a:r>
              <a:rPr lang="ar-EG" sz="3600" kern="10">
                <a:ln w="12700">
                  <a:solidFill>
                    <a:schemeClr val="tx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الإسراء والمعراج</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5282" name="Text Box 2"/>
          <p:cNvSpPr txBox="1">
            <a:spLocks noChangeArrowheads="1"/>
          </p:cNvSpPr>
          <p:nvPr/>
        </p:nvSpPr>
        <p:spPr bwMode="auto">
          <a:xfrm>
            <a:off x="457200" y="990600"/>
            <a:ext cx="8305800" cy="4664075"/>
          </a:xfrm>
          <a:prstGeom prst="rect">
            <a:avLst/>
          </a:prstGeom>
          <a:noFill/>
          <a:ln w="9525">
            <a:noFill/>
            <a:miter lim="800000"/>
            <a:headEnd/>
            <a:tailEnd/>
          </a:ln>
          <a:effectLst/>
        </p:spPr>
        <p:txBody>
          <a:bodyPr>
            <a:spAutoFit/>
          </a:bodyPr>
          <a:lstStyle/>
          <a:p>
            <a:pPr algn="r" rtl="1">
              <a:lnSpc>
                <a:spcPct val="150000"/>
              </a:lnSpc>
            </a:pPr>
            <a:r>
              <a:rPr lang="ar-SA" altLang="en-US" sz="4000" b="1">
                <a:cs typeface="DecoType Naskh Extensions" pitchFamily="2" charset="-78"/>
              </a:rPr>
              <a:t>القدس فتحها رسول الله </a:t>
            </a:r>
            <a:r>
              <a:rPr lang="ar-SA" altLang="en-US" sz="1800" b="1">
                <a:latin typeface="AGA Arabesque" pitchFamily="2" charset="2"/>
                <a:cs typeface="DecoType Naskh Extensions" pitchFamily="2" charset="-78"/>
              </a:rPr>
              <a:t>صلى الله عليه وسلم</a:t>
            </a:r>
            <a:r>
              <a:rPr lang="ar-SA" altLang="en-US" sz="4000" b="1">
                <a:cs typeface="DecoType Naskh Extensions" pitchFamily="2" charset="-78"/>
              </a:rPr>
              <a:t> فتحاً  روحياً إيمانياً  </a:t>
            </a:r>
            <a:r>
              <a:rPr lang="ar-SA" altLang="en-US" sz="4000" b="1">
                <a:solidFill>
                  <a:srgbClr val="9900CC"/>
                </a:solidFill>
                <a:cs typeface="DecoType Naskh Extensions" pitchFamily="2" charset="-78"/>
              </a:rPr>
              <a:t>( يوم الاسراء والمعراج)</a:t>
            </a:r>
            <a:r>
              <a:rPr lang="ar-SA" altLang="en-US" sz="4000" b="1">
                <a:cs typeface="DecoType Naskh Extensions" pitchFamily="2" charset="-78"/>
              </a:rPr>
              <a:t>، ثم دخلها المسلمون بقيادة عمر بن الخطاب </a:t>
            </a:r>
            <a:r>
              <a:rPr lang="ar-SA" altLang="en-US" sz="1800" b="1">
                <a:latin typeface="AGA Arabesque" pitchFamily="2" charset="2"/>
                <a:cs typeface="DecoType Naskh Extensions" pitchFamily="2" charset="-78"/>
              </a:rPr>
              <a:t>رضي الله عنه</a:t>
            </a:r>
            <a:r>
              <a:rPr lang="ar-SA" altLang="en-US" sz="4000" b="1">
                <a:cs typeface="DecoType Naskh Extensions" pitchFamily="2" charset="-78"/>
              </a:rPr>
              <a:t>  سلماً، ثم حررها المسلمون عسكرياً بقيادة صلاح الدين الأيوبي ، وطهرها من رجس الصليبيين الأوائل</a:t>
            </a:r>
            <a:r>
              <a:rPr lang="ar-SA" altLang="en-US" sz="4000" b="1"/>
              <a:t>.            </a:t>
            </a:r>
            <a:endParaRPr lang="en-US" altLang="en-US" sz="4000" b="1"/>
          </a:p>
        </p:txBody>
      </p:sp>
      <p:sp>
        <p:nvSpPr>
          <p:cNvPr id="225283" name="Rectangle 3"/>
          <p:cNvSpPr>
            <a:spLocks noChangeArrowheads="1"/>
          </p:cNvSpPr>
          <p:nvPr/>
        </p:nvSpPr>
        <p:spPr bwMode="auto">
          <a:xfrm>
            <a:off x="-779463" y="2973388"/>
            <a:ext cx="285750" cy="579437"/>
          </a:xfrm>
          <a:prstGeom prst="rect">
            <a:avLst/>
          </a:prstGeom>
          <a:noFill/>
          <a:ln w="9525">
            <a:noFill/>
            <a:miter lim="800000"/>
            <a:headEnd/>
            <a:tailEnd/>
          </a:ln>
          <a:effectLst/>
        </p:spPr>
        <p:txBody>
          <a:bodyPr wrap="none">
            <a:spAutoFit/>
          </a:bodyPr>
          <a:lstStyle/>
          <a:p>
            <a:r>
              <a:rPr lang="ar-SA" altLang="en-US" sz="3200"/>
              <a:t> </a:t>
            </a:r>
            <a:endParaRPr lang="en-US" altLang="en-US" sz="320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6306" name="Text Box 2"/>
          <p:cNvSpPr txBox="1">
            <a:spLocks noChangeArrowheads="1"/>
          </p:cNvSpPr>
          <p:nvPr/>
        </p:nvSpPr>
        <p:spPr bwMode="auto">
          <a:xfrm>
            <a:off x="457200" y="838200"/>
            <a:ext cx="8382000" cy="1190625"/>
          </a:xfrm>
          <a:prstGeom prst="rect">
            <a:avLst/>
          </a:prstGeom>
          <a:noFill/>
          <a:ln w="9525">
            <a:noFill/>
            <a:miter lim="800000"/>
            <a:headEnd/>
            <a:tailEnd/>
          </a:ln>
          <a:effectLst/>
        </p:spPr>
        <p:txBody>
          <a:bodyPr>
            <a:spAutoFit/>
          </a:bodyPr>
          <a:lstStyle/>
          <a:p>
            <a:pPr algn="r" rtl="1"/>
            <a:r>
              <a:rPr lang="ar-SA" altLang="en-US" sz="3600" b="1">
                <a:solidFill>
                  <a:schemeClr val="accent2"/>
                </a:solidFill>
                <a:cs typeface="DecoType Naskh Extensions" pitchFamily="2" charset="-78"/>
              </a:rPr>
              <a:t>أسري بالنبي </a:t>
            </a:r>
            <a:r>
              <a:rPr lang="ar-SA" altLang="en-US" sz="3600" b="1">
                <a:solidFill>
                  <a:schemeClr val="accent2"/>
                </a:solidFill>
                <a:latin typeface="AGA Arabesque" pitchFamily="2" charset="2"/>
                <a:cs typeface="DecoType Naskh Extensions" pitchFamily="2" charset="-78"/>
              </a:rPr>
              <a:t>صلى الله عليه وسلم</a:t>
            </a:r>
            <a:r>
              <a:rPr lang="ar-SA" altLang="en-US" sz="3600" b="1">
                <a:solidFill>
                  <a:schemeClr val="accent2"/>
                </a:solidFill>
                <a:cs typeface="DecoType Naskh Extensions" pitchFamily="2" charset="-78"/>
              </a:rPr>
              <a:t>  وعُرج به بعد رحلة الطائف تثبياً له وإكراماً لمقامه الكريم.</a:t>
            </a:r>
            <a:endParaRPr lang="en-US" altLang="en-US" sz="3600" b="1">
              <a:solidFill>
                <a:schemeClr val="accent2"/>
              </a:solidFill>
              <a:cs typeface="DecoType Naskh Extensions" pitchFamily="2" charset="-78"/>
            </a:endParaRPr>
          </a:p>
        </p:txBody>
      </p:sp>
      <p:sp>
        <p:nvSpPr>
          <p:cNvPr id="226307" name="Text Box 3"/>
          <p:cNvSpPr txBox="1">
            <a:spLocks noChangeArrowheads="1"/>
          </p:cNvSpPr>
          <p:nvPr/>
        </p:nvSpPr>
        <p:spPr bwMode="auto">
          <a:xfrm>
            <a:off x="228600" y="2390775"/>
            <a:ext cx="8597900" cy="3387725"/>
          </a:xfrm>
          <a:prstGeom prst="rect">
            <a:avLst/>
          </a:prstGeom>
          <a:noFill/>
          <a:ln w="9525">
            <a:noFill/>
            <a:miter lim="800000"/>
            <a:headEnd/>
            <a:tailEnd/>
          </a:ln>
          <a:effectLst/>
        </p:spPr>
        <p:txBody>
          <a:bodyPr>
            <a:spAutoFit/>
          </a:bodyPr>
          <a:lstStyle/>
          <a:p>
            <a:pPr algn="r" rtl="1">
              <a:lnSpc>
                <a:spcPct val="150000"/>
              </a:lnSpc>
            </a:pPr>
            <a:r>
              <a:rPr lang="ar-SA" altLang="en-US" sz="3600" b="1">
                <a:cs typeface="DecoType Naskh Extensions" pitchFamily="2" charset="-78"/>
              </a:rPr>
              <a:t>فقد كان ذلك في ليلة </a:t>
            </a:r>
            <a:r>
              <a:rPr lang="ar-SA" altLang="en-US" sz="3600" b="1">
                <a:solidFill>
                  <a:srgbClr val="A50021"/>
                </a:solidFill>
                <a:cs typeface="DecoType Naskh Extensions" pitchFamily="2" charset="-78"/>
              </a:rPr>
              <a:t>27 من رجب</a:t>
            </a:r>
            <a:r>
              <a:rPr lang="ar-SA" altLang="en-US" sz="3600" b="1">
                <a:cs typeface="DecoType Naskh Extensions" pitchFamily="2" charset="-78"/>
              </a:rPr>
              <a:t> وهي الليلة التي أسري فيها الرسول الكريم من </a:t>
            </a:r>
            <a:r>
              <a:rPr lang="ar-SA" altLang="en-US" sz="3600" b="1">
                <a:solidFill>
                  <a:srgbClr val="A50021"/>
                </a:solidFill>
                <a:cs typeface="DecoType Naskh Extensions" pitchFamily="2" charset="-78"/>
              </a:rPr>
              <a:t>المسجد الحرام</a:t>
            </a:r>
            <a:r>
              <a:rPr lang="ar-SA" altLang="en-US" sz="3600" b="1">
                <a:cs typeface="DecoType Naskh Extensions" pitchFamily="2" charset="-78"/>
              </a:rPr>
              <a:t> بمكة المكرمة إلى </a:t>
            </a:r>
            <a:r>
              <a:rPr lang="ar-SA" altLang="en-US" sz="3600" b="1">
                <a:solidFill>
                  <a:srgbClr val="A50021"/>
                </a:solidFill>
                <a:cs typeface="DecoType Naskh Extensions" pitchFamily="2" charset="-78"/>
              </a:rPr>
              <a:t>المسجد الأقصى</a:t>
            </a:r>
            <a:r>
              <a:rPr lang="ar-SA" altLang="en-US" sz="3600" b="1">
                <a:cs typeface="DecoType Naskh Extensions" pitchFamily="2" charset="-78"/>
              </a:rPr>
              <a:t> بالقدس الشريف حيث التقى بالأنبياء والمرسلين وصلى بهم هناك ثم عرج به إلى السماوات العُلى. </a:t>
            </a:r>
            <a:endParaRPr lang="en-US" altLang="en-US" sz="3600" b="1">
              <a:cs typeface="DecoType Naskh Extensions" pitchFamily="2" charset="-78"/>
            </a:endParaRPr>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7330" name="Text Box 2"/>
          <p:cNvSpPr txBox="1">
            <a:spLocks noChangeArrowheads="1"/>
          </p:cNvSpPr>
          <p:nvPr/>
        </p:nvSpPr>
        <p:spPr bwMode="auto">
          <a:xfrm>
            <a:off x="533400" y="2057400"/>
            <a:ext cx="8212138" cy="1066800"/>
          </a:xfrm>
          <a:prstGeom prst="rect">
            <a:avLst/>
          </a:prstGeom>
          <a:noFill/>
          <a:ln w="9525">
            <a:noFill/>
            <a:miter lim="800000"/>
            <a:headEnd/>
            <a:tailEnd/>
          </a:ln>
          <a:effectLst/>
        </p:spPr>
        <p:txBody>
          <a:bodyPr>
            <a:spAutoFit/>
          </a:bodyPr>
          <a:lstStyle/>
          <a:p>
            <a:pPr algn="r" rtl="1"/>
            <a:r>
              <a:rPr lang="ar-SA" altLang="en-US" sz="3200" b="1">
                <a:cs typeface="DecoType Naskh Extensions" pitchFamily="2" charset="-78"/>
              </a:rPr>
              <a:t>من مكة المكرمة الى القدس الشريف ... والى السموات العلى يقول الحق سبحانه وتعالى في سورة الاسراء:</a:t>
            </a:r>
            <a:endParaRPr lang="en-US" altLang="en-US" sz="3200" b="1">
              <a:cs typeface="DecoType Naskh Extensions" pitchFamily="2" charset="-78"/>
            </a:endParaRPr>
          </a:p>
        </p:txBody>
      </p:sp>
      <p:sp>
        <p:nvSpPr>
          <p:cNvPr id="227331" name="Text Box 3"/>
          <p:cNvSpPr txBox="1">
            <a:spLocks noChangeArrowheads="1"/>
          </p:cNvSpPr>
          <p:nvPr/>
        </p:nvSpPr>
        <p:spPr bwMode="auto">
          <a:xfrm>
            <a:off x="228600" y="3505200"/>
            <a:ext cx="8634413" cy="2530475"/>
          </a:xfrm>
          <a:prstGeom prst="rect">
            <a:avLst/>
          </a:prstGeom>
          <a:noFill/>
          <a:ln w="9525">
            <a:noFill/>
            <a:miter lim="800000"/>
            <a:headEnd/>
            <a:tailEnd/>
          </a:ln>
          <a:effectLst/>
        </p:spPr>
        <p:txBody>
          <a:bodyPr>
            <a:spAutoFit/>
          </a:bodyPr>
          <a:lstStyle/>
          <a:p>
            <a:pPr algn="r" rtl="1"/>
            <a:r>
              <a:rPr lang="ar-SA" altLang="en-US" sz="4000" b="1">
                <a:solidFill>
                  <a:srgbClr val="A50021"/>
                </a:solidFill>
                <a:cs typeface="DecoType Naskh Extensions" pitchFamily="2" charset="-78"/>
              </a:rPr>
              <a:t>” سـبـحـان الـذي اسـرى بـعـبـده لـيـلاً  مـن الـمـسـجـد الـحـرام الـى الـمـسـجـد الاقـصـى الـذي بـاركـنـا حـولـه لـنـريـه مـن آيـاتـنـا انـه هـو الـسـمـيـع الـبـصـيـر".</a:t>
            </a:r>
          </a:p>
          <a:p>
            <a:pPr algn="r" rtl="1"/>
            <a:endParaRPr lang="en-US" altLang="en-US" sz="4000" b="1">
              <a:solidFill>
                <a:srgbClr val="A50021"/>
              </a:solidFill>
              <a:cs typeface="DecoType Naskh Extensions" pitchFamily="2" charset="-78"/>
            </a:endParaRPr>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8354" name="Text Box 2"/>
          <p:cNvSpPr txBox="1">
            <a:spLocks noChangeArrowheads="1"/>
          </p:cNvSpPr>
          <p:nvPr/>
        </p:nvSpPr>
        <p:spPr bwMode="auto">
          <a:xfrm>
            <a:off x="0" y="3048000"/>
            <a:ext cx="8686800" cy="2068513"/>
          </a:xfrm>
          <a:prstGeom prst="rect">
            <a:avLst/>
          </a:prstGeom>
          <a:noFill/>
          <a:ln w="9525">
            <a:noFill/>
            <a:miter lim="800000"/>
            <a:headEnd/>
            <a:tailEnd/>
          </a:ln>
          <a:effectLst/>
        </p:spPr>
        <p:txBody>
          <a:bodyPr>
            <a:spAutoFit/>
          </a:bodyPr>
          <a:lstStyle/>
          <a:p>
            <a:pPr algn="r" rtl="1">
              <a:lnSpc>
                <a:spcPct val="120000"/>
              </a:lnSpc>
            </a:pPr>
            <a:r>
              <a:rPr lang="ar-SA" altLang="en-US" sz="3600" b="1">
                <a:solidFill>
                  <a:srgbClr val="0000FF"/>
                </a:solidFill>
                <a:cs typeface="DecoType Naskh Extensions" pitchFamily="2" charset="-78"/>
              </a:rPr>
              <a:t>”</a:t>
            </a:r>
            <a:r>
              <a:rPr lang="ar-SA" altLang="en-US" sz="3600" b="1">
                <a:solidFill>
                  <a:srgbClr val="336699"/>
                </a:solidFill>
                <a:cs typeface="DecoType Naskh Extensions" pitchFamily="2" charset="-78"/>
              </a:rPr>
              <a:t> </a:t>
            </a:r>
            <a:r>
              <a:rPr lang="ar-SA" altLang="en-US" sz="3600" b="1">
                <a:solidFill>
                  <a:srgbClr val="0000FF"/>
                </a:solidFill>
                <a:cs typeface="DecoType Naskh Extensions" pitchFamily="2" charset="-78"/>
              </a:rPr>
              <a:t>ولـقد رآه نـزلة أخـرى، عـند سـدرة المـنـتـهى، عـنـدهـا جــنة المـأوى إذ يـغـشى السـدرة مـا يـغـشى، مـا زاغ الـبـصـر ومـا طـغـى، لـقـد رأى مـن آيــات ربـه الـكـبـرى“.</a:t>
            </a:r>
            <a:endParaRPr lang="en-US" altLang="en-US" sz="3600" b="1">
              <a:solidFill>
                <a:srgbClr val="336699"/>
              </a:solidFill>
              <a:cs typeface="DecoType Naskh Extensions" pitchFamily="2" charset="-78"/>
            </a:endParaRPr>
          </a:p>
        </p:txBody>
      </p:sp>
      <p:sp>
        <p:nvSpPr>
          <p:cNvPr id="228355" name="Text Box 3"/>
          <p:cNvSpPr txBox="1">
            <a:spLocks noChangeArrowheads="1"/>
          </p:cNvSpPr>
          <p:nvPr/>
        </p:nvSpPr>
        <p:spPr bwMode="auto">
          <a:xfrm>
            <a:off x="7083425" y="1844675"/>
            <a:ext cx="1698625" cy="519113"/>
          </a:xfrm>
          <a:prstGeom prst="rect">
            <a:avLst/>
          </a:prstGeom>
          <a:noFill/>
          <a:ln w="9525">
            <a:noFill/>
            <a:miter lim="800000"/>
            <a:headEnd/>
            <a:tailEnd/>
          </a:ln>
          <a:effectLst/>
        </p:spPr>
        <p:txBody>
          <a:bodyPr wrap="none">
            <a:spAutoFit/>
          </a:bodyPr>
          <a:lstStyle/>
          <a:p>
            <a:pPr algn="r" rtl="1"/>
            <a:r>
              <a:rPr lang="ar-SA" altLang="en-US" sz="2800" b="1">
                <a:solidFill>
                  <a:srgbClr val="9900CC"/>
                </a:solidFill>
                <a:cs typeface="DecoType Naskh Extensions" pitchFamily="2" charset="-78"/>
              </a:rPr>
              <a:t>وقال تعالى:</a:t>
            </a:r>
            <a:endParaRPr lang="en-US" altLang="en-US" sz="2800" b="1">
              <a:solidFill>
                <a:srgbClr val="9900CC"/>
              </a:solidFill>
              <a:cs typeface="DecoType Naskh Extensions" pitchFamily="2" charset="-78"/>
            </a:endParaRP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9378" name="Text Box 2"/>
          <p:cNvSpPr txBox="1">
            <a:spLocks noChangeArrowheads="1"/>
          </p:cNvSpPr>
          <p:nvPr/>
        </p:nvSpPr>
        <p:spPr bwMode="auto">
          <a:xfrm>
            <a:off x="762000" y="1143000"/>
            <a:ext cx="7788275" cy="4483100"/>
          </a:xfrm>
          <a:prstGeom prst="rect">
            <a:avLst/>
          </a:prstGeom>
          <a:noFill/>
          <a:ln w="9525">
            <a:noFill/>
            <a:miter lim="800000"/>
            <a:headEnd/>
            <a:tailEnd/>
          </a:ln>
          <a:effectLst/>
        </p:spPr>
        <p:txBody>
          <a:bodyPr>
            <a:spAutoFit/>
          </a:bodyPr>
          <a:lstStyle/>
          <a:p>
            <a:pPr algn="just" rtl="1">
              <a:lnSpc>
                <a:spcPct val="120000"/>
              </a:lnSpc>
            </a:pPr>
            <a:r>
              <a:rPr lang="ar-SA" altLang="en-US" sz="4000" b="1">
                <a:solidFill>
                  <a:srgbClr val="006600"/>
                </a:solidFill>
                <a:cs typeface="DecoType Naskh Extensions" pitchFamily="2" charset="-78"/>
              </a:rPr>
              <a:t>كانت الليلة المباركة نقلة كبيرة وتكريماً عظيماً لصاحب الرسالة العظمى، وتأييداً له من رب العالمين، ونصراً له على أعدائه الذي كادوا له وآذوه في الأرض فرحبت به السماء، حيث التقى </a:t>
            </a:r>
            <a:r>
              <a:rPr lang="ar-SA" altLang="en-US" sz="1800" b="1">
                <a:solidFill>
                  <a:srgbClr val="006600"/>
                </a:solidFill>
                <a:latin typeface="AGA Arabesque" pitchFamily="2" charset="2"/>
                <a:cs typeface="DecoType Naskh Extensions" pitchFamily="2" charset="-78"/>
              </a:rPr>
              <a:t>عليه السلام</a:t>
            </a:r>
            <a:r>
              <a:rPr lang="ar-SA" altLang="en-US" sz="4000" b="1">
                <a:solidFill>
                  <a:srgbClr val="006600"/>
                </a:solidFill>
                <a:latin typeface="AGA Arabesque" pitchFamily="2" charset="2"/>
                <a:cs typeface="DecoType Naskh Extensions" pitchFamily="2" charset="-78"/>
              </a:rPr>
              <a:t> بالأنبياء والمرسلين في هذه الليلة المباركة</a:t>
            </a:r>
            <a:endParaRPr lang="en-US" altLang="en-US" sz="4000" b="1">
              <a:solidFill>
                <a:srgbClr val="006600"/>
              </a:solidFill>
            </a:endParaRPr>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0402" name="WordArt 2"/>
          <p:cNvSpPr>
            <a:spLocks noChangeArrowheads="1" noChangeShapeType="1" noTextEdit="1"/>
          </p:cNvSpPr>
          <p:nvPr/>
        </p:nvSpPr>
        <p:spPr bwMode="auto">
          <a:xfrm>
            <a:off x="2667000" y="685800"/>
            <a:ext cx="4229100" cy="965200"/>
          </a:xfrm>
          <a:prstGeom prst="rect">
            <a:avLst/>
          </a:prstGeom>
        </p:spPr>
        <p:txBody>
          <a:bodyPr wrap="none" fromWordArt="1">
            <a:prstTxWarp prst="textPlain">
              <a:avLst>
                <a:gd name="adj" fmla="val 50000"/>
              </a:avLst>
            </a:prstTxWarp>
          </a:bodyPr>
          <a:lstStyle/>
          <a:p>
            <a:pPr algn="ctr" rtl="1"/>
            <a:r>
              <a:rPr lang="ar-EG" sz="2800" kern="10">
                <a:ln w="9525">
                  <a:noFill/>
                  <a:round/>
                  <a:headEnd/>
                  <a:tailEnd/>
                </a:ln>
                <a:solidFill>
                  <a:srgbClr val="336699"/>
                </a:solidFill>
                <a:effectLst>
                  <a:outerShdw dist="45791" dir="2021404" algn="ctr" rotWithShape="0">
                    <a:srgbClr val="C0C0C0"/>
                  </a:outerShdw>
                </a:effectLst>
                <a:latin typeface="Al-Kharashi 38"/>
              </a:rPr>
              <a:t>ما المقصود بالاسراء والمعراج؟</a:t>
            </a:r>
          </a:p>
        </p:txBody>
      </p:sp>
      <p:sp>
        <p:nvSpPr>
          <p:cNvPr id="230403" name="WordArt 3" descr="كيس ورق"/>
          <p:cNvSpPr>
            <a:spLocks noChangeArrowheads="1" noChangeShapeType="1" noTextEdit="1"/>
          </p:cNvSpPr>
          <p:nvPr/>
        </p:nvSpPr>
        <p:spPr bwMode="auto">
          <a:xfrm>
            <a:off x="6781800" y="2438400"/>
            <a:ext cx="1457325" cy="609600"/>
          </a:xfrm>
          <a:prstGeom prst="rect">
            <a:avLst/>
          </a:prstGeom>
        </p:spPr>
        <p:txBody>
          <a:bodyPr wrap="none" fromWordArt="1">
            <a:prstTxWarp prst="textPlain">
              <a:avLst>
                <a:gd name="adj" fmla="val 50000"/>
              </a:avLst>
            </a:prstTxWarp>
          </a:bodyPr>
          <a:lstStyle/>
          <a:p>
            <a:pPr algn="ctr" rtl="1"/>
            <a:r>
              <a:rPr lang="ar-EG" sz="2800" b="1"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outerShdw>
                </a:effectLst>
                <a:cs typeface="DecoType Naskh Extensions"/>
              </a:rPr>
              <a:t>الإسراء:</a:t>
            </a:r>
          </a:p>
        </p:txBody>
      </p:sp>
      <p:sp>
        <p:nvSpPr>
          <p:cNvPr id="230404" name="WordArt 4" descr="كيس ورق"/>
          <p:cNvSpPr>
            <a:spLocks noChangeArrowheads="1" noChangeShapeType="1" noTextEdit="1"/>
          </p:cNvSpPr>
          <p:nvPr/>
        </p:nvSpPr>
        <p:spPr bwMode="auto">
          <a:xfrm>
            <a:off x="6934200" y="4419600"/>
            <a:ext cx="1457325" cy="609600"/>
          </a:xfrm>
          <a:prstGeom prst="rect">
            <a:avLst/>
          </a:prstGeom>
        </p:spPr>
        <p:txBody>
          <a:bodyPr wrap="none" fromWordArt="1">
            <a:prstTxWarp prst="textPlain">
              <a:avLst>
                <a:gd name="adj" fmla="val 50000"/>
              </a:avLst>
            </a:prstTxWarp>
          </a:bodyPr>
          <a:lstStyle/>
          <a:p>
            <a:pPr algn="ctr" rtl="1"/>
            <a:r>
              <a:rPr lang="ar-EG" sz="2800" b="1"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outerShdw>
                </a:effectLst>
                <a:cs typeface="DecoType Naskh Extensions"/>
              </a:rPr>
              <a:t>العروج:</a:t>
            </a:r>
          </a:p>
        </p:txBody>
      </p:sp>
      <p:sp>
        <p:nvSpPr>
          <p:cNvPr id="230407" name="Text Box 7"/>
          <p:cNvSpPr txBox="1">
            <a:spLocks noChangeArrowheads="1"/>
          </p:cNvSpPr>
          <p:nvPr/>
        </p:nvSpPr>
        <p:spPr bwMode="auto">
          <a:xfrm>
            <a:off x="441325" y="2466975"/>
            <a:ext cx="6188075" cy="1190625"/>
          </a:xfrm>
          <a:prstGeom prst="rect">
            <a:avLst/>
          </a:prstGeom>
          <a:noFill/>
          <a:ln w="9525">
            <a:noFill/>
            <a:miter lim="800000"/>
            <a:headEnd/>
            <a:tailEnd/>
          </a:ln>
          <a:effectLst/>
        </p:spPr>
        <p:txBody>
          <a:bodyPr>
            <a:spAutoFit/>
          </a:bodyPr>
          <a:lstStyle/>
          <a:p>
            <a:pPr algn="r" rtl="1"/>
            <a:r>
              <a:rPr lang="ar-SA" altLang="en-US" sz="3600" b="1">
                <a:cs typeface="DecoType Naskh Extensions" pitchFamily="2" charset="-78"/>
              </a:rPr>
              <a:t>تلك الرحلة العجيبة التي بدأت من </a:t>
            </a:r>
            <a:r>
              <a:rPr lang="ar-SA" altLang="en-US" sz="3600" b="1">
                <a:solidFill>
                  <a:srgbClr val="A50021"/>
                </a:solidFill>
                <a:cs typeface="DecoType Naskh Extensions" pitchFamily="2" charset="-78"/>
              </a:rPr>
              <a:t>المسجد الحرام</a:t>
            </a:r>
            <a:r>
              <a:rPr lang="ar-SA" altLang="en-US" sz="3600" b="1">
                <a:cs typeface="DecoType Naskh Extensions" pitchFamily="2" charset="-78"/>
              </a:rPr>
              <a:t> بمكة الى </a:t>
            </a:r>
            <a:r>
              <a:rPr lang="ar-SA" altLang="en-US" sz="3600" b="1">
                <a:solidFill>
                  <a:srgbClr val="A50021"/>
                </a:solidFill>
                <a:cs typeface="DecoType Naskh Extensions" pitchFamily="2" charset="-78"/>
              </a:rPr>
              <a:t>المسجد الاقصى</a:t>
            </a:r>
            <a:r>
              <a:rPr lang="ar-SA" altLang="en-US" sz="3600" b="1">
                <a:cs typeface="DecoType Naskh Extensions" pitchFamily="2" charset="-78"/>
              </a:rPr>
              <a:t> المبارك.</a:t>
            </a:r>
            <a:endParaRPr lang="en-US" altLang="en-US" sz="3600" b="1">
              <a:cs typeface="DecoType Naskh Extensions" pitchFamily="2" charset="-78"/>
            </a:endParaRPr>
          </a:p>
        </p:txBody>
      </p:sp>
      <p:sp>
        <p:nvSpPr>
          <p:cNvPr id="230408" name="Text Box 8"/>
          <p:cNvSpPr txBox="1">
            <a:spLocks noChangeArrowheads="1"/>
          </p:cNvSpPr>
          <p:nvPr/>
        </p:nvSpPr>
        <p:spPr bwMode="auto">
          <a:xfrm>
            <a:off x="517525" y="4343400"/>
            <a:ext cx="6035675" cy="1190625"/>
          </a:xfrm>
          <a:prstGeom prst="rect">
            <a:avLst/>
          </a:prstGeom>
          <a:noFill/>
          <a:ln w="9525">
            <a:noFill/>
            <a:miter lim="800000"/>
            <a:headEnd/>
            <a:tailEnd/>
          </a:ln>
          <a:effectLst/>
        </p:spPr>
        <p:txBody>
          <a:bodyPr>
            <a:spAutoFit/>
          </a:bodyPr>
          <a:lstStyle/>
          <a:p>
            <a:pPr algn="r" rtl="1"/>
            <a:r>
              <a:rPr lang="ar-SA" altLang="en-US" sz="3600" b="1">
                <a:cs typeface="DecoType Naskh Extensions" pitchFamily="2" charset="-78"/>
              </a:rPr>
              <a:t>ما تبع هذه الرحلة من ارتفاع في طباق السموات العلى، وحتى سدرة المنتهى.</a:t>
            </a:r>
            <a:endParaRPr lang="en-US" altLang="en-US" sz="3600" b="1">
              <a:cs typeface="DecoType Naskh Extensions" pitchFamily="2" charset="-78"/>
            </a:endParaRP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2450" name="Text Box 2"/>
          <p:cNvSpPr txBox="1">
            <a:spLocks noChangeArrowheads="1"/>
          </p:cNvSpPr>
          <p:nvPr/>
        </p:nvSpPr>
        <p:spPr bwMode="auto">
          <a:xfrm>
            <a:off x="533400" y="1184275"/>
            <a:ext cx="8016875" cy="5451475"/>
          </a:xfrm>
          <a:prstGeom prst="rect">
            <a:avLst/>
          </a:prstGeom>
          <a:noFill/>
          <a:ln w="9525">
            <a:noFill/>
            <a:miter lim="800000"/>
            <a:headEnd/>
            <a:tailEnd/>
          </a:ln>
          <a:effectLst/>
        </p:spPr>
        <p:txBody>
          <a:bodyPr>
            <a:spAutoFit/>
          </a:bodyPr>
          <a:lstStyle/>
          <a:p>
            <a:pPr algn="r" rtl="1"/>
            <a:r>
              <a:rPr lang="ar-SA" altLang="en-US" sz="4400" b="1">
                <a:solidFill>
                  <a:srgbClr val="006600"/>
                </a:solidFill>
                <a:cs typeface="DecoType Naskh Extensions" pitchFamily="2" charset="-78"/>
              </a:rPr>
              <a:t>عن أنس بن مالك: أن رسول الله </a:t>
            </a:r>
            <a:r>
              <a:rPr lang="ar-SA" altLang="en-US" sz="4400" b="1">
                <a:solidFill>
                  <a:srgbClr val="006600"/>
                </a:solidFill>
                <a:latin typeface="AGA Arabesque" pitchFamily="2" charset="2"/>
                <a:cs typeface="DecoType Naskh Extensions" pitchFamily="2" charset="-78"/>
              </a:rPr>
              <a:t>صلى الله عليه وسلم</a:t>
            </a:r>
            <a:r>
              <a:rPr lang="ar-SA" altLang="en-US" sz="4400" b="1">
                <a:solidFill>
                  <a:srgbClr val="006600"/>
                </a:solidFill>
                <a:cs typeface="DecoType Naskh Extensions" pitchFamily="2" charset="-78"/>
              </a:rPr>
              <a:t>     قال</a:t>
            </a:r>
            <a:r>
              <a:rPr lang="ar-SA" altLang="en-US" sz="4400" b="1">
                <a:cs typeface="DecoType Naskh Extensions" pitchFamily="2" charset="-78"/>
              </a:rPr>
              <a:t> ( أتيت بالبراق) قال فركبته حتى أتيت بيت المقدس، فربطته بالحلقة التي يربط بها الانبياء. قال: ثم دخلت المسجد فصليت فيه ركعتين، ثم خرجت فجاءني جبريل </a:t>
            </a:r>
            <a:r>
              <a:rPr lang="ar-SA" altLang="en-US" sz="4400" b="1">
                <a:latin typeface="AGA Arabesque" pitchFamily="2" charset="2"/>
                <a:cs typeface="DecoType Naskh Extensions" pitchFamily="2" charset="-78"/>
              </a:rPr>
              <a:t>عليه السلام  بإناء من خمر وإناء من لبن فاخترت اللبن فقال جبريل عليه السلام اخترت الفطرة ثم عرج بنا إلى السماء،</a:t>
            </a:r>
            <a:endParaRPr lang="en-US" altLang="en-US" sz="4400" b="1">
              <a:latin typeface="AGA Arabesque" pitchFamily="2" charset="2"/>
              <a:cs typeface="DecoType Naskh Extensions" pitchFamily="2" charset="-78"/>
            </a:endParaRPr>
          </a:p>
        </p:txBody>
      </p:sp>
      <p:sp>
        <p:nvSpPr>
          <p:cNvPr id="232451" name="WordArt 3"/>
          <p:cNvSpPr>
            <a:spLocks noChangeArrowheads="1" noChangeShapeType="1" noTextEdit="1"/>
          </p:cNvSpPr>
          <p:nvPr/>
        </p:nvSpPr>
        <p:spPr bwMode="auto">
          <a:xfrm>
            <a:off x="4800600" y="228600"/>
            <a:ext cx="3962400" cy="990600"/>
          </a:xfrm>
          <a:prstGeom prst="rect">
            <a:avLst/>
          </a:prstGeom>
        </p:spPr>
        <p:txBody>
          <a:bodyPr wrap="none" fromWordArt="1">
            <a:prstTxWarp prst="textPlain">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a:tailEnd/>
                </a:ln>
                <a:gradFill rotWithShape="0">
                  <a:gsLst>
                    <a:gs pos="0">
                      <a:srgbClr val="FFFFCC"/>
                    </a:gs>
                    <a:gs pos="100000">
                      <a:srgbClr val="FF9999"/>
                    </a:gs>
                  </a:gsLst>
                  <a:lin ang="5400000" scaled="1"/>
                </a:gradFill>
                <a:latin typeface="Al-Kharashi 66 Koufi"/>
              </a:rPr>
              <a:t>حدث تاريخي. . . . .</a:t>
            </a:r>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381000" y="561975"/>
            <a:ext cx="8153400" cy="1190625"/>
          </a:xfrm>
          <a:prstGeom prst="rect">
            <a:avLst/>
          </a:prstGeom>
          <a:noFill/>
          <a:ln w="9525">
            <a:noFill/>
            <a:miter lim="800000"/>
            <a:headEnd/>
            <a:tailEnd/>
          </a:ln>
          <a:effectLst/>
        </p:spPr>
        <p:txBody>
          <a:bodyPr>
            <a:spAutoFit/>
          </a:bodyPr>
          <a:lstStyle/>
          <a:p>
            <a:pPr algn="r" rtl="1"/>
            <a:r>
              <a:rPr lang="ar-SA" altLang="en-US" sz="3600" b="1">
                <a:latin typeface="AGA Arabesque" pitchFamily="2" charset="2"/>
                <a:cs typeface="DecoType Naskh Extensions" pitchFamily="2" charset="-78"/>
              </a:rPr>
              <a:t>فاستفتح جبريل </a:t>
            </a:r>
            <a:r>
              <a:rPr lang="ar-SA" altLang="en-US" sz="3600" b="1">
                <a:solidFill>
                  <a:srgbClr val="A50021"/>
                </a:solidFill>
                <a:latin typeface="AGA Arabesque" pitchFamily="2" charset="2"/>
                <a:cs typeface="DecoType Naskh Extensions" pitchFamily="2" charset="-78"/>
              </a:rPr>
              <a:t>فقيل</a:t>
            </a:r>
            <a:r>
              <a:rPr lang="ar-SA" altLang="en-US" sz="3600" b="1">
                <a:latin typeface="AGA Arabesque" pitchFamily="2" charset="2"/>
                <a:cs typeface="DecoType Naskh Extensions" pitchFamily="2" charset="-78"/>
              </a:rPr>
              <a:t> من أنت؟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جبريل، </a:t>
            </a:r>
            <a:r>
              <a:rPr lang="ar-SA" altLang="en-US" sz="3600" b="1">
                <a:solidFill>
                  <a:srgbClr val="A50021"/>
                </a:solidFill>
                <a:latin typeface="AGA Arabesque" pitchFamily="2" charset="2"/>
                <a:cs typeface="DecoType Naskh Extensions" pitchFamily="2" charset="-78"/>
              </a:rPr>
              <a:t>قيل</a:t>
            </a:r>
            <a:r>
              <a:rPr lang="ar-SA" altLang="en-US" sz="3600" b="1">
                <a:latin typeface="AGA Arabesque" pitchFamily="2" charset="2"/>
                <a:cs typeface="DecoType Naskh Extensions" pitchFamily="2" charset="-78"/>
              </a:rPr>
              <a:t> ومن معك؟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محمد، </a:t>
            </a:r>
            <a:r>
              <a:rPr lang="ar-SA" altLang="en-US" sz="3600" b="1">
                <a:solidFill>
                  <a:srgbClr val="A50021"/>
                </a:solidFill>
                <a:latin typeface="AGA Arabesque" pitchFamily="2" charset="2"/>
                <a:cs typeface="DecoType Naskh Extensions" pitchFamily="2" charset="-78"/>
              </a:rPr>
              <a:t>قيل</a:t>
            </a:r>
            <a:r>
              <a:rPr lang="ar-SA" altLang="en-US" sz="3600" b="1">
                <a:latin typeface="AGA Arabesque" pitchFamily="2" charset="2"/>
                <a:cs typeface="DecoType Naskh Extensions" pitchFamily="2" charset="-78"/>
              </a:rPr>
              <a:t> وقد بعث إليه؟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قد بعث إليه </a:t>
            </a:r>
            <a:endParaRPr lang="en-US" altLang="en-US" sz="3600" b="1">
              <a:latin typeface="AGA Arabesque" pitchFamily="2" charset="2"/>
              <a:cs typeface="DecoType Naskh Extensions" pitchFamily="2" charset="-78"/>
            </a:endParaRPr>
          </a:p>
        </p:txBody>
      </p:sp>
      <p:sp>
        <p:nvSpPr>
          <p:cNvPr id="233475" name="Text Box 3"/>
          <p:cNvSpPr txBox="1">
            <a:spLocks noChangeArrowheads="1"/>
          </p:cNvSpPr>
          <p:nvPr/>
        </p:nvSpPr>
        <p:spPr bwMode="auto">
          <a:xfrm>
            <a:off x="-838200" y="1828800"/>
            <a:ext cx="7062788" cy="641350"/>
          </a:xfrm>
          <a:prstGeom prst="rect">
            <a:avLst/>
          </a:prstGeom>
          <a:noFill/>
          <a:ln w="9525">
            <a:noFill/>
            <a:miter lim="800000"/>
            <a:headEnd/>
            <a:tailEnd/>
          </a:ln>
          <a:effectLst/>
        </p:spPr>
        <p:txBody>
          <a:bodyPr>
            <a:spAutoFit/>
          </a:bodyPr>
          <a:lstStyle/>
          <a:p>
            <a:pPr algn="r" rtl="1"/>
            <a:r>
              <a:rPr lang="ar-SA" altLang="en-US" sz="3200" b="1">
                <a:solidFill>
                  <a:srgbClr val="006600"/>
                </a:solidFill>
                <a:cs typeface="DecoType Naskh Extensions" pitchFamily="2" charset="-78"/>
              </a:rPr>
              <a:t>السماء الأولى</a:t>
            </a:r>
            <a:r>
              <a:rPr lang="ar-SA" altLang="en-US">
                <a:cs typeface="DecoType Naskh Extensions" pitchFamily="2" charset="-78"/>
              </a:rPr>
              <a:t>:   </a:t>
            </a:r>
            <a:r>
              <a:rPr lang="ar-SA" altLang="en-US" sz="3600" b="1">
                <a:solidFill>
                  <a:srgbClr val="336699"/>
                </a:solidFill>
                <a:cs typeface="DecoType Naskh Extensions" pitchFamily="2" charset="-78"/>
              </a:rPr>
              <a:t>آدم </a:t>
            </a:r>
            <a:r>
              <a:rPr lang="ar-SA" altLang="en-US" sz="1800" b="1">
                <a:solidFill>
                  <a:srgbClr val="336699"/>
                </a:solidFill>
                <a:latin typeface="AGA Arabesque" pitchFamily="2" charset="2"/>
                <a:cs typeface="DecoType Naskh Extensions" pitchFamily="2" charset="-78"/>
              </a:rPr>
              <a:t>عليه السلام</a:t>
            </a:r>
            <a:r>
              <a:rPr lang="ar-SA" altLang="en-US" sz="1800" b="1">
                <a:latin typeface="AGA Arabesque" pitchFamily="2" charset="2"/>
                <a:cs typeface="DecoType Naskh Extensions" pitchFamily="2" charset="-78"/>
              </a:rPr>
              <a:t> </a:t>
            </a:r>
            <a:endParaRPr lang="en-US" altLang="en-US" sz="1800" b="1">
              <a:latin typeface="AGA Arabesque" pitchFamily="2" charset="2"/>
              <a:cs typeface="DecoType Naskh Extensions" pitchFamily="2" charset="-78"/>
            </a:endParaRPr>
          </a:p>
        </p:txBody>
      </p:sp>
      <p:sp>
        <p:nvSpPr>
          <p:cNvPr id="233477" name="Text Box 5"/>
          <p:cNvSpPr txBox="1">
            <a:spLocks noChangeArrowheads="1"/>
          </p:cNvSpPr>
          <p:nvPr/>
        </p:nvSpPr>
        <p:spPr bwMode="auto">
          <a:xfrm>
            <a:off x="457200" y="2514600"/>
            <a:ext cx="6845300" cy="1006475"/>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الثانية</a:t>
            </a:r>
            <a:r>
              <a:rPr lang="ar-SA" altLang="en-US" sz="3200">
                <a:cs typeface="DecoType Naskh Extensions" pitchFamily="2" charset="-78"/>
              </a:rPr>
              <a:t>:        </a:t>
            </a:r>
            <a:r>
              <a:rPr lang="ar-SA" altLang="en-US" sz="3200" b="1">
                <a:solidFill>
                  <a:srgbClr val="336699"/>
                </a:solidFill>
                <a:cs typeface="DecoType Naskh Extensions" pitchFamily="2" charset="-78"/>
              </a:rPr>
              <a:t>عيسى ويحيى بن زكريا </a:t>
            </a:r>
          </a:p>
          <a:p>
            <a:pPr algn="r" rtl="1"/>
            <a:r>
              <a:rPr lang="ar-SA" altLang="en-US" sz="2800" b="1">
                <a:solidFill>
                  <a:srgbClr val="336699"/>
                </a:solidFill>
                <a:cs typeface="DecoType Naskh Extensions" pitchFamily="2" charset="-78"/>
              </a:rPr>
              <a:t>                                                                </a:t>
            </a:r>
            <a:r>
              <a:rPr lang="ar-SA" altLang="en-US" sz="1800" b="1">
                <a:solidFill>
                  <a:srgbClr val="336699"/>
                </a:solidFill>
                <a:cs typeface="DecoType Naskh Extensions" pitchFamily="2" charset="-78"/>
              </a:rPr>
              <a:t>عليهما السلام</a:t>
            </a:r>
            <a:endParaRPr lang="en-US" altLang="en-US" sz="1800" b="1">
              <a:latin typeface="AGA Arabesque" pitchFamily="2" charset="2"/>
              <a:cs typeface="DecoType Naskh Extensions" pitchFamily="2" charset="-78"/>
            </a:endParaRPr>
          </a:p>
        </p:txBody>
      </p:sp>
      <p:sp>
        <p:nvSpPr>
          <p:cNvPr id="233478" name="Text Box 6"/>
          <p:cNvSpPr txBox="1">
            <a:spLocks noChangeArrowheads="1"/>
          </p:cNvSpPr>
          <p:nvPr/>
        </p:nvSpPr>
        <p:spPr bwMode="auto">
          <a:xfrm>
            <a:off x="2819400" y="3124200"/>
            <a:ext cx="45180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الثالثة</a:t>
            </a:r>
            <a:r>
              <a:rPr lang="ar-SA" altLang="en-US" b="1">
                <a:cs typeface="DecoType Naskh Extensions" pitchFamily="2" charset="-78"/>
              </a:rPr>
              <a:t>:          </a:t>
            </a:r>
            <a:r>
              <a:rPr lang="ar-SA" altLang="en-US" sz="3600" b="1">
                <a:solidFill>
                  <a:srgbClr val="336699"/>
                </a:solidFill>
                <a:cs typeface="DecoType Naskh Extensions" pitchFamily="2" charset="-78"/>
              </a:rPr>
              <a:t>يوسف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
        <p:nvSpPr>
          <p:cNvPr id="233479" name="Text Box 7"/>
          <p:cNvSpPr txBox="1">
            <a:spLocks noChangeArrowheads="1"/>
          </p:cNvSpPr>
          <p:nvPr/>
        </p:nvSpPr>
        <p:spPr bwMode="auto">
          <a:xfrm>
            <a:off x="3200400" y="3886200"/>
            <a:ext cx="41624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الرابعة</a:t>
            </a:r>
            <a:r>
              <a:rPr lang="ar-SA" altLang="en-US">
                <a:cs typeface="DecoType Naskh Extensions" pitchFamily="2" charset="-78"/>
              </a:rPr>
              <a:t>:    </a:t>
            </a:r>
            <a:r>
              <a:rPr lang="ar-SA" altLang="en-US" sz="3600" b="1">
                <a:solidFill>
                  <a:srgbClr val="336699"/>
                </a:solidFill>
                <a:cs typeface="DecoType Naskh Extensions" pitchFamily="2" charset="-78"/>
              </a:rPr>
              <a:t>ادريس </a:t>
            </a:r>
            <a:r>
              <a:rPr lang="ar-SA" altLang="en-US" sz="1800" b="1">
                <a:solidFill>
                  <a:srgbClr val="336699"/>
                </a:solidFill>
                <a:latin typeface="AGA Arabesque" pitchFamily="2" charset="2"/>
                <a:cs typeface="DecoType Naskh Extensions" pitchFamily="2" charset="-78"/>
              </a:rPr>
              <a:t>عليه السلام</a:t>
            </a:r>
            <a:r>
              <a:rPr lang="ar-SA" altLang="en-US" sz="3200" b="1">
                <a:solidFill>
                  <a:srgbClr val="336699"/>
                </a:solidFill>
                <a:latin typeface="AGA Arabesque" pitchFamily="2" charset="2"/>
                <a:cs typeface="DecoType Naskh Extensions" pitchFamily="2" charset="-78"/>
              </a:rPr>
              <a:t> </a:t>
            </a:r>
            <a:endParaRPr lang="en-US" altLang="en-US" sz="3200" b="1">
              <a:solidFill>
                <a:srgbClr val="336699"/>
              </a:solidFill>
              <a:latin typeface="AGA Arabesque" pitchFamily="2" charset="2"/>
              <a:cs typeface="DecoType Naskh Extensions" pitchFamily="2" charset="-78"/>
            </a:endParaRPr>
          </a:p>
        </p:txBody>
      </p:sp>
      <p:sp>
        <p:nvSpPr>
          <p:cNvPr id="233480" name="Text Box 8"/>
          <p:cNvSpPr txBox="1">
            <a:spLocks noChangeArrowheads="1"/>
          </p:cNvSpPr>
          <p:nvPr/>
        </p:nvSpPr>
        <p:spPr bwMode="auto">
          <a:xfrm>
            <a:off x="2438400" y="4495800"/>
            <a:ext cx="50006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الخامسة</a:t>
            </a:r>
            <a:r>
              <a:rPr lang="ar-SA" altLang="en-US">
                <a:cs typeface="DecoType Naskh Extensions" pitchFamily="2" charset="-78"/>
              </a:rPr>
              <a:t>:     </a:t>
            </a:r>
            <a:r>
              <a:rPr lang="ar-SA" altLang="en-US" sz="3600" b="1">
                <a:solidFill>
                  <a:srgbClr val="336699"/>
                </a:solidFill>
                <a:cs typeface="DecoType Naskh Extensions" pitchFamily="2" charset="-78"/>
              </a:rPr>
              <a:t>هارون </a:t>
            </a:r>
            <a:r>
              <a:rPr lang="ar-SA" altLang="en-US" sz="1800" b="1">
                <a:solidFill>
                  <a:srgbClr val="336699"/>
                </a:solidFill>
                <a:latin typeface="AGA Arabesque" pitchFamily="2" charset="2"/>
                <a:cs typeface="DecoType Naskh Extensions" pitchFamily="2" charset="-78"/>
              </a:rPr>
              <a:t>عليه السلام</a:t>
            </a:r>
            <a:r>
              <a:rPr lang="ar-SA" altLang="en-US" sz="3200" b="1">
                <a:solidFill>
                  <a:srgbClr val="336699"/>
                </a:solidFill>
                <a:latin typeface="AGA Arabesque" pitchFamily="2" charset="2"/>
                <a:cs typeface="DecoType Naskh Extensions" pitchFamily="2" charset="-78"/>
              </a:rPr>
              <a:t> </a:t>
            </a:r>
            <a:endParaRPr lang="en-US" altLang="en-US" sz="3200" b="1">
              <a:solidFill>
                <a:srgbClr val="336699"/>
              </a:solidFill>
              <a:latin typeface="AGA Arabesque" pitchFamily="2" charset="2"/>
              <a:cs typeface="DecoType Naskh Extensions" pitchFamily="2" charset="-78"/>
            </a:endParaRPr>
          </a:p>
        </p:txBody>
      </p:sp>
      <p:sp>
        <p:nvSpPr>
          <p:cNvPr id="233481" name="Text Box 9"/>
          <p:cNvSpPr txBox="1">
            <a:spLocks noChangeArrowheads="1"/>
          </p:cNvSpPr>
          <p:nvPr/>
        </p:nvSpPr>
        <p:spPr bwMode="auto">
          <a:xfrm>
            <a:off x="2819400" y="5105400"/>
            <a:ext cx="4654550"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السادسة</a:t>
            </a:r>
            <a:r>
              <a:rPr lang="ar-SA" altLang="en-US">
                <a:cs typeface="DecoType Naskh Extensions" pitchFamily="2" charset="-78"/>
              </a:rPr>
              <a:t>: </a:t>
            </a:r>
            <a:r>
              <a:rPr lang="ar-SA" altLang="en-US" sz="3600" b="1">
                <a:solidFill>
                  <a:srgbClr val="336699"/>
                </a:solidFill>
                <a:cs typeface="DecoType Naskh Extensions" pitchFamily="2" charset="-78"/>
              </a:rPr>
              <a:t>موسى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
        <p:nvSpPr>
          <p:cNvPr id="233482" name="Text Box 10"/>
          <p:cNvSpPr txBox="1">
            <a:spLocks noChangeArrowheads="1"/>
          </p:cNvSpPr>
          <p:nvPr/>
        </p:nvSpPr>
        <p:spPr bwMode="auto">
          <a:xfrm>
            <a:off x="3200400" y="5791200"/>
            <a:ext cx="41624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السابعة</a:t>
            </a:r>
            <a:r>
              <a:rPr lang="ar-SA" altLang="en-US">
                <a:cs typeface="DecoType Naskh Extensions" pitchFamily="2" charset="-78"/>
              </a:rPr>
              <a:t>:   </a:t>
            </a:r>
            <a:r>
              <a:rPr lang="ar-SA" altLang="en-US" sz="3600" b="1">
                <a:solidFill>
                  <a:srgbClr val="336699"/>
                </a:solidFill>
                <a:cs typeface="DecoType Naskh Extensions" pitchFamily="2" charset="-78"/>
              </a:rPr>
              <a:t>راهيم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457200" y="1600200"/>
            <a:ext cx="8016875" cy="1739900"/>
          </a:xfrm>
          <a:prstGeom prst="rect">
            <a:avLst/>
          </a:prstGeom>
          <a:noFill/>
          <a:ln w="9525">
            <a:noFill/>
            <a:miter lim="800000"/>
            <a:headEnd/>
            <a:tailEnd/>
          </a:ln>
          <a:effectLst/>
        </p:spPr>
        <p:txBody>
          <a:bodyPr>
            <a:spAutoFit/>
          </a:bodyPr>
          <a:lstStyle/>
          <a:p>
            <a:pPr algn="just" rtl="1"/>
            <a:r>
              <a:rPr lang="ar-SA" altLang="en-US" sz="3600" b="1">
                <a:solidFill>
                  <a:srgbClr val="006600"/>
                </a:solidFill>
                <a:cs typeface="DecoType Naskh Extensions" pitchFamily="2" charset="-78"/>
              </a:rPr>
              <a:t>كان الله سبحانه فرضها أولاً خمسين صلاة فلم يزل نبينا محمد يراجعه ويسأله التخفيف حتى جعلها خمساً في الفرض وخمسون في الأجر لأن الحسنة بعشر أمثالها.</a:t>
            </a:r>
            <a:endParaRPr lang="en-US" altLang="en-US" sz="3600" b="1">
              <a:solidFill>
                <a:srgbClr val="006600"/>
              </a:solidFill>
            </a:endParaRPr>
          </a:p>
        </p:txBody>
      </p:sp>
      <p:sp>
        <p:nvSpPr>
          <p:cNvPr id="234499" name="Text Box 3"/>
          <p:cNvSpPr txBox="1">
            <a:spLocks noChangeArrowheads="1"/>
          </p:cNvSpPr>
          <p:nvPr/>
        </p:nvSpPr>
        <p:spPr bwMode="auto">
          <a:xfrm>
            <a:off x="7104063" y="460375"/>
            <a:ext cx="1395412" cy="701675"/>
          </a:xfrm>
          <a:prstGeom prst="rect">
            <a:avLst/>
          </a:prstGeom>
          <a:noFill/>
          <a:ln w="9525">
            <a:noFill/>
            <a:miter lim="800000"/>
            <a:headEnd/>
            <a:tailEnd/>
          </a:ln>
          <a:effectLst/>
        </p:spPr>
        <p:txBody>
          <a:bodyPr wrap="none">
            <a:spAutoFit/>
          </a:bodyPr>
          <a:lstStyle/>
          <a:p>
            <a:pPr algn="just" rtl="1"/>
            <a:r>
              <a:rPr lang="ar-SA" altLang="en-US" sz="4000" b="1" i="1" u="sng">
                <a:solidFill>
                  <a:srgbClr val="A50021"/>
                </a:solidFill>
                <a:cs typeface="DecoType Naskh Extensions" pitchFamily="2" charset="-78"/>
              </a:rPr>
              <a:t>الصلاة:</a:t>
            </a:r>
            <a:endParaRPr lang="en-US" altLang="en-US" sz="4000" b="1" i="1" u="sng">
              <a:solidFill>
                <a:srgbClr val="A50021"/>
              </a:solidFill>
            </a:endParaRPr>
          </a:p>
        </p:txBody>
      </p:sp>
      <p:sp>
        <p:nvSpPr>
          <p:cNvPr id="234500" name="Text Box 4"/>
          <p:cNvSpPr txBox="1">
            <a:spLocks noChangeArrowheads="1"/>
          </p:cNvSpPr>
          <p:nvPr/>
        </p:nvSpPr>
        <p:spPr bwMode="auto">
          <a:xfrm>
            <a:off x="2438400" y="3429000"/>
            <a:ext cx="5978525" cy="701675"/>
          </a:xfrm>
          <a:prstGeom prst="rect">
            <a:avLst/>
          </a:prstGeom>
          <a:noFill/>
          <a:ln w="9525">
            <a:noFill/>
            <a:miter lim="800000"/>
            <a:headEnd/>
            <a:tailEnd/>
          </a:ln>
          <a:effectLst/>
        </p:spPr>
        <p:txBody>
          <a:bodyPr wrap="none">
            <a:spAutoFit/>
          </a:bodyPr>
          <a:lstStyle/>
          <a:p>
            <a:pPr algn="just" rtl="1">
              <a:buFont typeface="Wingdings" pitchFamily="2" charset="2"/>
              <a:buChar char="ü"/>
            </a:pPr>
            <a:r>
              <a:rPr lang="ar-SA" altLang="en-US" sz="4000" b="1" i="1" u="sng">
                <a:solidFill>
                  <a:srgbClr val="A50021"/>
                </a:solidFill>
              </a:rPr>
              <a:t> </a:t>
            </a:r>
            <a:r>
              <a:rPr lang="ar-SA" altLang="en-US" sz="4000" b="1" i="1" u="sng">
                <a:solidFill>
                  <a:srgbClr val="A50021"/>
                </a:solidFill>
                <a:cs typeface="DecoType Naskh Extensions" pitchFamily="2" charset="-78"/>
              </a:rPr>
              <a:t>عودة النبي </a:t>
            </a:r>
            <a:r>
              <a:rPr lang="ar-SA" altLang="en-US" sz="1800" b="1" i="1" u="sng">
                <a:solidFill>
                  <a:srgbClr val="A50021"/>
                </a:solidFill>
                <a:latin typeface="AGA Arabesque" pitchFamily="2" charset="2"/>
                <a:cs typeface="DecoType Naskh Extensions" pitchFamily="2" charset="-78"/>
              </a:rPr>
              <a:t>صلى الله عليه وسلم</a:t>
            </a:r>
            <a:r>
              <a:rPr lang="ar-SA" altLang="en-US" sz="4000" b="1" i="1" u="sng">
                <a:solidFill>
                  <a:srgbClr val="A50021"/>
                </a:solidFill>
                <a:cs typeface="DecoType Naskh Extensions" pitchFamily="2" charset="-78"/>
              </a:rPr>
              <a:t>  الى مكة:</a:t>
            </a:r>
            <a:endParaRPr lang="en-US" altLang="en-US" sz="4000" b="1" i="1" u="sng">
              <a:solidFill>
                <a:srgbClr val="A50021"/>
              </a:solidFill>
            </a:endParaRPr>
          </a:p>
        </p:txBody>
      </p:sp>
      <p:sp>
        <p:nvSpPr>
          <p:cNvPr id="234501" name="Text Box 5"/>
          <p:cNvSpPr txBox="1">
            <a:spLocks noChangeArrowheads="1"/>
          </p:cNvSpPr>
          <p:nvPr/>
        </p:nvSpPr>
        <p:spPr bwMode="auto">
          <a:xfrm>
            <a:off x="5297488" y="5376863"/>
            <a:ext cx="3643312" cy="701675"/>
          </a:xfrm>
          <a:prstGeom prst="rect">
            <a:avLst/>
          </a:prstGeom>
          <a:noFill/>
          <a:ln w="9525">
            <a:noFill/>
            <a:miter lim="800000"/>
            <a:headEnd/>
            <a:tailEnd/>
          </a:ln>
          <a:effectLst/>
        </p:spPr>
        <p:txBody>
          <a:bodyPr wrap="none">
            <a:spAutoFit/>
          </a:bodyPr>
          <a:lstStyle/>
          <a:p>
            <a:pPr algn="just" rtl="1">
              <a:buFont typeface="Wingdings" pitchFamily="2" charset="2"/>
              <a:buChar char="ü"/>
            </a:pPr>
            <a:r>
              <a:rPr lang="ar-SA" altLang="en-US" sz="4000" b="1" i="1" u="sng">
                <a:solidFill>
                  <a:srgbClr val="A50021"/>
                </a:solidFill>
              </a:rPr>
              <a:t> </a:t>
            </a:r>
            <a:r>
              <a:rPr lang="ar-SA" altLang="en-US" sz="4000" b="1" i="1" u="sng">
                <a:solidFill>
                  <a:srgbClr val="A50021"/>
                </a:solidFill>
                <a:cs typeface="DecoType Naskh Extensions" pitchFamily="2" charset="-78"/>
              </a:rPr>
              <a:t>المواقف تجاه الاسراء</a:t>
            </a:r>
            <a:r>
              <a:rPr lang="ar-SA" altLang="en-US" sz="4000" b="1" i="1" u="sng">
                <a:solidFill>
                  <a:srgbClr val="A50021"/>
                </a:solidFill>
              </a:rPr>
              <a:t>:</a:t>
            </a:r>
            <a:endParaRPr lang="en-US" altLang="en-US" sz="4000" b="1" i="1" u="sng">
              <a:solidFill>
                <a:srgbClr val="A50021"/>
              </a:solidFill>
            </a:endParaRPr>
          </a:p>
        </p:txBody>
      </p:sp>
      <p:sp>
        <p:nvSpPr>
          <p:cNvPr id="234502" name="Line 6"/>
          <p:cNvSpPr>
            <a:spLocks noChangeShapeType="1"/>
          </p:cNvSpPr>
          <p:nvPr/>
        </p:nvSpPr>
        <p:spPr bwMode="auto">
          <a:xfrm flipH="1" flipV="1">
            <a:off x="3429000" y="4979988"/>
            <a:ext cx="914400" cy="762000"/>
          </a:xfrm>
          <a:prstGeom prst="line">
            <a:avLst/>
          </a:prstGeom>
          <a:noFill/>
          <a:ln w="38100">
            <a:solidFill>
              <a:schemeClr val="tx1"/>
            </a:solidFill>
            <a:round/>
            <a:headEnd/>
            <a:tailEnd type="triangle" w="med" len="med"/>
          </a:ln>
          <a:effectLst/>
        </p:spPr>
        <p:txBody>
          <a:bodyPr/>
          <a:lstStyle/>
          <a:p>
            <a:endParaRPr lang="ar-EG"/>
          </a:p>
        </p:txBody>
      </p:sp>
      <p:sp>
        <p:nvSpPr>
          <p:cNvPr id="234503" name="Line 7"/>
          <p:cNvSpPr>
            <a:spLocks noChangeShapeType="1"/>
          </p:cNvSpPr>
          <p:nvPr/>
        </p:nvSpPr>
        <p:spPr bwMode="auto">
          <a:xfrm flipH="1" flipV="1">
            <a:off x="3352800" y="5665788"/>
            <a:ext cx="990600" cy="76200"/>
          </a:xfrm>
          <a:prstGeom prst="line">
            <a:avLst/>
          </a:prstGeom>
          <a:noFill/>
          <a:ln w="38100">
            <a:solidFill>
              <a:schemeClr val="tx1"/>
            </a:solidFill>
            <a:round/>
            <a:headEnd/>
            <a:tailEnd type="triangle" w="med" len="med"/>
          </a:ln>
          <a:effectLst/>
        </p:spPr>
        <p:txBody>
          <a:bodyPr/>
          <a:lstStyle/>
          <a:p>
            <a:endParaRPr lang="ar-EG"/>
          </a:p>
        </p:txBody>
      </p:sp>
      <p:sp>
        <p:nvSpPr>
          <p:cNvPr id="234504" name="Line 8"/>
          <p:cNvSpPr>
            <a:spLocks noChangeShapeType="1"/>
          </p:cNvSpPr>
          <p:nvPr/>
        </p:nvSpPr>
        <p:spPr bwMode="auto">
          <a:xfrm flipH="1">
            <a:off x="3581400" y="5741988"/>
            <a:ext cx="762000" cy="762000"/>
          </a:xfrm>
          <a:prstGeom prst="line">
            <a:avLst/>
          </a:prstGeom>
          <a:noFill/>
          <a:ln w="38100">
            <a:solidFill>
              <a:schemeClr val="tx1"/>
            </a:solidFill>
            <a:round/>
            <a:headEnd/>
            <a:tailEnd type="triangle" w="med" len="med"/>
          </a:ln>
          <a:effectLst/>
        </p:spPr>
        <p:txBody>
          <a:bodyPr/>
          <a:lstStyle/>
          <a:p>
            <a:endParaRPr lang="ar-EG"/>
          </a:p>
        </p:txBody>
      </p:sp>
      <p:sp>
        <p:nvSpPr>
          <p:cNvPr id="234505" name="Text Box 9"/>
          <p:cNvSpPr txBox="1">
            <a:spLocks noChangeArrowheads="1"/>
          </p:cNvSpPr>
          <p:nvPr/>
        </p:nvSpPr>
        <p:spPr bwMode="auto">
          <a:xfrm>
            <a:off x="1828800" y="4648200"/>
            <a:ext cx="1625600" cy="579438"/>
          </a:xfrm>
          <a:prstGeom prst="rect">
            <a:avLst/>
          </a:prstGeom>
          <a:noFill/>
          <a:ln w="9525">
            <a:noFill/>
            <a:miter lim="800000"/>
            <a:headEnd/>
            <a:tailEnd/>
          </a:ln>
          <a:effectLst/>
        </p:spPr>
        <p:txBody>
          <a:bodyPr wrap="none">
            <a:spAutoFit/>
          </a:bodyPr>
          <a:lstStyle/>
          <a:p>
            <a:pPr algn="just" rtl="1"/>
            <a:r>
              <a:rPr lang="ar-SA" altLang="en-US" sz="3200" b="1">
                <a:solidFill>
                  <a:srgbClr val="0000FF"/>
                </a:solidFill>
                <a:cs typeface="DecoType Naskh Extensions" pitchFamily="2" charset="-78"/>
              </a:rPr>
              <a:t>موقف قريش</a:t>
            </a:r>
            <a:endParaRPr lang="en-US" altLang="en-US" sz="3200" b="1">
              <a:solidFill>
                <a:srgbClr val="0000FF"/>
              </a:solidFill>
            </a:endParaRPr>
          </a:p>
        </p:txBody>
      </p:sp>
      <p:sp>
        <p:nvSpPr>
          <p:cNvPr id="234506" name="Text Box 10"/>
          <p:cNvSpPr txBox="1">
            <a:spLocks noChangeArrowheads="1"/>
          </p:cNvSpPr>
          <p:nvPr/>
        </p:nvSpPr>
        <p:spPr bwMode="auto">
          <a:xfrm>
            <a:off x="0" y="5410200"/>
            <a:ext cx="3221038" cy="519113"/>
          </a:xfrm>
          <a:prstGeom prst="rect">
            <a:avLst/>
          </a:prstGeom>
          <a:noFill/>
          <a:ln w="9525">
            <a:noFill/>
            <a:miter lim="800000"/>
            <a:headEnd/>
            <a:tailEnd/>
          </a:ln>
          <a:effectLst/>
        </p:spPr>
        <p:txBody>
          <a:bodyPr wrap="none">
            <a:spAutoFit/>
          </a:bodyPr>
          <a:lstStyle/>
          <a:p>
            <a:pPr algn="just" rtl="1"/>
            <a:r>
              <a:rPr lang="ar-SA" altLang="en-US" sz="2800" b="1">
                <a:solidFill>
                  <a:srgbClr val="0000FF"/>
                </a:solidFill>
                <a:cs typeface="DecoType Naskh Extensions" pitchFamily="2" charset="-78"/>
              </a:rPr>
              <a:t>موقف حديثي العهد بالاسلام</a:t>
            </a:r>
            <a:endParaRPr lang="en-US" altLang="en-US" sz="2800" b="1">
              <a:solidFill>
                <a:srgbClr val="0000FF"/>
              </a:solidFill>
              <a:cs typeface="DecoType Naskh Extensions" pitchFamily="2" charset="-78"/>
            </a:endParaRPr>
          </a:p>
        </p:txBody>
      </p:sp>
      <p:sp>
        <p:nvSpPr>
          <p:cNvPr id="234507" name="Text Box 11"/>
          <p:cNvSpPr txBox="1">
            <a:spLocks noChangeArrowheads="1"/>
          </p:cNvSpPr>
          <p:nvPr/>
        </p:nvSpPr>
        <p:spPr bwMode="auto">
          <a:xfrm>
            <a:off x="0" y="6278563"/>
            <a:ext cx="3465513" cy="579437"/>
          </a:xfrm>
          <a:prstGeom prst="rect">
            <a:avLst/>
          </a:prstGeom>
          <a:noFill/>
          <a:ln w="9525">
            <a:noFill/>
            <a:miter lim="800000"/>
            <a:headEnd/>
            <a:tailEnd/>
          </a:ln>
          <a:effectLst/>
        </p:spPr>
        <p:txBody>
          <a:bodyPr wrap="none">
            <a:spAutoFit/>
          </a:bodyPr>
          <a:lstStyle/>
          <a:p>
            <a:pPr algn="just" rtl="1"/>
            <a:r>
              <a:rPr lang="ar-SA" altLang="en-US" sz="3200" b="1">
                <a:solidFill>
                  <a:srgbClr val="0000FF"/>
                </a:solidFill>
                <a:cs typeface="DecoType Naskh Extensions" pitchFamily="2" charset="-78"/>
              </a:rPr>
              <a:t>موقف أبي بكر </a:t>
            </a:r>
            <a:r>
              <a:rPr lang="ar-SA" altLang="en-US" sz="1800" b="1">
                <a:solidFill>
                  <a:srgbClr val="0000FF"/>
                </a:solidFill>
                <a:latin typeface="AGA Arabesque" pitchFamily="2" charset="2"/>
                <a:cs typeface="DecoType Naskh Extensions" pitchFamily="2" charset="-78"/>
              </a:rPr>
              <a:t>رضي الله عنه</a:t>
            </a:r>
            <a:r>
              <a:rPr lang="ar-SA" altLang="en-US" sz="3200" b="1">
                <a:solidFill>
                  <a:srgbClr val="0000FF"/>
                </a:solidFill>
              </a:rPr>
              <a:t> </a:t>
            </a:r>
            <a:endParaRPr lang="en-US" altLang="en-US" sz="3200" b="1">
              <a:solidFill>
                <a:srgbClr val="0000FF"/>
              </a:solidFill>
            </a:endParaRPr>
          </a:p>
        </p:txBody>
      </p:sp>
    </p:spTree>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990600" y="609600"/>
            <a:ext cx="7331075" cy="1190625"/>
          </a:xfrm>
          <a:prstGeom prst="rect">
            <a:avLst/>
          </a:prstGeom>
          <a:noFill/>
          <a:ln w="9525">
            <a:noFill/>
            <a:miter lim="800000"/>
            <a:headEnd/>
            <a:tailEnd/>
          </a:ln>
          <a:effectLst/>
        </p:spPr>
        <p:txBody>
          <a:bodyPr>
            <a:spAutoFit/>
          </a:bodyPr>
          <a:lstStyle/>
          <a:p>
            <a:pPr algn="just" rtl="1"/>
            <a:r>
              <a:rPr lang="ar-SA" altLang="en-US" sz="3600" b="1">
                <a:cs typeface="DecoType Naskh Extensions" pitchFamily="2" charset="-78"/>
              </a:rPr>
              <a:t>لقد كان الاسراء </a:t>
            </a:r>
            <a:r>
              <a:rPr lang="ar-SA" altLang="en-US" sz="3600" b="1">
                <a:solidFill>
                  <a:srgbClr val="A50021"/>
                </a:solidFill>
                <a:cs typeface="DecoType Naskh Extensions" pitchFamily="2" charset="-78"/>
              </a:rPr>
              <a:t>بالروح</a:t>
            </a:r>
            <a:r>
              <a:rPr lang="ar-SA" altLang="en-US" sz="3600" b="1">
                <a:cs typeface="DecoType Naskh Extensions" pitchFamily="2" charset="-78"/>
              </a:rPr>
              <a:t> و</a:t>
            </a:r>
            <a:r>
              <a:rPr lang="ar-SA" altLang="en-US" sz="3600" b="1">
                <a:solidFill>
                  <a:srgbClr val="A50021"/>
                </a:solidFill>
                <a:cs typeface="DecoType Naskh Extensions" pitchFamily="2" charset="-78"/>
              </a:rPr>
              <a:t>بالجسد</a:t>
            </a:r>
            <a:r>
              <a:rPr lang="ar-SA" altLang="en-US" sz="3600" b="1">
                <a:cs typeface="DecoType Naskh Extensions" pitchFamily="2" charset="-78"/>
              </a:rPr>
              <a:t> لانه اسري به قائلاً:“ </a:t>
            </a:r>
            <a:r>
              <a:rPr lang="ar-SA" altLang="en-US" sz="3600" b="1">
                <a:solidFill>
                  <a:srgbClr val="A50021"/>
                </a:solidFill>
                <a:cs typeface="DecoType Naskh Extensions" pitchFamily="2" charset="-78"/>
              </a:rPr>
              <a:t>بعبده</a:t>
            </a:r>
            <a:r>
              <a:rPr lang="ar-SA" altLang="en-US" sz="3600" b="1">
                <a:cs typeface="DecoType Naskh Extensions" pitchFamily="2" charset="-78"/>
              </a:rPr>
              <a:t>...“ </a:t>
            </a:r>
            <a:r>
              <a:rPr lang="ar-SA" altLang="en-US" sz="3600" b="1">
                <a:solidFill>
                  <a:schemeClr val="accent2"/>
                </a:solidFill>
                <a:cs typeface="DecoType Naskh Extensions" pitchFamily="2" charset="-78"/>
              </a:rPr>
              <a:t>والعبد</a:t>
            </a:r>
            <a:r>
              <a:rPr lang="ar-SA" altLang="en-US" sz="3600" b="1">
                <a:cs typeface="DecoType Naskh Extensions" pitchFamily="2" charset="-78"/>
              </a:rPr>
              <a:t> هو </a:t>
            </a:r>
            <a:r>
              <a:rPr lang="ar-SA" altLang="en-US" sz="3600" b="1">
                <a:solidFill>
                  <a:srgbClr val="006600"/>
                </a:solidFill>
                <a:cs typeface="DecoType Naskh Extensions" pitchFamily="2" charset="-78"/>
              </a:rPr>
              <a:t>روح وجسد</a:t>
            </a:r>
            <a:endParaRPr lang="en-US" altLang="en-US" sz="3600" b="1">
              <a:solidFill>
                <a:srgbClr val="006600"/>
              </a:solidFill>
              <a:cs typeface="DecoType Naskh Extensions" pitchFamily="2" charset="-78"/>
            </a:endParaRPr>
          </a:p>
        </p:txBody>
      </p:sp>
      <p:sp>
        <p:nvSpPr>
          <p:cNvPr id="235523" name="Text Box 3"/>
          <p:cNvSpPr txBox="1">
            <a:spLocks noChangeArrowheads="1"/>
          </p:cNvSpPr>
          <p:nvPr/>
        </p:nvSpPr>
        <p:spPr bwMode="auto">
          <a:xfrm>
            <a:off x="2286000" y="2133600"/>
            <a:ext cx="4021138" cy="579438"/>
          </a:xfrm>
          <a:prstGeom prst="rect">
            <a:avLst/>
          </a:prstGeom>
          <a:noFill/>
          <a:ln w="9525">
            <a:noFill/>
            <a:miter lim="800000"/>
            <a:headEnd/>
            <a:tailEnd/>
          </a:ln>
          <a:effectLst/>
        </p:spPr>
        <p:txBody>
          <a:bodyPr wrap="none">
            <a:spAutoFit/>
          </a:bodyPr>
          <a:lstStyle/>
          <a:p>
            <a:pPr algn="just" rtl="1"/>
            <a:r>
              <a:rPr lang="ar-SA" altLang="en-US" sz="3200" b="1" i="1" u="sng">
                <a:solidFill>
                  <a:srgbClr val="9900CC"/>
                </a:solidFill>
                <a:cs typeface="DecoType Naskh Extensions" pitchFamily="2" charset="-78"/>
              </a:rPr>
              <a:t>ما الحكمة من الاسراء والمعراج؟</a:t>
            </a:r>
            <a:endParaRPr lang="en-US" altLang="en-US" sz="3200" b="1" i="1" u="sng">
              <a:solidFill>
                <a:srgbClr val="9900CC"/>
              </a:solidFill>
              <a:cs typeface="DecoType Naskh Extensions" pitchFamily="2" charset="-78"/>
            </a:endParaRPr>
          </a:p>
        </p:txBody>
      </p:sp>
      <p:sp>
        <p:nvSpPr>
          <p:cNvPr id="235524" name="Text Box 4"/>
          <p:cNvSpPr txBox="1">
            <a:spLocks noChangeArrowheads="1"/>
          </p:cNvSpPr>
          <p:nvPr/>
        </p:nvSpPr>
        <p:spPr bwMode="auto">
          <a:xfrm>
            <a:off x="304800" y="2952750"/>
            <a:ext cx="8169275" cy="3387725"/>
          </a:xfrm>
          <a:prstGeom prst="rect">
            <a:avLst/>
          </a:prstGeom>
          <a:noFill/>
          <a:ln w="9525">
            <a:noFill/>
            <a:miter lim="800000"/>
            <a:headEnd/>
            <a:tailEnd/>
          </a:ln>
          <a:effectLst/>
        </p:spPr>
        <p:txBody>
          <a:bodyPr>
            <a:spAutoFit/>
          </a:bodyPr>
          <a:lstStyle/>
          <a:p>
            <a:pPr algn="just" rtl="1"/>
            <a:r>
              <a:rPr lang="ar-SA" altLang="en-US" sz="3600" b="1">
                <a:cs typeface="DecoType Naskh Extensions" pitchFamily="2" charset="-78"/>
              </a:rPr>
              <a:t>تأتي الحكمة من الاسراء والمعراج لتتضح في قوله تعالى:“ </a:t>
            </a:r>
            <a:r>
              <a:rPr lang="ar-SA" altLang="en-US" sz="3600" b="1">
                <a:solidFill>
                  <a:srgbClr val="A50021"/>
                </a:solidFill>
                <a:cs typeface="DecoType Naskh Extensions" pitchFamily="2" charset="-78"/>
              </a:rPr>
              <a:t>لنريه من آياتنا</a:t>
            </a:r>
            <a:r>
              <a:rPr lang="ar-SA" altLang="en-US" sz="3600" b="1">
                <a:cs typeface="DecoType Naskh Extensions" pitchFamily="2" charset="-78"/>
              </a:rPr>
              <a:t>...“ فقد رأى  النبي </a:t>
            </a:r>
            <a:r>
              <a:rPr lang="ar-SA" altLang="en-US" sz="1800" b="1">
                <a:latin typeface="AGA Arabesque" pitchFamily="2" charset="2"/>
                <a:cs typeface="DecoType Naskh Extensions" pitchFamily="2" charset="-78"/>
              </a:rPr>
              <a:t>صلى الله عليه وسلم</a:t>
            </a:r>
            <a:r>
              <a:rPr lang="ar-SA" altLang="en-US" sz="3600" b="1">
                <a:latin typeface="AGA Arabesque" pitchFamily="2" charset="2"/>
                <a:cs typeface="DecoType Naskh Extensions" pitchFamily="2" charset="-78"/>
              </a:rPr>
              <a:t> ، ما لم يره احد من الانبياء والمرسلين سواء على الصعيد الارضي أو على الصعيد السماوي، فضلا عن الصعيد الروحي“ الالهية</a:t>
            </a:r>
            <a:endParaRPr lang="en-US" altLang="en-US" sz="3600" b="1">
              <a:latin typeface="AGA Arabesque" pitchFamily="2" charset="2"/>
              <a:cs typeface="DecoType Naskh Extensions" pitchFamily="2" charset="-78"/>
            </a:endParaRPr>
          </a:p>
        </p:txBody>
      </p:sp>
      <p:sp>
        <p:nvSpPr>
          <p:cNvPr id="235525" name="WordArt 5">
            <a:hlinkClick r:id="rId3" action="ppaction://hlinksldjump"/>
          </p:cNvPr>
          <p:cNvSpPr>
            <a:spLocks noChangeArrowheads="1" noChangeShapeType="1" noTextEdit="1"/>
          </p:cNvSpPr>
          <p:nvPr/>
        </p:nvSpPr>
        <p:spPr bwMode="auto">
          <a:xfrm>
            <a:off x="1752600" y="58674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47842" name="WordArt 2"/>
          <p:cNvSpPr>
            <a:spLocks noChangeArrowheads="1" noChangeShapeType="1" noTextEdit="1"/>
          </p:cNvSpPr>
          <p:nvPr/>
        </p:nvSpPr>
        <p:spPr bwMode="auto">
          <a:xfrm>
            <a:off x="838200" y="2438400"/>
            <a:ext cx="7772400" cy="1738313"/>
          </a:xfrm>
          <a:prstGeom prst="rect">
            <a:avLst/>
          </a:prstGeom>
        </p:spPr>
        <p:txBody>
          <a:bodyPr wrap="none" fromWordArt="1">
            <a:prstTxWarp prst="textPlain">
              <a:avLst>
                <a:gd name="adj" fmla="val 50000"/>
              </a:avLst>
            </a:prstTxWarp>
          </a:bodyPr>
          <a:lstStyle/>
          <a:p>
            <a:pPr algn="ctr" rtl="1"/>
            <a:r>
              <a:rPr lang="ar-EG" sz="3600" kern="10">
                <a:ln w="12700">
                  <a:solidFill>
                    <a:schemeClr val="tx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عرض الرسول صلى الله عليه وسلم نفسه على القبائل</a:t>
            </a:r>
          </a:p>
        </p:txBody>
      </p:sp>
    </p:spTree>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endParaRPr lang="ar-EG"/>
          </a:p>
        </p:txBody>
      </p:sp>
      <p:sp>
        <p:nvSpPr>
          <p:cNvPr id="237572" name="Text Box 4"/>
          <p:cNvSpPr txBox="1">
            <a:spLocks noChangeArrowheads="1"/>
          </p:cNvSpPr>
          <p:nvPr/>
        </p:nvSpPr>
        <p:spPr bwMode="auto">
          <a:xfrm>
            <a:off x="0" y="457200"/>
            <a:ext cx="8686800" cy="609600"/>
          </a:xfrm>
          <a:prstGeom prst="rect">
            <a:avLst/>
          </a:prstGeom>
          <a:noFill/>
          <a:ln w="9525">
            <a:noFill/>
            <a:miter lim="800000"/>
            <a:headEnd/>
            <a:tailEnd/>
          </a:ln>
          <a:effectLst/>
        </p:spPr>
        <p:txBody>
          <a:bodyPr>
            <a:spAutoFit/>
          </a:bodyPr>
          <a:lstStyle/>
          <a:p>
            <a:pPr algn="just" rtl="1">
              <a:spcBef>
                <a:spcPct val="50000"/>
              </a:spcBef>
              <a:buFont typeface="DecoType Naskh" pitchFamily="2" charset="-78"/>
              <a:buChar char="*"/>
            </a:pPr>
            <a:r>
              <a:rPr lang="ar-SA" altLang="en-US" sz="3400" b="1">
                <a:cs typeface="DecoType Naskh Extensions" pitchFamily="2" charset="-78"/>
              </a:rPr>
              <a:t> </a:t>
            </a:r>
            <a:r>
              <a:rPr lang="ar-SA" altLang="en-US" sz="3000" b="1" i="1" u="sng">
                <a:solidFill>
                  <a:srgbClr val="0033CC"/>
                </a:solidFill>
                <a:cs typeface="DecoType Naskh Extensions" pitchFamily="2" charset="-78"/>
              </a:rPr>
              <a:t>عرض الرسول صلى الله عليه وسلم نفسه على القبائل:-</a:t>
            </a:r>
            <a:endParaRPr lang="en-US" altLang="en-US" sz="3000" b="1">
              <a:solidFill>
                <a:srgbClr val="0033CC"/>
              </a:solidFill>
              <a:cs typeface="DecoType Naskh Extensions" pitchFamily="2" charset="-78"/>
            </a:endParaRPr>
          </a:p>
        </p:txBody>
      </p:sp>
      <p:sp>
        <p:nvSpPr>
          <p:cNvPr id="237573" name="Text Box 5"/>
          <p:cNvSpPr txBox="1">
            <a:spLocks noChangeArrowheads="1"/>
          </p:cNvSpPr>
          <p:nvPr/>
        </p:nvSpPr>
        <p:spPr bwMode="auto">
          <a:xfrm>
            <a:off x="-228600" y="2514600"/>
            <a:ext cx="9144000" cy="609600"/>
          </a:xfrm>
          <a:prstGeom prst="rect">
            <a:avLst/>
          </a:prstGeom>
          <a:noFill/>
          <a:ln w="9525">
            <a:noFill/>
            <a:miter lim="800000"/>
            <a:headEnd/>
            <a:tailEnd/>
          </a:ln>
          <a:effectLst/>
        </p:spPr>
        <p:txBody>
          <a:bodyPr>
            <a:spAutoFit/>
          </a:bodyPr>
          <a:lstStyle/>
          <a:p>
            <a:pPr algn="just" rtl="1">
              <a:spcBef>
                <a:spcPct val="50000"/>
              </a:spcBef>
              <a:buFont typeface="DecoType Naskh" pitchFamily="2" charset="-78"/>
              <a:buChar char="*"/>
            </a:pPr>
            <a:r>
              <a:rPr lang="ar-SA" altLang="en-US" sz="3400" b="1">
                <a:cs typeface="DecoType Naskh Extensions" pitchFamily="2" charset="-78"/>
              </a:rPr>
              <a:t> </a:t>
            </a:r>
            <a:r>
              <a:rPr lang="ar-SA" altLang="en-US" sz="3400" b="1" i="1" u="sng">
                <a:solidFill>
                  <a:srgbClr val="0033CC"/>
                </a:solidFill>
                <a:cs typeface="DecoType Naskh Extensions" pitchFamily="2" charset="-78"/>
              </a:rPr>
              <a:t>مواقف القبائل من الرسول صلى الله عليه وسلم :-</a:t>
            </a:r>
            <a:endParaRPr lang="en-US" altLang="en-US" sz="3200" b="1">
              <a:solidFill>
                <a:srgbClr val="0033CC"/>
              </a:solidFill>
              <a:cs typeface="DecoType Naskh Extensions" pitchFamily="2" charset="-78"/>
            </a:endParaRPr>
          </a:p>
        </p:txBody>
      </p:sp>
      <p:sp>
        <p:nvSpPr>
          <p:cNvPr id="237574" name="Text Box 6"/>
          <p:cNvSpPr txBox="1">
            <a:spLocks noChangeArrowheads="1"/>
          </p:cNvSpPr>
          <p:nvPr/>
        </p:nvSpPr>
        <p:spPr bwMode="auto">
          <a:xfrm>
            <a:off x="1295400" y="1143000"/>
            <a:ext cx="7010400" cy="885825"/>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 كان الرسول صلى الله عليه وسلم يلتقي بالناس ويحدثهم عن دعوته ويطلب منهم نصره وتأييده.</a:t>
            </a:r>
            <a:endParaRPr lang="en-US" altLang="en-US" b="1">
              <a:cs typeface="DecoType Naskh Extensions" pitchFamily="2" charset="-78"/>
            </a:endParaRPr>
          </a:p>
        </p:txBody>
      </p:sp>
      <p:sp>
        <p:nvSpPr>
          <p:cNvPr id="237575" name="Text Box 7"/>
          <p:cNvSpPr txBox="1">
            <a:spLocks noChangeArrowheads="1"/>
          </p:cNvSpPr>
          <p:nvPr/>
        </p:nvSpPr>
        <p:spPr bwMode="auto">
          <a:xfrm>
            <a:off x="990600" y="2057400"/>
            <a:ext cx="73152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 كانت فرصته للدعوة مواسم الحج ومناسبات الأسواق وأماكن اللقاءات.</a:t>
            </a:r>
            <a:endParaRPr lang="en-US" altLang="en-US" b="1">
              <a:cs typeface="DecoType Naskh Extensions" pitchFamily="2" charset="-78"/>
            </a:endParaRPr>
          </a:p>
        </p:txBody>
      </p:sp>
      <p:sp>
        <p:nvSpPr>
          <p:cNvPr id="237576" name="Text Box 8"/>
          <p:cNvSpPr txBox="1">
            <a:spLocks noChangeArrowheads="1"/>
          </p:cNvSpPr>
          <p:nvPr/>
        </p:nvSpPr>
        <p:spPr bwMode="auto">
          <a:xfrm>
            <a:off x="914400" y="30480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1- قوم أبَوا دعوته، ولم يقبلوها.  </a:t>
            </a:r>
            <a:r>
              <a:rPr lang="ar-SA" altLang="en-US" sz="2600" b="1">
                <a:cs typeface="DecoType Naskh Extensions" pitchFamily="2" charset="-78"/>
              </a:rPr>
              <a:t>(كندة)</a:t>
            </a:r>
            <a:r>
              <a:rPr lang="ar-SA" altLang="en-US" b="1">
                <a:cs typeface="DecoType Naskh Extensions" pitchFamily="2" charset="-78"/>
              </a:rPr>
              <a:t> </a:t>
            </a:r>
            <a:endParaRPr lang="en-US" altLang="en-US" b="1">
              <a:cs typeface="DecoType Naskh Extensions" pitchFamily="2" charset="-78"/>
            </a:endParaRPr>
          </a:p>
        </p:txBody>
      </p:sp>
      <p:sp>
        <p:nvSpPr>
          <p:cNvPr id="237577" name="Text Box 9"/>
          <p:cNvSpPr txBox="1">
            <a:spLocks noChangeArrowheads="1"/>
          </p:cNvSpPr>
          <p:nvPr/>
        </p:nvSpPr>
        <p:spPr bwMode="auto">
          <a:xfrm>
            <a:off x="914400" y="35052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rgbClr val="333333"/>
                </a:solidFill>
                <a:cs typeface="DecoType Naskh Extensions" pitchFamily="2" charset="-78"/>
              </a:rPr>
              <a:t>2- قوم ردّوا عليه رداً قبيحاً.  </a:t>
            </a:r>
            <a:r>
              <a:rPr lang="ar-SA" altLang="en-US" sz="2600" b="1">
                <a:cs typeface="DecoType Naskh Extensions" pitchFamily="2" charset="-78"/>
              </a:rPr>
              <a:t>(بنو حنيفة)</a:t>
            </a:r>
            <a:r>
              <a:rPr lang="ar-SA" altLang="en-US" b="1">
                <a:cs typeface="DecoType Naskh Extensions" pitchFamily="2" charset="-78"/>
              </a:rPr>
              <a:t> </a:t>
            </a:r>
            <a:endParaRPr lang="en-US" altLang="en-US" b="1">
              <a:cs typeface="DecoType Naskh Extensions" pitchFamily="2" charset="-78"/>
            </a:endParaRPr>
          </a:p>
        </p:txBody>
      </p:sp>
      <p:sp>
        <p:nvSpPr>
          <p:cNvPr id="237578" name="Text Box 10"/>
          <p:cNvSpPr txBox="1">
            <a:spLocks noChangeArrowheads="1"/>
          </p:cNvSpPr>
          <p:nvPr/>
        </p:nvSpPr>
        <p:spPr bwMode="auto">
          <a:xfrm>
            <a:off x="914400" y="39624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3- قوم طمعوا في الملك من بعده.  </a:t>
            </a:r>
            <a:r>
              <a:rPr lang="ar-SA" altLang="en-US" sz="2600" b="1">
                <a:cs typeface="DecoType Naskh Extensions" pitchFamily="2" charset="-78"/>
              </a:rPr>
              <a:t>(بنو عامر بن صعصعة)</a:t>
            </a:r>
            <a:r>
              <a:rPr lang="ar-SA" altLang="en-US" b="1">
                <a:cs typeface="DecoType Naskh Extensions" pitchFamily="2" charset="-78"/>
              </a:rPr>
              <a:t> </a:t>
            </a:r>
            <a:endParaRPr lang="en-US" altLang="en-US" b="1">
              <a:cs typeface="DecoType Naskh Extensions" pitchFamily="2" charset="-78"/>
            </a:endParaRPr>
          </a:p>
        </p:txBody>
      </p:sp>
      <p:sp>
        <p:nvSpPr>
          <p:cNvPr id="237579" name="Text Box 11"/>
          <p:cNvSpPr txBox="1">
            <a:spLocks noChangeArrowheads="1"/>
          </p:cNvSpPr>
          <p:nvPr/>
        </p:nvSpPr>
        <p:spPr bwMode="auto">
          <a:xfrm>
            <a:off x="762000" y="4419600"/>
            <a:ext cx="7696200" cy="885825"/>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rgbClr val="333333"/>
                </a:solidFill>
                <a:cs typeface="DecoType Naskh Extensions" pitchFamily="2" charset="-78"/>
              </a:rPr>
              <a:t>     </a:t>
            </a:r>
            <a:r>
              <a:rPr lang="ar-SA" altLang="en-US" sz="2600" b="1">
                <a:solidFill>
                  <a:schemeClr val="tx2"/>
                </a:solidFill>
                <a:cs typeface="DecoType Naskh Extensions" pitchFamily="2" charset="-78"/>
              </a:rPr>
              <a:t>4- قوم تعللوا بأن رسالته مما يكرهها ملوك فارس وهم جيرانهم.                                   </a:t>
            </a:r>
            <a:r>
              <a:rPr lang="ar-SA" altLang="en-US" sz="2600" b="1">
                <a:cs typeface="DecoType Naskh Extensions" pitchFamily="2" charset="-78"/>
              </a:rPr>
              <a:t>(ربيعة وبنو شيبان)</a:t>
            </a:r>
            <a:r>
              <a:rPr lang="ar-SA" altLang="en-US" b="1">
                <a:cs typeface="DecoType Naskh Extensions" pitchFamily="2" charset="-78"/>
              </a:rPr>
              <a:t>  </a:t>
            </a:r>
            <a:endParaRPr lang="en-US" altLang="en-US" b="1">
              <a:cs typeface="DecoType Naskh Extensions" pitchFamily="2" charset="-78"/>
            </a:endParaRPr>
          </a:p>
        </p:txBody>
      </p:sp>
      <p:sp>
        <p:nvSpPr>
          <p:cNvPr id="237580" name="Text Box 12"/>
          <p:cNvSpPr txBox="1">
            <a:spLocks noChangeArrowheads="1"/>
          </p:cNvSpPr>
          <p:nvPr/>
        </p:nvSpPr>
        <p:spPr bwMode="auto">
          <a:xfrm>
            <a:off x="914400" y="52578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5- قوم أجّلوا الإجابة حتى يشاوروا قومهم.  </a:t>
            </a:r>
            <a:r>
              <a:rPr lang="ar-SA" altLang="en-US" sz="2600" b="1">
                <a:cs typeface="DecoType Naskh Extensions" pitchFamily="2" charset="-78"/>
              </a:rPr>
              <a:t>(أهل اليمن)</a:t>
            </a:r>
            <a:r>
              <a:rPr lang="ar-SA" altLang="en-US" b="1">
                <a:cs typeface="DecoType Naskh Extensions" pitchFamily="2" charset="-78"/>
              </a:rPr>
              <a:t> </a:t>
            </a:r>
            <a:endParaRPr lang="en-US" altLang="en-US" b="1">
              <a:cs typeface="DecoType Naskh Extensions" pitchFamily="2" charset="-78"/>
            </a:endParaRPr>
          </a:p>
        </p:txBody>
      </p:sp>
      <p:sp>
        <p:nvSpPr>
          <p:cNvPr id="237581" name="Text Box 13"/>
          <p:cNvSpPr txBox="1">
            <a:spLocks noChangeArrowheads="1"/>
          </p:cNvSpPr>
          <p:nvPr/>
        </p:nvSpPr>
        <p:spPr bwMode="auto">
          <a:xfrm>
            <a:off x="914400" y="57150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6- قوم قبلوا واستجابوا لدعوته.  </a:t>
            </a:r>
            <a:r>
              <a:rPr lang="ar-SA" altLang="en-US" sz="2600" b="1">
                <a:cs typeface="DecoType Naskh Extensions" pitchFamily="2" charset="-78"/>
              </a:rPr>
              <a:t>(الأنصار)</a:t>
            </a:r>
            <a:r>
              <a:rPr lang="ar-SA" altLang="en-US" b="1">
                <a:cs typeface="DecoType Naskh Extensions" pitchFamily="2" charset="-78"/>
              </a:rPr>
              <a:t> </a:t>
            </a:r>
            <a:endParaRPr lang="en-US" altLang="en-US" b="1">
              <a:cs typeface="DecoType Naskh Extensions" pitchFamily="2" charset="-78"/>
            </a:endParaRPr>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8596" name="Text Box 4"/>
          <p:cNvSpPr txBox="1">
            <a:spLocks noChangeArrowheads="1"/>
          </p:cNvSpPr>
          <p:nvPr/>
        </p:nvSpPr>
        <p:spPr bwMode="auto">
          <a:xfrm>
            <a:off x="381000" y="381000"/>
            <a:ext cx="8763000" cy="609600"/>
          </a:xfrm>
          <a:prstGeom prst="rect">
            <a:avLst/>
          </a:prstGeom>
          <a:noFill/>
          <a:ln w="9525">
            <a:noFill/>
            <a:miter lim="800000"/>
            <a:headEnd/>
            <a:tailEnd/>
          </a:ln>
          <a:effectLst/>
        </p:spPr>
        <p:txBody>
          <a:bodyPr>
            <a:spAutoFit/>
          </a:bodyPr>
          <a:lstStyle/>
          <a:p>
            <a:pPr algn="ctr" rtl="1">
              <a:spcBef>
                <a:spcPct val="50000"/>
              </a:spcBef>
            </a:pPr>
            <a:r>
              <a:rPr lang="ar-SA" altLang="en-US" sz="3400" b="1" i="1" u="sng">
                <a:solidFill>
                  <a:srgbClr val="0000FF"/>
                </a:solidFill>
                <a:cs typeface="DecoType Naskh Extensions" pitchFamily="2" charset="-78"/>
              </a:rPr>
              <a:t>أسباب استجابة الأنصار لدعوة الرسول صلى الله عليه وسلم :-</a:t>
            </a:r>
            <a:endParaRPr lang="en-US" altLang="en-US" sz="3400" b="1">
              <a:solidFill>
                <a:srgbClr val="4274BE"/>
              </a:solidFill>
              <a:cs typeface="DecoType Naskh Extensions" pitchFamily="2" charset="-78"/>
            </a:endParaRPr>
          </a:p>
        </p:txBody>
      </p:sp>
      <p:sp>
        <p:nvSpPr>
          <p:cNvPr id="238597" name="Text Box 5"/>
          <p:cNvSpPr txBox="1">
            <a:spLocks noChangeArrowheads="1"/>
          </p:cNvSpPr>
          <p:nvPr/>
        </p:nvSpPr>
        <p:spPr bwMode="auto">
          <a:xfrm>
            <a:off x="5486400" y="1219200"/>
            <a:ext cx="2971800" cy="549275"/>
          </a:xfrm>
          <a:prstGeom prst="rect">
            <a:avLst/>
          </a:prstGeom>
          <a:noFill/>
          <a:ln w="9525">
            <a:noFill/>
            <a:miter lim="800000"/>
            <a:headEnd/>
            <a:tailEnd/>
          </a:ln>
          <a:effectLst/>
        </p:spPr>
        <p:txBody>
          <a:bodyPr>
            <a:spAutoFit/>
          </a:bodyPr>
          <a:lstStyle/>
          <a:p>
            <a:pPr algn="r" rtl="1">
              <a:spcBef>
                <a:spcPct val="50000"/>
              </a:spcBef>
            </a:pPr>
            <a:r>
              <a:rPr lang="ar-SA" altLang="en-US" sz="3000" b="1" u="sng">
                <a:solidFill>
                  <a:srgbClr val="4274BE"/>
                </a:solidFill>
                <a:cs typeface="DecoType Naskh Extensions" pitchFamily="2" charset="-78"/>
              </a:rPr>
              <a:t>1- يوم بُعاث .</a:t>
            </a:r>
            <a:endParaRPr lang="en-US" altLang="en-US" sz="2600">
              <a:cs typeface="DecoType Naskh Extensions" pitchFamily="2" charset="-78"/>
            </a:endParaRPr>
          </a:p>
        </p:txBody>
      </p:sp>
      <p:sp>
        <p:nvSpPr>
          <p:cNvPr id="238598" name="Text Box 6"/>
          <p:cNvSpPr txBox="1">
            <a:spLocks noChangeArrowheads="1"/>
          </p:cNvSpPr>
          <p:nvPr/>
        </p:nvSpPr>
        <p:spPr bwMode="auto">
          <a:xfrm>
            <a:off x="3886200" y="3962400"/>
            <a:ext cx="4495800" cy="549275"/>
          </a:xfrm>
          <a:prstGeom prst="rect">
            <a:avLst/>
          </a:prstGeom>
          <a:noFill/>
          <a:ln w="9525">
            <a:noFill/>
            <a:miter lim="800000"/>
            <a:headEnd/>
            <a:tailEnd/>
          </a:ln>
          <a:effectLst/>
        </p:spPr>
        <p:txBody>
          <a:bodyPr>
            <a:spAutoFit/>
          </a:bodyPr>
          <a:lstStyle/>
          <a:p>
            <a:pPr algn="r" rtl="1">
              <a:spcBef>
                <a:spcPct val="50000"/>
              </a:spcBef>
            </a:pPr>
            <a:r>
              <a:rPr lang="ar-SA" altLang="en-US" sz="3000" b="1" u="sng">
                <a:solidFill>
                  <a:srgbClr val="4274BE"/>
                </a:solidFill>
                <a:cs typeface="DecoType Naskh Extensions" pitchFamily="2" charset="-78"/>
              </a:rPr>
              <a:t>2- وجود اليهود في المدينة.</a:t>
            </a:r>
            <a:endParaRPr lang="en-US" altLang="en-US" sz="2600">
              <a:cs typeface="DecoType Naskh Extensions" pitchFamily="2" charset="-78"/>
            </a:endParaRPr>
          </a:p>
        </p:txBody>
      </p:sp>
      <p:sp>
        <p:nvSpPr>
          <p:cNvPr id="238599" name="Text Box 7"/>
          <p:cNvSpPr txBox="1">
            <a:spLocks noChangeArrowheads="1"/>
          </p:cNvSpPr>
          <p:nvPr/>
        </p:nvSpPr>
        <p:spPr bwMode="auto">
          <a:xfrm>
            <a:off x="990600" y="2057400"/>
            <a:ext cx="7407275" cy="1282700"/>
          </a:xfrm>
          <a:prstGeom prst="rect">
            <a:avLst/>
          </a:prstGeom>
          <a:noFill/>
          <a:ln w="9525">
            <a:noFill/>
            <a:miter lim="800000"/>
            <a:headEnd/>
            <a:tailEnd/>
          </a:ln>
          <a:effectLst/>
        </p:spPr>
        <p:txBody>
          <a:bodyPr>
            <a:spAutoFit/>
          </a:bodyPr>
          <a:lstStyle/>
          <a:p>
            <a:pPr algn="r" rtl="1"/>
            <a:r>
              <a:rPr lang="ar-SA" altLang="en-US" sz="2600" b="1">
                <a:solidFill>
                  <a:srgbClr val="99CC00"/>
                </a:solidFill>
                <a:cs typeface="DecoType Naskh Extensions" pitchFamily="2" charset="-78"/>
              </a:rPr>
              <a:t> </a:t>
            </a:r>
            <a:r>
              <a:rPr lang="ar-SA" altLang="en-US" sz="2600" b="1">
                <a:solidFill>
                  <a:srgbClr val="009900"/>
                </a:solidFill>
                <a:cs typeface="DecoType Naskh Extensions" pitchFamily="2" charset="-78"/>
              </a:rPr>
              <a:t>يوم تقاتل فيه الأوس والخزرج وقتل فيه الكثير من أكابرهم، فأرادوا  أن يوحدوا صفوفهم باختيار عبد الله بن أبيّ بن سلول ملكاً. فحين دعاهم الرسول كانوا يأملون أن يجمعهم الله به.</a:t>
            </a:r>
            <a:endParaRPr lang="en-US" altLang="en-US">
              <a:cs typeface="DecoType Naskh Extensions" pitchFamily="2" charset="-78"/>
            </a:endParaRPr>
          </a:p>
        </p:txBody>
      </p:sp>
      <p:sp>
        <p:nvSpPr>
          <p:cNvPr id="238600" name="Text Box 8"/>
          <p:cNvSpPr txBox="1">
            <a:spLocks noChangeArrowheads="1"/>
          </p:cNvSpPr>
          <p:nvPr/>
        </p:nvSpPr>
        <p:spPr bwMode="auto">
          <a:xfrm>
            <a:off x="914400" y="4724400"/>
            <a:ext cx="7391400" cy="1282700"/>
          </a:xfrm>
          <a:prstGeom prst="rect">
            <a:avLst/>
          </a:prstGeom>
          <a:noFill/>
          <a:ln w="9525">
            <a:noFill/>
            <a:miter lim="800000"/>
            <a:headEnd/>
            <a:tailEnd/>
          </a:ln>
          <a:effectLst/>
        </p:spPr>
        <p:txBody>
          <a:bodyPr>
            <a:spAutoFit/>
          </a:bodyPr>
          <a:lstStyle/>
          <a:p>
            <a:pPr algn="r" rtl="1">
              <a:spcBef>
                <a:spcPct val="50000"/>
              </a:spcBef>
            </a:pPr>
            <a:r>
              <a:rPr lang="ar-SA" altLang="en-US" sz="2600" b="1">
                <a:solidFill>
                  <a:srgbClr val="669900"/>
                </a:solidFill>
                <a:cs typeface="DecoType Naskh Extensions" pitchFamily="2" charset="-78"/>
              </a:rPr>
              <a:t>قال لهم اليهود: (إن نبياً مبعوثاً الآن قد أطل زمانه). فحين دعاهم الرسول قالوا:(تعلمون والله إنه للنبي الذي توعدكم به اليهود، فلا يسبقنّكم إليه)، فاستجابوا لدعوته.</a:t>
            </a:r>
            <a:endParaRPr lang="en-US" altLang="en-US">
              <a:cs typeface="DecoType Naskh Extensions" pitchFamily="2" charset="-78"/>
            </a:endParaRPr>
          </a:p>
        </p:txBody>
      </p:sp>
    </p:spTree>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39620" name="Text Box 4"/>
          <p:cNvSpPr txBox="1">
            <a:spLocks noChangeArrowheads="1"/>
          </p:cNvSpPr>
          <p:nvPr/>
        </p:nvSpPr>
        <p:spPr bwMode="auto">
          <a:xfrm>
            <a:off x="1600200" y="381000"/>
            <a:ext cx="6096000" cy="625475"/>
          </a:xfrm>
          <a:prstGeom prst="rect">
            <a:avLst/>
          </a:prstGeom>
          <a:noFill/>
          <a:ln w="9525">
            <a:noFill/>
            <a:miter lim="800000"/>
            <a:headEnd/>
            <a:tailEnd/>
          </a:ln>
          <a:effectLst/>
        </p:spPr>
        <p:txBody>
          <a:bodyPr>
            <a:spAutoFit/>
          </a:bodyPr>
          <a:lstStyle/>
          <a:p>
            <a:pPr algn="ctr" rtl="1">
              <a:spcBef>
                <a:spcPct val="50000"/>
              </a:spcBef>
            </a:pPr>
            <a:r>
              <a:rPr lang="ar-SA" altLang="en-US" sz="3500" b="1" u="sng">
                <a:solidFill>
                  <a:srgbClr val="FF0000"/>
                </a:solidFill>
                <a:cs typeface="DecoType Naskh Extensions" pitchFamily="2" charset="-78"/>
              </a:rPr>
              <a:t>بيعة العقبة الأولى :-</a:t>
            </a:r>
            <a:endParaRPr lang="en-US" altLang="en-US" sz="3500" b="1" u="sng">
              <a:solidFill>
                <a:srgbClr val="FF0000"/>
              </a:solidFill>
              <a:cs typeface="DecoType Naskh Extensions" pitchFamily="2" charset="-78"/>
            </a:endParaRPr>
          </a:p>
        </p:txBody>
      </p:sp>
      <p:sp>
        <p:nvSpPr>
          <p:cNvPr id="239621" name="Text Box 5"/>
          <p:cNvSpPr txBox="1">
            <a:spLocks noChangeArrowheads="1"/>
          </p:cNvSpPr>
          <p:nvPr/>
        </p:nvSpPr>
        <p:spPr bwMode="auto">
          <a:xfrm>
            <a:off x="0" y="990600"/>
            <a:ext cx="8763000" cy="1006475"/>
          </a:xfrm>
          <a:prstGeom prst="rect">
            <a:avLst/>
          </a:prstGeom>
          <a:noFill/>
          <a:ln w="9525">
            <a:noFill/>
            <a:miter lim="800000"/>
            <a:headEnd/>
            <a:tailEnd/>
          </a:ln>
          <a:effectLst/>
        </p:spPr>
        <p:txBody>
          <a:bodyPr>
            <a:spAutoFit/>
          </a:bodyPr>
          <a:lstStyle/>
          <a:p>
            <a:pPr algn="just" rtl="1">
              <a:spcBef>
                <a:spcPct val="50000"/>
              </a:spcBef>
            </a:pPr>
            <a:r>
              <a:rPr lang="ar-SA" altLang="en-US" sz="3000" b="1">
                <a:cs typeface="DecoType Naskh Extensions" pitchFamily="2" charset="-78"/>
              </a:rPr>
              <a:t>حدثت البيعة في موسم الحج سنة 12 من النبوة، وكان عدد الأنصار 12 رجلاً، خمسة منهم ممن لقي النبي اللقاء الأول وسبعة آخرون هم :-</a:t>
            </a:r>
            <a:r>
              <a:rPr lang="ar-SA" altLang="en-US" sz="3000" b="1">
                <a:solidFill>
                  <a:srgbClr val="808000"/>
                </a:solidFill>
                <a:cs typeface="DecoType Naskh Extensions" pitchFamily="2" charset="-78"/>
              </a:rPr>
              <a:t> </a:t>
            </a:r>
            <a:endParaRPr lang="en-US" altLang="en-US" sz="3000" b="1">
              <a:solidFill>
                <a:srgbClr val="808000"/>
              </a:solidFill>
              <a:cs typeface="DecoType Naskh Extensions" pitchFamily="2" charset="-78"/>
            </a:endParaRPr>
          </a:p>
        </p:txBody>
      </p:sp>
      <p:sp>
        <p:nvSpPr>
          <p:cNvPr id="239622" name="Text Box 6"/>
          <p:cNvSpPr txBox="1">
            <a:spLocks noChangeArrowheads="1"/>
          </p:cNvSpPr>
          <p:nvPr/>
        </p:nvSpPr>
        <p:spPr bwMode="auto">
          <a:xfrm>
            <a:off x="0" y="2057400"/>
            <a:ext cx="88392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معاذ بن الحارث، ذكوان بن عبدا لقيس، عبادة بن الصامت، يزيد بن ثعلبة، العباس بن عبادة، أبو الهيثم بن التيهان وعويم بن ساعدة.</a:t>
            </a:r>
            <a:endParaRPr lang="en-US" altLang="en-US" sz="2800" b="1">
              <a:solidFill>
                <a:srgbClr val="996600"/>
              </a:solidFill>
              <a:cs typeface="DecoType Naskh Extensions" pitchFamily="2" charset="-78"/>
            </a:endParaRPr>
          </a:p>
        </p:txBody>
      </p:sp>
      <p:sp>
        <p:nvSpPr>
          <p:cNvPr id="239623" name="Text Box 7"/>
          <p:cNvSpPr txBox="1">
            <a:spLocks noChangeArrowheads="1"/>
          </p:cNvSpPr>
          <p:nvPr/>
        </p:nvSpPr>
        <p:spPr bwMode="auto">
          <a:xfrm>
            <a:off x="609600" y="2971800"/>
            <a:ext cx="8077200" cy="549275"/>
          </a:xfrm>
          <a:prstGeom prst="rect">
            <a:avLst/>
          </a:prstGeom>
          <a:noFill/>
          <a:ln w="9525">
            <a:noFill/>
            <a:miter lim="800000"/>
            <a:headEnd/>
            <a:tailEnd/>
          </a:ln>
          <a:effectLst/>
        </p:spPr>
        <p:txBody>
          <a:bodyPr>
            <a:spAutoFit/>
          </a:bodyPr>
          <a:lstStyle/>
          <a:p>
            <a:pPr algn="just" rtl="1">
              <a:spcBef>
                <a:spcPct val="50000"/>
              </a:spcBef>
            </a:pPr>
            <a:r>
              <a:rPr lang="ar-SA" altLang="en-US" sz="3000" b="1">
                <a:solidFill>
                  <a:srgbClr val="003399"/>
                </a:solidFill>
                <a:cs typeface="DecoType Naskh Extensions" pitchFamily="2" charset="-78"/>
              </a:rPr>
              <a:t>- </a:t>
            </a:r>
            <a:r>
              <a:rPr lang="ar-SA" altLang="en-US" sz="3000" b="1">
                <a:solidFill>
                  <a:srgbClr val="0000FF"/>
                </a:solidFill>
                <a:cs typeface="DecoType Naskh Extensions" pitchFamily="2" charset="-78"/>
              </a:rPr>
              <a:t>بايع الأنصار رسول الله بيعة النساء، ومن أهم بنودها ما يلي :-</a:t>
            </a:r>
            <a:r>
              <a:rPr lang="ar-SA" altLang="en-US" sz="3000" b="1">
                <a:solidFill>
                  <a:srgbClr val="003399"/>
                </a:solidFill>
                <a:cs typeface="DecoType Naskh Extensions" pitchFamily="2" charset="-78"/>
              </a:rPr>
              <a:t> </a:t>
            </a:r>
            <a:endParaRPr lang="en-US" altLang="en-US" sz="3000" b="1">
              <a:solidFill>
                <a:srgbClr val="003399"/>
              </a:solidFill>
              <a:cs typeface="DecoType Naskh Extensions" pitchFamily="2" charset="-78"/>
            </a:endParaRPr>
          </a:p>
        </p:txBody>
      </p:sp>
      <p:sp>
        <p:nvSpPr>
          <p:cNvPr id="239624" name="Rectangle 8"/>
          <p:cNvSpPr>
            <a:spLocks noChangeArrowheads="1"/>
          </p:cNvSpPr>
          <p:nvPr/>
        </p:nvSpPr>
        <p:spPr bwMode="auto">
          <a:xfrm>
            <a:off x="3976688" y="3563938"/>
            <a:ext cx="4613275" cy="1920875"/>
          </a:xfrm>
          <a:prstGeom prst="rect">
            <a:avLst/>
          </a:prstGeom>
          <a:noFill/>
          <a:ln w="9525">
            <a:noFill/>
            <a:miter lim="800000"/>
            <a:headEnd/>
            <a:tailEnd/>
          </a:ln>
          <a:effectLst/>
        </p:spPr>
        <p:txBody>
          <a:bodyPr wrap="none">
            <a:spAutoFit/>
          </a:bodyPr>
          <a:lstStyle/>
          <a:p>
            <a:pPr algn="just" rtl="1">
              <a:spcBef>
                <a:spcPct val="50000"/>
              </a:spcBef>
              <a:buFont typeface="DecoType Naskh" pitchFamily="2" charset="-78"/>
              <a:buChar char="*"/>
            </a:pPr>
            <a:r>
              <a:rPr lang="ar-SA" altLang="en-US" sz="3000" b="1">
                <a:solidFill>
                  <a:srgbClr val="808000"/>
                </a:solidFill>
                <a:latin typeface="MCS Flowers" pitchFamily="2" charset="0"/>
                <a:cs typeface="DecoType Naskh Extensions" pitchFamily="2" charset="-78"/>
              </a:rPr>
              <a:t> </a:t>
            </a:r>
            <a:r>
              <a:rPr lang="ar-SA" altLang="en-US" sz="3000" b="1">
                <a:latin typeface="MCS Flowers" pitchFamily="2" charset="0"/>
                <a:cs typeface="DecoType Naskh Extensions" pitchFamily="2" charset="-78"/>
              </a:rPr>
              <a:t>عدم الشرك بالله و الإتيان ببهتان.</a:t>
            </a:r>
            <a:endParaRPr lang="en-US" altLang="en-US" sz="3000" b="1">
              <a:latin typeface="MCS Flowers" pitchFamily="2" charset="0"/>
              <a:cs typeface="DecoType Naskh Extensions" pitchFamily="2" charset="-78"/>
            </a:endParaRPr>
          </a:p>
          <a:p>
            <a:pPr algn="just" rtl="1">
              <a:spcBef>
                <a:spcPct val="50000"/>
              </a:spcBef>
              <a:buFont typeface="DecoType Naskh" pitchFamily="2" charset="-78"/>
              <a:buChar char="*"/>
            </a:pPr>
            <a:r>
              <a:rPr lang="ar-SA" altLang="en-US" sz="3000" b="1">
                <a:latin typeface="MCS Flowers" pitchFamily="2" charset="0"/>
                <a:cs typeface="DecoType Naskh Extensions" pitchFamily="2" charset="-78"/>
              </a:rPr>
              <a:t> عدم السرقة والزنا و قتل الأبناء.</a:t>
            </a:r>
            <a:endParaRPr lang="en-US" altLang="en-US" sz="3000" b="1">
              <a:latin typeface="MCS Flowers" pitchFamily="2" charset="0"/>
              <a:cs typeface="DecoType Naskh Extensions" pitchFamily="2" charset="-78"/>
            </a:endParaRPr>
          </a:p>
          <a:p>
            <a:pPr algn="just" rtl="1">
              <a:spcBef>
                <a:spcPct val="50000"/>
              </a:spcBef>
              <a:buFont typeface="DecoType Naskh" pitchFamily="2" charset="-78"/>
              <a:buChar char="*"/>
            </a:pPr>
            <a:r>
              <a:rPr lang="ar-SA" altLang="en-US" sz="3000" b="1">
                <a:latin typeface="MCS Flowers" pitchFamily="2" charset="0"/>
                <a:cs typeface="DecoType Naskh Extensions" pitchFamily="2" charset="-78"/>
              </a:rPr>
              <a:t> عدم معصية الرسول في معروف.</a:t>
            </a:r>
            <a:endParaRPr lang="en-US" altLang="en-US" sz="3000" b="1">
              <a:solidFill>
                <a:srgbClr val="808000"/>
              </a:solidFill>
              <a:latin typeface="MCS Flowers" pitchFamily="2" charset="0"/>
              <a:cs typeface="DecoType Naskh Extensions" pitchFamily="2" charset="-78"/>
            </a:endParaRPr>
          </a:p>
        </p:txBody>
      </p:sp>
      <p:sp>
        <p:nvSpPr>
          <p:cNvPr id="239625" name="Text Box 9"/>
          <p:cNvSpPr txBox="1">
            <a:spLocks noChangeArrowheads="1"/>
          </p:cNvSpPr>
          <p:nvPr/>
        </p:nvSpPr>
        <p:spPr bwMode="auto">
          <a:xfrm>
            <a:off x="0" y="5410200"/>
            <a:ext cx="8839200" cy="1066800"/>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0000FF"/>
                </a:solidFill>
                <a:latin typeface="Murphy Script" pitchFamily="34" charset="0"/>
                <a:cs typeface="DecoType Naskh Extensions" pitchFamily="2" charset="-78"/>
              </a:rPr>
              <a:t>أرسل الرسول مع الأنصار مصعب بن عمير ليقرئهم القرآن ويعلمهم أحكام الإسلام. فلم تبق دار في يثرب إلا وفيها رجال ونساء مسلمون.</a:t>
            </a:r>
            <a:r>
              <a:rPr lang="ar-SA" altLang="en-US" sz="3000" b="1">
                <a:latin typeface="Murphy Script" pitchFamily="34" charset="0"/>
                <a:cs typeface="DecoType Naskh Extensions" pitchFamily="2" charset="-78"/>
              </a:rPr>
              <a:t> </a:t>
            </a:r>
            <a:endParaRPr lang="en-US" altLang="en-US" b="1">
              <a:cs typeface="DecoType Naskh Extensions" pitchFamily="2" charset="-78"/>
            </a:endParaRPr>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1668" name="Text Box 4"/>
          <p:cNvSpPr txBox="1">
            <a:spLocks noChangeArrowheads="1"/>
          </p:cNvSpPr>
          <p:nvPr/>
        </p:nvSpPr>
        <p:spPr bwMode="auto">
          <a:xfrm>
            <a:off x="2743200" y="228600"/>
            <a:ext cx="3733800" cy="671513"/>
          </a:xfrm>
          <a:prstGeom prst="rect">
            <a:avLst/>
          </a:prstGeom>
          <a:noFill/>
          <a:ln w="9525">
            <a:noFill/>
            <a:miter lim="800000"/>
            <a:headEnd/>
            <a:tailEnd/>
          </a:ln>
          <a:effectLst/>
        </p:spPr>
        <p:txBody>
          <a:bodyPr>
            <a:spAutoFit/>
          </a:bodyPr>
          <a:lstStyle/>
          <a:p>
            <a:pPr algn="ctr" rtl="1">
              <a:spcBef>
                <a:spcPct val="50000"/>
              </a:spcBef>
            </a:pPr>
            <a:r>
              <a:rPr lang="ar-SA" altLang="en-US" sz="3800" b="1" i="1" u="sng">
                <a:solidFill>
                  <a:srgbClr val="FF0000"/>
                </a:solidFill>
                <a:cs typeface="DecoType Naskh Extensions" pitchFamily="2" charset="-78"/>
              </a:rPr>
              <a:t>بيعة العـقبة الثانية: -</a:t>
            </a:r>
            <a:endParaRPr lang="en-US" altLang="en-US" sz="3800" b="1">
              <a:solidFill>
                <a:srgbClr val="669900"/>
              </a:solidFill>
            </a:endParaRPr>
          </a:p>
        </p:txBody>
      </p:sp>
      <p:sp>
        <p:nvSpPr>
          <p:cNvPr id="241669" name="Text Box 5"/>
          <p:cNvSpPr txBox="1">
            <a:spLocks noChangeArrowheads="1"/>
          </p:cNvSpPr>
          <p:nvPr/>
        </p:nvSpPr>
        <p:spPr bwMode="auto">
          <a:xfrm>
            <a:off x="381000" y="914400"/>
            <a:ext cx="8534400" cy="1325563"/>
          </a:xfrm>
          <a:prstGeom prst="rect">
            <a:avLst/>
          </a:prstGeom>
          <a:noFill/>
          <a:ln w="9525">
            <a:noFill/>
            <a:miter lim="800000"/>
            <a:headEnd/>
            <a:tailEnd/>
          </a:ln>
          <a:effectLst/>
        </p:spPr>
        <p:txBody>
          <a:bodyPr>
            <a:spAutoFit/>
          </a:bodyPr>
          <a:lstStyle/>
          <a:p>
            <a:pPr algn="just" rtl="1">
              <a:spcBef>
                <a:spcPct val="50000"/>
              </a:spcBef>
            </a:pPr>
            <a:r>
              <a:rPr lang="ar-SA" altLang="en-US" sz="2700" b="1">
                <a:latin typeface="Abadi MT Condensed Light" pitchFamily="42" charset="0"/>
                <a:cs typeface="DecoType Naskh Extensions" pitchFamily="2" charset="-78"/>
              </a:rPr>
              <a:t>كانت في العام الثالث عشر للبعثة النبوية، وكان عدد المسلمين 73 رجلاً وامرأتين ( نسيبة بنت كعب وأسماء بنت عمرو)، واعدوا النبي على اللقاء في أوسط أيام التشريق في الشِعب الذي عند العقبة.</a:t>
            </a:r>
            <a:r>
              <a:rPr lang="ar-SA" altLang="en-US" sz="2700" b="1">
                <a:solidFill>
                  <a:srgbClr val="9933FF"/>
                </a:solidFill>
                <a:latin typeface="Abadi MT Condensed Light" pitchFamily="42" charset="0"/>
              </a:rPr>
              <a:t> </a:t>
            </a:r>
            <a:endParaRPr lang="en-US" altLang="en-US"/>
          </a:p>
        </p:txBody>
      </p:sp>
      <p:sp>
        <p:nvSpPr>
          <p:cNvPr id="241670" name="Text Box 6"/>
          <p:cNvSpPr txBox="1">
            <a:spLocks noChangeArrowheads="1"/>
          </p:cNvSpPr>
          <p:nvPr/>
        </p:nvSpPr>
        <p:spPr bwMode="auto">
          <a:xfrm>
            <a:off x="533400" y="2362200"/>
            <a:ext cx="8382000" cy="1325563"/>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قدم النبي ومعه العباس- ولم يكن قد أسلم بعد- ليتأكد من حماية الأنصار لابن أخيه. وطلب منهم النبي منعه مما يمنعون منه نساءهم وأبناءهم، وتمت البيعة ( كانت بيعة المرأتين قولاً ).</a:t>
            </a:r>
            <a:endParaRPr lang="en-US" altLang="en-US">
              <a:cs typeface="DecoType Naskh Extensions" pitchFamily="2" charset="-78"/>
            </a:endParaRPr>
          </a:p>
        </p:txBody>
      </p:sp>
      <p:sp>
        <p:nvSpPr>
          <p:cNvPr id="241671" name="Text Box 7"/>
          <p:cNvSpPr txBox="1">
            <a:spLocks noChangeArrowheads="1"/>
          </p:cNvSpPr>
          <p:nvPr/>
        </p:nvSpPr>
        <p:spPr bwMode="auto">
          <a:xfrm>
            <a:off x="0" y="3810000"/>
            <a:ext cx="8915400" cy="914400"/>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تساءل الأنصار إن هم قاطعوا اليهود ثم أظهر الله رسوله أيتركهم ويعود إلى قومه، فطمأنهم الرسول بأنه منهم يحارب من يحاربون ويسالم من يسالمون.</a:t>
            </a:r>
            <a:endParaRPr lang="en-US" altLang="en-US">
              <a:cs typeface="DecoType Naskh Extensions" pitchFamily="2" charset="-78"/>
            </a:endParaRPr>
          </a:p>
        </p:txBody>
      </p:sp>
      <p:sp>
        <p:nvSpPr>
          <p:cNvPr id="241672" name="Text Box 8"/>
          <p:cNvSpPr txBox="1">
            <a:spLocks noChangeArrowheads="1"/>
          </p:cNvSpPr>
          <p:nvPr/>
        </p:nvSpPr>
        <p:spPr bwMode="auto">
          <a:xfrm>
            <a:off x="304800" y="4800600"/>
            <a:ext cx="8610600" cy="1736725"/>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اختار الأنصار 12 نقيباً منهم ليكونوا عليهم (9 من الخزرج و3 من الأوس)، ثم طلب منهم الرسول الانصراف بعد إنذار الشيطان لقريش. وفي الصباح جاءهم جمع من قريش ليتبينوا أمر البيعة، فأنكر المشركون من أهل المدينة ذلك، والمسلمون ينظر بعضهم إلى بعض.</a:t>
            </a:r>
            <a:endParaRPr lang="en-US" altLang="en-US"/>
          </a:p>
        </p:txBody>
      </p:sp>
    </p:spTree>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2692" name="Text Box 4"/>
          <p:cNvSpPr txBox="1">
            <a:spLocks noChangeArrowheads="1"/>
          </p:cNvSpPr>
          <p:nvPr/>
        </p:nvSpPr>
        <p:spPr bwMode="auto">
          <a:xfrm>
            <a:off x="2895600" y="228600"/>
            <a:ext cx="3505200" cy="609600"/>
          </a:xfrm>
          <a:prstGeom prst="rect">
            <a:avLst/>
          </a:prstGeom>
          <a:noFill/>
          <a:ln w="9525">
            <a:noFill/>
            <a:miter lim="800000"/>
            <a:headEnd/>
            <a:tailEnd/>
          </a:ln>
          <a:effectLst/>
        </p:spPr>
        <p:txBody>
          <a:bodyPr>
            <a:spAutoFit/>
          </a:bodyPr>
          <a:lstStyle/>
          <a:p>
            <a:pPr algn="ctr" rtl="1">
              <a:spcBef>
                <a:spcPct val="50000"/>
              </a:spcBef>
            </a:pPr>
            <a:r>
              <a:rPr lang="ar-SA" altLang="en-US" sz="3400" b="1" i="1" u="sng">
                <a:solidFill>
                  <a:srgbClr val="FF0000"/>
                </a:solidFill>
                <a:cs typeface="DecoType Naskh Extensions" pitchFamily="2" charset="-78"/>
              </a:rPr>
              <a:t>الدروس والعبر: -</a:t>
            </a:r>
            <a:endParaRPr lang="en-US" altLang="en-US" sz="3400" b="1">
              <a:solidFill>
                <a:srgbClr val="FF0000"/>
              </a:solidFill>
              <a:cs typeface="DecoType Naskh Extensions" pitchFamily="2" charset="-78"/>
            </a:endParaRPr>
          </a:p>
        </p:txBody>
      </p:sp>
      <p:sp>
        <p:nvSpPr>
          <p:cNvPr id="242693" name="Text Box 5"/>
          <p:cNvSpPr txBox="1">
            <a:spLocks noChangeArrowheads="1"/>
          </p:cNvSpPr>
          <p:nvPr/>
        </p:nvSpPr>
        <p:spPr bwMode="auto">
          <a:xfrm>
            <a:off x="0" y="9144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1- يستغل الداعية مواسم تجمع الناس ليبلغهم دعوة الله، ولا ييأس من إعراض الناس عنه، فلا بد من الصبر والتحمل.</a:t>
            </a:r>
            <a:endParaRPr lang="en-US" altLang="en-US">
              <a:cs typeface="DecoType Naskh Extensions" pitchFamily="2" charset="-78"/>
            </a:endParaRPr>
          </a:p>
        </p:txBody>
      </p:sp>
      <p:sp>
        <p:nvSpPr>
          <p:cNvPr id="242694" name="Text Box 6"/>
          <p:cNvSpPr txBox="1">
            <a:spLocks noChangeArrowheads="1"/>
          </p:cNvSpPr>
          <p:nvPr/>
        </p:nvSpPr>
        <p:spPr bwMode="auto">
          <a:xfrm>
            <a:off x="0" y="18288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2- يهيئ الله للداعية أنصاراً يؤمنون بفكرته ويحمونه ويساعدونه وإن كانوا قلة، فالله يبدل الضعف قوة والقلة كثرة. </a:t>
            </a:r>
            <a:endParaRPr lang="en-US" altLang="en-US" sz="2800" b="1">
              <a:cs typeface="DecoType Naskh Extensions" pitchFamily="2" charset="-78"/>
            </a:endParaRPr>
          </a:p>
        </p:txBody>
      </p:sp>
      <p:sp>
        <p:nvSpPr>
          <p:cNvPr id="242695" name="Text Box 7"/>
          <p:cNvSpPr txBox="1">
            <a:spLocks noChangeArrowheads="1"/>
          </p:cNvSpPr>
          <p:nvPr/>
        </p:nvSpPr>
        <p:spPr bwMode="auto">
          <a:xfrm>
            <a:off x="0" y="36576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4- يمارس الداعية الدعوة بالأسلوب الحسن والرفق بالمدعوين دون تعنيف أو تجريح، كما عليه أن يمارس أقصى درجات التنظيم والإدارة.</a:t>
            </a:r>
            <a:endParaRPr lang="en-US" altLang="en-US">
              <a:cs typeface="DecoType Naskh Extensions" pitchFamily="2" charset="-78"/>
            </a:endParaRPr>
          </a:p>
        </p:txBody>
      </p:sp>
      <p:sp>
        <p:nvSpPr>
          <p:cNvPr id="242696" name="Text Box 8"/>
          <p:cNvSpPr txBox="1">
            <a:spLocks noChangeArrowheads="1"/>
          </p:cNvSpPr>
          <p:nvPr/>
        </p:nvSpPr>
        <p:spPr bwMode="auto">
          <a:xfrm>
            <a:off x="0" y="46482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5- يتعلم المؤمن كيف ينجز أعمال الدعوة في وقت البلاء والإيذاء، ويستعين على قضاء أمره بالكتمان فيكتم أمره عن المتربصين بالإسلام.</a:t>
            </a:r>
            <a:endParaRPr lang="en-US" altLang="en-US">
              <a:cs typeface="DecoType Naskh Extensions" pitchFamily="2" charset="-78"/>
            </a:endParaRPr>
          </a:p>
        </p:txBody>
      </p:sp>
      <p:sp>
        <p:nvSpPr>
          <p:cNvPr id="242697" name="Text Box 9"/>
          <p:cNvSpPr txBox="1">
            <a:spLocks noChangeArrowheads="1"/>
          </p:cNvSpPr>
          <p:nvPr/>
        </p:nvSpPr>
        <p:spPr bwMode="auto">
          <a:xfrm>
            <a:off x="0" y="27432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3- تحتاج الدعوة إلى العلم بالإسلام حتى يتم بناء النفس على بصيرة من الكتاب والسنة، وتحتاج إلى قدوة يدرك الناس أثر الإسلام عليها.</a:t>
            </a:r>
            <a:endParaRPr lang="en-US" altLang="en-US">
              <a:cs typeface="DecoType Naskh Extensions" pitchFamily="2" charset="-78"/>
            </a:endParaRPr>
          </a:p>
        </p:txBody>
      </p:sp>
      <p:sp>
        <p:nvSpPr>
          <p:cNvPr id="242698" name="Text Box 10"/>
          <p:cNvSpPr txBox="1">
            <a:spLocks noChangeArrowheads="1"/>
          </p:cNvSpPr>
          <p:nvPr/>
        </p:nvSpPr>
        <p:spPr bwMode="auto">
          <a:xfrm>
            <a:off x="0" y="56388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6- يوحي شياطين الجن لشياطين الإنس بما يعارضون به الإسلام، ويتعاونون في منع الخير عن الناس.</a:t>
            </a:r>
            <a:endParaRPr lang="en-US" altLang="en-US">
              <a:cs typeface="DecoType Naskh Extensions" pitchFamily="2" charset="-78"/>
            </a:endParaRPr>
          </a:p>
        </p:txBody>
      </p:sp>
      <p:sp>
        <p:nvSpPr>
          <p:cNvPr id="242699" name="WordArt 11">
            <a:hlinkClick r:id="rId3" action="ppaction://hlinksldjump"/>
          </p:cNvPr>
          <p:cNvSpPr>
            <a:spLocks noChangeArrowheads="1" noChangeShapeType="1" noTextEdit="1"/>
          </p:cNvSpPr>
          <p:nvPr/>
        </p:nvSpPr>
        <p:spPr bwMode="auto">
          <a:xfrm>
            <a:off x="381000" y="6181725"/>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3628</TotalTime>
  <Words>1182</Words>
  <Application>Microsoft Office PowerPoint</Application>
  <PresentationFormat>عرض على الشاشة (3:4)‏</PresentationFormat>
  <Paragraphs>95</Paragraphs>
  <Slides>22</Slides>
  <Notes>1</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Default Design</vt:lpstr>
      <vt:lpstr>الشريحة 1</vt:lpstr>
      <vt:lpstr>محاضرات في فقه السيرة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308</cp:revision>
  <cp:lastPrinted>2000-05-14T05:39:45Z</cp:lastPrinted>
  <dcterms:created xsi:type="dcterms:W3CDTF">2000-02-25T19:54:01Z</dcterms:created>
  <dcterms:modified xsi:type="dcterms:W3CDTF">2012-02-25T10:38:52Z</dcterms:modified>
</cp:coreProperties>
</file>