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3" r:id="rId1"/>
  </p:sldMasterIdLst>
  <p:notesMasterIdLst>
    <p:notesMasterId r:id="rId48"/>
  </p:notesMasterIdLst>
  <p:handoutMasterIdLst>
    <p:handoutMasterId r:id="rId49"/>
  </p:handoutMasterIdLst>
  <p:sldIdLst>
    <p:sldId id="728" r:id="rId2"/>
    <p:sldId id="752" r:id="rId3"/>
    <p:sldId id="729" r:id="rId4"/>
    <p:sldId id="730" r:id="rId5"/>
    <p:sldId id="750" r:id="rId6"/>
    <p:sldId id="615" r:id="rId7"/>
    <p:sldId id="753" r:id="rId8"/>
    <p:sldId id="754" r:id="rId9"/>
    <p:sldId id="755" r:id="rId10"/>
    <p:sldId id="756" r:id="rId11"/>
    <p:sldId id="757" r:id="rId12"/>
    <p:sldId id="758" r:id="rId13"/>
    <p:sldId id="759" r:id="rId14"/>
    <p:sldId id="617" r:id="rId15"/>
    <p:sldId id="618" r:id="rId16"/>
    <p:sldId id="619" r:id="rId17"/>
    <p:sldId id="620" r:id="rId18"/>
    <p:sldId id="621" r:id="rId19"/>
    <p:sldId id="623" r:id="rId20"/>
    <p:sldId id="624" r:id="rId21"/>
    <p:sldId id="625" r:id="rId22"/>
    <p:sldId id="626" r:id="rId23"/>
    <p:sldId id="627" r:id="rId24"/>
    <p:sldId id="628" r:id="rId25"/>
    <p:sldId id="629" r:id="rId26"/>
    <p:sldId id="630" r:id="rId27"/>
    <p:sldId id="631" r:id="rId28"/>
    <p:sldId id="632" r:id="rId29"/>
    <p:sldId id="633" r:id="rId30"/>
    <p:sldId id="634" r:id="rId31"/>
    <p:sldId id="635" r:id="rId32"/>
    <p:sldId id="636" r:id="rId33"/>
    <p:sldId id="637" r:id="rId34"/>
    <p:sldId id="638" r:id="rId35"/>
    <p:sldId id="639" r:id="rId36"/>
    <p:sldId id="640" r:id="rId37"/>
    <p:sldId id="641" r:id="rId38"/>
    <p:sldId id="642" r:id="rId39"/>
    <p:sldId id="643" r:id="rId40"/>
    <p:sldId id="644" r:id="rId41"/>
    <p:sldId id="645" r:id="rId42"/>
    <p:sldId id="646" r:id="rId43"/>
    <p:sldId id="647" r:id="rId44"/>
    <p:sldId id="648" r:id="rId45"/>
    <p:sldId id="649" r:id="rId46"/>
    <p:sldId id="751" r:id="rId4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22" autoAdjust="0"/>
    <p:restoredTop sz="94660"/>
  </p:normalViewPr>
  <p:slideViewPr>
    <p:cSldViewPr>
      <p:cViewPr>
        <p:scale>
          <a:sx n="50" d="100"/>
          <a:sy n="50" d="100"/>
        </p:scale>
        <p:origin x="-1938" y="-7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C5D6A6-C160-4742-B6F7-B898D56370CA}" type="slidenum">
              <a:rPr lang="ar-SA" altLang="en-US"/>
              <a:pPr/>
              <a:t>29</a:t>
            </a:fld>
            <a:endParaRPr lang="en-US" altLang="en-US"/>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1D2A89D-766C-4E95-ABA9-E28F67D76B15}"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A5E5F68-1FB3-44A5-ABB7-18EA51941EB1}"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ar-SA" smtClean="0"/>
              <a:t>انقر لتحرير نمط العنوان الرئيسي</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ar-SA" smtClean="0"/>
              <a:t>انقر لتحرير أنماط النص الرئيسي</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8942143-7C80-4C08-9AF4-326935761B50}"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60F4F89F-75A4-404A-81F0-99362AA1AC3B}" type="slidenum">
              <a:rPr lang="ar-SA" altLang="en-US" smtClean="0"/>
              <a:pPr/>
              <a:t>‹#›</a:t>
            </a:fld>
            <a:endParaRPr lang="en-US" altLang="en-US"/>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ar-SA" smtClean="0"/>
              <a:t>انقر لتحرير أنماط النص الرئيسي</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ar-SA" smtClean="0"/>
              <a:t>انقر لتحرير أنماط النص الرئيسي</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7E6A89CF-6031-4465-AEDB-CCDE5A721CA1}"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C8DA45A8-335A-4AA4-9DB1-D13EB2D089D5}" type="slidenum">
              <a:rPr lang="ar-SA"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81AB62B2-8868-42E5-898D-34FA0441C7AE}" type="slidenum">
              <a:rPr lang="ar-SA"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ar-SA" smtClean="0"/>
              <a:t>انقر لتحرير نمط العنوان الرئيسي</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lt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E679418-16CE-438D-A121-6446555AC5B0}"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ar-SA" smtClean="0"/>
              <a:t>انقر فوق الأيقونة لإضافة صورة</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3E3845DA-BA8D-4300-B754-5B07FA12CBD3}"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6B6A3A19-352C-4076-A496-5AD8DFD28707}"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0FB5F5F-1186-4583-8299-9B4DE9BA7142}" type="slidenum">
              <a:rPr lang="ar-SA" altLang="en-US" smtClean="0"/>
              <a:pPr/>
              <a:t>‹#›</a:t>
            </a:fld>
            <a:endParaRPr lang="en-US" altLang="en-US"/>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endParaRPr lang="en-US" alt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lt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DBA0C4A-01FB-4B31-9118-B7FD11D28706}" type="slidenum">
              <a:rPr lang="ar-SA"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Top)">
                                      <p:cBhvr>
                                        <p:cTn id="7" dur="500"/>
                                        <p:tgtEl>
                                          <p:spTgt spid="3">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Top)">
                                      <p:cBhvr>
                                        <p:cTn id="10" dur="500"/>
                                        <p:tgtEl>
                                          <p:spTgt spid="3">
                                            <p:txEl>
                                              <p:pRg st="1" end="1"/>
                                            </p:txEl>
                                          </p:spTgt>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Top)">
                                      <p:cBhvr>
                                        <p:cTn id="13" dur="500"/>
                                        <p:tgtEl>
                                          <p:spTgt spid="3">
                                            <p:txEl>
                                              <p:pRg st="2" end="2"/>
                                            </p:txEl>
                                          </p:spTgt>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lide(fromTop)">
                                      <p:cBhvr>
                                        <p:cTn id="16" dur="500"/>
                                        <p:tgtEl>
                                          <p:spTgt spid="3">
                                            <p:txEl>
                                              <p:pRg st="3" end="3"/>
                                            </p:txEl>
                                          </p:spTgt>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lide(fromTop)">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txStyles>
    <p:titleStyle>
      <a:lvl1pPr algn="l" defTabSz="914400" rtl="1"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r" defTabSz="914400" rtl="1"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slide" Target="slide46.xml"/><Relationship Id="rId4" Type="http://schemas.openxmlformats.org/officeDocument/2006/relationships/slide" Target="slide15.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27.xml"/><Relationship Id="rId7" Type="http://schemas.openxmlformats.org/officeDocument/2006/relationships/slide" Target="slide14.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slide" Target="slide6.xml"/><Relationship Id="rId4" Type="http://schemas.openxmlformats.org/officeDocument/2006/relationships/slide" Target="slide41.xml"/><Relationship Id="rId9"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slide" Target="slide4.xml"/><Relationship Id="rId5" Type="http://schemas.openxmlformats.org/officeDocument/2006/relationships/slide" Target="slide22.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1.wmf"/><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1.wmf"/><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audio" Target="../media/audio1.wav"/><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pPr algn="ctr"/>
            <a:r>
              <a:rPr lang="ar-EG" sz="4400" b="1" dirty="0" smtClean="0"/>
              <a:t>محاضرات</a:t>
            </a:r>
            <a:r>
              <a:rPr lang="ar-EG" b="1" dirty="0" smtClean="0"/>
              <a:t> في فقه السيرة</a:t>
            </a:r>
            <a:endParaRPr lang="ar-EG" b="1" dirty="0"/>
          </a:p>
        </p:txBody>
      </p:sp>
      <p:sp>
        <p:nvSpPr>
          <p:cNvPr id="3" name="عنصر نائب للمحتوى 2"/>
          <p:cNvSpPr>
            <a:spLocks noGrp="1"/>
          </p:cNvSpPr>
          <p:nvPr>
            <p:ph idx="1"/>
          </p:nvPr>
        </p:nvSpPr>
        <p:spPr>
          <a:xfrm>
            <a:off x="0" y="2348880"/>
            <a:ext cx="9144000" cy="4509120"/>
          </a:xfrm>
        </p:spPr>
        <p:txBody>
          <a:bodyPr/>
          <a:lstStyle/>
          <a:p>
            <a:pPr algn="ctr"/>
            <a:r>
              <a:rPr lang="ar-EG" sz="4800" dirty="0" smtClean="0"/>
              <a:t>إعداد</a:t>
            </a:r>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sz="6000" dirty="0" smtClean="0"/>
              <a:t>بالدمام</a:t>
            </a:r>
            <a:endParaRPr lang="ar-EG" sz="60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rId5" action="ppaction://hlinksldjump"/>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rId3" action="ppaction://hlinksldjump"/>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rId4" action="ppaction://hlinksldjump"/>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5"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rId6" action="ppaction://hlinksldjump"/>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7"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8"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9"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4706" name="WordArt 2">
            <a:hlinkClick r:id="rId3" action="ppaction://hlinksldjump"/>
          </p:cNvPr>
          <p:cNvSpPr>
            <a:spLocks noChangeArrowheads="1" noChangeShapeType="1" noTextEdit="1"/>
          </p:cNvSpPr>
          <p:nvPr/>
        </p:nvSpPr>
        <p:spPr bwMode="auto">
          <a:xfrm>
            <a:off x="2057400" y="1524000"/>
            <a:ext cx="483870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صفاته صلى الله عليه وسلم</a:t>
            </a:r>
          </a:p>
        </p:txBody>
      </p:sp>
      <p:sp>
        <p:nvSpPr>
          <p:cNvPr id="584707" name="WordArt 3">
            <a:hlinkClick r:id="rId4" action="ppaction://hlinksldjump"/>
          </p:cNvPr>
          <p:cNvSpPr>
            <a:spLocks noChangeArrowheads="1" noChangeShapeType="1" noTextEdit="1"/>
          </p:cNvSpPr>
          <p:nvPr/>
        </p:nvSpPr>
        <p:spPr bwMode="auto">
          <a:xfrm>
            <a:off x="2438400" y="3124200"/>
            <a:ext cx="409575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مصادر السيرة النبوية</a:t>
            </a:r>
          </a:p>
        </p:txBody>
      </p:sp>
      <p:sp>
        <p:nvSpPr>
          <p:cNvPr id="584708" name="WordArt 4">
            <a:hlinkClick r:id="rId5" action="ppaction://hlinksldjump"/>
          </p:cNvPr>
          <p:cNvSpPr>
            <a:spLocks noChangeArrowheads="1" noChangeShapeType="1" noTextEdit="1"/>
          </p:cNvSpPr>
          <p:nvPr/>
        </p:nvSpPr>
        <p:spPr bwMode="auto">
          <a:xfrm>
            <a:off x="2971800" y="4343400"/>
            <a:ext cx="325755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مناهج السيرة </a:t>
            </a:r>
          </a:p>
        </p:txBody>
      </p:sp>
      <p:sp>
        <p:nvSpPr>
          <p:cNvPr id="584709" name="WordArt 5">
            <a:hlinkClick r:id="rId6"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28034" name="WordArt 2"/>
          <p:cNvSpPr>
            <a:spLocks noChangeArrowheads="1" noChangeShapeType="1" noTextEdit="1"/>
          </p:cNvSpPr>
          <p:nvPr/>
        </p:nvSpPr>
        <p:spPr bwMode="auto">
          <a:xfrm>
            <a:off x="838200" y="2286000"/>
            <a:ext cx="7239000" cy="1676400"/>
          </a:xfrm>
          <a:prstGeom prst="rect">
            <a:avLst/>
          </a:prstGeom>
        </p:spPr>
        <p:txBody>
          <a:bodyPr wrap="none" fromWordArt="1">
            <a:prstTxWarp prst="textDoubleWave1">
              <a:avLst>
                <a:gd name="adj1" fmla="val 6500"/>
                <a:gd name="adj2" fmla="val 0"/>
              </a:avLst>
            </a:prstTxWarp>
          </a:bodyPr>
          <a:lstStyle/>
          <a:p>
            <a:pPr algn="ctr" rtl="1"/>
            <a:r>
              <a:rPr lang="ar-EG" sz="4000" b="1" kern="10" normalizeH="1">
                <a:ln w="12700">
                  <a:solidFill>
                    <a:schemeClr val="tx1"/>
                  </a:solidFill>
                  <a:round/>
                  <a:headEnd/>
                  <a:tailEnd/>
                </a:ln>
                <a:gradFill rotWithShape="0">
                  <a:gsLst>
                    <a:gs pos="0">
                      <a:srgbClr val="FFCC00"/>
                    </a:gs>
                    <a:gs pos="100000">
                      <a:srgbClr val="B20059"/>
                    </a:gs>
                  </a:gsLst>
                  <a:path path="rect">
                    <a:fillToRect l="50000" t="50000" r="50000" b="50000"/>
                  </a:path>
                </a:gradFill>
                <a:effectLst>
                  <a:outerShdw dist="107763" dir="18900000" algn="ctr" rotWithShape="0">
                    <a:srgbClr val="875B0D"/>
                  </a:outerShdw>
                </a:effectLst>
                <a:latin typeface="Al-Kharashi 20"/>
              </a:rPr>
              <a:t>الهجرة إلى المدينة</a:t>
            </a:r>
          </a:p>
        </p:txBody>
      </p:sp>
      <p:graphicFrame>
        <p:nvGraphicFramePr>
          <p:cNvPr id="428035" name="Object 3"/>
          <p:cNvGraphicFramePr>
            <a:graphicFrameLocks noChangeAspect="1"/>
          </p:cNvGraphicFramePr>
          <p:nvPr/>
        </p:nvGraphicFramePr>
        <p:xfrm>
          <a:off x="1981200" y="4191000"/>
          <a:ext cx="4800600" cy="2286000"/>
        </p:xfrm>
        <a:graphic>
          <a:graphicData uri="http://schemas.openxmlformats.org/presentationml/2006/ole">
            <mc:AlternateContent xmlns:mc="http://schemas.openxmlformats.org/markup-compatibility/2006">
              <mc:Choice xmlns:v="urn:schemas-microsoft-com:vml" Requires="v">
                <p:oleObj spid="_x0000_s428040" name="Clip" r:id="rId4" imgW="838581" imgH="618430" progId="">
                  <p:embed/>
                </p:oleObj>
              </mc:Choice>
              <mc:Fallback>
                <p:oleObj name="Clip" r:id="rId4" imgW="838581" imgH="618430" progId="">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4191000"/>
                        <a:ext cx="4800600" cy="228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71480"/>
            <a:ext cx="9144000" cy="285752"/>
          </a:xfrm>
        </p:spPr>
        <p:txBody>
          <a:bodyPr/>
          <a:lstStyle/>
          <a:p>
            <a:pPr algn="ctr"/>
            <a:r>
              <a:rPr lang="ar-SA" b="1" dirty="0" smtClean="0"/>
              <a:t>- الهجرة وضَرُورة إقامة الدَّولة الإسلاميَّة:</a:t>
            </a:r>
            <a:r>
              <a:rPr lang="en-US" dirty="0" smtClean="0"/>
              <a:t/>
            </a:r>
            <a:br>
              <a:rPr lang="en-US" dirty="0" smtClean="0"/>
            </a:br>
            <a:endParaRPr lang="ar-SA" dirty="0"/>
          </a:p>
        </p:txBody>
      </p:sp>
      <p:sp>
        <p:nvSpPr>
          <p:cNvPr id="3" name="عنصر نائب للمحتوى 2"/>
          <p:cNvSpPr>
            <a:spLocks noGrp="1"/>
          </p:cNvSpPr>
          <p:nvPr>
            <p:ph idx="1"/>
          </p:nvPr>
        </p:nvSpPr>
        <p:spPr>
          <a:xfrm>
            <a:off x="0" y="857232"/>
            <a:ext cx="9144000" cy="6000768"/>
          </a:xfrm>
        </p:spPr>
        <p:txBody>
          <a:bodyPr>
            <a:normAutofit lnSpcReduction="10000"/>
          </a:bodyPr>
          <a:lstStyle/>
          <a:p>
            <a:pPr algn="r"/>
            <a:r>
              <a:rPr lang="ar-SA" dirty="0" smtClean="0"/>
              <a:t>"</a:t>
            </a:r>
            <a:r>
              <a:rPr lang="ar-SA" sz="3600" b="1" dirty="0" smtClean="0"/>
              <a:t>رأي النبيُّ - صلَّى الله عليه وسلَّم - أنَّه مكلَّفٌ برسالةٍ عالميَّة وليست محليَّة أو قوميَّة، وأنَّ هذه العالميَّة لرسالته لم تكن طُموحًا خاصًّا، يتطلَّع النبيُّ - صلَّى الله عليه وسلَّم - إلى تَحقِيقه وهو يعلَمُ أنَّ السبيل إلى ذلك شاقٌّ وعسير قِياسًا بما </a:t>
            </a:r>
            <a:r>
              <a:rPr lang="ar-SA" sz="3600" b="1" dirty="0" err="1" smtClean="0"/>
              <a:t>لقيه</a:t>
            </a:r>
            <a:r>
              <a:rPr lang="ar-SA" sz="3600" b="1" dirty="0" smtClean="0"/>
              <a:t> من مُحاوَلات نشر الدَّعوة داخل المحيط الضيِّق الذي لم يتعدَّ قبيلتَه أو القبائل المُجاوِرة في مكَّة وما يُحِيط </a:t>
            </a:r>
            <a:r>
              <a:rPr lang="ar-SA" sz="3600" b="1" dirty="0" err="1" smtClean="0"/>
              <a:t>بها</a:t>
            </a:r>
            <a:r>
              <a:rPr lang="ar-SA" sz="3600" b="1" dirty="0" smtClean="0"/>
              <a:t>، بيد أنَّ النبي - صلَّى الله عليه وسلَّم - استَشعَر مسؤوليَّة قولِ الله - تعالى -: ﴿ يَا أَيُّهَا الرَّسُولُ بَلِّغْ مَا أُنْزِلَ إِلَيْكَ مِنْ رَبِّكَ وَإِنْ لَمْ تَفْعَلْ فَمَا بَلَّغْتَ رِسَالَتَهُ ﴾ [المائدة: 67]، وقوله: ﴿ وَمَا أَرْسَلْنَاكَ إِلاَّ كَافَّةً لِلنَّاسِ بَشِيرًا وَنَذِيرًا وَلَكِنَّ أَكْثَرَ النَّاسِ لاَ يَعْلَمُونَ ﴾ [سبأ: 28].</a:t>
            </a:r>
            <a:endParaRPr lang="en-US" sz="3600" b="1" dirty="0" smtClean="0"/>
          </a:p>
          <a:p>
            <a:pPr algn="r"/>
            <a:endParaRPr lang="ar-SA"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85794"/>
          </a:xfrm>
        </p:spPr>
        <p:txBody>
          <a:bodyPr/>
          <a:lstStyle/>
          <a:p>
            <a:endParaRPr lang="ar-SA" dirty="0"/>
          </a:p>
        </p:txBody>
      </p:sp>
      <p:sp>
        <p:nvSpPr>
          <p:cNvPr id="3" name="عنصر نائب للمحتوى 2"/>
          <p:cNvSpPr>
            <a:spLocks noGrp="1"/>
          </p:cNvSpPr>
          <p:nvPr>
            <p:ph idx="1"/>
          </p:nvPr>
        </p:nvSpPr>
        <p:spPr>
          <a:xfrm>
            <a:off x="0" y="0"/>
            <a:ext cx="9144000" cy="6858000"/>
          </a:xfrm>
        </p:spPr>
        <p:txBody>
          <a:bodyPr>
            <a:normAutofit lnSpcReduction="10000"/>
          </a:bodyPr>
          <a:lstStyle/>
          <a:p>
            <a:pPr algn="r"/>
            <a:r>
              <a:rPr lang="ar-SA" sz="3200" b="1" dirty="0" smtClean="0"/>
              <a:t>من أجْل هذا أحسَّ النبيُّ - صلَّى الله عليه وسلَّم - أنَّ تحقيق عالميَّة رسالته لا تَأتِي إلاَّ من خِلال نِظامٍ سياسيٍّ وكيانٍ اجتماعيٍّ يَحمِيها نظامٌ عسكري في مَوطِنٍ أمين، أو بالأَحرَى من خِلال دولةٍ تَكفُل لهذه الدَّعوة حَقَّ الانتشار والذُّيوع، وتَحمِي أتباعها وتُؤمِّنهم؛ ومن ثَمَّ تطلَّعَ النبيُّ - صلَّى الله عليه وسلَّم - إلى تَحقِيق ذلك؛ إذ "سرعان ما نَجِدُه - صلَّى الله عليه وسلَّم - يتحرَّك صَوْبَ الخروج إلى مكانٍ جديد يَصلُح لصياغة الطاقات الإسلاميَّة في إطار دَولةٍ تأخُذ على عاتِقِها الاستمرارَ في المهمَّة بِخُطًى أوسَع، وإمكانات أعظم بكثيرٍ من إمكانات أفراد تَنْتابُهم شُرور الوثنيَّة من الداخِل، وتضغَطُ عليهم قِيَمُ الوثنية من الخارج، ويَصرِفُ طاقتهم البنَّاءة اضطِهاد قُرَيش بدَلاً من أنْ تَمضِي هذه الطاقات في طَرِيقِها المرسوم؛ لذلك استمرَّ على بذْل الجهد البشري الكامل في البَحث والتَّخطِيط للهِجرة التي ستعقبُ دَولةً، وللدَّولة التي ستعقب أنصارًا..."</a:t>
            </a:r>
            <a:r>
              <a:rPr lang="ar-SA" sz="3200" b="1" dirty="0" smtClean="0">
                <a:hlinkClick r:id="rId2"/>
              </a:rPr>
              <a:t>[11]</a:t>
            </a:r>
            <a:r>
              <a:rPr lang="ar-SA" sz="3200" b="1" dirty="0" smtClean="0"/>
              <a:t>"</a:t>
            </a:r>
            <a:r>
              <a:rPr lang="ar-SA" sz="3200" b="1" dirty="0" smtClean="0">
                <a:hlinkClick r:id="rId2"/>
              </a:rPr>
              <a:t>[12]</a:t>
            </a:r>
            <a:r>
              <a:rPr lang="ar-SA" sz="3200" b="1" dirty="0" smtClean="0"/>
              <a:t>.</a:t>
            </a:r>
            <a:endParaRPr lang="en-US" sz="3200" b="1" dirty="0" smtClean="0"/>
          </a:p>
          <a:p>
            <a:pPr algn="r"/>
            <a:r>
              <a:rPr lang="ar-SA" dirty="0" smtClean="0"/>
              <a:t> </a:t>
            </a:r>
            <a:endParaRPr lang="ar-SA"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071546"/>
          </a:xfrm>
        </p:spPr>
        <p:txBody>
          <a:bodyPr/>
          <a:lstStyle/>
          <a:p>
            <a:pPr algn="ctr"/>
            <a:r>
              <a:rPr lang="ar-SA" b="1" dirty="0" smtClean="0"/>
              <a:t>الهجرة من سُنَنِ الأنبياء:</a:t>
            </a:r>
            <a:endParaRPr lang="ar-SA" dirty="0"/>
          </a:p>
        </p:txBody>
      </p:sp>
      <p:sp>
        <p:nvSpPr>
          <p:cNvPr id="3" name="عنصر نائب للمحتوى 2"/>
          <p:cNvSpPr>
            <a:spLocks noGrp="1"/>
          </p:cNvSpPr>
          <p:nvPr>
            <p:ph idx="1"/>
          </p:nvPr>
        </p:nvSpPr>
        <p:spPr>
          <a:xfrm>
            <a:off x="0" y="1071546"/>
            <a:ext cx="9144000" cy="5786454"/>
          </a:xfrm>
        </p:spPr>
        <p:txBody>
          <a:bodyPr/>
          <a:lstStyle/>
          <a:p>
            <a:pPr algn="r"/>
            <a:r>
              <a:rPr lang="ar-SA" b="1" dirty="0" smtClean="0"/>
              <a:t>"</a:t>
            </a:r>
            <a:r>
              <a:rPr lang="ar-SA" sz="3200" b="1" dirty="0" smtClean="0"/>
              <a:t>لَمَّا كانت الهجرة أمرًا مهمًّا لإعلان شأن الدِّين، وللحصول على الحريَّة الكاملة لعِبادة الله وطاعَتِه، ولأنها لا تحدُث إلاَّ عن حربٍ ومُضايقَةٍ من أعداء الله لأوليائه - لذلك أطلَعَ الله نبيَّه - صلَّى الله عليه وسلَّم - على بعضِ هِجرات الأنبياء من قبلُ؛ لأنَّ الهجرة مَطلَبٌ دعوي تقتَضِيه طَبِيعَة النبوَّة والرِّسالة ونشر الدَّعوة، وربما هذا الأمر هو الذي حمَل بعضَ الأنبِياء على الهجرة، فلم يكن محمدٌ - صلَّى الله عليه وسلَّم - أوَّل مَن هاجَر من وطَنِه ومَسقَط رأسه مكَّة من أجل الدَّعوة الإسلاميَّة، وإيجادًا لبيئةٍ خصبةٍ تتقبَّلها وتستَجِيب لها، بل تَذُود عَنها، فإنَّ بعضَ إخوانه الأنبياء - عليهم جميعًا أفضلُ الصَّلوات وأزكى التَّسليمات - قد هاجَرُوا قبلَه من أوطانهم لينشُرَ كُلٌّ منهم دَعوتَه"</a:t>
            </a:r>
            <a:r>
              <a:rPr lang="ar-SA" sz="3200" b="1" dirty="0" smtClean="0">
                <a:hlinkClick r:id="rId2"/>
              </a:rPr>
              <a:t>[13]</a:t>
            </a:r>
            <a:endParaRPr lang="ar-SA" sz="3200" b="1"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0" y="0"/>
            <a:ext cx="9144000" cy="7215214"/>
          </a:xfrm>
        </p:spPr>
        <p:txBody>
          <a:bodyPr/>
          <a:lstStyle/>
          <a:p>
            <a:pPr algn="r" rtl="1"/>
            <a:r>
              <a:rPr lang="ar-SA" sz="2800" dirty="0" smtClean="0"/>
              <a:t>فهذا نوحٌ - عليه السلام - قال الله - تعالى - عنه: ﴿ حَتَّى إِذَا جَاءَ أَمْرُنَا وَفَارَ التَّنُّورُ قُلْنَا احْمِلْ فِيهَا مِنْ كُلٍّ زَوْجَيْنِ اثْنَيْنِ وَأَهْلَكَ إِلاَّ مَنْ سَبَقَ عَلَيْهِ الْقَوْلُ وَمَنْ آمَنَ وَمَا آمَنَ مَعَهُ إِلاَّ قَلِيلٌ ﴾ [هود: 40].</a:t>
            </a:r>
            <a:endParaRPr lang="en-US" sz="2800" dirty="0" smtClean="0"/>
          </a:p>
          <a:p>
            <a:pPr algn="r" rtl="1"/>
            <a:r>
              <a:rPr lang="ar-SA" sz="2800" dirty="0" smtClean="0"/>
              <a:t> وباستِواء السَّفِينة على الجُودِيِّ</a:t>
            </a:r>
            <a:r>
              <a:rPr lang="ar-SA" sz="2800" dirty="0" smtClean="0">
                <a:hlinkClick r:id="rId2"/>
              </a:rPr>
              <a:t>[14]</a:t>
            </a:r>
            <a:r>
              <a:rPr lang="ar-SA" sz="2800" dirty="0" smtClean="0"/>
              <a:t> انتَهَتْ مَرحَلةٌ من مَراحِل مُهمَّة من الصِّراع بين الحق والباطل، وجاءَ الأمر الرَّباني: ﴿ قِيلَ يَا نُوحُ اهْبِطْ بِسَلاَمٍ مِنَّا وَبَرَكَاتٍ عَلَيْكَ وَعَلَى أُمَمٍ مِمَّنْ مَعَكَ وَأُمَمٌ سَنُمَتِّعُهُمْ ثُمَّ يَمَسُّهُمْ مِنَّا عَذَابٌ أَلِيمٌ ﴾ [هود: 48].</a:t>
            </a:r>
            <a:endParaRPr lang="en-US" sz="2800" dirty="0" smtClean="0"/>
          </a:p>
          <a:p>
            <a:pPr algn="r" rtl="1"/>
            <a:r>
              <a:rPr lang="ar-SA" sz="2800" dirty="0" smtClean="0"/>
              <a:t> وإبراهيم - عليه السلام - كانت دعوته أصلاً بأرض العِراق، إلاَّ أنَّه كانت له هِجراتٌ إلى الشام ومصر وأرض الحِجاز؛ قال - تعالى - حاكيًا عن هِجرَة إبراهيم إلى الشام بعد نَجاته من مُحاوَلة تحريقه بالنار: ﴿ قَالُوا حَرِّقُوهُ وَانْصُرُوا آلِهَتَكُمْ إِنْ كُنْتُمْ فَاعِلِينَ * قُلْنَا يَا نَارُ كُونِي بَرْدًا وَسَلاَمًا عَلَى إِبْرَاهِيمَ * وَأَرَادُوا </a:t>
            </a:r>
            <a:r>
              <a:rPr lang="ar-SA" sz="2800" dirty="0" err="1" smtClean="0"/>
              <a:t>بِهِ</a:t>
            </a:r>
            <a:r>
              <a:rPr lang="ar-SA" sz="2800" dirty="0" smtClean="0"/>
              <a:t> كَيْدًا فَجَعَلْنَاهُمُ الْأَخْسَرِينَ * </a:t>
            </a:r>
            <a:r>
              <a:rPr lang="ar-SA" sz="2800" dirty="0" err="1" smtClean="0"/>
              <a:t>وَنَجَّيْنَاهُ</a:t>
            </a:r>
            <a:r>
              <a:rPr lang="ar-SA" sz="2800" dirty="0" smtClean="0"/>
              <a:t> وَلُوطًا إِلَى الْأَرْضِ الَّتِي بَارَكْنَا فِيهَا لِلْعَالَمِينَ ﴾ [الأنبياء: 68 - 71]، وهذه الأرض هي الأرض المقدَّسة بفلسطين.</a:t>
            </a:r>
            <a:endParaRPr lang="en-US" sz="2800" dirty="0" smtClean="0"/>
          </a:p>
          <a:p>
            <a:pPr algn="r"/>
            <a:endParaRPr lang="ar-SA"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214290"/>
          </a:xfrm>
        </p:spPr>
        <p:txBody>
          <a:bodyPr/>
          <a:lstStyle/>
          <a:p>
            <a:endParaRPr lang="ar-SA" dirty="0"/>
          </a:p>
        </p:txBody>
      </p:sp>
      <p:sp>
        <p:nvSpPr>
          <p:cNvPr id="3" name="عنصر نائب للمحتوى 2"/>
          <p:cNvSpPr>
            <a:spLocks noGrp="1"/>
          </p:cNvSpPr>
          <p:nvPr>
            <p:ph idx="1"/>
          </p:nvPr>
        </p:nvSpPr>
        <p:spPr>
          <a:xfrm>
            <a:off x="0" y="0"/>
            <a:ext cx="9144000" cy="6858000"/>
          </a:xfrm>
        </p:spPr>
        <p:txBody>
          <a:bodyPr/>
          <a:lstStyle/>
          <a:p>
            <a:pPr algn="r" rtl="1"/>
            <a:r>
              <a:rPr lang="ar-SA" sz="3200" b="1" dirty="0" smtClean="0"/>
              <a:t>وهذا كَلِيمُ الرحمن موسى - عليه السلام - كانت له كذلك هِجراتٌ قبل بعثته وبعدَها، فقد هاجر قبل بعثته عندما قتل القبطي خَطئًا؛ فخرج منها خائفًا يترقَّب، وهاجر بعد بعثته بعد أنْ كذَّبَه فرعون وقومه؛ فأمَرَه ربُّه - سبحانه وتعالى - بالهجرة قائلاً له: ﴿ أَنْ أَسْرِ بِعِبَادِي فَاضْرِبْ لَهُمْ طَرِيقًا فِي الْبَحْرِ يَبَسًا لاَ تَخَافُ دَرَكًا وَلاَ تَخْشَى * فَأَتْبَعَهُمْ فِرْعَوْنُ بِجُنُودِهِ فَغَشِيَهُمْ مِنَ الْيَمِّ مَا غَشِيَهُمْ * وَأَضَلَّ فِرْعَوْنُ قَوْمَهُ وَمَا هَدَى ﴾ [طه: 77 - 79].</a:t>
            </a:r>
            <a:endParaRPr lang="en-US" sz="3200" b="1" dirty="0" smtClean="0"/>
          </a:p>
          <a:p>
            <a:pPr algn="r" rtl="1"/>
            <a:r>
              <a:rPr lang="ar-SA" sz="3200" b="1" dirty="0" smtClean="0"/>
              <a:t> </a:t>
            </a:r>
            <a:endParaRPr lang="en-US" sz="3200" b="1" dirty="0" smtClean="0"/>
          </a:p>
          <a:p>
            <a:pPr algn="r" rtl="1"/>
            <a:r>
              <a:rPr lang="ar-SA" sz="3200" b="1" dirty="0" smtClean="0"/>
              <a:t>هكذا رأينا أنَّ هذه الأسباب كلَّها مجتمعةً كانت دافِعًا قويًّا وأكيدًا لهجرة النبي - صلَّى الله عليه وسلَّم - وأصحابه من مكَّة إلى المدينة المنوَّرة، فخَرَج منها - صلَّى الله عليه وسلَّم - مُهاجِرًا، وكان قيامُ دولة الإسلام.</a:t>
            </a:r>
            <a:endParaRPr lang="en-US" sz="3200" b="1" dirty="0" smtClean="0"/>
          </a:p>
          <a:p>
            <a:pPr algn="r"/>
            <a:endParaRPr lang="ar-SA"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85860"/>
          </a:xfrm>
        </p:spPr>
        <p:txBody>
          <a:bodyPr/>
          <a:lstStyle/>
          <a:p>
            <a:r>
              <a:rPr lang="ar-SA" b="1" dirty="0" smtClean="0"/>
              <a:t>أهم نتائج الهجرة النبويَّة إلى المدينة:</a:t>
            </a:r>
            <a:r>
              <a:rPr lang="en-US" dirty="0" smtClean="0"/>
              <a:t/>
            </a:r>
            <a:br>
              <a:rPr lang="en-US" dirty="0" smtClean="0"/>
            </a:br>
            <a:endParaRPr lang="ar-SA" dirty="0"/>
          </a:p>
        </p:txBody>
      </p:sp>
      <p:sp>
        <p:nvSpPr>
          <p:cNvPr id="3" name="عنصر نائب للمحتوى 2"/>
          <p:cNvSpPr>
            <a:spLocks noGrp="1"/>
          </p:cNvSpPr>
          <p:nvPr>
            <p:ph idx="1"/>
          </p:nvPr>
        </p:nvSpPr>
        <p:spPr>
          <a:xfrm>
            <a:off x="0" y="1785926"/>
            <a:ext cx="9144000" cy="5072074"/>
          </a:xfrm>
        </p:spPr>
        <p:txBody>
          <a:bodyPr/>
          <a:lstStyle/>
          <a:p>
            <a:pPr algn="r"/>
            <a:r>
              <a:rPr lang="ar-SA" dirty="0" smtClean="0"/>
              <a:t>-</a:t>
            </a:r>
            <a:r>
              <a:rPr lang="ar-SA" b="1" dirty="0" smtClean="0"/>
              <a:t> </a:t>
            </a:r>
            <a:r>
              <a:rPr lang="ar-SA" sz="3200" b="1" dirty="0" smtClean="0"/>
              <a:t>أوَّل وأهمُّ نتيجةٍ من نَتائِج الهجرة النبويَّة إلى المدينة هي: إقامة الدولة الإسلاميَّة والمجتمع الإسلامي، الدولة التي تُظِلُّ تحتَ لوائها كُلَّ مَن آمَن بالله - تعالى - ويكون فيها فَرْدًا صالحًا يَعبُدُ ربَّه دون خَوْفٍ من عَدُوٍّ يتربَّص </a:t>
            </a:r>
            <a:r>
              <a:rPr lang="ar-SA" sz="3200" b="1" dirty="0" err="1" smtClean="0"/>
              <a:t>به</a:t>
            </a:r>
            <a:r>
              <a:rPr lang="ar-SA" sz="3200" b="1" dirty="0" smtClean="0"/>
              <a:t>، أو كافر يَكمُن له، يقول </a:t>
            </a:r>
            <a:r>
              <a:rPr lang="ar-SA" sz="3200" b="1" dirty="0" err="1" smtClean="0"/>
              <a:t>المباركفوري</a:t>
            </a:r>
            <a:r>
              <a:rPr lang="ar-SA" sz="3200" b="1" dirty="0" smtClean="0"/>
              <a:t> عن هذا المجتمع الجديد: "قد آنَ لهم أنْ يكونوا مُجتَمعًا جَديدًا، مجتمعًا إسلاميًّا، يختَلِف في جميع مَراحِل الحياة عن المجتمع الجاهلي، ويَمتاز عن أيِّ مجتمعٍ يُوجَد في العالم الإنساني، ويكون ممثِّلاً للدَّعوة الإسلاميَّة التي عانَى لها المسلمون ألوانًا من النَّكال والعَذاب طِيلَة عشر سَنوات"</a:t>
            </a:r>
            <a:r>
              <a:rPr lang="ar-SA" sz="3200" b="1" dirty="0" smtClean="0">
                <a:hlinkClick r:id="rId2"/>
              </a:rPr>
              <a:t>[15]</a:t>
            </a:r>
            <a:r>
              <a:rPr lang="ar-SA" sz="3200" b="1" dirty="0" smtClean="0"/>
              <a:t>.</a:t>
            </a:r>
            <a:endParaRPr lang="en-US" sz="3200" b="1" dirty="0" smtClean="0"/>
          </a:p>
          <a:p>
            <a:pPr algn="r"/>
            <a:endParaRPr lang="ar-SA"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10800000" flipV="1">
            <a:off x="0" y="116633"/>
            <a:ext cx="9144000" cy="648072"/>
          </a:xfrm>
        </p:spPr>
        <p:txBody>
          <a:bodyPr/>
          <a:lstStyle/>
          <a:p>
            <a:r>
              <a:rPr lang="ar-SA" dirty="0" smtClean="0"/>
              <a:t>تابع نتائج الهجرة</a:t>
            </a:r>
            <a:endParaRPr lang="ar-SA" dirty="0"/>
          </a:p>
        </p:txBody>
      </p:sp>
      <p:sp>
        <p:nvSpPr>
          <p:cNvPr id="3" name="عنصر نائب للمحتوى 2"/>
          <p:cNvSpPr>
            <a:spLocks noGrp="1"/>
          </p:cNvSpPr>
          <p:nvPr>
            <p:ph idx="1"/>
          </p:nvPr>
        </p:nvSpPr>
        <p:spPr>
          <a:xfrm>
            <a:off x="0" y="692696"/>
            <a:ext cx="9144000" cy="6165304"/>
          </a:xfrm>
        </p:spPr>
        <p:txBody>
          <a:bodyPr/>
          <a:lstStyle/>
          <a:p>
            <a:pPr algn="r" rtl="1"/>
            <a:r>
              <a:rPr lang="ar-SA" sz="2800" dirty="0" smtClean="0"/>
              <a:t>2- ومن النتائج المهمَّة نَجاةُ النبيِّ - صلَّى الله عليه وسلَّم - وأصحابه - رضي الله عنهم - من أذى كُفَّار قريش الذي زادَ وطَغَى حتى وصَل إلى مُحاوَلة اغتِيالِه وقَتلِه - صلَّى الله عليه وسلَّم.</a:t>
            </a:r>
            <a:endParaRPr lang="en-US" sz="2800" dirty="0" smtClean="0"/>
          </a:p>
          <a:p>
            <a:pPr algn="r" rtl="1"/>
            <a:r>
              <a:rPr lang="ar-SA" sz="2800" dirty="0" smtClean="0"/>
              <a:t>3- تَرسِيخ مَبدَأ الأُخُوَّة بين المُهاجِرين والأنصار، وقد ترسَّخ هذا المبدأ في نُفُوسهم حتى إنَّ أحدَهم لَيَطلُبُ من أخيه أنْ يُقاسِمَه في ماله وأزواجِه!</a:t>
            </a:r>
            <a:endParaRPr lang="en-US" sz="2800" dirty="0" smtClean="0"/>
          </a:p>
          <a:p>
            <a:pPr algn="r" rtl="1"/>
            <a:r>
              <a:rPr lang="ar-SA" sz="2800" dirty="0" smtClean="0"/>
              <a:t>4- القَضاء التامُّ على الإِحَن </a:t>
            </a:r>
            <a:r>
              <a:rPr lang="ar-SA" sz="2800" dirty="0" err="1" smtClean="0"/>
              <a:t>والأضْغان</a:t>
            </a:r>
            <a:r>
              <a:rPr lang="ar-SA" sz="2800" dirty="0" smtClean="0"/>
              <a:t> الذي كان في الصُّدور من قِبَلِ القَبائِل لبعضها، وتَوحِيدها تحت رايةٍ واحِدةٍ هي راية "لا إله إلا الله محمد رسول الله".</a:t>
            </a:r>
            <a:endParaRPr lang="en-US" sz="2800" dirty="0" smtClean="0"/>
          </a:p>
          <a:p>
            <a:pPr algn="r" rtl="1"/>
            <a:r>
              <a:rPr lang="ar-SA" sz="2800" dirty="0" smtClean="0"/>
              <a:t>تلك كانت أهم أسباب ودَواعِي ونَتائج وآثار الهجرة النبويَّة المُبارَكة - على صاحِبِها أفضَلُ الصَّلاة والسَّلام.</a:t>
            </a:r>
            <a:endParaRPr lang="en-US" sz="2800" dirty="0" smtClean="0"/>
          </a:p>
          <a:p>
            <a:pPr algn="r" rtl="1"/>
            <a:r>
              <a:rPr lang="ar-SA" sz="2800" dirty="0" smtClean="0"/>
              <a:t>وصَلَّى الله على نبيِّنا محمَّد وعلى آله وصَحبِه وسَلَّم تسليمًا كثيرًا، والحمدُ لله رَبِّ العالمين.</a:t>
            </a:r>
            <a:endParaRPr lang="en-US" sz="2800" dirty="0" smtClean="0"/>
          </a:p>
          <a:p>
            <a:pPr algn="r"/>
            <a:endParaRPr lang="ar-SA"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noFill/>
        </p:spPr>
        <p:txBody>
          <a:bodyPr/>
          <a:lstStyle/>
          <a:p>
            <a:pPr rtl="1"/>
            <a:r>
              <a:rPr lang="ar-SA" altLang="en-US" b="1" dirty="0">
                <a:solidFill>
                  <a:srgbClr val="FF0000"/>
                </a:solidFill>
              </a:rPr>
              <a:t>إعلام </a:t>
            </a:r>
            <a:r>
              <a:rPr lang="ar-SA" altLang="en-US" b="1" dirty="0" smtClean="0">
                <a:solidFill>
                  <a:srgbClr val="FF0000"/>
                </a:solidFill>
              </a:rPr>
              <a:t>النبي </a:t>
            </a:r>
            <a:r>
              <a:rPr lang="en-US" altLang="en-US" b="1" dirty="0" smtClean="0">
                <a:solidFill>
                  <a:srgbClr val="FF0000"/>
                </a:solidFill>
                <a:sym typeface="AGA Arabesque" pitchFamily="2" charset="2"/>
              </a:rPr>
              <a:t></a:t>
            </a:r>
            <a:r>
              <a:rPr lang="en-US" altLang="en-US" b="1" dirty="0" smtClean="0">
                <a:solidFill>
                  <a:srgbClr val="FF0000"/>
                </a:solidFill>
              </a:rPr>
              <a:t> </a:t>
            </a:r>
            <a:r>
              <a:rPr lang="ar-SA" altLang="en-US" b="1" dirty="0" smtClean="0">
                <a:solidFill>
                  <a:srgbClr val="FF0000"/>
                </a:solidFill>
              </a:rPr>
              <a:t>أصحابه </a:t>
            </a:r>
            <a:r>
              <a:rPr lang="ar-SA" altLang="en-US" b="1" dirty="0">
                <a:solidFill>
                  <a:srgbClr val="FF0000"/>
                </a:solidFill>
              </a:rPr>
              <a:t>بموطن الهجرة</a:t>
            </a:r>
            <a:endParaRPr lang="en-US" altLang="en-US" dirty="0">
              <a:solidFill>
                <a:srgbClr val="FF0000"/>
              </a:solidFill>
            </a:endParaRPr>
          </a:p>
        </p:txBody>
      </p:sp>
      <p:sp>
        <p:nvSpPr>
          <p:cNvPr id="430083" name="Rectangle 3"/>
          <p:cNvSpPr>
            <a:spLocks noGrp="1" noChangeArrowheads="1"/>
          </p:cNvSpPr>
          <p:nvPr>
            <p:ph idx="1"/>
          </p:nvPr>
        </p:nvSpPr>
        <p:spPr>
          <a:xfrm>
            <a:off x="685800" y="1772816"/>
            <a:ext cx="7772400" cy="4856584"/>
          </a:xfrm>
          <a:noFill/>
        </p:spPr>
        <p:txBody>
          <a:bodyPr/>
          <a:lstStyle/>
          <a:p>
            <a:pPr algn="r" rtl="1">
              <a:buFont typeface="AGA Arabesque" pitchFamily="2" charset="2"/>
              <a:buChar char="C"/>
            </a:pPr>
            <a:r>
              <a:rPr lang="ar-SA" altLang="en-US" sz="4000" b="1" dirty="0">
                <a:solidFill>
                  <a:srgbClr val="FF0000"/>
                </a:solidFill>
                <a:cs typeface="DecoType Naskh Extensions" pitchFamily="2" charset="-78"/>
              </a:rPr>
              <a:t>عن عائشة رضي الله عنها أنها قالت: قال رسول الله صلى الله عليه وسلم  للمسلمين بمكة (إني رأيت دار هجرتكم ذات نخل بين </a:t>
            </a:r>
            <a:r>
              <a:rPr lang="ar-SA" altLang="en-US" sz="4000" b="1" dirty="0" err="1">
                <a:solidFill>
                  <a:srgbClr val="FF0000"/>
                </a:solidFill>
                <a:cs typeface="DecoType Naskh Extensions" pitchFamily="2" charset="-78"/>
              </a:rPr>
              <a:t>لابتين</a:t>
            </a:r>
            <a:r>
              <a:rPr lang="ar-SA" altLang="en-US" sz="4000" b="1" dirty="0">
                <a:solidFill>
                  <a:srgbClr val="FF0000"/>
                </a:solidFill>
                <a:cs typeface="DecoType Naskh Extensions" pitchFamily="2" charset="-78"/>
              </a:rPr>
              <a:t>) وهما الحرتان ، فهاجر من هاجر إلى المدينة ، ورجع عامة من هاجر </a:t>
            </a:r>
            <a:r>
              <a:rPr lang="ar-SA" altLang="en-US" sz="4000" b="1" dirty="0" err="1">
                <a:solidFill>
                  <a:srgbClr val="FF0000"/>
                </a:solidFill>
                <a:cs typeface="DecoType Naskh Extensions" pitchFamily="2" charset="-78"/>
              </a:rPr>
              <a:t>بارض</a:t>
            </a:r>
            <a:r>
              <a:rPr lang="ar-SA" altLang="en-US" sz="4000" b="1" dirty="0">
                <a:solidFill>
                  <a:srgbClr val="FF0000"/>
                </a:solidFill>
                <a:cs typeface="DecoType Naskh Extensions" pitchFamily="2" charset="-78"/>
              </a:rPr>
              <a:t> الحبشة إلى المدينة</a:t>
            </a:r>
            <a:r>
              <a:rPr lang="en-US" altLang="en-US" dirty="0">
                <a:solidFill>
                  <a:srgbClr val="FF0000"/>
                </a:solidFill>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noFill/>
        </p:spPr>
        <p:txBody>
          <a:bodyPr/>
          <a:lstStyle/>
          <a:p>
            <a:pPr rtl="1"/>
            <a:r>
              <a:rPr lang="ar-SA" altLang="en-US" b="1" dirty="0">
                <a:solidFill>
                  <a:srgbClr val="FF0000"/>
                </a:solidFill>
              </a:rPr>
              <a:t>هجرة النبي</a:t>
            </a:r>
            <a:r>
              <a:rPr lang="en-US" altLang="en-US" b="1" dirty="0">
                <a:solidFill>
                  <a:srgbClr val="FF0000"/>
                </a:solidFill>
              </a:rPr>
              <a:t> </a:t>
            </a:r>
            <a:r>
              <a:rPr lang="en-US" altLang="en-US" sz="9600" b="1" dirty="0">
                <a:solidFill>
                  <a:srgbClr val="FF0000"/>
                </a:solidFill>
                <a:sym typeface="AGA Arabesque" pitchFamily="2" charset="2"/>
              </a:rPr>
              <a:t></a:t>
            </a:r>
            <a:r>
              <a:rPr lang="en-US" altLang="en-US" b="1" dirty="0">
                <a:solidFill>
                  <a:srgbClr val="FF0000"/>
                </a:solidFill>
              </a:rPr>
              <a:t> </a:t>
            </a:r>
            <a:r>
              <a:rPr lang="ar-SA" altLang="en-US" b="1" dirty="0" err="1">
                <a:solidFill>
                  <a:srgbClr val="FF0000"/>
                </a:solidFill>
              </a:rPr>
              <a:t>الى</a:t>
            </a:r>
            <a:r>
              <a:rPr lang="ar-SA" altLang="en-US" b="1" dirty="0">
                <a:solidFill>
                  <a:srgbClr val="FF0000"/>
                </a:solidFill>
              </a:rPr>
              <a:t> المدينة</a:t>
            </a:r>
            <a:endParaRPr lang="en-US" altLang="en-US" b="1" dirty="0">
              <a:solidFill>
                <a:srgbClr val="FF0000"/>
              </a:solidFill>
            </a:endParaRPr>
          </a:p>
        </p:txBody>
      </p:sp>
      <p:sp>
        <p:nvSpPr>
          <p:cNvPr id="431107" name="Rectangle 3"/>
          <p:cNvSpPr>
            <a:spLocks noGrp="1" noChangeArrowheads="1"/>
          </p:cNvSpPr>
          <p:nvPr>
            <p:ph idx="1"/>
          </p:nvPr>
        </p:nvSpPr>
        <p:spPr>
          <a:xfrm>
            <a:off x="0" y="1857364"/>
            <a:ext cx="9144000" cy="5000636"/>
          </a:xfrm>
          <a:noFill/>
        </p:spPr>
        <p:txBody>
          <a:bodyPr/>
          <a:lstStyle/>
          <a:p>
            <a:pPr algn="r" rtl="1">
              <a:buFont typeface="AGA Arabesque" pitchFamily="2" charset="2"/>
              <a:buChar char="^"/>
            </a:pPr>
            <a:r>
              <a:rPr lang="ar-SA" altLang="en-US" sz="5400" b="1" dirty="0">
                <a:solidFill>
                  <a:schemeClr val="bg1"/>
                </a:solidFill>
              </a:rPr>
              <a:t>الإذن بالهجرة</a:t>
            </a:r>
            <a:endParaRPr lang="en-US" altLang="en-US" sz="5400" b="1" dirty="0">
              <a:solidFill>
                <a:schemeClr val="bg1"/>
              </a:solidFill>
            </a:endParaRPr>
          </a:p>
          <a:p>
            <a:pPr algn="r" rtl="1">
              <a:buFont typeface="AGA Arabesque" pitchFamily="2" charset="2"/>
              <a:buChar char="^"/>
            </a:pPr>
            <a:r>
              <a:rPr lang="ar-SA" altLang="en-US" sz="5400" b="1" dirty="0">
                <a:solidFill>
                  <a:schemeClr val="bg1"/>
                </a:solidFill>
              </a:rPr>
              <a:t>مؤتمر دار النبوة</a:t>
            </a:r>
            <a:endParaRPr lang="en-US" altLang="en-US" sz="5400" b="1" dirty="0">
              <a:solidFill>
                <a:schemeClr val="bg1"/>
              </a:solidFill>
            </a:endParaRPr>
          </a:p>
          <a:p>
            <a:pPr algn="r" rtl="1">
              <a:buFont typeface="AGA Arabesque" pitchFamily="2" charset="2"/>
              <a:buChar char="^"/>
            </a:pPr>
            <a:endParaRPr lang="en-US" altLang="en-US" sz="5400" b="1" dirty="0">
              <a:solidFill>
                <a:schemeClr val="bg1"/>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a:noFill/>
        </p:spPr>
        <p:txBody>
          <a:bodyPr/>
          <a:lstStyle/>
          <a:p>
            <a:pPr rtl="1"/>
            <a:r>
              <a:rPr lang="ar-SA" altLang="en-US" sz="4800" b="1" i="1" dirty="0">
                <a:solidFill>
                  <a:srgbClr val="FF0000"/>
                </a:solidFill>
                <a:cs typeface="Mudir MT" pitchFamily="2" charset="-78"/>
              </a:rPr>
              <a:t>تدبير الهجرة </a:t>
            </a:r>
            <a:r>
              <a:rPr lang="ar-SA" altLang="en-US" sz="4800" b="1" i="1" dirty="0" err="1">
                <a:solidFill>
                  <a:srgbClr val="FF0000"/>
                </a:solidFill>
                <a:cs typeface="Mudir MT" pitchFamily="2" charset="-78"/>
              </a:rPr>
              <a:t>و</a:t>
            </a:r>
            <a:r>
              <a:rPr lang="ar-SA" altLang="en-US" sz="4800" b="1" i="1" dirty="0">
                <a:solidFill>
                  <a:srgbClr val="FF0000"/>
                </a:solidFill>
                <a:cs typeface="Mudir MT" pitchFamily="2" charset="-78"/>
              </a:rPr>
              <a:t> اخذ الاحتياطات</a:t>
            </a:r>
            <a:endParaRPr lang="en-US" altLang="en-US" sz="4800" dirty="0">
              <a:solidFill>
                <a:srgbClr val="FF0000"/>
              </a:solidFill>
            </a:endParaRPr>
          </a:p>
        </p:txBody>
      </p:sp>
      <p:sp>
        <p:nvSpPr>
          <p:cNvPr id="432131" name="Rectangle 3"/>
          <p:cNvSpPr>
            <a:spLocks noGrp="1" noChangeArrowheads="1"/>
          </p:cNvSpPr>
          <p:nvPr>
            <p:ph idx="1"/>
          </p:nvPr>
        </p:nvSpPr>
        <p:spPr>
          <a:noFill/>
        </p:spPr>
        <p:txBody>
          <a:bodyPr/>
          <a:lstStyle/>
          <a:p>
            <a:pPr algn="r" rtl="1"/>
            <a:r>
              <a:rPr lang="ar-SA" altLang="en-US" sz="4000" b="1" dirty="0">
                <a:solidFill>
                  <a:srgbClr val="FF0000"/>
                </a:solidFill>
              </a:rPr>
              <a:t>عدم النوم في الفراش</a:t>
            </a:r>
            <a:endParaRPr lang="en-US" altLang="en-US" sz="4000" b="1" dirty="0">
              <a:solidFill>
                <a:srgbClr val="FF0000"/>
              </a:solidFill>
            </a:endParaRPr>
          </a:p>
          <a:p>
            <a:pPr algn="r" rtl="1"/>
            <a:r>
              <a:rPr lang="ar-SA" altLang="en-US" sz="4000" b="1" dirty="0">
                <a:solidFill>
                  <a:srgbClr val="FF0000"/>
                </a:solidFill>
                <a:hlinkClick r:id="rId3" action="ppaction://hlinksldjump"/>
              </a:rPr>
              <a:t>ترتيبات الاختباء</a:t>
            </a:r>
            <a:endParaRPr lang="en-US" altLang="en-US" sz="4000" b="1" dirty="0">
              <a:solidFill>
                <a:srgbClr val="FF0000"/>
              </a:solidFill>
            </a:endParaRPr>
          </a:p>
          <a:p>
            <a:pPr algn="r" rtl="1"/>
            <a:r>
              <a:rPr lang="ar-SA" altLang="en-US" sz="4000" b="1" dirty="0">
                <a:solidFill>
                  <a:srgbClr val="FF0000"/>
                </a:solidFill>
              </a:rPr>
              <a:t>ترتيبات الطريق</a:t>
            </a:r>
            <a:endParaRPr lang="en-US" altLang="en-US" sz="4000" b="1" dirty="0">
              <a:solidFill>
                <a:srgbClr val="FF0000"/>
              </a:solidFill>
            </a:endParaRPr>
          </a:p>
          <a:p>
            <a:pPr algn="r" rtl="1"/>
            <a:r>
              <a:rPr lang="ar-SA" altLang="en-US" sz="4000" b="1" dirty="0">
                <a:solidFill>
                  <a:srgbClr val="FF0000"/>
                </a:solidFill>
              </a:rPr>
              <a:t>رد الودائع</a:t>
            </a:r>
            <a:endParaRPr lang="en-US" altLang="en-US" sz="4000" b="1" dirty="0">
              <a:solidFill>
                <a:srgbClr val="FF0000"/>
              </a:solidFill>
            </a:endParaRPr>
          </a:p>
          <a:p>
            <a:pPr algn="r" rtl="1"/>
            <a:r>
              <a:rPr lang="ar-SA" altLang="en-US" sz="4000" b="1" dirty="0">
                <a:solidFill>
                  <a:srgbClr val="FF0000"/>
                </a:solidFill>
                <a:hlinkClick r:id="rId4" action="ppaction://hlinksldjump"/>
              </a:rPr>
              <a:t>هياج قريش في البحث</a:t>
            </a:r>
            <a:endParaRPr lang="en-US" altLang="en-US" sz="4000" b="1" dirty="0">
              <a:solidFill>
                <a:srgbClr val="FF00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a:noFill/>
        </p:spPr>
        <p:txBody>
          <a:bodyPr/>
          <a:lstStyle/>
          <a:p>
            <a:pPr rtl="1"/>
            <a:r>
              <a:rPr lang="ar-SA" altLang="en-US" sz="6000" b="1" dirty="0">
                <a:solidFill>
                  <a:srgbClr val="FF0000"/>
                </a:solidFill>
                <a:latin typeface="Verdana" pitchFamily="34" charset="0"/>
                <a:cs typeface="DecoType Naskh Variants" pitchFamily="2" charset="-78"/>
              </a:rPr>
              <a:t>ترتيبات الاختفاء</a:t>
            </a:r>
            <a:endParaRPr lang="en-US" altLang="en-US" sz="6000" dirty="0">
              <a:solidFill>
                <a:srgbClr val="FF0000"/>
              </a:solidFill>
            </a:endParaRPr>
          </a:p>
        </p:txBody>
      </p:sp>
      <p:sp>
        <p:nvSpPr>
          <p:cNvPr id="433155" name="Rectangle 3"/>
          <p:cNvSpPr>
            <a:spLocks noGrp="1" noChangeArrowheads="1"/>
          </p:cNvSpPr>
          <p:nvPr>
            <p:ph idx="1"/>
          </p:nvPr>
        </p:nvSpPr>
        <p:spPr>
          <a:xfrm>
            <a:off x="0" y="1447800"/>
            <a:ext cx="9144000" cy="3657600"/>
          </a:xfrm>
          <a:noFill/>
        </p:spPr>
        <p:txBody>
          <a:bodyPr>
            <a:normAutofit fontScale="92500" lnSpcReduction="10000"/>
          </a:bodyPr>
          <a:lstStyle/>
          <a:p>
            <a:pPr algn="r" rtl="1"/>
            <a:r>
              <a:rPr lang="ar-SA" altLang="en-US" dirty="0">
                <a:solidFill>
                  <a:srgbClr val="FF0000"/>
                </a:solidFill>
                <a:cs typeface="DecoType Naskh Extensions" pitchFamily="2" charset="-78"/>
              </a:rPr>
              <a:t>خرج </a:t>
            </a:r>
            <a:r>
              <a:rPr lang="ar-SA" altLang="en-US" sz="4000" b="1" dirty="0">
                <a:solidFill>
                  <a:srgbClr val="FF0000"/>
                </a:solidFill>
                <a:cs typeface="DecoType Naskh Extensions" pitchFamily="2" charset="-78"/>
              </a:rPr>
              <a:t>مع </a:t>
            </a:r>
            <a:r>
              <a:rPr lang="ar-SA" altLang="en-US" sz="4000" b="1" dirty="0" err="1">
                <a:solidFill>
                  <a:srgbClr val="FF0000"/>
                </a:solidFill>
                <a:cs typeface="DecoType Naskh Extensions" pitchFamily="2" charset="-78"/>
              </a:rPr>
              <a:t>ابي</a:t>
            </a:r>
            <a:r>
              <a:rPr lang="ar-SA" altLang="en-US" sz="4000" b="1" dirty="0">
                <a:solidFill>
                  <a:srgbClr val="FF0000"/>
                </a:solidFill>
                <a:cs typeface="DecoType Naskh Extensions" pitchFamily="2" charset="-78"/>
              </a:rPr>
              <a:t> بكر ليلا </a:t>
            </a:r>
            <a:r>
              <a:rPr lang="ar-SA" altLang="en-US" sz="4000" b="1" dirty="0" err="1">
                <a:solidFill>
                  <a:srgbClr val="FF0000"/>
                </a:solidFill>
                <a:cs typeface="DecoType Naskh Extensions" pitchFamily="2" charset="-78"/>
              </a:rPr>
              <a:t>الى</a:t>
            </a:r>
            <a:r>
              <a:rPr lang="ar-SA" altLang="en-US" sz="4000" b="1" dirty="0">
                <a:solidFill>
                  <a:srgbClr val="FF0000"/>
                </a:solidFill>
                <a:cs typeface="DecoType Naskh Extensions" pitchFamily="2" charset="-78"/>
              </a:rPr>
              <a:t> الجهة الجنوبية من مكة إلى غار ثور</a:t>
            </a:r>
            <a:r>
              <a:rPr lang="en-US" altLang="en-US" sz="4000" b="1" dirty="0">
                <a:solidFill>
                  <a:srgbClr val="FF0000"/>
                </a:solidFill>
                <a:cs typeface="DecoType Naskh Extensions" pitchFamily="2" charset="-78"/>
              </a:rPr>
              <a:t>.</a:t>
            </a:r>
          </a:p>
          <a:p>
            <a:pPr algn="r" rtl="1"/>
            <a:r>
              <a:rPr lang="ar-SA" altLang="en-US" sz="4000" b="1" dirty="0">
                <a:solidFill>
                  <a:srgbClr val="FF0000"/>
                </a:solidFill>
                <a:cs typeface="DecoType Naskh Extensions" pitchFamily="2" charset="-78"/>
              </a:rPr>
              <a:t>البقاء في غار ثور ثلاثة أيام</a:t>
            </a:r>
            <a:r>
              <a:rPr lang="en-US" altLang="en-US" sz="4000" b="1" dirty="0">
                <a:solidFill>
                  <a:srgbClr val="FF0000"/>
                </a:solidFill>
                <a:cs typeface="DecoType Naskh Extensions" pitchFamily="2" charset="-78"/>
              </a:rPr>
              <a:t>.</a:t>
            </a:r>
          </a:p>
          <a:p>
            <a:pPr algn="r" rtl="1"/>
            <a:r>
              <a:rPr lang="ar-SA" altLang="en-US" sz="4000" b="1" dirty="0" err="1">
                <a:solidFill>
                  <a:srgbClr val="FF0000"/>
                </a:solidFill>
                <a:cs typeface="DecoType Naskh Extensions" pitchFamily="2" charset="-78"/>
              </a:rPr>
              <a:t>امر</a:t>
            </a:r>
            <a:r>
              <a:rPr lang="ar-SA" altLang="en-US" sz="4000" b="1" dirty="0">
                <a:solidFill>
                  <a:srgbClr val="FF0000"/>
                </a:solidFill>
                <a:cs typeface="DecoType Naskh Extensions" pitchFamily="2" charset="-78"/>
              </a:rPr>
              <a:t> أبو بكر ابنه عبد الله أن يتسمع لهما ما يقوله الناس في النهار ليخبرهما عنها ليلا</a:t>
            </a:r>
            <a:r>
              <a:rPr lang="en-US" altLang="en-US" sz="4000" b="1" dirty="0">
                <a:solidFill>
                  <a:srgbClr val="FF0000"/>
                </a:solidFill>
                <a:cs typeface="DecoType Naskh Extensions" pitchFamily="2" charset="-78"/>
              </a:rPr>
              <a:t>.</a:t>
            </a:r>
          </a:p>
          <a:p>
            <a:pPr algn="r" rtl="1"/>
            <a:r>
              <a:rPr lang="ar-SA" altLang="en-US" sz="4000" b="1" dirty="0">
                <a:solidFill>
                  <a:srgbClr val="FF0000"/>
                </a:solidFill>
                <a:cs typeface="DecoType Naskh Extensions" pitchFamily="2" charset="-78"/>
              </a:rPr>
              <a:t>أمر مولاه عامر بن </a:t>
            </a:r>
            <a:r>
              <a:rPr lang="ar-SA" altLang="en-US" sz="4000" b="1" dirty="0" err="1">
                <a:solidFill>
                  <a:srgbClr val="FF0000"/>
                </a:solidFill>
                <a:cs typeface="DecoType Naskh Extensions" pitchFamily="2" charset="-78"/>
              </a:rPr>
              <a:t>فهيرة</a:t>
            </a:r>
            <a:r>
              <a:rPr lang="ar-SA" altLang="en-US" sz="4000" b="1" dirty="0">
                <a:solidFill>
                  <a:srgbClr val="FF0000"/>
                </a:solidFill>
                <a:cs typeface="DecoType Naskh Extensions" pitchFamily="2" charset="-78"/>
              </a:rPr>
              <a:t> أن يرعى غنمه نهاره ثم يريحها عليهما ليلا  ليشربا من لبنها </a:t>
            </a:r>
            <a:r>
              <a:rPr lang="ar-SA" altLang="en-US" sz="4000" b="1" dirty="0" err="1">
                <a:solidFill>
                  <a:srgbClr val="FF0000"/>
                </a:solidFill>
                <a:cs typeface="DecoType Naskh Extensions" pitchFamily="2" charset="-78"/>
              </a:rPr>
              <a:t>و</a:t>
            </a:r>
            <a:r>
              <a:rPr lang="ar-SA" altLang="en-US" sz="4000" b="1" dirty="0">
                <a:solidFill>
                  <a:srgbClr val="FF0000"/>
                </a:solidFill>
                <a:cs typeface="DecoType Naskh Extensions" pitchFamily="2" charset="-78"/>
              </a:rPr>
              <a:t> يزيل أثار</a:t>
            </a:r>
            <a:r>
              <a:rPr lang="en-US" altLang="en-US" sz="4000" b="1" dirty="0">
                <a:solidFill>
                  <a:srgbClr val="FF0000"/>
                </a:solidFill>
                <a:cs typeface="DecoType Naskh Extensions" pitchFamily="2" charset="-78"/>
              </a:rPr>
              <a:t> </a:t>
            </a:r>
            <a:r>
              <a:rPr lang="ar-SA" altLang="en-US" sz="4000" b="1" dirty="0" err="1">
                <a:solidFill>
                  <a:srgbClr val="FF0000"/>
                </a:solidFill>
                <a:cs typeface="DecoType Naskh Extensions" pitchFamily="2" charset="-78"/>
              </a:rPr>
              <a:t>عبدالله</a:t>
            </a:r>
            <a:r>
              <a:rPr lang="en-US" altLang="en-US" sz="4000" b="1" dirty="0">
                <a:solidFill>
                  <a:srgbClr val="FF0000"/>
                </a:solidFill>
                <a:cs typeface="DecoType Naskh Extensions" pitchFamily="2" charset="-78"/>
              </a:rPr>
              <a:t> </a:t>
            </a:r>
            <a:r>
              <a:rPr lang="ar-SA" altLang="en-US" sz="4000" b="1" dirty="0">
                <a:solidFill>
                  <a:srgbClr val="FF0000"/>
                </a:solidFill>
                <a:cs typeface="DecoType Naskh Extensions" pitchFamily="2" charset="-78"/>
              </a:rPr>
              <a:t>بن أبي بكر</a:t>
            </a:r>
            <a:r>
              <a:rPr lang="en-US" altLang="en-US" sz="4000" b="1" dirty="0">
                <a:solidFill>
                  <a:srgbClr val="FF0000"/>
                </a:solidFill>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noFill/>
        </p:spPr>
        <p:txBody>
          <a:bodyPr/>
          <a:lstStyle/>
          <a:p>
            <a:pPr rtl="1"/>
            <a:r>
              <a:rPr lang="ar-SA" altLang="en-US" b="1" dirty="0">
                <a:solidFill>
                  <a:srgbClr val="FFFF00"/>
                </a:solidFill>
              </a:rPr>
              <a:t>هياج قريش في البحث</a:t>
            </a:r>
            <a:endParaRPr lang="en-US" altLang="en-US" dirty="0">
              <a:solidFill>
                <a:srgbClr val="FFFF00"/>
              </a:solidFill>
            </a:endParaRPr>
          </a:p>
        </p:txBody>
      </p:sp>
      <p:sp>
        <p:nvSpPr>
          <p:cNvPr id="434179" name="Rectangle 3"/>
          <p:cNvSpPr>
            <a:spLocks noGrp="1" noChangeArrowheads="1"/>
          </p:cNvSpPr>
          <p:nvPr>
            <p:ph idx="1"/>
          </p:nvPr>
        </p:nvSpPr>
        <p:spPr>
          <a:xfrm>
            <a:off x="0" y="1447800"/>
            <a:ext cx="9144000" cy="3657600"/>
          </a:xfrm>
          <a:noFill/>
        </p:spPr>
        <p:txBody>
          <a:bodyPr/>
          <a:lstStyle/>
          <a:p>
            <a:pPr algn="r" rtl="1"/>
            <a:r>
              <a:rPr lang="ar-SA" altLang="en-US">
                <a:solidFill>
                  <a:srgbClr val="FF0000"/>
                </a:solidFill>
                <a:cs typeface="DecoType Naskh Extensions" pitchFamily="2" charset="-78"/>
              </a:rPr>
              <a:t>التدابير التي اخذتها قريش للقبض على النبي</a:t>
            </a:r>
            <a:r>
              <a:rPr lang="en-US" altLang="en-US">
                <a:solidFill>
                  <a:srgbClr val="FF0000"/>
                </a:solidFill>
                <a:cs typeface="DecoType Naskh Extensions" pitchFamily="2" charset="-78"/>
              </a:rPr>
              <a:t>:</a:t>
            </a:r>
          </a:p>
          <a:p>
            <a:pPr algn="r" rtl="1"/>
            <a:endParaRPr lang="en-US" altLang="en-US">
              <a:solidFill>
                <a:srgbClr val="FF0000"/>
              </a:solidFill>
              <a:cs typeface="DecoType Naskh Extensions" pitchFamily="2" charset="-78"/>
            </a:endParaRPr>
          </a:p>
          <a:p>
            <a:pPr lvl="1" algn="r" rtl="1"/>
            <a:r>
              <a:rPr lang="ar-SA" altLang="en-US">
                <a:solidFill>
                  <a:srgbClr val="FF0000"/>
                </a:solidFill>
                <a:cs typeface="DecoType Naskh Extensions" pitchFamily="2" charset="-78"/>
              </a:rPr>
              <a:t>بحثت في كل مكة عنه حتى وصلت إلى غار ثور</a:t>
            </a:r>
            <a:r>
              <a:rPr lang="en-US" altLang="en-US">
                <a:solidFill>
                  <a:srgbClr val="FF0000"/>
                </a:solidFill>
                <a:cs typeface="DecoType Naskh Extensions" pitchFamily="2" charset="-78"/>
              </a:rPr>
              <a:t> </a:t>
            </a:r>
          </a:p>
          <a:p>
            <a:pPr lvl="1" algn="r" rtl="1"/>
            <a:r>
              <a:rPr lang="ar-SA" altLang="en-US">
                <a:solidFill>
                  <a:srgbClr val="FF0000"/>
                </a:solidFill>
                <a:cs typeface="DecoType Naskh Extensions" pitchFamily="2" charset="-78"/>
              </a:rPr>
              <a:t>جعلت جعلا لمن جاء بالنبي</a:t>
            </a:r>
            <a:r>
              <a:rPr lang="en-US" altLang="en-US">
                <a:solidFill>
                  <a:srgbClr val="FF0000"/>
                </a:solidFill>
                <a:cs typeface="DecoType Naskh Extensions" pitchFamily="2" charset="-78"/>
              </a:rPr>
              <a:t> </a:t>
            </a:r>
            <a:r>
              <a:rPr lang="en-US" altLang="en-US" sz="6600">
                <a:solidFill>
                  <a:srgbClr val="FF0000"/>
                </a:solidFill>
                <a:cs typeface="DecoType Naskh Extensions" pitchFamily="2" charset="-78"/>
                <a:sym typeface="AGA Arabesque" pitchFamily="2" charset="2"/>
              </a:rPr>
              <a:t></a:t>
            </a:r>
            <a:r>
              <a:rPr lang="en-US" altLang="en-US">
                <a:solidFill>
                  <a:srgbClr val="FF0000"/>
                </a:solidFill>
                <a:cs typeface="DecoType Naskh Extensions" pitchFamily="2" charset="-78"/>
              </a:rPr>
              <a:t> </a:t>
            </a:r>
            <a:r>
              <a:rPr lang="ar-SA" altLang="en-US">
                <a:solidFill>
                  <a:srgbClr val="FF0000"/>
                </a:solidFill>
                <a:cs typeface="DecoType Naskh Extensions" pitchFamily="2" charset="-78"/>
              </a:rPr>
              <a:t>و صاحبه احياء أو أمواتا ونشرت ذلك بين القبائل</a:t>
            </a:r>
            <a:r>
              <a:rPr lang="en-US" altLang="en-US">
                <a:solidFill>
                  <a:srgbClr val="FF0000"/>
                </a:solidFill>
                <a:cs typeface="DecoType Naskh Extensions" pitchFamily="2" charset="-78"/>
              </a:rPr>
              <a:t>.</a:t>
            </a:r>
          </a:p>
        </p:txBody>
      </p:sp>
      <p:sp>
        <p:nvSpPr>
          <p:cNvPr id="434181" name="WordArt 5">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6228" name="WordArt 4"/>
          <p:cNvSpPr>
            <a:spLocks noChangeArrowheads="1" noChangeShapeType="1" noTextEdit="1"/>
          </p:cNvSpPr>
          <p:nvPr/>
        </p:nvSpPr>
        <p:spPr bwMode="auto">
          <a:xfrm>
            <a:off x="533400" y="1524000"/>
            <a:ext cx="5410200" cy="2239963"/>
          </a:xfrm>
          <a:prstGeom prst="rect">
            <a:avLst/>
          </a:prstGeom>
        </p:spPr>
        <p:txBody>
          <a:bodyPr wrap="none" fromWordArt="1">
            <a:prstTxWarp prst="textPlain">
              <a:avLst>
                <a:gd name="adj" fmla="val 50000"/>
              </a:avLst>
            </a:prstTxWarp>
          </a:bodyPr>
          <a:lstStyle/>
          <a:p>
            <a:pPr algn="ctr" rtl="1"/>
            <a:r>
              <a:rPr lang="ar-EG" sz="3600" kern="10">
                <a:ln w="19050">
                  <a:solidFill>
                    <a:srgbClr val="99CCFF"/>
                  </a:solidFill>
                  <a:round/>
                  <a:headEnd/>
                  <a:tailEnd/>
                </a:ln>
                <a:solidFill>
                  <a:srgbClr val="0066CC"/>
                </a:solidFill>
                <a:effectLst>
                  <a:outerShdw dist="35921" dir="2700000" algn="ctr" rotWithShape="0">
                    <a:srgbClr val="990000"/>
                  </a:outerShdw>
                </a:effectLst>
                <a:latin typeface="Al-Kharashi 20"/>
              </a:rPr>
              <a:t>من أعمال الرسول </a:t>
            </a:r>
          </a:p>
        </p:txBody>
      </p:sp>
      <p:sp>
        <p:nvSpPr>
          <p:cNvPr id="436229" name="Text Box 5"/>
          <p:cNvSpPr txBox="1">
            <a:spLocks noChangeArrowheads="1"/>
          </p:cNvSpPr>
          <p:nvPr/>
        </p:nvSpPr>
        <p:spPr bwMode="auto">
          <a:xfrm>
            <a:off x="1295400" y="4572000"/>
            <a:ext cx="4197350" cy="823913"/>
          </a:xfrm>
          <a:prstGeom prst="rect">
            <a:avLst/>
          </a:prstGeom>
          <a:noFill/>
          <a:ln w="9525">
            <a:noFill/>
            <a:miter lim="800000"/>
            <a:headEnd/>
            <a:tailEnd/>
          </a:ln>
          <a:effectLst/>
        </p:spPr>
        <p:txBody>
          <a:bodyPr wrap="none">
            <a:spAutoFit/>
          </a:bodyPr>
          <a:lstStyle/>
          <a:p>
            <a:r>
              <a:rPr lang="ar-SA" altLang="en-US" sz="4800"/>
              <a:t>صلى الله عليه وسلم</a:t>
            </a:r>
            <a:endParaRPr lang="en-US" altLang="en-US" sz="48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7252" name="Rectangle 4"/>
          <p:cNvSpPr>
            <a:spLocks noChangeArrowheads="1"/>
          </p:cNvSpPr>
          <p:nvPr/>
        </p:nvSpPr>
        <p:spPr bwMode="auto">
          <a:xfrm>
            <a:off x="2819400" y="3357562"/>
            <a:ext cx="1600200" cy="857256"/>
          </a:xfrm>
          <a:prstGeom prst="rect">
            <a:avLst/>
          </a:prstGeom>
          <a:noFill/>
          <a:ln w="9525">
            <a:solidFill>
              <a:schemeClr val="tx1"/>
            </a:solidFill>
            <a:miter lim="800000"/>
            <a:headEnd/>
            <a:tailEnd/>
          </a:ln>
          <a:effectLst/>
        </p:spPr>
        <p:txBody>
          <a:bodyPr wrap="none" anchor="ctr"/>
          <a:lstStyle/>
          <a:p>
            <a:pPr algn="ctr"/>
            <a:r>
              <a:rPr lang="ar-SA" altLang="en-US" sz="7200" dirty="0"/>
              <a:t>أولا</a:t>
            </a:r>
            <a:endParaRPr lang="en-US" altLang="en-US" sz="15600" dirty="0"/>
          </a:p>
        </p:txBody>
      </p:sp>
      <p:sp>
        <p:nvSpPr>
          <p:cNvPr id="437253" name="WordArt 5"/>
          <p:cNvSpPr>
            <a:spLocks noChangeArrowheads="1" noChangeShapeType="1" noTextEdit="1"/>
          </p:cNvSpPr>
          <p:nvPr/>
        </p:nvSpPr>
        <p:spPr bwMode="auto">
          <a:xfrm>
            <a:off x="1428728" y="4143380"/>
            <a:ext cx="4362472" cy="1500198"/>
          </a:xfrm>
          <a:prstGeom prst="rect">
            <a:avLst/>
          </a:prstGeom>
        </p:spPr>
        <p:txBody>
          <a:bodyPr wrap="none" fromWordArt="1">
            <a:prstTxWarp prst="textPlain">
              <a:avLst>
                <a:gd name="adj" fmla="val 50000"/>
              </a:avLst>
            </a:prstTxWarp>
          </a:bodyPr>
          <a:lstStyle/>
          <a:p>
            <a:pPr algn="ctr" rtl="1"/>
            <a:r>
              <a:rPr lang="ar-EG" sz="3600" kern="10" spc="720" dirty="0">
                <a:ln w="9525">
                  <a:noFill/>
                  <a:round/>
                  <a:headEnd/>
                  <a:tailEnd/>
                </a:ln>
                <a:solidFill>
                  <a:srgbClr val="FF0000"/>
                </a:solidFill>
                <a:effectLst>
                  <a:outerShdw dist="45791" dir="3378596" algn="ctr" rotWithShape="0">
                    <a:srgbClr val="4D4D4D"/>
                  </a:outerShdw>
                </a:effectLst>
                <a:latin typeface="Arial"/>
                <a:cs typeface="Arial"/>
              </a:rPr>
              <a:t>بناء المسجد النبوي </a:t>
            </a:r>
            <a:r>
              <a:rPr lang="ar-EG" sz="3600" kern="10" spc="720" dirty="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a:cs typeface="Arial"/>
              </a:rPr>
              <a:t>:</a:t>
            </a:r>
          </a:p>
        </p:txBody>
      </p:sp>
      <p:sp>
        <p:nvSpPr>
          <p:cNvPr id="5" name="مربع نص 4"/>
          <p:cNvSpPr txBox="1"/>
          <p:nvPr/>
        </p:nvSpPr>
        <p:spPr>
          <a:xfrm>
            <a:off x="928662" y="1214422"/>
            <a:ext cx="4929222" cy="1323439"/>
          </a:xfrm>
          <a:prstGeom prst="rect">
            <a:avLst/>
          </a:prstGeom>
          <a:noFill/>
        </p:spPr>
        <p:txBody>
          <a:bodyPr wrap="square" rtlCol="1">
            <a:spAutoFit/>
          </a:bodyPr>
          <a:lstStyle/>
          <a:p>
            <a:pPr algn="r"/>
            <a:r>
              <a:rPr lang="ar-SA" sz="4000" b="1" dirty="0" smtClean="0">
                <a:solidFill>
                  <a:srgbClr val="FF0000"/>
                </a:solidFill>
              </a:rPr>
              <a:t>أسس بناء المجتمع الإسلامي والدولة الإسلامية بالمدينة</a:t>
            </a:r>
            <a:endParaRPr lang="ar-SA" sz="4000" b="1" dirty="0">
              <a:solidFill>
                <a:srgbClr val="FF0000"/>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38276" name="Picture 4" descr="A:\Madina6.gif"/>
          <p:cNvPicPr>
            <a:picLocks noChangeAspect="1" noChangeArrowheads="1"/>
          </p:cNvPicPr>
          <p:nvPr/>
        </p:nvPicPr>
        <p:blipFill>
          <a:blip r:embed="rId3" cstate="print"/>
          <a:srcRect/>
          <a:stretch>
            <a:fillRect/>
          </a:stretch>
        </p:blipFill>
        <p:spPr bwMode="auto">
          <a:xfrm>
            <a:off x="1524000" y="2209800"/>
            <a:ext cx="4648200" cy="3868738"/>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9298" name="Text Box 2"/>
          <p:cNvSpPr txBox="1">
            <a:spLocks noChangeArrowheads="1"/>
          </p:cNvSpPr>
          <p:nvPr/>
        </p:nvSpPr>
        <p:spPr bwMode="auto">
          <a:xfrm>
            <a:off x="1000100" y="500042"/>
            <a:ext cx="5715000" cy="1938992"/>
          </a:xfrm>
          <a:prstGeom prst="rect">
            <a:avLst/>
          </a:prstGeom>
          <a:noFill/>
          <a:ln w="9525">
            <a:noFill/>
            <a:miter lim="800000"/>
            <a:headEnd/>
            <a:tailEnd/>
          </a:ln>
          <a:effectLst/>
        </p:spPr>
        <p:txBody>
          <a:bodyPr wrap="square">
            <a:spAutoFit/>
          </a:bodyPr>
          <a:lstStyle/>
          <a:p>
            <a:pPr algn="just" rtl="1">
              <a:buFontTx/>
              <a:buChar char="•"/>
            </a:pPr>
            <a:r>
              <a:rPr lang="en-US" altLang="en-US" sz="4000" b="1" dirty="0">
                <a:solidFill>
                  <a:srgbClr val="FF0000"/>
                </a:solidFill>
                <a:cs typeface="DecoType Naskh Extensions" pitchFamily="2" charset="-78"/>
              </a:rPr>
              <a:t> </a:t>
            </a:r>
            <a:r>
              <a:rPr lang="ar-SA" altLang="en-US" sz="4000" b="1" dirty="0">
                <a:solidFill>
                  <a:srgbClr val="FF0000"/>
                </a:solidFill>
                <a:cs typeface="DecoType Naskh Extensions" pitchFamily="2" charset="-78"/>
              </a:rPr>
              <a:t>عندما وصل الرسول إلى المدينة واستقر فيها قام ببناء أول أساس للدولة </a:t>
            </a:r>
            <a:r>
              <a:rPr lang="ar-SA" altLang="en-US" sz="4000" b="1" dirty="0" smtClean="0">
                <a:solidFill>
                  <a:srgbClr val="FF0000"/>
                </a:solidFill>
                <a:cs typeface="DecoType Naskh Extensions" pitchFamily="2" charset="-78"/>
              </a:rPr>
              <a:t>الإسلامية </a:t>
            </a:r>
            <a:r>
              <a:rPr lang="ar-SA" altLang="en-US" sz="4000" b="1" dirty="0">
                <a:solidFill>
                  <a:srgbClr val="FF0000"/>
                </a:solidFill>
                <a:cs typeface="DecoType Naskh Extensions" pitchFamily="2" charset="-78"/>
              </a:rPr>
              <a:t>وهو المسجد النبوي</a:t>
            </a:r>
            <a:r>
              <a:rPr lang="en-US" altLang="en-US" sz="4000" b="1" dirty="0">
                <a:solidFill>
                  <a:srgbClr val="FF0000"/>
                </a:solidFill>
                <a:cs typeface="DecoType Naskh Extensions" pitchFamily="2" charset="-78"/>
              </a:rPr>
              <a:t>.</a:t>
            </a:r>
          </a:p>
        </p:txBody>
      </p:sp>
      <p:sp>
        <p:nvSpPr>
          <p:cNvPr id="439299" name="Text Box 3"/>
          <p:cNvSpPr txBox="1">
            <a:spLocks noChangeArrowheads="1"/>
          </p:cNvSpPr>
          <p:nvPr/>
        </p:nvSpPr>
        <p:spPr bwMode="auto">
          <a:xfrm>
            <a:off x="285720" y="2428869"/>
            <a:ext cx="7929618" cy="4154984"/>
          </a:xfrm>
          <a:prstGeom prst="rect">
            <a:avLst/>
          </a:prstGeom>
          <a:noFill/>
          <a:ln w="9525">
            <a:noFill/>
            <a:miter lim="800000"/>
            <a:headEnd/>
            <a:tailEnd/>
          </a:ln>
          <a:effectLst/>
        </p:spPr>
        <p:txBody>
          <a:bodyPr wrap="square">
            <a:spAutoFit/>
          </a:bodyPr>
          <a:lstStyle/>
          <a:p>
            <a:pPr algn="just" rtl="1">
              <a:buFontTx/>
              <a:buChar char="•"/>
            </a:pPr>
            <a:r>
              <a:rPr lang="en-US" altLang="en-US" sz="4400" b="1" dirty="0">
                <a:solidFill>
                  <a:srgbClr val="FF0000"/>
                </a:solidFill>
                <a:cs typeface="DecoType Naskh Extensions" pitchFamily="2" charset="-78"/>
              </a:rPr>
              <a:t> </a:t>
            </a:r>
            <a:r>
              <a:rPr lang="ar-SA" altLang="en-US" sz="4400" b="1" dirty="0">
                <a:solidFill>
                  <a:srgbClr val="FF0000"/>
                </a:solidFill>
                <a:cs typeface="DecoType Naskh Extensions" pitchFamily="2" charset="-78"/>
              </a:rPr>
              <a:t>ولقد اختار المكان الذي بركت فيه الناقة مكانا لبناء المسجد،ولقد كان هذا المكان مملوكا ليتيمين من الأنصار هم (سهل </a:t>
            </a:r>
            <a:r>
              <a:rPr lang="ar-SA" altLang="en-US" sz="4400" b="1" dirty="0" err="1">
                <a:solidFill>
                  <a:srgbClr val="FF0000"/>
                </a:solidFill>
                <a:cs typeface="DecoType Naskh Extensions" pitchFamily="2" charset="-78"/>
              </a:rPr>
              <a:t>و</a:t>
            </a:r>
            <a:r>
              <a:rPr lang="ar-SA" altLang="en-US" sz="4400" b="1" dirty="0">
                <a:solidFill>
                  <a:srgbClr val="FF0000"/>
                </a:solidFill>
                <a:cs typeface="DecoType Naskh Extensions" pitchFamily="2" charset="-78"/>
              </a:rPr>
              <a:t> سهيل ابنا </a:t>
            </a:r>
            <a:r>
              <a:rPr lang="ar-SA" altLang="en-US" sz="4400" b="1" dirty="0" smtClean="0">
                <a:solidFill>
                  <a:srgbClr val="FF0000"/>
                </a:solidFill>
                <a:cs typeface="DecoType Naskh Extensions" pitchFamily="2" charset="-78"/>
              </a:rPr>
              <a:t>عمرو من بني النجار في حجر </a:t>
            </a:r>
            <a:r>
              <a:rPr lang="ar-SA" altLang="en-US" sz="4400" b="1" dirty="0" err="1" smtClean="0">
                <a:solidFill>
                  <a:srgbClr val="FF0000"/>
                </a:solidFill>
                <a:cs typeface="DecoType Naskh Extensions" pitchFamily="2" charset="-78"/>
              </a:rPr>
              <a:t>أسعدبن</a:t>
            </a:r>
            <a:r>
              <a:rPr lang="ar-SA" altLang="en-US" sz="4400" b="1" dirty="0" smtClean="0">
                <a:solidFill>
                  <a:srgbClr val="FF0000"/>
                </a:solidFill>
                <a:cs typeface="DecoType Naskh Extensions" pitchFamily="2" charset="-78"/>
              </a:rPr>
              <a:t> </a:t>
            </a:r>
            <a:r>
              <a:rPr lang="ar-SA" altLang="en-US" sz="4400" b="1" dirty="0" err="1" smtClean="0">
                <a:solidFill>
                  <a:srgbClr val="FF0000"/>
                </a:solidFill>
                <a:cs typeface="DecoType Naskh Extensions" pitchFamily="2" charset="-78"/>
              </a:rPr>
              <a:t>زرارة</a:t>
            </a:r>
            <a:r>
              <a:rPr lang="ar-SA" altLang="en-US" sz="4400" b="1" dirty="0" smtClean="0">
                <a:solidFill>
                  <a:srgbClr val="FF0000"/>
                </a:solidFill>
                <a:cs typeface="DecoType Naskh Extensions" pitchFamily="2" charset="-78"/>
              </a:rPr>
              <a:t>,فقال رسول الله </a:t>
            </a:r>
            <a:r>
              <a:rPr lang="en-US" altLang="en-US" sz="4400" b="1" dirty="0" smtClean="0">
                <a:solidFill>
                  <a:srgbClr val="FF0000"/>
                </a:solidFill>
                <a:sym typeface="AGA Arabesque" pitchFamily="2" charset="2"/>
              </a:rPr>
              <a:t></a:t>
            </a:r>
            <a:r>
              <a:rPr lang="ar-SA" altLang="en-US" sz="4400" b="1" dirty="0" smtClean="0">
                <a:solidFill>
                  <a:srgbClr val="FF0000"/>
                </a:solidFill>
                <a:cs typeface="DecoType Naskh Extensions" pitchFamily="2" charset="-78"/>
              </a:rPr>
              <a:t> حين بركت </a:t>
            </a:r>
            <a:r>
              <a:rPr lang="ar-SA" altLang="en-US" sz="4400" b="1" dirty="0" err="1" smtClean="0">
                <a:solidFill>
                  <a:srgbClr val="FF0000"/>
                </a:solidFill>
                <a:cs typeface="DecoType Naskh Extensions" pitchFamily="2" charset="-78"/>
              </a:rPr>
              <a:t>به</a:t>
            </a:r>
            <a:r>
              <a:rPr lang="ar-SA" altLang="en-US" sz="4400" b="1" dirty="0" smtClean="0">
                <a:solidFill>
                  <a:srgbClr val="FF0000"/>
                </a:solidFill>
                <a:cs typeface="DecoType Naskh Extensions" pitchFamily="2" charset="-78"/>
              </a:rPr>
              <a:t> راحلته : ”هذا إن شاء الله المنزل </a:t>
            </a:r>
            <a:r>
              <a:rPr lang="en-US" altLang="en-US" sz="3600" b="1" dirty="0" smtClean="0">
                <a:solidFill>
                  <a:srgbClr val="FF0000"/>
                </a:solidFill>
                <a:cs typeface="DecoType Naskh Extensions" pitchFamily="2" charset="-78"/>
              </a:rPr>
              <a:t>. </a:t>
            </a:r>
            <a:endParaRPr lang="en-US" altLang="en-US" sz="3600" b="1" dirty="0">
              <a:solidFill>
                <a:srgbClr val="FF0000"/>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0323" name="Text Box 3"/>
          <p:cNvSpPr txBox="1">
            <a:spLocks noChangeArrowheads="1"/>
          </p:cNvSpPr>
          <p:nvPr/>
        </p:nvSpPr>
        <p:spPr bwMode="auto">
          <a:xfrm>
            <a:off x="762000" y="4214818"/>
            <a:ext cx="5715000" cy="1938992"/>
          </a:xfrm>
          <a:prstGeom prst="rect">
            <a:avLst/>
          </a:prstGeom>
          <a:noFill/>
          <a:ln w="9525">
            <a:noFill/>
            <a:miter lim="800000"/>
            <a:headEnd/>
            <a:tailEnd/>
          </a:ln>
          <a:effectLst/>
        </p:spPr>
        <p:txBody>
          <a:bodyPr wrap="square">
            <a:spAutoFit/>
          </a:bodyPr>
          <a:lstStyle/>
          <a:p>
            <a:pPr algn="just" rtl="1"/>
            <a:r>
              <a:rPr lang="ar-SA" altLang="en-US" sz="4000" b="1" dirty="0">
                <a:cs typeface="DecoType Naskh Extensions" pitchFamily="2" charset="-78"/>
              </a:rPr>
              <a:t>بهذا التصرف الحكيم ضرب النبي مثلا كريما في رعاية حقوق اليتامى وقطع ما عسى أن تتقول </a:t>
            </a:r>
            <a:r>
              <a:rPr lang="ar-SA" altLang="en-US" sz="4000" b="1" dirty="0" err="1">
                <a:cs typeface="DecoType Naskh Extensions" pitchFamily="2" charset="-78"/>
              </a:rPr>
              <a:t>به</a:t>
            </a:r>
            <a:r>
              <a:rPr lang="ar-SA" altLang="en-US" sz="4000" b="1" dirty="0">
                <a:cs typeface="DecoType Naskh Extensions" pitchFamily="2" charset="-78"/>
              </a:rPr>
              <a:t> ألسنة السوء</a:t>
            </a:r>
            <a:endParaRPr lang="en-US" altLang="en-US" sz="4000" b="1" dirty="0">
              <a:cs typeface="DecoType Naskh Extensions" pitchFamily="2" charset="-78"/>
            </a:endParaRPr>
          </a:p>
        </p:txBody>
      </p:sp>
      <p:sp>
        <p:nvSpPr>
          <p:cNvPr id="440325" name="Text Box 5"/>
          <p:cNvSpPr txBox="1">
            <a:spLocks noChangeArrowheads="1"/>
          </p:cNvSpPr>
          <p:nvPr/>
        </p:nvSpPr>
        <p:spPr bwMode="auto">
          <a:xfrm>
            <a:off x="838200" y="1752600"/>
            <a:ext cx="5791200" cy="2862322"/>
          </a:xfrm>
          <a:prstGeom prst="rect">
            <a:avLst/>
          </a:prstGeom>
          <a:noFill/>
          <a:ln w="9525">
            <a:noFill/>
            <a:miter lim="800000"/>
            <a:headEnd/>
            <a:tailEnd/>
          </a:ln>
          <a:effectLst/>
        </p:spPr>
        <p:txBody>
          <a:bodyPr wrap="square">
            <a:spAutoFit/>
          </a:bodyPr>
          <a:lstStyle/>
          <a:p>
            <a:pPr algn="just" rtl="1"/>
            <a:r>
              <a:rPr lang="ar-SA" altLang="en-US" sz="3600" b="1" dirty="0">
                <a:solidFill>
                  <a:srgbClr val="FFFF00"/>
                </a:solidFill>
                <a:latin typeface="Courier New" pitchFamily="49" charset="0"/>
                <a:cs typeface="DecoType Naskh Extensions" pitchFamily="2" charset="-78"/>
              </a:rPr>
              <a:t>أن بناء المسجد أول وأهم ركيزة </a:t>
            </a:r>
            <a:r>
              <a:rPr lang="ar-SA" altLang="en-US" sz="3600" b="1" dirty="0" smtClean="0">
                <a:solidFill>
                  <a:srgbClr val="FFFF00"/>
                </a:solidFill>
                <a:latin typeface="Courier New" pitchFamily="49" charset="0"/>
                <a:cs typeface="DecoType Naskh Extensions" pitchFamily="2" charset="-78"/>
              </a:rPr>
              <a:t>في </a:t>
            </a:r>
            <a:r>
              <a:rPr lang="ar-SA" altLang="en-US" sz="3600" b="1" dirty="0">
                <a:solidFill>
                  <a:srgbClr val="FFFF00"/>
                </a:solidFill>
                <a:latin typeface="Courier New" pitchFamily="49" charset="0"/>
                <a:cs typeface="DecoType Naskh Extensions" pitchFamily="2" charset="-78"/>
              </a:rPr>
              <a:t>بناء المجتمع </a:t>
            </a:r>
            <a:r>
              <a:rPr lang="ar-SA" altLang="en-US" sz="3600" b="1" dirty="0" smtClean="0">
                <a:solidFill>
                  <a:srgbClr val="FFFF00"/>
                </a:solidFill>
                <a:latin typeface="Courier New" pitchFamily="49" charset="0"/>
                <a:cs typeface="DecoType Naskh Extensions" pitchFamily="2" charset="-78"/>
              </a:rPr>
              <a:t>الإسلامي </a:t>
            </a:r>
            <a:r>
              <a:rPr lang="ar-SA" altLang="en-US" sz="3600" b="1" dirty="0">
                <a:solidFill>
                  <a:srgbClr val="FFFF00"/>
                </a:solidFill>
                <a:latin typeface="Courier New" pitchFamily="49" charset="0"/>
                <a:cs typeface="DecoType Naskh Extensions" pitchFamily="2" charset="-78"/>
              </a:rPr>
              <a:t>، فالمجتمع </a:t>
            </a:r>
            <a:r>
              <a:rPr lang="ar-SA" altLang="en-US" sz="3600" b="1" dirty="0" smtClean="0">
                <a:solidFill>
                  <a:srgbClr val="FFFF00"/>
                </a:solidFill>
                <a:latin typeface="Courier New" pitchFamily="49" charset="0"/>
                <a:cs typeface="DecoType Naskh Extensions" pitchFamily="2" charset="-78"/>
              </a:rPr>
              <a:t>الإسلامي </a:t>
            </a:r>
            <a:r>
              <a:rPr lang="ar-SA" altLang="en-US" sz="3600" b="1" dirty="0">
                <a:solidFill>
                  <a:srgbClr val="FFFF00"/>
                </a:solidFill>
                <a:latin typeface="Courier New" pitchFamily="49" charset="0"/>
                <a:cs typeface="DecoType Naskh Extensions" pitchFamily="2" charset="-78"/>
              </a:rPr>
              <a:t>يكتسب صفة الرسوخ والتماسك بالتزام نظام </a:t>
            </a:r>
            <a:r>
              <a:rPr lang="ar-SA" altLang="en-US" sz="3600" b="1" dirty="0" smtClean="0">
                <a:solidFill>
                  <a:srgbClr val="FFFF00"/>
                </a:solidFill>
                <a:latin typeface="Courier New" pitchFamily="49" charset="0"/>
                <a:cs typeface="DecoType Naskh Extensions" pitchFamily="2" charset="-78"/>
              </a:rPr>
              <a:t>الإسلام </a:t>
            </a:r>
            <a:r>
              <a:rPr lang="ar-SA" altLang="en-US" sz="3600" b="1" dirty="0">
                <a:solidFill>
                  <a:srgbClr val="FFFF00"/>
                </a:solidFill>
                <a:latin typeface="Courier New" pitchFamily="49" charset="0"/>
                <a:cs typeface="DecoType Naskh Extensions" pitchFamily="2" charset="-78"/>
              </a:rPr>
              <a:t>وعقيدته وآدابه</a:t>
            </a:r>
            <a:r>
              <a:rPr lang="en-US" altLang="en-US" sz="3600" b="1" dirty="0">
                <a:solidFill>
                  <a:srgbClr val="FFFF00"/>
                </a:solidFill>
                <a:latin typeface="Courier New" pitchFamily="49" charset="0"/>
                <a:cs typeface="DecoType Naskh Extensions" pitchFamily="2" charset="-78"/>
              </a:rPr>
              <a:t>.</a:t>
            </a:r>
          </a:p>
          <a:p>
            <a:pPr algn="just" rtl="1"/>
            <a:endParaRPr lang="en-US" altLang="en-US" sz="3600" b="1" dirty="0">
              <a:latin typeface="Courier New" pitchFamily="49"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1347" name="AutoShape 3"/>
          <p:cNvSpPr>
            <a:spLocks noChangeArrowheads="1"/>
          </p:cNvSpPr>
          <p:nvPr/>
        </p:nvSpPr>
        <p:spPr bwMode="auto">
          <a:xfrm>
            <a:off x="609600" y="838200"/>
            <a:ext cx="5867400" cy="2590800"/>
          </a:xfrm>
          <a:prstGeom prst="downArrowCallout">
            <a:avLst>
              <a:gd name="adj1" fmla="val 56618"/>
              <a:gd name="adj2" fmla="val 56618"/>
              <a:gd name="adj3" fmla="val 16667"/>
              <a:gd name="adj4" fmla="val 66667"/>
            </a:avLst>
          </a:prstGeom>
          <a:noFill/>
          <a:ln w="9525">
            <a:solidFill>
              <a:schemeClr val="tx1"/>
            </a:solidFill>
            <a:miter lim="800000"/>
            <a:headEnd/>
            <a:tailEnd/>
          </a:ln>
          <a:effectLst/>
        </p:spPr>
        <p:txBody>
          <a:bodyPr wrap="none" anchor="ctr"/>
          <a:lstStyle/>
          <a:p>
            <a:pPr algn="just" rtl="1"/>
            <a:r>
              <a:rPr lang="ar-SA" altLang="en-US" sz="4000" b="1" dirty="0">
                <a:solidFill>
                  <a:srgbClr val="FFFF00"/>
                </a:solidFill>
                <a:cs typeface="DecoType Naskh Extensions" pitchFamily="2" charset="-78"/>
              </a:rPr>
              <a:t>كان المسجد النبوي يؤدي خدمات</a:t>
            </a:r>
            <a:r>
              <a:rPr lang="en-US" altLang="en-US" sz="4000" b="1" dirty="0">
                <a:solidFill>
                  <a:srgbClr val="FFFF00"/>
                </a:solidFill>
                <a:cs typeface="DecoType Naskh Extensions" pitchFamily="2" charset="-78"/>
              </a:rPr>
              <a:t> </a:t>
            </a:r>
          </a:p>
          <a:p>
            <a:pPr algn="just" rtl="1"/>
            <a:r>
              <a:rPr lang="ar-SA" altLang="en-US" sz="4000" b="1" dirty="0">
                <a:solidFill>
                  <a:srgbClr val="FFFF00"/>
                </a:solidFill>
                <a:cs typeface="DecoType Naskh Extensions" pitchFamily="2" charset="-78"/>
              </a:rPr>
              <a:t>دينية </a:t>
            </a:r>
            <a:r>
              <a:rPr lang="ar-SA" altLang="en-US" sz="4000" b="1" dirty="0" err="1">
                <a:solidFill>
                  <a:srgbClr val="FFFF00"/>
                </a:solidFill>
                <a:cs typeface="DecoType Naskh Extensions" pitchFamily="2" charset="-78"/>
              </a:rPr>
              <a:t>و</a:t>
            </a:r>
            <a:r>
              <a:rPr lang="ar-SA" altLang="en-US" sz="4000" b="1" dirty="0">
                <a:solidFill>
                  <a:srgbClr val="FFFF00"/>
                </a:solidFill>
                <a:cs typeface="DecoType Naskh Extensions" pitchFamily="2" charset="-78"/>
              </a:rPr>
              <a:t> علمية </a:t>
            </a:r>
            <a:r>
              <a:rPr lang="ar-SA" altLang="en-US" sz="4000" b="1" dirty="0" err="1">
                <a:solidFill>
                  <a:srgbClr val="FFFF00"/>
                </a:solidFill>
                <a:cs typeface="DecoType Naskh Extensions" pitchFamily="2" charset="-78"/>
              </a:rPr>
              <a:t>و</a:t>
            </a:r>
            <a:r>
              <a:rPr lang="ar-SA" altLang="en-US" sz="4000" b="1" dirty="0">
                <a:solidFill>
                  <a:srgbClr val="FFFF00"/>
                </a:solidFill>
                <a:cs typeface="DecoType Naskh Extensions" pitchFamily="2" charset="-78"/>
              </a:rPr>
              <a:t> اجتماعية وسياسية</a:t>
            </a:r>
            <a:endParaRPr lang="en-US" altLang="en-US" sz="4000" b="1" dirty="0">
              <a:solidFill>
                <a:srgbClr val="FFFF00"/>
              </a:solidFill>
              <a:cs typeface="DecoType Naskh Extensions" pitchFamily="2" charset="-78"/>
            </a:endParaRPr>
          </a:p>
        </p:txBody>
      </p:sp>
      <p:sp>
        <p:nvSpPr>
          <p:cNvPr id="441348" name="WordArt 4"/>
          <p:cNvSpPr>
            <a:spLocks noChangeArrowheads="1" noChangeShapeType="1" noTextEdit="1"/>
          </p:cNvSpPr>
          <p:nvPr/>
        </p:nvSpPr>
        <p:spPr bwMode="auto">
          <a:xfrm>
            <a:off x="762000" y="3810000"/>
            <a:ext cx="2600325" cy="1219200"/>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a:tailEnd/>
                </a:ln>
                <a:solidFill>
                  <a:srgbClr val="000000"/>
                </a:solidFill>
                <a:latin typeface="Al-Kharshi 10"/>
              </a:rPr>
              <a:t>للصلاة والتعبد</a:t>
            </a:r>
          </a:p>
        </p:txBody>
      </p:sp>
      <p:sp>
        <p:nvSpPr>
          <p:cNvPr id="441349" name="WordArt 5"/>
          <p:cNvSpPr>
            <a:spLocks noChangeArrowheads="1" noChangeShapeType="1" noTextEdit="1"/>
          </p:cNvSpPr>
          <p:nvPr/>
        </p:nvSpPr>
        <p:spPr bwMode="auto">
          <a:xfrm>
            <a:off x="3886200" y="4038600"/>
            <a:ext cx="2667000" cy="1143000"/>
          </a:xfrm>
          <a:prstGeom prst="rect">
            <a:avLst/>
          </a:prstGeom>
        </p:spPr>
        <p:txBody>
          <a:bodyPr spcFirstLastPara="1" wrap="none" fromWordArt="1">
            <a:prstTxWarp prst="textArchUp">
              <a:avLst>
                <a:gd name="adj" fmla="val 10849817"/>
              </a:avLst>
            </a:prstTxWarp>
          </a:bodyPr>
          <a:lstStyle/>
          <a:p>
            <a:pPr algn="ctr" rtl="1"/>
            <a:r>
              <a:rPr lang="ar-EG" sz="3600" kern="10">
                <a:ln w="9525">
                  <a:solidFill>
                    <a:srgbClr val="000000"/>
                  </a:solidFill>
                  <a:round/>
                  <a:headEnd/>
                  <a:tailEnd/>
                </a:ln>
                <a:solidFill>
                  <a:srgbClr val="000000"/>
                </a:solidFill>
                <a:latin typeface="Al-Kharshi 10"/>
              </a:rPr>
              <a:t>مكان للتشاور</a:t>
            </a:r>
          </a:p>
        </p:txBody>
      </p:sp>
      <p:sp>
        <p:nvSpPr>
          <p:cNvPr id="441350" name="WordArt 6"/>
          <p:cNvSpPr>
            <a:spLocks noChangeArrowheads="1" noChangeShapeType="1" noTextEdit="1"/>
          </p:cNvSpPr>
          <p:nvPr/>
        </p:nvSpPr>
        <p:spPr bwMode="auto">
          <a:xfrm>
            <a:off x="1066800" y="5334000"/>
            <a:ext cx="2667000" cy="1219200"/>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a:tailEnd/>
                </a:ln>
                <a:solidFill>
                  <a:srgbClr val="000000"/>
                </a:solidFill>
                <a:latin typeface="Al-Kharshi 10"/>
              </a:rPr>
              <a:t>مأوى للفقراء</a:t>
            </a:r>
          </a:p>
        </p:txBody>
      </p:sp>
      <p:sp>
        <p:nvSpPr>
          <p:cNvPr id="441351" name="WordArt 7"/>
          <p:cNvSpPr>
            <a:spLocks noChangeArrowheads="1" noChangeShapeType="1" noTextEdit="1"/>
          </p:cNvSpPr>
          <p:nvPr/>
        </p:nvSpPr>
        <p:spPr bwMode="auto">
          <a:xfrm>
            <a:off x="4343400" y="5334000"/>
            <a:ext cx="2209800" cy="874713"/>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a:tailEnd/>
                </a:ln>
                <a:solidFill>
                  <a:srgbClr val="000000"/>
                </a:solidFill>
                <a:latin typeface="Al-Kharshi 10"/>
              </a:rPr>
              <a:t>مكان للعلم</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2372" name="Text Box 4"/>
          <p:cNvSpPr txBox="1">
            <a:spLocks noChangeArrowheads="1"/>
          </p:cNvSpPr>
          <p:nvPr/>
        </p:nvSpPr>
        <p:spPr bwMode="auto">
          <a:xfrm>
            <a:off x="990600" y="4191000"/>
            <a:ext cx="5715000" cy="1555750"/>
          </a:xfrm>
          <a:prstGeom prst="rect">
            <a:avLst/>
          </a:prstGeom>
          <a:noFill/>
          <a:ln w="9525">
            <a:noFill/>
            <a:miter lim="800000"/>
            <a:headEnd/>
            <a:tailEnd/>
          </a:ln>
          <a:effectLst/>
        </p:spPr>
        <p:txBody>
          <a:bodyPr>
            <a:spAutoFit/>
          </a:bodyPr>
          <a:lstStyle/>
          <a:p>
            <a:pPr algn="just" rtl="1"/>
            <a:r>
              <a:rPr lang="ar-SA" altLang="en-US" sz="4800" b="1" dirty="0">
                <a:solidFill>
                  <a:srgbClr val="0000FF"/>
                </a:solidFill>
                <a:cs typeface="DecoType Naskh Extensions" pitchFamily="2" charset="-78"/>
              </a:rPr>
              <a:t>المؤاخاة بين المهاجرين  والأنصار</a:t>
            </a:r>
            <a:endParaRPr lang="en-US" altLang="en-US" sz="4800" b="1" dirty="0">
              <a:solidFill>
                <a:srgbClr val="0000FF"/>
              </a:solidFill>
              <a:cs typeface="DecoType Naskh Extensions" pitchFamily="2" charset="-78"/>
            </a:endParaRPr>
          </a:p>
        </p:txBody>
      </p:sp>
      <p:sp>
        <p:nvSpPr>
          <p:cNvPr id="442373" name="Rectangle 5"/>
          <p:cNvSpPr>
            <a:spLocks noChangeArrowheads="1"/>
          </p:cNvSpPr>
          <p:nvPr/>
        </p:nvSpPr>
        <p:spPr bwMode="auto">
          <a:xfrm>
            <a:off x="2895600" y="2057400"/>
            <a:ext cx="1371600" cy="990600"/>
          </a:xfrm>
          <a:prstGeom prst="rect">
            <a:avLst/>
          </a:prstGeom>
          <a:noFill/>
          <a:ln w="9525">
            <a:solidFill>
              <a:schemeClr val="tx1"/>
            </a:solidFill>
            <a:miter lim="800000"/>
            <a:headEnd/>
            <a:tailEnd/>
          </a:ln>
          <a:effectLst/>
        </p:spPr>
        <p:txBody>
          <a:bodyPr wrap="none" anchor="ctr"/>
          <a:lstStyle/>
          <a:p>
            <a:pPr algn="just" rtl="1"/>
            <a:r>
              <a:rPr lang="ar-SA" altLang="en-US" sz="8800" b="1" dirty="0">
                <a:latin typeface="Courier New" pitchFamily="49" charset="0"/>
                <a:cs typeface="DecoType Naskh Extensions" pitchFamily="2" charset="-78"/>
              </a:rPr>
              <a:t>ثانيا</a:t>
            </a:r>
            <a:endParaRPr lang="en-US" altLang="en-US" sz="8800" b="1" dirty="0">
              <a:latin typeface="Courier New" pitchFamily="49"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3394" name="Text Box 2"/>
          <p:cNvSpPr txBox="1">
            <a:spLocks noChangeArrowheads="1"/>
          </p:cNvSpPr>
          <p:nvPr/>
        </p:nvSpPr>
        <p:spPr bwMode="auto">
          <a:xfrm>
            <a:off x="762000" y="914400"/>
            <a:ext cx="4876800" cy="1708150"/>
          </a:xfrm>
          <a:prstGeom prst="rect">
            <a:avLst/>
          </a:prstGeom>
          <a:noFill/>
          <a:ln w="9525">
            <a:noFill/>
            <a:miter lim="800000"/>
            <a:headEnd/>
            <a:tailEnd/>
          </a:ln>
          <a:effectLst/>
        </p:spPr>
        <p:txBody>
          <a:bodyPr>
            <a:spAutoFit/>
          </a:bodyPr>
          <a:lstStyle/>
          <a:p>
            <a:pPr algn="just" rtl="1"/>
            <a:r>
              <a:rPr lang="ar-SA" altLang="en-US" sz="4000" b="1" dirty="0">
                <a:solidFill>
                  <a:srgbClr val="FFFF00"/>
                </a:solidFill>
                <a:cs typeface="DecoType Naskh Extensions" pitchFamily="2" charset="-78"/>
              </a:rPr>
              <a:t>عقد الرسول بين المهاجرين </a:t>
            </a:r>
            <a:r>
              <a:rPr lang="ar-SA" altLang="en-US" sz="4000" b="1" dirty="0" err="1">
                <a:solidFill>
                  <a:srgbClr val="FFFF00"/>
                </a:solidFill>
                <a:cs typeface="DecoType Naskh Extensions" pitchFamily="2" charset="-78"/>
              </a:rPr>
              <a:t>و</a:t>
            </a:r>
            <a:r>
              <a:rPr lang="ar-SA" altLang="en-US" sz="4000" b="1" dirty="0">
                <a:solidFill>
                  <a:srgbClr val="FFFF00"/>
                </a:solidFill>
                <a:cs typeface="DecoType Naskh Extensions" pitchFamily="2" charset="-78"/>
              </a:rPr>
              <a:t> الأنصار أخوة </a:t>
            </a:r>
            <a:r>
              <a:rPr lang="ar-SA" altLang="en-US" sz="4000" b="1" dirty="0" err="1">
                <a:solidFill>
                  <a:srgbClr val="FFFF00"/>
                </a:solidFill>
                <a:cs typeface="DecoType Naskh Extensions" pitchFamily="2" charset="-78"/>
              </a:rPr>
              <a:t>بها</a:t>
            </a:r>
            <a:r>
              <a:rPr lang="en-US" altLang="en-US" sz="6600" dirty="0">
                <a:cs typeface="DecoType Naskh Extensions" pitchFamily="2" charset="-78"/>
              </a:rPr>
              <a:t>:</a:t>
            </a:r>
          </a:p>
        </p:txBody>
      </p:sp>
      <p:sp>
        <p:nvSpPr>
          <p:cNvPr id="443399" name="Text Box 7"/>
          <p:cNvSpPr txBox="1">
            <a:spLocks noChangeArrowheads="1"/>
          </p:cNvSpPr>
          <p:nvPr/>
        </p:nvSpPr>
        <p:spPr bwMode="auto">
          <a:xfrm rot="-2408366">
            <a:off x="457200" y="3124200"/>
            <a:ext cx="2705100"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يتعاونون</a:t>
            </a:r>
            <a:endParaRPr lang="en-US" altLang="en-US" sz="5400" b="1">
              <a:cs typeface="DecoType Naskh Extensions" pitchFamily="2" charset="-78"/>
            </a:endParaRPr>
          </a:p>
        </p:txBody>
      </p:sp>
      <p:sp>
        <p:nvSpPr>
          <p:cNvPr id="443400" name="Text Box 8"/>
          <p:cNvSpPr txBox="1">
            <a:spLocks noChangeArrowheads="1"/>
          </p:cNvSpPr>
          <p:nvPr/>
        </p:nvSpPr>
        <p:spPr bwMode="auto">
          <a:xfrm rot="-2717614">
            <a:off x="1322387" y="3783013"/>
            <a:ext cx="2689225"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يتوافقون</a:t>
            </a:r>
            <a:endParaRPr lang="en-US" altLang="en-US" sz="5400" b="1">
              <a:cs typeface="DecoType Naskh Extensions" pitchFamily="2" charset="-78"/>
            </a:endParaRPr>
          </a:p>
        </p:txBody>
      </p:sp>
      <p:sp>
        <p:nvSpPr>
          <p:cNvPr id="443401" name="Text Box 9"/>
          <p:cNvSpPr txBox="1">
            <a:spLocks noChangeArrowheads="1"/>
          </p:cNvSpPr>
          <p:nvPr/>
        </p:nvSpPr>
        <p:spPr bwMode="auto">
          <a:xfrm rot="-2936957">
            <a:off x="2059781" y="4493419"/>
            <a:ext cx="3043238"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يتناصرون</a:t>
            </a:r>
            <a:endParaRPr lang="en-US" altLang="en-US" sz="5400" b="1">
              <a:cs typeface="DecoType Naskh Extensions" pitchFamily="2" charset="-78"/>
            </a:endParaRPr>
          </a:p>
        </p:txBody>
      </p:sp>
      <p:sp>
        <p:nvSpPr>
          <p:cNvPr id="443402" name="Text Box 10"/>
          <p:cNvSpPr txBox="1">
            <a:spLocks noChangeArrowheads="1"/>
          </p:cNvSpPr>
          <p:nvPr/>
        </p:nvSpPr>
        <p:spPr bwMode="auto">
          <a:xfrm rot="-3111591">
            <a:off x="3128962" y="5033963"/>
            <a:ext cx="2733675"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يتوارثون</a:t>
            </a:r>
            <a:endParaRPr lang="en-US" altLang="en-US" sz="5400" b="1">
              <a:cs typeface="DecoType Naskh Extensions" pitchFamily="2" charset="-78"/>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4419" name="Text Box 3"/>
          <p:cNvSpPr txBox="1">
            <a:spLocks noChangeArrowheads="1"/>
          </p:cNvSpPr>
          <p:nvPr/>
        </p:nvSpPr>
        <p:spPr bwMode="auto">
          <a:xfrm>
            <a:off x="609600" y="1295400"/>
            <a:ext cx="4572000" cy="1200329"/>
          </a:xfrm>
          <a:prstGeom prst="rect">
            <a:avLst/>
          </a:prstGeom>
          <a:noFill/>
          <a:ln w="9525">
            <a:noFill/>
            <a:miter lim="800000"/>
            <a:headEnd/>
            <a:tailEnd/>
          </a:ln>
          <a:effectLst/>
        </p:spPr>
        <p:txBody>
          <a:bodyPr>
            <a:spAutoFit/>
          </a:bodyPr>
          <a:lstStyle/>
          <a:p>
            <a:pPr algn="just" rtl="1"/>
            <a:r>
              <a:rPr lang="ar-SA" altLang="en-US" sz="3600" b="1" dirty="0">
                <a:solidFill>
                  <a:srgbClr val="FF3399"/>
                </a:solidFill>
                <a:cs typeface="DecoType Naskh Extensions" pitchFamily="2" charset="-78"/>
              </a:rPr>
              <a:t>لقد اختلف العلماء في وقت حدوث هذه المؤاخاة</a:t>
            </a:r>
            <a:r>
              <a:rPr lang="en-US" altLang="en-US" sz="3600" b="1" dirty="0">
                <a:solidFill>
                  <a:srgbClr val="FF3399"/>
                </a:solidFill>
                <a:cs typeface="DecoType Naskh Extensions" pitchFamily="2" charset="-78"/>
              </a:rPr>
              <a:t>:</a:t>
            </a:r>
          </a:p>
        </p:txBody>
      </p:sp>
      <p:sp>
        <p:nvSpPr>
          <p:cNvPr id="444420" name="AutoShape 4"/>
          <p:cNvSpPr>
            <a:spLocks noChangeArrowheads="1"/>
          </p:cNvSpPr>
          <p:nvPr/>
        </p:nvSpPr>
        <p:spPr bwMode="auto">
          <a:xfrm>
            <a:off x="5334000" y="52578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1" name="Text Box 5"/>
          <p:cNvSpPr txBox="1">
            <a:spLocks noChangeArrowheads="1"/>
          </p:cNvSpPr>
          <p:nvPr/>
        </p:nvSpPr>
        <p:spPr bwMode="auto">
          <a:xfrm>
            <a:off x="1812925" y="3381375"/>
            <a:ext cx="3586238" cy="769441"/>
          </a:xfrm>
          <a:prstGeom prst="rect">
            <a:avLst/>
          </a:prstGeom>
          <a:noFill/>
          <a:ln w="9525">
            <a:noFill/>
            <a:miter lim="800000"/>
            <a:headEnd/>
            <a:tailEnd/>
          </a:ln>
          <a:effectLst/>
        </p:spPr>
        <p:txBody>
          <a:bodyPr wrap="none">
            <a:spAutoFit/>
          </a:bodyPr>
          <a:lstStyle/>
          <a:p>
            <a:pPr algn="just" rtl="1"/>
            <a:r>
              <a:rPr lang="ar-SA" altLang="en-US" sz="4400" b="1" dirty="0">
                <a:solidFill>
                  <a:srgbClr val="66CCFF"/>
                </a:solidFill>
                <a:cs typeface="DecoType Naskh Extensions" pitchFamily="2" charset="-78"/>
              </a:rPr>
              <a:t>بعد الهجرة بخمسة أشهر</a:t>
            </a:r>
            <a:r>
              <a:rPr lang="en-US" altLang="en-US" sz="4400" b="1" dirty="0">
                <a:solidFill>
                  <a:srgbClr val="66CCFF"/>
                </a:solidFill>
                <a:cs typeface="DecoType Naskh Extensions" pitchFamily="2" charset="-78"/>
              </a:rPr>
              <a:t>.</a:t>
            </a:r>
            <a:endParaRPr lang="en-US" altLang="en-US" sz="4400" b="1" dirty="0">
              <a:cs typeface="DecoType Naskh Extensions" pitchFamily="2" charset="-78"/>
            </a:endParaRPr>
          </a:p>
        </p:txBody>
      </p:sp>
      <p:sp>
        <p:nvSpPr>
          <p:cNvPr id="444422" name="Text Box 6"/>
          <p:cNvSpPr txBox="1">
            <a:spLocks noChangeArrowheads="1"/>
          </p:cNvSpPr>
          <p:nvPr/>
        </p:nvSpPr>
        <p:spPr bwMode="auto">
          <a:xfrm>
            <a:off x="1635125" y="4067175"/>
            <a:ext cx="3475630" cy="769441"/>
          </a:xfrm>
          <a:prstGeom prst="rect">
            <a:avLst/>
          </a:prstGeom>
          <a:noFill/>
          <a:ln w="9525">
            <a:noFill/>
            <a:miter lim="800000"/>
            <a:headEnd/>
            <a:tailEnd/>
          </a:ln>
          <a:effectLst/>
        </p:spPr>
        <p:txBody>
          <a:bodyPr wrap="none">
            <a:spAutoFit/>
          </a:bodyPr>
          <a:lstStyle/>
          <a:p>
            <a:pPr algn="just" rtl="1"/>
            <a:r>
              <a:rPr lang="ar-SA" altLang="en-US" sz="4400" b="1" dirty="0">
                <a:solidFill>
                  <a:srgbClr val="FF6699"/>
                </a:solidFill>
                <a:cs typeface="DecoType Naskh Extensions" pitchFamily="2" charset="-78"/>
              </a:rPr>
              <a:t>بعد الهجرة بتسعة أشهر</a:t>
            </a:r>
            <a:r>
              <a:rPr lang="en-US" altLang="en-US" sz="4400" b="1" dirty="0">
                <a:solidFill>
                  <a:srgbClr val="FF6699"/>
                </a:solidFill>
                <a:cs typeface="DecoType Naskh Extensions" pitchFamily="2" charset="-78"/>
              </a:rPr>
              <a:t>.</a:t>
            </a:r>
          </a:p>
        </p:txBody>
      </p:sp>
      <p:sp>
        <p:nvSpPr>
          <p:cNvPr id="444423" name="Text Box 7"/>
          <p:cNvSpPr txBox="1">
            <a:spLocks noChangeArrowheads="1"/>
          </p:cNvSpPr>
          <p:nvPr/>
        </p:nvSpPr>
        <p:spPr bwMode="auto">
          <a:xfrm>
            <a:off x="1571605" y="4676775"/>
            <a:ext cx="3571899" cy="769441"/>
          </a:xfrm>
          <a:prstGeom prst="rect">
            <a:avLst/>
          </a:prstGeom>
          <a:noFill/>
          <a:ln w="9525">
            <a:noFill/>
            <a:miter lim="800000"/>
            <a:headEnd/>
            <a:tailEnd/>
          </a:ln>
          <a:effectLst/>
        </p:spPr>
        <p:txBody>
          <a:bodyPr wrap="square">
            <a:spAutoFit/>
          </a:bodyPr>
          <a:lstStyle/>
          <a:p>
            <a:pPr algn="just" rtl="1"/>
            <a:r>
              <a:rPr lang="ar-SA" altLang="en-US" sz="4400" b="1" dirty="0">
                <a:solidFill>
                  <a:srgbClr val="FFFF00"/>
                </a:solidFill>
                <a:cs typeface="DecoType Naskh Extensions" pitchFamily="2" charset="-78"/>
              </a:rPr>
              <a:t>وهو يبني المسجد</a:t>
            </a:r>
            <a:r>
              <a:rPr lang="en-US" altLang="en-US" sz="4400" b="1" dirty="0">
                <a:solidFill>
                  <a:srgbClr val="FFFF00"/>
                </a:solidFill>
                <a:cs typeface="DecoType Naskh Extensions" pitchFamily="2" charset="-78"/>
              </a:rPr>
              <a:t>.</a:t>
            </a:r>
          </a:p>
        </p:txBody>
      </p:sp>
      <p:sp>
        <p:nvSpPr>
          <p:cNvPr id="444424" name="Text Box 8"/>
          <p:cNvSpPr txBox="1">
            <a:spLocks noChangeArrowheads="1"/>
          </p:cNvSpPr>
          <p:nvPr/>
        </p:nvSpPr>
        <p:spPr bwMode="auto">
          <a:xfrm>
            <a:off x="2428861" y="5362575"/>
            <a:ext cx="2500330" cy="769441"/>
          </a:xfrm>
          <a:prstGeom prst="rect">
            <a:avLst/>
          </a:prstGeom>
          <a:noFill/>
          <a:ln w="9525">
            <a:noFill/>
            <a:miter lim="800000"/>
            <a:headEnd/>
            <a:tailEnd/>
          </a:ln>
          <a:effectLst/>
        </p:spPr>
        <p:txBody>
          <a:bodyPr wrap="square">
            <a:spAutoFit/>
          </a:bodyPr>
          <a:lstStyle/>
          <a:p>
            <a:pPr algn="just" rtl="1"/>
            <a:r>
              <a:rPr lang="ar-SA" altLang="en-US" sz="4400" dirty="0" smtClean="0">
                <a:solidFill>
                  <a:srgbClr val="FF3399"/>
                </a:solidFill>
                <a:cs typeface="DecoType Naskh Extensions" pitchFamily="2" charset="-78"/>
              </a:rPr>
              <a:t>      </a:t>
            </a:r>
            <a:r>
              <a:rPr lang="ar-SA" altLang="en-US" sz="4400" b="1" dirty="0" smtClean="0">
                <a:solidFill>
                  <a:srgbClr val="FF3399"/>
                </a:solidFill>
                <a:cs typeface="DecoType Naskh Extensions" pitchFamily="2" charset="-78"/>
              </a:rPr>
              <a:t>قبل </a:t>
            </a:r>
            <a:r>
              <a:rPr lang="ar-SA" altLang="en-US" sz="4400" b="1" dirty="0">
                <a:solidFill>
                  <a:srgbClr val="FF3399"/>
                </a:solidFill>
                <a:cs typeface="DecoType Naskh Extensions" pitchFamily="2" charset="-78"/>
              </a:rPr>
              <a:t>بنائه</a:t>
            </a:r>
            <a:endParaRPr lang="en-US" altLang="en-US" sz="4400" b="1" dirty="0">
              <a:solidFill>
                <a:srgbClr val="FF3399"/>
              </a:solidFill>
              <a:cs typeface="DecoType Naskh Extensions" pitchFamily="2" charset="-78"/>
            </a:endParaRPr>
          </a:p>
        </p:txBody>
      </p:sp>
      <p:sp>
        <p:nvSpPr>
          <p:cNvPr id="444425" name="AutoShape 9"/>
          <p:cNvSpPr>
            <a:spLocks noChangeArrowheads="1"/>
          </p:cNvSpPr>
          <p:nvPr/>
        </p:nvSpPr>
        <p:spPr bwMode="auto">
          <a:xfrm>
            <a:off x="1066800" y="2057400"/>
            <a:ext cx="3886200" cy="1295400"/>
          </a:xfrm>
          <a:prstGeom prst="flowChartDecision">
            <a:avLst/>
          </a:prstGeom>
          <a:noFill/>
          <a:ln w="9525">
            <a:solidFill>
              <a:schemeClr val="tx1"/>
            </a:solidFill>
            <a:miter lim="800000"/>
            <a:headEnd/>
            <a:tailEnd/>
          </a:ln>
          <a:effectLst/>
        </p:spPr>
        <p:txBody>
          <a:bodyPr wrap="none" anchor="ctr"/>
          <a:lstStyle/>
          <a:p>
            <a:pPr algn="just" rtl="1"/>
            <a:r>
              <a:rPr lang="ar-SA" altLang="en-US" sz="5400">
                <a:solidFill>
                  <a:schemeClr val="accent2"/>
                </a:solidFill>
                <a:cs typeface="DecoType Naskh Extensions" pitchFamily="2" charset="-78"/>
              </a:rPr>
              <a:t>قيل</a:t>
            </a:r>
            <a:endParaRPr lang="en-US" altLang="en-US" sz="5400">
              <a:solidFill>
                <a:schemeClr val="accent2"/>
              </a:solidFill>
              <a:cs typeface="DecoType Naskh Extensions" pitchFamily="2" charset="-78"/>
            </a:endParaRPr>
          </a:p>
        </p:txBody>
      </p:sp>
      <p:sp>
        <p:nvSpPr>
          <p:cNvPr id="444426" name="AutoShape 10"/>
          <p:cNvSpPr>
            <a:spLocks noChangeArrowheads="1"/>
          </p:cNvSpPr>
          <p:nvPr/>
        </p:nvSpPr>
        <p:spPr bwMode="auto">
          <a:xfrm>
            <a:off x="5334000" y="46482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7" name="AutoShape 11"/>
          <p:cNvSpPr>
            <a:spLocks noChangeArrowheads="1"/>
          </p:cNvSpPr>
          <p:nvPr/>
        </p:nvSpPr>
        <p:spPr bwMode="auto">
          <a:xfrm>
            <a:off x="5334000" y="40386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8" name="AutoShape 12"/>
          <p:cNvSpPr>
            <a:spLocks noChangeArrowheads="1"/>
          </p:cNvSpPr>
          <p:nvPr/>
        </p:nvSpPr>
        <p:spPr bwMode="auto">
          <a:xfrm>
            <a:off x="5334000" y="34290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9" name="Text Box 13"/>
          <p:cNvSpPr txBox="1">
            <a:spLocks noChangeArrowheads="1"/>
          </p:cNvSpPr>
          <p:nvPr/>
        </p:nvSpPr>
        <p:spPr bwMode="auto">
          <a:xfrm>
            <a:off x="6553200" y="3581400"/>
            <a:ext cx="2590800" cy="1920875"/>
          </a:xfrm>
          <a:prstGeom prst="rect">
            <a:avLst/>
          </a:prstGeom>
          <a:noFill/>
          <a:ln w="9525">
            <a:noFill/>
            <a:miter lim="800000"/>
            <a:headEnd/>
            <a:tailEnd/>
          </a:ln>
          <a:effectLst/>
        </p:spPr>
        <p:txBody>
          <a:bodyPr>
            <a:spAutoFit/>
          </a:bodyPr>
          <a:lstStyle/>
          <a:p>
            <a:pPr algn="just" rtl="1"/>
            <a:r>
              <a:rPr lang="en-US" altLang="en-US" sz="4000" dirty="0">
                <a:solidFill>
                  <a:schemeClr val="bg1"/>
                </a:solidFill>
                <a:cs typeface="DecoType Naskh Extensions" pitchFamily="2" charset="-78"/>
              </a:rPr>
              <a:t> </a:t>
            </a:r>
            <a:r>
              <a:rPr lang="ar-SA" altLang="en-US" sz="4000" dirty="0">
                <a:solidFill>
                  <a:srgbClr val="FF0000"/>
                </a:solidFill>
                <a:cs typeface="DecoType Naskh Extensions" pitchFamily="2" charset="-78"/>
              </a:rPr>
              <a:t>والأرجح أن ذلك كان بعد الهجرة بقليل</a:t>
            </a:r>
            <a:endParaRPr lang="en-US" altLang="en-US" sz="4000" dirty="0">
              <a:solidFill>
                <a:srgbClr val="FF0000"/>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5443" name="AutoShape 3"/>
          <p:cNvSpPr>
            <a:spLocks noChangeArrowheads="1"/>
          </p:cNvSpPr>
          <p:nvPr/>
        </p:nvSpPr>
        <p:spPr bwMode="auto">
          <a:xfrm>
            <a:off x="990600" y="838200"/>
            <a:ext cx="3886200" cy="1371600"/>
          </a:xfrm>
          <a:prstGeom prst="ribbon">
            <a:avLst>
              <a:gd name="adj1" fmla="val 12500"/>
              <a:gd name="adj2" fmla="val 75000"/>
            </a:avLst>
          </a:prstGeom>
          <a:gradFill rotWithShape="0">
            <a:gsLst>
              <a:gs pos="0">
                <a:srgbClr val="FFCCCC"/>
              </a:gs>
              <a:gs pos="100000">
                <a:srgbClr val="FF6699"/>
              </a:gs>
            </a:gsLst>
            <a:lin ang="5400000" scaled="1"/>
          </a:gradFill>
          <a:ln w="9525">
            <a:solidFill>
              <a:schemeClr val="tx1"/>
            </a:solidFill>
            <a:round/>
            <a:headEnd/>
            <a:tailEnd/>
          </a:ln>
          <a:effectLst/>
        </p:spPr>
        <p:txBody>
          <a:bodyPr wrap="none" anchor="ctr"/>
          <a:lstStyle/>
          <a:p>
            <a:pPr algn="just" rtl="1"/>
            <a:r>
              <a:rPr lang="ar-SA" altLang="en-US" sz="4800">
                <a:cs typeface="DecoType Naskh Extensions" pitchFamily="2" charset="-78"/>
              </a:rPr>
              <a:t>أسباب المؤاخاة</a:t>
            </a:r>
            <a:endParaRPr lang="en-US" altLang="en-US" sz="6600">
              <a:cs typeface="DecoType Naskh Extensions" pitchFamily="2" charset="-78"/>
            </a:endParaRPr>
          </a:p>
        </p:txBody>
      </p:sp>
      <p:sp>
        <p:nvSpPr>
          <p:cNvPr id="445444" name="Text Box 4"/>
          <p:cNvSpPr txBox="1">
            <a:spLocks noChangeArrowheads="1"/>
          </p:cNvSpPr>
          <p:nvPr/>
        </p:nvSpPr>
        <p:spPr bwMode="auto">
          <a:xfrm>
            <a:off x="609600" y="2209800"/>
            <a:ext cx="5076825" cy="1190625"/>
          </a:xfrm>
          <a:prstGeom prst="rect">
            <a:avLst/>
          </a:prstGeom>
          <a:noFill/>
          <a:ln w="9525">
            <a:noFill/>
            <a:miter lim="800000"/>
            <a:headEnd/>
            <a:tailEnd/>
          </a:ln>
          <a:effectLst/>
        </p:spPr>
        <p:txBody>
          <a:bodyPr>
            <a:spAutoFit/>
          </a:bodyPr>
          <a:lstStyle/>
          <a:p>
            <a:pPr algn="just" rtl="1"/>
            <a:r>
              <a:rPr lang="ar-SA" altLang="en-US" sz="3600" b="1" dirty="0">
                <a:solidFill>
                  <a:srgbClr val="FFFF00"/>
                </a:solidFill>
                <a:cs typeface="DecoType Naskh Extensions" pitchFamily="2" charset="-78"/>
              </a:rPr>
              <a:t>أن مجتمع المدينة أقبل على مشكلة سكانية وضائقة اقتصادية</a:t>
            </a:r>
            <a:endParaRPr lang="en-US" altLang="en-US" sz="3600" b="1" dirty="0">
              <a:solidFill>
                <a:srgbClr val="FFFF00"/>
              </a:solidFill>
              <a:cs typeface="DecoType Naskh Extensions" pitchFamily="2" charset="-78"/>
            </a:endParaRPr>
          </a:p>
        </p:txBody>
      </p:sp>
      <p:sp>
        <p:nvSpPr>
          <p:cNvPr id="445445" name="Text Box 5"/>
          <p:cNvSpPr txBox="1">
            <a:spLocks noChangeArrowheads="1"/>
          </p:cNvSpPr>
          <p:nvPr/>
        </p:nvSpPr>
        <p:spPr bwMode="auto">
          <a:xfrm>
            <a:off x="0" y="3810000"/>
            <a:ext cx="5980113" cy="1190625"/>
          </a:xfrm>
          <a:prstGeom prst="rect">
            <a:avLst/>
          </a:prstGeom>
          <a:noFill/>
          <a:ln w="9525">
            <a:noFill/>
            <a:miter lim="800000"/>
            <a:headEnd/>
            <a:tailEnd/>
          </a:ln>
          <a:effectLst/>
        </p:spPr>
        <p:txBody>
          <a:bodyPr>
            <a:spAutoFit/>
          </a:bodyPr>
          <a:lstStyle/>
          <a:p>
            <a:pPr algn="just" rtl="1"/>
            <a:r>
              <a:rPr lang="ar-SA" altLang="en-US" sz="3600" b="1" dirty="0" err="1">
                <a:solidFill>
                  <a:srgbClr val="FFFF00"/>
                </a:solidFill>
                <a:cs typeface="DecoType Naskh Extensions" pitchFamily="2" charset="-78"/>
              </a:rPr>
              <a:t>ان</a:t>
            </a:r>
            <a:r>
              <a:rPr lang="ar-SA" altLang="en-US" sz="3600" b="1" dirty="0">
                <a:solidFill>
                  <a:srgbClr val="FFFF00"/>
                </a:solidFill>
                <a:cs typeface="DecoType Naskh Extensions" pitchFamily="2" charset="-78"/>
              </a:rPr>
              <a:t> المهاجرين كانوا يجدون في المدينة غربة اجتماعية</a:t>
            </a:r>
            <a:r>
              <a:rPr lang="en-US" altLang="en-US" sz="3600" b="1" dirty="0">
                <a:solidFill>
                  <a:srgbClr val="FFFF00"/>
                </a:solidFill>
                <a:cs typeface="DecoType Naskh Extensions" pitchFamily="2" charset="-78"/>
              </a:rPr>
              <a:t>.</a:t>
            </a:r>
          </a:p>
        </p:txBody>
      </p:sp>
      <p:sp>
        <p:nvSpPr>
          <p:cNvPr id="445446" name="AutoShape 6"/>
          <p:cNvSpPr>
            <a:spLocks noChangeArrowheads="1"/>
          </p:cNvSpPr>
          <p:nvPr/>
        </p:nvSpPr>
        <p:spPr bwMode="auto">
          <a:xfrm rot="-16150970">
            <a:off x="5942012" y="5259388"/>
            <a:ext cx="728663" cy="725488"/>
          </a:xfrm>
          <a:prstGeom prst="flowChartMerge">
            <a:avLst/>
          </a:prstGeom>
          <a:solidFill>
            <a:srgbClr val="FF3399"/>
          </a:solidFill>
          <a:ln w="9525">
            <a:solidFill>
              <a:schemeClr val="tx1"/>
            </a:solidFill>
            <a:miter lim="800000"/>
            <a:headEnd/>
            <a:tailEnd/>
          </a:ln>
          <a:effectLst/>
        </p:spPr>
        <p:txBody>
          <a:bodyPr wrap="none" anchor="ctr"/>
          <a:lstStyle/>
          <a:p>
            <a:endParaRPr lang="ar-EG"/>
          </a:p>
        </p:txBody>
      </p:sp>
      <p:sp>
        <p:nvSpPr>
          <p:cNvPr id="445447" name="AutoShape 7"/>
          <p:cNvSpPr>
            <a:spLocks noChangeArrowheads="1"/>
          </p:cNvSpPr>
          <p:nvPr/>
        </p:nvSpPr>
        <p:spPr bwMode="auto">
          <a:xfrm rot="-16150970">
            <a:off x="5942012" y="4116388"/>
            <a:ext cx="728663" cy="725488"/>
          </a:xfrm>
          <a:prstGeom prst="flowChartMerge">
            <a:avLst/>
          </a:prstGeom>
          <a:solidFill>
            <a:srgbClr val="FF99CC"/>
          </a:solidFill>
          <a:ln w="9525">
            <a:solidFill>
              <a:schemeClr val="tx1"/>
            </a:solidFill>
            <a:miter lim="800000"/>
            <a:headEnd/>
            <a:tailEnd/>
          </a:ln>
          <a:effectLst/>
        </p:spPr>
        <p:txBody>
          <a:bodyPr wrap="none" anchor="ctr"/>
          <a:lstStyle/>
          <a:p>
            <a:endParaRPr lang="ar-EG"/>
          </a:p>
        </p:txBody>
      </p:sp>
      <p:sp>
        <p:nvSpPr>
          <p:cNvPr id="445448" name="AutoShape 8"/>
          <p:cNvSpPr>
            <a:spLocks noChangeArrowheads="1"/>
          </p:cNvSpPr>
          <p:nvPr/>
        </p:nvSpPr>
        <p:spPr bwMode="auto">
          <a:xfrm rot="-16150970">
            <a:off x="5865812" y="2516188"/>
            <a:ext cx="728663" cy="725488"/>
          </a:xfrm>
          <a:prstGeom prst="flowChartMerge">
            <a:avLst/>
          </a:prstGeom>
          <a:solidFill>
            <a:srgbClr val="FFCCCC"/>
          </a:solidFill>
          <a:ln w="9525">
            <a:solidFill>
              <a:schemeClr val="tx1"/>
            </a:solidFill>
            <a:miter lim="800000"/>
            <a:headEnd/>
            <a:tailEnd/>
          </a:ln>
          <a:effectLst/>
        </p:spPr>
        <p:txBody>
          <a:bodyPr wrap="none" anchor="ctr"/>
          <a:lstStyle/>
          <a:p>
            <a:endParaRPr lang="ar-EG"/>
          </a:p>
        </p:txBody>
      </p:sp>
      <p:sp>
        <p:nvSpPr>
          <p:cNvPr id="445449" name="Text Box 9"/>
          <p:cNvSpPr txBox="1">
            <a:spLocks noChangeArrowheads="1"/>
          </p:cNvSpPr>
          <p:nvPr/>
        </p:nvSpPr>
        <p:spPr bwMode="auto">
          <a:xfrm>
            <a:off x="1820863" y="5495925"/>
            <a:ext cx="3533339" cy="646331"/>
          </a:xfrm>
          <a:prstGeom prst="rect">
            <a:avLst/>
          </a:prstGeom>
          <a:noFill/>
          <a:ln w="9525">
            <a:noFill/>
            <a:miter lim="800000"/>
            <a:headEnd/>
            <a:tailEnd/>
          </a:ln>
          <a:effectLst/>
        </p:spPr>
        <p:txBody>
          <a:bodyPr wrap="none">
            <a:spAutoFit/>
          </a:bodyPr>
          <a:lstStyle/>
          <a:p>
            <a:pPr algn="just" rtl="1"/>
            <a:r>
              <a:rPr lang="ar-SA" altLang="en-US" sz="3600" b="1" dirty="0">
                <a:cs typeface="DecoType Naskh Extensions" pitchFamily="2" charset="-78"/>
              </a:rPr>
              <a:t>قطعا لدسائس الأعداء اليهود</a:t>
            </a:r>
            <a:r>
              <a:rPr lang="en-US" altLang="en-US" sz="3600" b="1" dirty="0">
                <a:cs typeface="DecoType Naskh Extensions" pitchFamily="2" charset="-78"/>
              </a:rPr>
              <a:t>.</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46468" name="WordArt 4"/>
          <p:cNvSpPr>
            <a:spLocks noChangeArrowheads="1" noChangeShapeType="1" noTextEdit="1"/>
          </p:cNvSpPr>
          <p:nvPr/>
        </p:nvSpPr>
        <p:spPr bwMode="auto">
          <a:xfrm>
            <a:off x="990600" y="2743200"/>
            <a:ext cx="5486400" cy="3048000"/>
          </a:xfrm>
          <a:prstGeom prst="rect">
            <a:avLst/>
          </a:prstGeom>
        </p:spPr>
        <p:txBody>
          <a:bodyPr wrap="none" fromWordArt="1">
            <a:prstTxWarp prst="textPlain">
              <a:avLst>
                <a:gd name="adj" fmla="val 50000"/>
              </a:avLst>
            </a:prstTxWarp>
          </a:bodyPr>
          <a:lstStyle/>
          <a:p>
            <a:pPr algn="ctr" rtl="1"/>
            <a:r>
              <a:rPr lang="ar-EG" sz="3600" b="1" kern="10" spc="720">
                <a:ln w="9525">
                  <a:solidFill>
                    <a:srgbClr val="6666FF"/>
                  </a:solidFill>
                  <a:round/>
                  <a:headEnd/>
                  <a:tailEnd/>
                </a:ln>
                <a:gradFill rotWithShape="0">
                  <a:gsLst>
                    <a:gs pos="0">
                      <a:srgbClr val="FFCCFF"/>
                    </a:gs>
                    <a:gs pos="100000">
                      <a:srgbClr val="CC66FF"/>
                    </a:gs>
                  </a:gsLst>
                  <a:lin ang="5400000" scaled="1"/>
                </a:gradFill>
                <a:effectLst>
                  <a:outerShdw dist="45791" dir="3378596" algn="ctr" rotWithShape="0">
                    <a:srgbClr val="4D4D4D"/>
                  </a:outerShdw>
                </a:effectLst>
                <a:latin typeface="Arial"/>
                <a:cs typeface="Arial"/>
              </a:rPr>
              <a:t>نماذج من المؤاخاة</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448515" name="Object 3"/>
          <p:cNvGraphicFramePr>
            <a:graphicFrameLocks noChangeAspect="1"/>
          </p:cNvGraphicFramePr>
          <p:nvPr/>
        </p:nvGraphicFramePr>
        <p:xfrm>
          <a:off x="2438400" y="3276600"/>
          <a:ext cx="2667000" cy="1260475"/>
        </p:xfrm>
        <a:graphic>
          <a:graphicData uri="http://schemas.openxmlformats.org/presentationml/2006/ole">
            <mc:AlternateContent xmlns:mc="http://schemas.openxmlformats.org/markup-compatibility/2006">
              <mc:Choice xmlns:v="urn:schemas-microsoft-com:vml" Requires="v">
                <p:oleObj spid="_x0000_s448529" name="Clip" r:id="rId4" imgW="4960938" imgH="2811463" progId="">
                  <p:embed/>
                </p:oleObj>
              </mc:Choice>
              <mc:Fallback>
                <p:oleObj name="Clip" r:id="rId4" imgW="4960938" imgH="2811463" progId="">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3276600"/>
                        <a:ext cx="2667000" cy="1260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8516" name="Rectangle 4"/>
          <p:cNvSpPr>
            <a:spLocks noChangeArrowheads="1"/>
          </p:cNvSpPr>
          <p:nvPr/>
        </p:nvSpPr>
        <p:spPr bwMode="auto">
          <a:xfrm>
            <a:off x="4572000" y="3200400"/>
            <a:ext cx="2438400" cy="12192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1200"/>
          </a:p>
        </p:txBody>
      </p:sp>
      <p:sp>
        <p:nvSpPr>
          <p:cNvPr id="448517" name="Rectangle 5"/>
          <p:cNvSpPr>
            <a:spLocks noChangeArrowheads="1"/>
          </p:cNvSpPr>
          <p:nvPr/>
        </p:nvSpPr>
        <p:spPr bwMode="auto">
          <a:xfrm>
            <a:off x="304800" y="3200400"/>
            <a:ext cx="2438400" cy="9906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1200"/>
          </a:p>
        </p:txBody>
      </p:sp>
      <p:sp>
        <p:nvSpPr>
          <p:cNvPr id="448518" name="Text Box 6"/>
          <p:cNvSpPr txBox="1">
            <a:spLocks noChangeArrowheads="1"/>
          </p:cNvSpPr>
          <p:nvPr/>
        </p:nvSpPr>
        <p:spPr bwMode="auto">
          <a:xfrm>
            <a:off x="4191000" y="3276600"/>
            <a:ext cx="3390900" cy="1127125"/>
          </a:xfrm>
          <a:prstGeom prst="rect">
            <a:avLst/>
          </a:prstGeom>
          <a:noFill/>
          <a:ln w="9525">
            <a:noFill/>
            <a:miter lim="800000"/>
            <a:headEnd/>
            <a:tailEnd/>
          </a:ln>
          <a:effectLst/>
        </p:spPr>
        <p:txBody>
          <a:bodyPr>
            <a:spAutoFit/>
          </a:bodyPr>
          <a:lstStyle/>
          <a:p>
            <a:pPr algn="ctr"/>
            <a:r>
              <a:rPr lang="ar-SA" altLang="en-US" sz="4400" b="1">
                <a:latin typeface="Impact" pitchFamily="34" charset="0"/>
                <a:cs typeface="DecoType Naskh Variants" pitchFamily="2" charset="-78"/>
              </a:rPr>
              <a:t>الرسول</a:t>
            </a:r>
            <a:endParaRPr lang="en-US" altLang="en-US" sz="3600" b="1">
              <a:latin typeface="Impact" pitchFamily="34" charset="0"/>
              <a:cs typeface="DecoType Naskh Variants" pitchFamily="2" charset="-78"/>
            </a:endParaRPr>
          </a:p>
          <a:p>
            <a:pPr algn="ctr"/>
            <a:r>
              <a:rPr lang="ar-SA" altLang="en-US" b="1">
                <a:latin typeface="Impact" pitchFamily="34" charset="0"/>
                <a:cs typeface="DecoType Naskh Variants" pitchFamily="2" charset="-78"/>
              </a:rPr>
              <a:t>صلى الله عليه وسلم</a:t>
            </a:r>
            <a:endParaRPr lang="en-US" altLang="en-US" sz="3600" b="1">
              <a:latin typeface="Impact" pitchFamily="34" charset="0"/>
              <a:cs typeface="DecoType Naskh Variants" pitchFamily="2" charset="-78"/>
            </a:endParaRPr>
          </a:p>
        </p:txBody>
      </p:sp>
      <p:sp>
        <p:nvSpPr>
          <p:cNvPr id="448519" name="Text Box 7"/>
          <p:cNvSpPr txBox="1">
            <a:spLocks noChangeArrowheads="1"/>
          </p:cNvSpPr>
          <p:nvPr/>
        </p:nvSpPr>
        <p:spPr bwMode="auto">
          <a:xfrm>
            <a:off x="0" y="3352800"/>
            <a:ext cx="2895600" cy="641350"/>
          </a:xfrm>
          <a:prstGeom prst="rect">
            <a:avLst/>
          </a:prstGeom>
          <a:noFill/>
          <a:ln w="9525">
            <a:noFill/>
            <a:miter lim="800000"/>
            <a:headEnd/>
            <a:tailEnd/>
          </a:ln>
          <a:effectLst/>
        </p:spPr>
        <p:txBody>
          <a:bodyPr>
            <a:spAutoFit/>
          </a:bodyPr>
          <a:lstStyle/>
          <a:p>
            <a:pPr algn="ctr"/>
            <a:r>
              <a:rPr lang="ar-SA" altLang="en-US" sz="3600" b="1">
                <a:cs typeface="DecoType Naskh" pitchFamily="2" charset="-78"/>
              </a:rPr>
              <a:t>علي بن أبي طالب</a:t>
            </a:r>
            <a:endParaRPr lang="en-US" altLang="en-US" sz="3600" b="1">
              <a:cs typeface="DecoType Naskh" pitchFamily="2" charset="-78"/>
            </a:endParaRPr>
          </a:p>
        </p:txBody>
      </p:sp>
      <p:graphicFrame>
        <p:nvGraphicFramePr>
          <p:cNvPr id="448520" name="Object 8"/>
          <p:cNvGraphicFramePr>
            <a:graphicFrameLocks noChangeAspect="1"/>
          </p:cNvGraphicFramePr>
          <p:nvPr/>
        </p:nvGraphicFramePr>
        <p:xfrm>
          <a:off x="2514600" y="4876800"/>
          <a:ext cx="2362200" cy="1676400"/>
        </p:xfrm>
        <a:graphic>
          <a:graphicData uri="http://schemas.openxmlformats.org/presentationml/2006/ole">
            <mc:AlternateContent xmlns:mc="http://schemas.openxmlformats.org/markup-compatibility/2006">
              <mc:Choice xmlns:v="urn:schemas-microsoft-com:vml" Requires="v">
                <p:oleObj spid="_x0000_s448530" name="Clip" r:id="rId6" imgW="4960938" imgH="2811463" progId="">
                  <p:embed/>
                </p:oleObj>
              </mc:Choice>
              <mc:Fallback>
                <p:oleObj name="Clip" r:id="rId6" imgW="4960938" imgH="2811463" progId="">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4876800"/>
                        <a:ext cx="2362200"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8521" name="Rectangle 9"/>
          <p:cNvSpPr>
            <a:spLocks noChangeArrowheads="1"/>
          </p:cNvSpPr>
          <p:nvPr/>
        </p:nvSpPr>
        <p:spPr bwMode="auto">
          <a:xfrm>
            <a:off x="4572000" y="4800600"/>
            <a:ext cx="2438400" cy="9906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1200"/>
          </a:p>
        </p:txBody>
      </p:sp>
      <p:sp>
        <p:nvSpPr>
          <p:cNvPr id="448522" name="Text Box 10"/>
          <p:cNvSpPr txBox="1">
            <a:spLocks noChangeArrowheads="1"/>
          </p:cNvSpPr>
          <p:nvPr/>
        </p:nvSpPr>
        <p:spPr bwMode="auto">
          <a:xfrm>
            <a:off x="4800600" y="5029200"/>
            <a:ext cx="2165350" cy="579438"/>
          </a:xfrm>
          <a:prstGeom prst="rect">
            <a:avLst/>
          </a:prstGeom>
          <a:noFill/>
          <a:ln w="9525">
            <a:noFill/>
            <a:miter lim="800000"/>
            <a:headEnd/>
            <a:tailEnd/>
          </a:ln>
          <a:effectLst/>
        </p:spPr>
        <p:txBody>
          <a:bodyPr>
            <a:spAutoFit/>
          </a:bodyPr>
          <a:lstStyle/>
          <a:p>
            <a:pPr algn="ctr"/>
            <a:r>
              <a:rPr lang="ar-SA" altLang="en-US" sz="3200" b="1">
                <a:cs typeface="DecoType Naskh" pitchFamily="2" charset="-78"/>
              </a:rPr>
              <a:t>أبو بكر الصديق</a:t>
            </a:r>
            <a:endParaRPr lang="en-US" altLang="en-US" sz="3200" b="1">
              <a:cs typeface="DecoType Naskh" pitchFamily="2" charset="-78"/>
            </a:endParaRPr>
          </a:p>
        </p:txBody>
      </p:sp>
      <p:sp>
        <p:nvSpPr>
          <p:cNvPr id="448523" name="Rectangle 11"/>
          <p:cNvSpPr>
            <a:spLocks noChangeArrowheads="1"/>
          </p:cNvSpPr>
          <p:nvPr/>
        </p:nvSpPr>
        <p:spPr bwMode="auto">
          <a:xfrm>
            <a:off x="304800" y="4876800"/>
            <a:ext cx="2438400" cy="8382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5400"/>
          </a:p>
        </p:txBody>
      </p:sp>
      <p:sp>
        <p:nvSpPr>
          <p:cNvPr id="448524" name="Text Box 12"/>
          <p:cNvSpPr txBox="1">
            <a:spLocks noChangeArrowheads="1"/>
          </p:cNvSpPr>
          <p:nvPr/>
        </p:nvSpPr>
        <p:spPr bwMode="auto">
          <a:xfrm>
            <a:off x="228600" y="4953000"/>
            <a:ext cx="2971800" cy="914400"/>
          </a:xfrm>
          <a:prstGeom prst="rect">
            <a:avLst/>
          </a:prstGeom>
          <a:noFill/>
          <a:ln w="9525">
            <a:noFill/>
            <a:miter lim="800000"/>
            <a:headEnd/>
            <a:tailEnd/>
          </a:ln>
          <a:effectLst/>
        </p:spPr>
        <p:txBody>
          <a:bodyPr>
            <a:spAutoFit/>
          </a:bodyPr>
          <a:lstStyle/>
          <a:p>
            <a:pPr algn="ctr"/>
            <a:r>
              <a:rPr lang="ar-SA" altLang="en-US" sz="3600" b="1">
                <a:cs typeface="DecoType Naskh" pitchFamily="2" charset="-78"/>
              </a:rPr>
              <a:t>خارجة</a:t>
            </a:r>
            <a:r>
              <a:rPr lang="ar-SA" altLang="en-US" sz="4400" b="1">
                <a:cs typeface="DecoType Naskh" pitchFamily="2" charset="-78"/>
              </a:rPr>
              <a:t> بن زيد</a:t>
            </a:r>
            <a:endParaRPr lang="en-US" altLang="en-US" sz="4400" b="1">
              <a:cs typeface="DecoType Naskh" pitchFamily="2" charset="-78"/>
            </a:endParaRPr>
          </a:p>
          <a:p>
            <a:pPr algn="ctr"/>
            <a:endParaRPr lang="en-US" altLang="en-US" sz="1000" b="1">
              <a:cs typeface="DecoType Naskh" pitchFamily="2" charset="-78"/>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449539" name="Object 3"/>
          <p:cNvGraphicFramePr>
            <a:graphicFrameLocks noChangeAspect="1"/>
          </p:cNvGraphicFramePr>
          <p:nvPr/>
        </p:nvGraphicFramePr>
        <p:xfrm>
          <a:off x="2438400" y="2971800"/>
          <a:ext cx="2514600" cy="1189038"/>
        </p:xfrm>
        <a:graphic>
          <a:graphicData uri="http://schemas.openxmlformats.org/presentationml/2006/ole">
            <mc:AlternateContent xmlns:mc="http://schemas.openxmlformats.org/markup-compatibility/2006">
              <mc:Choice xmlns:v="urn:schemas-microsoft-com:vml" Requires="v">
                <p:oleObj spid="_x0000_s449549" name="Clip" r:id="rId4" imgW="4960938" imgH="2811463" progId="">
                  <p:embed/>
                </p:oleObj>
              </mc:Choice>
              <mc:Fallback>
                <p:oleObj name="Clip" r:id="rId4" imgW="4960938" imgH="2811463" progId="">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971800"/>
                        <a:ext cx="2514600" cy="1189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9540" name="Object 4"/>
          <p:cNvGraphicFramePr>
            <a:graphicFrameLocks noChangeAspect="1"/>
          </p:cNvGraphicFramePr>
          <p:nvPr/>
        </p:nvGraphicFramePr>
        <p:xfrm>
          <a:off x="2743200" y="4648200"/>
          <a:ext cx="1717675" cy="1676400"/>
        </p:xfrm>
        <a:graphic>
          <a:graphicData uri="http://schemas.openxmlformats.org/presentationml/2006/ole">
            <mc:AlternateContent xmlns:mc="http://schemas.openxmlformats.org/markup-compatibility/2006">
              <mc:Choice xmlns:v="urn:schemas-microsoft-com:vml" Requires="v">
                <p:oleObj spid="_x0000_s449550" name="Clip" r:id="rId6" imgW="4960938" imgH="2811463" progId="">
                  <p:embed/>
                </p:oleObj>
              </mc:Choice>
              <mc:Fallback>
                <p:oleObj name="Clip" r:id="rId6" imgW="4960938" imgH="2811463" progId="">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4648200"/>
                        <a:ext cx="1717675"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9541" name="Text Box 5"/>
          <p:cNvSpPr txBox="1">
            <a:spLocks noChangeArrowheads="1"/>
          </p:cNvSpPr>
          <p:nvPr/>
        </p:nvSpPr>
        <p:spPr bwMode="auto">
          <a:xfrm>
            <a:off x="8004175" y="1306513"/>
            <a:ext cx="273050" cy="304800"/>
          </a:xfrm>
          <a:prstGeom prst="rect">
            <a:avLst/>
          </a:prstGeom>
          <a:noFill/>
          <a:ln w="9525">
            <a:noFill/>
            <a:miter lim="800000"/>
            <a:headEnd/>
            <a:tailEnd/>
          </a:ln>
          <a:effectLst/>
        </p:spPr>
        <p:txBody>
          <a:bodyPr wrap="none">
            <a:spAutoFit/>
          </a:bodyPr>
          <a:lstStyle/>
          <a:p>
            <a:pPr algn="ctr" rtl="1"/>
            <a:endParaRPr lang="en-US" altLang="en-US" sz="1400"/>
          </a:p>
        </p:txBody>
      </p:sp>
      <p:sp>
        <p:nvSpPr>
          <p:cNvPr id="449542" name="Rectangle 6"/>
          <p:cNvSpPr>
            <a:spLocks noChangeArrowheads="1"/>
          </p:cNvSpPr>
          <p:nvPr/>
        </p:nvSpPr>
        <p:spPr bwMode="auto">
          <a:xfrm>
            <a:off x="228600" y="2819400"/>
            <a:ext cx="2438400" cy="8382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3" name="Text Box 7"/>
          <p:cNvSpPr txBox="1">
            <a:spLocks noChangeArrowheads="1"/>
          </p:cNvSpPr>
          <p:nvPr/>
        </p:nvSpPr>
        <p:spPr bwMode="auto">
          <a:xfrm>
            <a:off x="228600" y="2895600"/>
            <a:ext cx="2436813" cy="823913"/>
          </a:xfrm>
          <a:prstGeom prst="rect">
            <a:avLst/>
          </a:prstGeom>
          <a:noFill/>
          <a:ln w="9525">
            <a:noFill/>
            <a:miter lim="800000"/>
            <a:headEnd/>
            <a:tailEnd/>
          </a:ln>
          <a:effectLst/>
        </p:spPr>
        <p:txBody>
          <a:bodyPr>
            <a:spAutoFit/>
          </a:bodyPr>
          <a:lstStyle/>
          <a:p>
            <a:pPr algn="ctr" rtl="1"/>
            <a:r>
              <a:rPr lang="ar-SA" altLang="en-US" sz="4800" b="1">
                <a:cs typeface="DecoType Naskh" pitchFamily="2" charset="-78"/>
              </a:rPr>
              <a:t>زيد بن حارثة</a:t>
            </a:r>
            <a:endParaRPr lang="en-US" altLang="en-US" sz="4800" b="1">
              <a:cs typeface="DecoType Naskh" pitchFamily="2" charset="-78"/>
            </a:endParaRPr>
          </a:p>
        </p:txBody>
      </p:sp>
      <p:sp>
        <p:nvSpPr>
          <p:cNvPr id="449544" name="Rectangle 8"/>
          <p:cNvSpPr>
            <a:spLocks noChangeArrowheads="1"/>
          </p:cNvSpPr>
          <p:nvPr/>
        </p:nvSpPr>
        <p:spPr bwMode="auto">
          <a:xfrm>
            <a:off x="4572000" y="2819400"/>
            <a:ext cx="2438400" cy="9906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5" name="Text Box 9"/>
          <p:cNvSpPr txBox="1">
            <a:spLocks noChangeArrowheads="1"/>
          </p:cNvSpPr>
          <p:nvPr/>
        </p:nvSpPr>
        <p:spPr bwMode="auto">
          <a:xfrm>
            <a:off x="5276850" y="2895600"/>
            <a:ext cx="1292225" cy="914400"/>
          </a:xfrm>
          <a:prstGeom prst="rect">
            <a:avLst/>
          </a:prstGeom>
          <a:noFill/>
          <a:ln w="9525">
            <a:noFill/>
            <a:miter lim="800000"/>
            <a:headEnd/>
            <a:tailEnd/>
          </a:ln>
          <a:effectLst/>
        </p:spPr>
        <p:txBody>
          <a:bodyPr wrap="none">
            <a:spAutoFit/>
          </a:bodyPr>
          <a:lstStyle/>
          <a:p>
            <a:pPr algn="ctr" rtl="1"/>
            <a:r>
              <a:rPr lang="ar-SA" altLang="en-US" sz="5400">
                <a:cs typeface="DecoType Naskh" pitchFamily="2" charset="-78"/>
              </a:rPr>
              <a:t>حمزة</a:t>
            </a:r>
            <a:endParaRPr lang="en-US" altLang="en-US" sz="5400">
              <a:cs typeface="DecoType Naskh" pitchFamily="2" charset="-78"/>
            </a:endParaRPr>
          </a:p>
        </p:txBody>
      </p:sp>
      <p:sp>
        <p:nvSpPr>
          <p:cNvPr id="449546" name="Rectangle 10"/>
          <p:cNvSpPr>
            <a:spLocks noChangeArrowheads="1"/>
          </p:cNvSpPr>
          <p:nvPr/>
        </p:nvSpPr>
        <p:spPr bwMode="auto">
          <a:xfrm>
            <a:off x="533400" y="4648200"/>
            <a:ext cx="2438400" cy="6858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7" name="Text Box 11"/>
          <p:cNvSpPr txBox="1">
            <a:spLocks noChangeArrowheads="1"/>
          </p:cNvSpPr>
          <p:nvPr/>
        </p:nvSpPr>
        <p:spPr bwMode="auto">
          <a:xfrm>
            <a:off x="533400" y="4724400"/>
            <a:ext cx="2209800" cy="762000"/>
          </a:xfrm>
          <a:prstGeom prst="rect">
            <a:avLst/>
          </a:prstGeom>
          <a:noFill/>
          <a:ln w="9525">
            <a:noFill/>
            <a:miter lim="800000"/>
            <a:headEnd/>
            <a:tailEnd/>
          </a:ln>
          <a:effectLst/>
        </p:spPr>
        <p:txBody>
          <a:bodyPr>
            <a:spAutoFit/>
          </a:bodyPr>
          <a:lstStyle/>
          <a:p>
            <a:pPr algn="ctr" rtl="1"/>
            <a:r>
              <a:rPr lang="ar-SA" altLang="en-US" sz="4400" b="1">
                <a:cs typeface="DecoType Naskh" pitchFamily="2" charset="-78"/>
              </a:rPr>
              <a:t>سعد بن الربيع</a:t>
            </a:r>
            <a:endParaRPr lang="en-US" altLang="en-US" sz="4400" b="1">
              <a:cs typeface="DecoType Naskh" pitchFamily="2" charset="-78"/>
            </a:endParaRPr>
          </a:p>
        </p:txBody>
      </p:sp>
      <p:sp>
        <p:nvSpPr>
          <p:cNvPr id="449548" name="Rectangle 12"/>
          <p:cNvSpPr>
            <a:spLocks noChangeArrowheads="1"/>
          </p:cNvSpPr>
          <p:nvPr/>
        </p:nvSpPr>
        <p:spPr bwMode="auto">
          <a:xfrm>
            <a:off x="4267200" y="4572000"/>
            <a:ext cx="2438400" cy="9906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9" name="Text Box 13"/>
          <p:cNvSpPr txBox="1">
            <a:spLocks noChangeArrowheads="1"/>
          </p:cNvSpPr>
          <p:nvPr/>
        </p:nvSpPr>
        <p:spPr bwMode="auto">
          <a:xfrm>
            <a:off x="4191000" y="4495800"/>
            <a:ext cx="2819400" cy="1190625"/>
          </a:xfrm>
          <a:prstGeom prst="rect">
            <a:avLst/>
          </a:prstGeom>
          <a:noFill/>
          <a:ln w="9525">
            <a:noFill/>
            <a:miter lim="800000"/>
            <a:headEnd/>
            <a:tailEnd/>
          </a:ln>
          <a:effectLst/>
        </p:spPr>
        <p:txBody>
          <a:bodyPr>
            <a:spAutoFit/>
          </a:bodyPr>
          <a:lstStyle/>
          <a:p>
            <a:pPr algn="ctr" rtl="1"/>
            <a:r>
              <a:rPr lang="ar-SA" altLang="en-US" sz="3600" b="1">
                <a:cs typeface="DecoType Naskh Extensions" pitchFamily="2" charset="-78"/>
              </a:rPr>
              <a:t>عبد الرحمن بن عوف</a:t>
            </a:r>
            <a:endParaRPr lang="en-US" altLang="en-US" sz="3600" b="1">
              <a:cs typeface="DecoType Naskh Extensions" pitchFamily="2" charset="-78"/>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0563" name="WordArt 3"/>
          <p:cNvSpPr>
            <a:spLocks noChangeArrowheads="1" noChangeShapeType="1" noTextEdit="1"/>
          </p:cNvSpPr>
          <p:nvPr/>
        </p:nvSpPr>
        <p:spPr bwMode="auto">
          <a:xfrm>
            <a:off x="1600200" y="2895600"/>
            <a:ext cx="4572000" cy="1401763"/>
          </a:xfrm>
          <a:prstGeom prst="rect">
            <a:avLst/>
          </a:prstGeom>
        </p:spPr>
        <p:txBody>
          <a:bodyPr wrap="none" fromWordArt="1">
            <a:prstTxWarp prst="textPlain">
              <a:avLst>
                <a:gd name="adj" fmla="val 50000"/>
              </a:avLst>
            </a:prstTxWarp>
          </a:bodyPr>
          <a:lstStyle/>
          <a:p>
            <a:pPr algn="ctr" rtl="1"/>
            <a:r>
              <a:rPr lang="ar-EG" sz="3600" b="1" kern="10" dirty="0">
                <a:ln w="12700">
                  <a:solidFill>
                    <a:srgbClr val="3333CC"/>
                  </a:solidFill>
                  <a:round/>
                  <a:headEnd/>
                  <a:tailEnd/>
                </a:ln>
                <a:gradFill rotWithShape="0">
                  <a:gsLst>
                    <a:gs pos="0">
                      <a:srgbClr val="CCFF33"/>
                    </a:gs>
                    <a:gs pos="100000">
                      <a:srgbClr val="CCFF33">
                        <a:gamma/>
                        <a:shade val="76078"/>
                        <a:invGamma/>
                      </a:srgbClr>
                    </a:gs>
                  </a:gsLst>
                  <a:lin ang="5400000" scaled="1"/>
                </a:gradFill>
                <a:effectLst>
                  <a:outerShdw dist="45791" dir="2021404" algn="ctr" rotWithShape="0">
                    <a:srgbClr val="9999FF"/>
                  </a:outerShdw>
                </a:effectLst>
                <a:latin typeface="Arial"/>
                <a:cs typeface="Arial"/>
              </a:rPr>
              <a:t>(آخى بين مائة، خمسين من المهاجرين</a:t>
            </a:r>
          </a:p>
        </p:txBody>
      </p:sp>
      <p:sp>
        <p:nvSpPr>
          <p:cNvPr id="450564" name="WordArt 4"/>
          <p:cNvSpPr>
            <a:spLocks noChangeArrowheads="1" noChangeShapeType="1" noTextEdit="1"/>
          </p:cNvSpPr>
          <p:nvPr/>
        </p:nvSpPr>
        <p:spPr bwMode="auto">
          <a:xfrm>
            <a:off x="1447800" y="4343400"/>
            <a:ext cx="4419600" cy="1179513"/>
          </a:xfrm>
          <a:prstGeom prst="rect">
            <a:avLst/>
          </a:prstGeom>
        </p:spPr>
        <p:txBody>
          <a:bodyPr wrap="none" fromWordArt="1">
            <a:prstTxWarp prst="textPlain">
              <a:avLst>
                <a:gd name="adj" fmla="val 50000"/>
              </a:avLst>
            </a:prstTxWarp>
          </a:bodyPr>
          <a:lstStyle/>
          <a:p>
            <a:pPr algn="ctr" rtl="1"/>
            <a:r>
              <a:rPr lang="ar-EG" sz="3600" b="1" kern="10">
                <a:ln w="12700">
                  <a:solidFill>
                    <a:srgbClr val="3333CC"/>
                  </a:solidFill>
                  <a:round/>
                  <a:headEnd/>
                  <a:tailEnd/>
                </a:ln>
                <a:gradFill rotWithShape="0">
                  <a:gsLst>
                    <a:gs pos="0">
                      <a:srgbClr val="CCFF33"/>
                    </a:gs>
                    <a:gs pos="100000">
                      <a:srgbClr val="CCFF33">
                        <a:gamma/>
                        <a:shade val="66275"/>
                        <a:invGamma/>
                      </a:srgbClr>
                    </a:gs>
                  </a:gsLst>
                  <a:lin ang="5400000" scaled="1"/>
                </a:gradFill>
                <a:effectLst>
                  <a:outerShdw dist="45791" dir="2021404" algn="ctr" rotWithShape="0">
                    <a:srgbClr val="9999FF"/>
                  </a:outerShdw>
                </a:effectLst>
                <a:latin typeface="Arial"/>
                <a:cs typeface="Arial"/>
              </a:rPr>
              <a:t>وخمسين من الأنصار)</a:t>
            </a:r>
          </a:p>
        </p:txBody>
      </p:sp>
      <p:sp>
        <p:nvSpPr>
          <p:cNvPr id="450565" name="Text Box 5"/>
          <p:cNvSpPr txBox="1">
            <a:spLocks noChangeArrowheads="1"/>
          </p:cNvSpPr>
          <p:nvPr/>
        </p:nvSpPr>
        <p:spPr bwMode="auto">
          <a:xfrm>
            <a:off x="6032500" y="0"/>
            <a:ext cx="3282950" cy="914400"/>
          </a:xfrm>
          <a:prstGeom prst="rect">
            <a:avLst/>
          </a:prstGeom>
          <a:noFill/>
          <a:ln w="9525">
            <a:noFill/>
            <a:miter lim="800000"/>
            <a:headEnd/>
            <a:tailEnd/>
          </a:ln>
          <a:effectLst/>
        </p:spPr>
        <p:txBody>
          <a:bodyPr wrap="none">
            <a:spAutoFit/>
          </a:bodyPr>
          <a:lstStyle/>
          <a:p>
            <a:pPr algn="ctr"/>
            <a:r>
              <a:rPr lang="ar-SA" altLang="en-US" sz="5400">
                <a:solidFill>
                  <a:srgbClr val="99FF33"/>
                </a:solidFill>
              </a:rPr>
              <a:t>قال ابن سعد</a:t>
            </a:r>
            <a:r>
              <a:rPr lang="en-US" altLang="en-US" sz="5400">
                <a:solidFill>
                  <a:srgbClr val="99FF33"/>
                </a:solidFill>
              </a:rPr>
              <a:t>:</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51587" name="Text Box 3"/>
          <p:cNvSpPr txBox="1">
            <a:spLocks noChangeArrowheads="1"/>
          </p:cNvSpPr>
          <p:nvPr/>
        </p:nvSpPr>
        <p:spPr bwMode="auto">
          <a:xfrm>
            <a:off x="914400" y="1285860"/>
            <a:ext cx="5867400" cy="1200329"/>
          </a:xfrm>
          <a:prstGeom prst="rect">
            <a:avLst/>
          </a:prstGeom>
          <a:noFill/>
          <a:ln w="9525">
            <a:noFill/>
            <a:miter lim="800000"/>
            <a:headEnd/>
            <a:tailEnd/>
          </a:ln>
          <a:effectLst/>
        </p:spPr>
        <p:txBody>
          <a:bodyPr wrap="square">
            <a:spAutoFit/>
          </a:bodyPr>
          <a:lstStyle/>
          <a:p>
            <a:pPr algn="ctr" rtl="1"/>
            <a:r>
              <a:rPr lang="ar-SA" altLang="en-US" b="1" dirty="0">
                <a:latin typeface="Courier New Backslanted" pitchFamily="57" charset="0"/>
                <a:cs typeface="DecoType Naskh" pitchFamily="2" charset="-78"/>
              </a:rPr>
              <a:t>لم </a:t>
            </a:r>
            <a:r>
              <a:rPr lang="ar-SA" altLang="en-US" sz="3600" b="1" dirty="0">
                <a:solidFill>
                  <a:srgbClr val="FFFF00"/>
                </a:solidFill>
                <a:latin typeface="Courier New Backslanted" pitchFamily="57" charset="0"/>
                <a:cs typeface="DecoType Naskh" pitchFamily="2" charset="-78"/>
              </a:rPr>
              <a:t>تكن هذه الأخوة أخوة </a:t>
            </a:r>
            <a:r>
              <a:rPr lang="ar-SA" altLang="en-US" sz="3600" b="1" dirty="0" smtClean="0">
                <a:solidFill>
                  <a:srgbClr val="FFFF00"/>
                </a:solidFill>
                <a:latin typeface="Courier New Backslanted" pitchFamily="57" charset="0"/>
                <a:cs typeface="DecoType Naskh" pitchFamily="2" charset="-78"/>
              </a:rPr>
              <a:t>إسلام </a:t>
            </a:r>
            <a:r>
              <a:rPr lang="ar-SA" altLang="en-US" sz="3600" b="1" dirty="0">
                <a:solidFill>
                  <a:srgbClr val="FFFF00"/>
                </a:solidFill>
                <a:latin typeface="Courier New Backslanted" pitchFamily="57" charset="0"/>
                <a:cs typeface="DecoType Naskh" pitchFamily="2" charset="-78"/>
              </a:rPr>
              <a:t>وارتفاق فحسب وإنما كانت أخوة </a:t>
            </a:r>
            <a:r>
              <a:rPr lang="ar-SA" altLang="en-US" sz="3600" b="1" dirty="0" err="1">
                <a:solidFill>
                  <a:srgbClr val="FFFF00"/>
                </a:solidFill>
                <a:latin typeface="Courier New Backslanted" pitchFamily="57" charset="0"/>
                <a:cs typeface="DecoType Naskh" pitchFamily="2" charset="-78"/>
              </a:rPr>
              <a:t>بها</a:t>
            </a:r>
            <a:r>
              <a:rPr lang="ar-SA" altLang="en-US" sz="3600" b="1" dirty="0">
                <a:solidFill>
                  <a:srgbClr val="FFFF00"/>
                </a:solidFill>
                <a:latin typeface="Courier New Backslanted" pitchFamily="57" charset="0"/>
                <a:cs typeface="DecoType Naskh" pitchFamily="2" charset="-78"/>
              </a:rPr>
              <a:t> يتوارثون</a:t>
            </a:r>
            <a:r>
              <a:rPr lang="en-US" altLang="en-US" sz="3600" b="1" dirty="0">
                <a:solidFill>
                  <a:srgbClr val="FFFF00"/>
                </a:solidFill>
                <a:latin typeface="Courier New Backslanted" pitchFamily="57" charset="0"/>
                <a:cs typeface="DecoType Naskh" pitchFamily="2" charset="-78"/>
              </a:rPr>
              <a:t> .</a:t>
            </a:r>
          </a:p>
        </p:txBody>
      </p:sp>
      <p:sp>
        <p:nvSpPr>
          <p:cNvPr id="451588" name="Text Box 4"/>
          <p:cNvSpPr txBox="1">
            <a:spLocks noChangeArrowheads="1"/>
          </p:cNvSpPr>
          <p:nvPr/>
        </p:nvSpPr>
        <p:spPr bwMode="auto">
          <a:xfrm>
            <a:off x="4841875" y="4370388"/>
            <a:ext cx="290513" cy="304800"/>
          </a:xfrm>
          <a:prstGeom prst="rect">
            <a:avLst/>
          </a:prstGeom>
          <a:noFill/>
          <a:ln w="9525">
            <a:noFill/>
            <a:miter lim="800000"/>
            <a:headEnd/>
            <a:tailEnd/>
          </a:ln>
          <a:effectLst/>
        </p:spPr>
        <p:txBody>
          <a:bodyPr wrap="none">
            <a:spAutoFit/>
          </a:bodyPr>
          <a:lstStyle/>
          <a:p>
            <a:pPr algn="ctr" rtl="1"/>
            <a:endParaRPr lang="en-US" altLang="en-US" sz="1400">
              <a:latin typeface="Courier New" pitchFamily="49" charset="0"/>
            </a:endParaRPr>
          </a:p>
        </p:txBody>
      </p:sp>
      <p:sp>
        <p:nvSpPr>
          <p:cNvPr id="451589" name="Text Box 5"/>
          <p:cNvSpPr txBox="1">
            <a:spLocks noChangeArrowheads="1"/>
          </p:cNvSpPr>
          <p:nvPr/>
        </p:nvSpPr>
        <p:spPr bwMode="auto">
          <a:xfrm>
            <a:off x="4552950" y="4217988"/>
            <a:ext cx="1204913" cy="304800"/>
          </a:xfrm>
          <a:prstGeom prst="rect">
            <a:avLst/>
          </a:prstGeom>
          <a:noFill/>
          <a:ln w="9525">
            <a:noFill/>
            <a:miter lim="800000"/>
            <a:headEnd/>
            <a:tailEnd/>
          </a:ln>
          <a:effectLst/>
        </p:spPr>
        <p:txBody>
          <a:bodyPr wrap="none">
            <a:spAutoFit/>
          </a:bodyPr>
          <a:lstStyle/>
          <a:p>
            <a:pPr algn="ctr" rtl="1"/>
            <a:r>
              <a:rPr lang="en-US" altLang="en-US" sz="1400">
                <a:latin typeface="Courier New" pitchFamily="49" charset="0"/>
              </a:rPr>
              <a:t>	</a:t>
            </a:r>
          </a:p>
        </p:txBody>
      </p:sp>
      <p:sp>
        <p:nvSpPr>
          <p:cNvPr id="451590" name="Text Box 6"/>
          <p:cNvSpPr txBox="1">
            <a:spLocks noChangeArrowheads="1"/>
          </p:cNvSpPr>
          <p:nvPr/>
        </p:nvSpPr>
        <p:spPr bwMode="auto">
          <a:xfrm>
            <a:off x="838200" y="2667000"/>
            <a:ext cx="5791200" cy="1569660"/>
          </a:xfrm>
          <a:prstGeom prst="rect">
            <a:avLst/>
          </a:prstGeom>
          <a:noFill/>
          <a:ln w="9525">
            <a:noFill/>
            <a:miter lim="800000"/>
            <a:headEnd/>
            <a:tailEnd/>
          </a:ln>
          <a:effectLst/>
        </p:spPr>
        <p:txBody>
          <a:bodyPr>
            <a:spAutoFit/>
          </a:bodyPr>
          <a:lstStyle/>
          <a:p>
            <a:pPr algn="ctr" rtl="1"/>
            <a:r>
              <a:rPr lang="ar-SA" altLang="en-US" sz="3200" b="1" dirty="0">
                <a:solidFill>
                  <a:srgbClr val="FFFF00"/>
                </a:solidFill>
                <a:latin typeface="Courier New" pitchFamily="49" charset="0"/>
                <a:cs typeface="DecoType Naskh" pitchFamily="2" charset="-78"/>
              </a:rPr>
              <a:t>ولقد ظلت حقوق هذا </a:t>
            </a:r>
            <a:r>
              <a:rPr lang="ar-SA" altLang="en-US" sz="3200" b="1" dirty="0" smtClean="0">
                <a:solidFill>
                  <a:srgbClr val="FFFF00"/>
                </a:solidFill>
                <a:latin typeface="Courier New" pitchFamily="49" charset="0"/>
                <a:cs typeface="DecoType Naskh" pitchFamily="2" charset="-78"/>
              </a:rPr>
              <a:t>الإخاء </a:t>
            </a:r>
            <a:r>
              <a:rPr lang="ar-SA" altLang="en-US" sz="3200" b="1" dirty="0">
                <a:solidFill>
                  <a:srgbClr val="FFFF00"/>
                </a:solidFill>
                <a:latin typeface="Courier New" pitchFamily="49" charset="0"/>
                <a:cs typeface="DecoType Naskh" pitchFamily="2" charset="-78"/>
              </a:rPr>
              <a:t>مقدمة على حقوق القرابة حتى عز </a:t>
            </a:r>
            <a:r>
              <a:rPr lang="ar-SA" altLang="en-US" sz="3200" b="1" dirty="0" smtClean="0">
                <a:solidFill>
                  <a:srgbClr val="FFFF00"/>
                </a:solidFill>
                <a:latin typeface="Courier New" pitchFamily="49" charset="0"/>
                <a:cs typeface="DecoType Naskh" pitchFamily="2" charset="-78"/>
              </a:rPr>
              <a:t>الإسلام </a:t>
            </a:r>
            <a:r>
              <a:rPr lang="ar-SA" altLang="en-US" sz="3200" b="1" dirty="0">
                <a:solidFill>
                  <a:srgbClr val="FFFF00"/>
                </a:solidFill>
                <a:latin typeface="Courier New" pitchFamily="49" charset="0"/>
                <a:cs typeface="DecoType Naskh" pitchFamily="2" charset="-78"/>
              </a:rPr>
              <a:t>وذهبت آثار الغربة إلى موقعة بدر الكبرى حيث نزل في أعقابها قول الله تعالى</a:t>
            </a:r>
            <a:r>
              <a:rPr lang="en-US" altLang="en-US" sz="3200" b="1" dirty="0">
                <a:solidFill>
                  <a:srgbClr val="FFFF00"/>
                </a:solidFill>
                <a:latin typeface="Courier New" pitchFamily="49" charset="0"/>
                <a:cs typeface="DecoType Naskh" pitchFamily="2" charset="-78"/>
              </a:rPr>
              <a:t>:</a:t>
            </a:r>
          </a:p>
        </p:txBody>
      </p:sp>
      <p:pic>
        <p:nvPicPr>
          <p:cNvPr id="451591" name="Picture 7">
            <a:hlinkClick r:id="" action="ppaction://media"/>
          </p:cNvPr>
          <p:cNvPicPr>
            <a:picLocks noRot="1" noChangeAspect="1" noChangeArrowheads="1"/>
          </p:cNvPicPr>
          <p:nvPr>
            <a:wavAudioFile r:embed="rId1" name="صوت مسجّل"/>
          </p:nvPr>
        </p:nvPicPr>
        <p:blipFill>
          <a:blip r:embed="rId4" cstate="print"/>
          <a:srcRect/>
          <a:stretch>
            <a:fillRect/>
          </a:stretch>
        </p:blipFill>
        <p:spPr bwMode="auto">
          <a:xfrm>
            <a:off x="914400" y="6096000"/>
            <a:ext cx="304800" cy="304800"/>
          </a:xfrm>
          <a:prstGeom prst="rect">
            <a:avLst/>
          </a:prstGeom>
          <a:noFill/>
        </p:spPr>
      </p:pic>
      <p:sp>
        <p:nvSpPr>
          <p:cNvPr id="451592" name="Text Box 8"/>
          <p:cNvSpPr txBox="1">
            <a:spLocks noChangeArrowheads="1"/>
          </p:cNvSpPr>
          <p:nvPr/>
        </p:nvSpPr>
        <p:spPr bwMode="auto">
          <a:xfrm>
            <a:off x="533400" y="4214818"/>
            <a:ext cx="6096000" cy="1508105"/>
          </a:xfrm>
          <a:prstGeom prst="rect">
            <a:avLst/>
          </a:prstGeom>
          <a:noFill/>
          <a:ln w="9525">
            <a:noFill/>
            <a:miter lim="800000"/>
            <a:headEnd/>
            <a:tailEnd/>
          </a:ln>
          <a:effectLst/>
        </p:spPr>
        <p:txBody>
          <a:bodyPr wrap="square">
            <a:spAutoFit/>
          </a:bodyPr>
          <a:lstStyle/>
          <a:p>
            <a:pPr algn="ctr" rtl="1"/>
            <a:r>
              <a:rPr lang="en-US" altLang="en-US" sz="2800" b="1" dirty="0">
                <a:solidFill>
                  <a:srgbClr val="CC0099"/>
                </a:solidFill>
                <a:latin typeface="Courier New" pitchFamily="49" charset="0"/>
                <a:cs typeface="DecoType Naskh" pitchFamily="2" charset="-78"/>
              </a:rPr>
              <a:t>(</a:t>
            </a:r>
            <a:r>
              <a:rPr lang="ar-SA" altLang="en-US" sz="3200" b="1" dirty="0">
                <a:solidFill>
                  <a:srgbClr val="CC0099"/>
                </a:solidFill>
                <a:latin typeface="Courier New" pitchFamily="49" charset="0"/>
                <a:cs typeface="DecoType Naskh" pitchFamily="2" charset="-78"/>
              </a:rPr>
              <a:t>وأولو الأرحام بعضهم أولى ببعض في كتاب الله إن الله بكل شيء عليم</a:t>
            </a:r>
            <a:r>
              <a:rPr lang="en-US" altLang="en-US" sz="3200" b="1" dirty="0">
                <a:solidFill>
                  <a:srgbClr val="CC0099"/>
                </a:solidFill>
                <a:latin typeface="Courier New" pitchFamily="49" charset="0"/>
                <a:cs typeface="DecoType Naskh" pitchFamily="2" charset="-78"/>
              </a:rPr>
              <a:t> )</a:t>
            </a:r>
            <a:endParaRPr lang="en-US" altLang="en-US" sz="3200" b="1" dirty="0">
              <a:latin typeface="Courier New" pitchFamily="49" charset="0"/>
              <a:cs typeface="DecoType Naskh" pitchFamily="2" charset="-78"/>
            </a:endParaRPr>
          </a:p>
          <a:p>
            <a:pPr algn="ctr" rtl="1"/>
            <a:endParaRPr lang="en-US" altLang="en-US" sz="2800" b="1" dirty="0">
              <a:latin typeface="Courier New" pitchFamily="49" charset="0"/>
              <a:cs typeface="DecoType Naskh" pitchFamily="2" charset="-78"/>
            </a:endParaRPr>
          </a:p>
        </p:txBody>
      </p:sp>
      <p:sp>
        <p:nvSpPr>
          <p:cNvPr id="451593" name="Text Box 9"/>
          <p:cNvSpPr txBox="1">
            <a:spLocks noChangeArrowheads="1"/>
          </p:cNvSpPr>
          <p:nvPr/>
        </p:nvSpPr>
        <p:spPr bwMode="auto">
          <a:xfrm>
            <a:off x="685800" y="5214950"/>
            <a:ext cx="6096000" cy="1077218"/>
          </a:xfrm>
          <a:prstGeom prst="rect">
            <a:avLst/>
          </a:prstGeom>
          <a:noFill/>
          <a:ln w="9525">
            <a:noFill/>
            <a:miter lim="800000"/>
            <a:headEnd/>
            <a:tailEnd/>
          </a:ln>
          <a:effectLst/>
        </p:spPr>
        <p:txBody>
          <a:bodyPr wrap="square">
            <a:spAutoFit/>
          </a:bodyPr>
          <a:lstStyle/>
          <a:p>
            <a:pPr algn="ctr" rtl="1">
              <a:spcBef>
                <a:spcPct val="50000"/>
              </a:spcBef>
            </a:pPr>
            <a:r>
              <a:rPr lang="ar-SA" altLang="en-US" sz="3200" b="1" dirty="0">
                <a:latin typeface="Courier New" pitchFamily="49" charset="0"/>
                <a:cs typeface="DecoType Naskh" pitchFamily="2" charset="-78"/>
              </a:rPr>
              <a:t>فنسخت هذه الآية ما كان قبلها وانقطع أثر المؤاخاة </a:t>
            </a:r>
            <a:r>
              <a:rPr lang="ar-SA" altLang="en-US" sz="3200" b="1" dirty="0" smtClean="0">
                <a:latin typeface="Courier New" pitchFamily="49" charset="0"/>
                <a:cs typeface="DecoType Naskh" pitchFamily="2" charset="-78"/>
              </a:rPr>
              <a:t>الإسلامية </a:t>
            </a:r>
            <a:r>
              <a:rPr lang="ar-SA" altLang="en-US" sz="3200" b="1" dirty="0">
                <a:latin typeface="Courier New" pitchFamily="49" charset="0"/>
                <a:cs typeface="DecoType Naskh" pitchFamily="2" charset="-78"/>
              </a:rPr>
              <a:t>في الميراث وأصبح المؤمنون كلهم </a:t>
            </a:r>
            <a:r>
              <a:rPr lang="ar-SA" altLang="en-US" sz="3200" b="1" dirty="0" smtClean="0">
                <a:latin typeface="Courier New" pitchFamily="49" charset="0"/>
                <a:cs typeface="DecoType Naskh" pitchFamily="2" charset="-78"/>
              </a:rPr>
              <a:t>أخوة</a:t>
            </a:r>
            <a:r>
              <a:rPr lang="en-US" altLang="en-US" sz="3200" b="1" dirty="0" smtClean="0">
                <a:latin typeface="Courier New" pitchFamily="49" charset="0"/>
                <a:cs typeface="DecoType Naskh" pitchFamily="2" charset="-78"/>
              </a:rPr>
              <a:t>.</a:t>
            </a:r>
            <a:endParaRPr lang="en-US" altLang="en-US" sz="3200" b="1" dirty="0">
              <a:latin typeface="Courier New" pitchFamily="49" charset="0"/>
              <a:cs typeface="DecoType Naskh" pitchFamily="2" charset="-78"/>
            </a:endParaRP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5159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88" fill="hold"/>
                                        <p:tgtEl>
                                          <p:spTgt spid="451591"/>
                                        </p:tgtEl>
                                      </p:cBhvr>
                                    </p:cmd>
                                  </p:childTnLst>
                                </p:cTn>
                              </p:par>
                            </p:childTnLst>
                          </p:cTn>
                        </p:par>
                      </p:childTnLst>
                    </p:cTn>
                  </p:par>
                </p:childTnLst>
              </p:cTn>
              <p:nextCondLst>
                <p:cond evt="onClick" delay="0">
                  <p:tgtEl>
                    <p:spTgt spid="45159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5159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2611" name="Text Box 3"/>
          <p:cNvSpPr txBox="1">
            <a:spLocks noChangeArrowheads="1"/>
          </p:cNvSpPr>
          <p:nvPr/>
        </p:nvSpPr>
        <p:spPr bwMode="auto">
          <a:xfrm>
            <a:off x="533400" y="1295400"/>
            <a:ext cx="5867400" cy="5447645"/>
          </a:xfrm>
          <a:prstGeom prst="rect">
            <a:avLst/>
          </a:prstGeom>
          <a:noFill/>
          <a:ln w="9525">
            <a:noFill/>
            <a:miter lim="800000"/>
            <a:headEnd/>
            <a:tailEnd/>
          </a:ln>
          <a:effectLst/>
        </p:spPr>
        <p:txBody>
          <a:bodyPr>
            <a:spAutoFit/>
          </a:bodyPr>
          <a:lstStyle/>
          <a:p>
            <a:pPr algn="ctr"/>
            <a:r>
              <a:rPr lang="ar-SA" altLang="en-US" sz="4400" b="1" dirty="0">
                <a:solidFill>
                  <a:srgbClr val="FFFF00"/>
                </a:solidFill>
                <a:latin typeface="Courier New" pitchFamily="49" charset="0"/>
                <a:cs typeface="DecoType Naskh" pitchFamily="2" charset="-78"/>
              </a:rPr>
              <a:t>إن الحكمة من جعل حق الميراث منوطا بهذا التآخي</a:t>
            </a:r>
            <a:r>
              <a:rPr lang="en-US" altLang="en-US" sz="4400" b="1" dirty="0">
                <a:solidFill>
                  <a:srgbClr val="FFFF00"/>
                </a:solidFill>
                <a:latin typeface="Courier New" pitchFamily="49" charset="0"/>
                <a:cs typeface="DecoType Naskh" pitchFamily="2" charset="-78"/>
              </a:rPr>
              <a:t>:</a:t>
            </a:r>
          </a:p>
          <a:p>
            <a:pPr algn="ctr"/>
            <a:r>
              <a:rPr lang="ar-SA" altLang="en-US" sz="4400" b="1" dirty="0">
                <a:solidFill>
                  <a:srgbClr val="FFFF00"/>
                </a:solidFill>
                <a:latin typeface="Courier New" pitchFamily="49" charset="0"/>
                <a:cs typeface="DecoType Naskh" pitchFamily="2" charset="-78"/>
              </a:rPr>
              <a:t>لكي تكون هذه </a:t>
            </a:r>
            <a:r>
              <a:rPr lang="ar-SA" altLang="en-US" sz="4400" b="1" dirty="0" smtClean="0">
                <a:solidFill>
                  <a:srgbClr val="FFFF00"/>
                </a:solidFill>
                <a:latin typeface="Courier New" pitchFamily="49" charset="0"/>
                <a:cs typeface="DecoType Naskh" pitchFamily="2" charset="-78"/>
              </a:rPr>
              <a:t>الأخوة </a:t>
            </a:r>
            <a:r>
              <a:rPr lang="ar-SA" altLang="en-US" sz="4400" b="1" dirty="0">
                <a:solidFill>
                  <a:srgbClr val="FFFF00"/>
                </a:solidFill>
                <a:latin typeface="Courier New" pitchFamily="49" charset="0"/>
                <a:cs typeface="DecoType Naskh" pitchFamily="2" charset="-78"/>
              </a:rPr>
              <a:t>حقيقية محسوسة في أذهان المسلمين وأن يعلموا أن ما بين المسلمين من التآخي ليس شعارا وكلاما فقط وإنما هي حقيقة قائمة ذات نتائج اجتماعية محسوسة</a:t>
            </a:r>
            <a:r>
              <a:rPr lang="en-US" altLang="en-US" sz="4400" b="1" dirty="0">
                <a:solidFill>
                  <a:srgbClr val="FFFF00"/>
                </a:solidFill>
                <a:latin typeface="Courier New" pitchFamily="49" charset="0"/>
                <a:cs typeface="DecoType Naskh" pitchFamily="2" charset="-78"/>
              </a:rPr>
              <a:t>.</a:t>
            </a:r>
          </a:p>
          <a:p>
            <a:pPr algn="ctr"/>
            <a:endParaRPr lang="en-US" altLang="en-US" sz="4000" dirty="0">
              <a:latin typeface="Courier New" pitchFamily="49" charset="0"/>
              <a:cs typeface="DecoType Naskh" pitchFamily="2" charset="-78"/>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3635" name="Text Box 3"/>
          <p:cNvSpPr txBox="1">
            <a:spLocks noChangeArrowheads="1"/>
          </p:cNvSpPr>
          <p:nvPr/>
        </p:nvSpPr>
        <p:spPr bwMode="auto">
          <a:xfrm>
            <a:off x="838200" y="1524000"/>
            <a:ext cx="5334000" cy="1446550"/>
          </a:xfrm>
          <a:prstGeom prst="rect">
            <a:avLst/>
          </a:prstGeom>
          <a:noFill/>
          <a:ln w="9525">
            <a:solidFill>
              <a:srgbClr val="00FFFF"/>
            </a:solidFill>
            <a:miter lim="800000"/>
            <a:headEnd/>
            <a:tailEnd/>
          </a:ln>
          <a:effectLst/>
        </p:spPr>
        <p:txBody>
          <a:bodyPr>
            <a:spAutoFit/>
          </a:bodyPr>
          <a:lstStyle/>
          <a:p>
            <a:pPr algn="ctr" rtl="1"/>
            <a:r>
              <a:rPr lang="ar-SA" altLang="en-US" sz="4400" b="1" u="sng" dirty="0">
                <a:solidFill>
                  <a:srgbClr val="FF0000"/>
                </a:solidFill>
                <a:latin typeface="Courier New" pitchFamily="49" charset="0"/>
                <a:cs typeface="DecoType Naskh Extensions" pitchFamily="2" charset="-78"/>
              </a:rPr>
              <a:t>لقد ذكرت بعض كتب السيرة أن هناك </a:t>
            </a:r>
            <a:r>
              <a:rPr lang="ar-SA" altLang="en-US" sz="4400" b="1" u="sng" dirty="0" err="1">
                <a:solidFill>
                  <a:srgbClr val="FF0000"/>
                </a:solidFill>
                <a:latin typeface="Courier New" pitchFamily="49" charset="0"/>
                <a:cs typeface="DecoType Naskh Extensions" pitchFamily="2" charset="-78"/>
              </a:rPr>
              <a:t>مؤاختين</a:t>
            </a:r>
            <a:endParaRPr lang="en-US" altLang="en-US" sz="4400" b="1" u="sng" dirty="0">
              <a:solidFill>
                <a:srgbClr val="FF0000"/>
              </a:solidFill>
              <a:latin typeface="Courier New" pitchFamily="49" charset="0"/>
              <a:cs typeface="DecoType Naskh Extensions" pitchFamily="2" charset="-78"/>
            </a:endParaRPr>
          </a:p>
        </p:txBody>
      </p:sp>
      <p:sp>
        <p:nvSpPr>
          <p:cNvPr id="453639" name="Text Box 7"/>
          <p:cNvSpPr txBox="1">
            <a:spLocks noChangeArrowheads="1"/>
          </p:cNvSpPr>
          <p:nvPr/>
        </p:nvSpPr>
        <p:spPr bwMode="auto">
          <a:xfrm>
            <a:off x="1371600" y="3352800"/>
            <a:ext cx="4398963" cy="707886"/>
          </a:xfrm>
          <a:prstGeom prst="rect">
            <a:avLst/>
          </a:prstGeom>
          <a:noFill/>
          <a:ln w="9525">
            <a:noFill/>
            <a:miter lim="800000"/>
            <a:headEnd/>
            <a:tailEnd/>
          </a:ln>
          <a:effectLst/>
        </p:spPr>
        <p:txBody>
          <a:bodyPr>
            <a:spAutoFit/>
          </a:bodyPr>
          <a:lstStyle/>
          <a:p>
            <a:pPr algn="ctr" rtl="1"/>
            <a:r>
              <a:rPr lang="ar-SA" altLang="en-US" sz="4000" b="1" dirty="0">
                <a:solidFill>
                  <a:srgbClr val="000099"/>
                </a:solidFill>
                <a:latin typeface="Courier New" pitchFamily="49" charset="0"/>
                <a:cs typeface="DecoType Naskh Extensions" pitchFamily="2" charset="-78"/>
              </a:rPr>
              <a:t>في مكة بين الصحابة</a:t>
            </a:r>
            <a:r>
              <a:rPr lang="en-US" altLang="en-US" sz="3600" b="1" dirty="0">
                <a:solidFill>
                  <a:srgbClr val="000099"/>
                </a:solidFill>
                <a:latin typeface="Courier New" pitchFamily="49" charset="0"/>
                <a:cs typeface="DecoType Naskh Extensions" pitchFamily="2" charset="-78"/>
              </a:rPr>
              <a:t>.</a:t>
            </a:r>
          </a:p>
        </p:txBody>
      </p:sp>
      <p:sp>
        <p:nvSpPr>
          <p:cNvPr id="453641" name="Text Box 9"/>
          <p:cNvSpPr txBox="1">
            <a:spLocks noChangeArrowheads="1"/>
          </p:cNvSpPr>
          <p:nvPr/>
        </p:nvSpPr>
        <p:spPr bwMode="auto">
          <a:xfrm>
            <a:off x="1066800" y="4572000"/>
            <a:ext cx="4848225" cy="1446550"/>
          </a:xfrm>
          <a:prstGeom prst="rect">
            <a:avLst/>
          </a:prstGeom>
          <a:noFill/>
          <a:ln w="9525">
            <a:noFill/>
            <a:miter lim="800000"/>
            <a:headEnd/>
            <a:tailEnd/>
          </a:ln>
          <a:effectLst/>
        </p:spPr>
        <p:txBody>
          <a:bodyPr>
            <a:spAutoFit/>
          </a:bodyPr>
          <a:lstStyle/>
          <a:p>
            <a:pPr algn="ctr" rtl="1"/>
            <a:r>
              <a:rPr lang="ar-SA" altLang="en-US" sz="4400" b="1" dirty="0">
                <a:solidFill>
                  <a:srgbClr val="000099"/>
                </a:solidFill>
                <a:latin typeface="Courier New" pitchFamily="49" charset="0"/>
                <a:cs typeface="DecoType Naskh Extensions" pitchFamily="2" charset="-78"/>
              </a:rPr>
              <a:t>في المدينة بين المهاجرين </a:t>
            </a:r>
            <a:r>
              <a:rPr lang="ar-SA" altLang="en-US" sz="4400" b="1" dirty="0" err="1">
                <a:solidFill>
                  <a:srgbClr val="000099"/>
                </a:solidFill>
                <a:latin typeface="Courier New" pitchFamily="49" charset="0"/>
                <a:cs typeface="DecoType Naskh Extensions" pitchFamily="2" charset="-78"/>
              </a:rPr>
              <a:t>و</a:t>
            </a:r>
            <a:r>
              <a:rPr lang="ar-SA" altLang="en-US" sz="4400" b="1" dirty="0">
                <a:solidFill>
                  <a:srgbClr val="000099"/>
                </a:solidFill>
                <a:latin typeface="Courier New" pitchFamily="49" charset="0"/>
                <a:cs typeface="DecoType Naskh Extensions" pitchFamily="2" charset="-78"/>
              </a:rPr>
              <a:t> الأنصار</a:t>
            </a:r>
            <a:r>
              <a:rPr lang="en-US" altLang="en-US" sz="3200" b="1" dirty="0">
                <a:solidFill>
                  <a:srgbClr val="000099"/>
                </a:solidFill>
                <a:latin typeface="Courier New" pitchFamily="49" charset="0"/>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4660" name="WordArt 4"/>
          <p:cNvSpPr>
            <a:spLocks noChangeArrowheads="1" noChangeShapeType="1" noTextEdit="1"/>
          </p:cNvSpPr>
          <p:nvPr/>
        </p:nvSpPr>
        <p:spPr bwMode="auto">
          <a:xfrm>
            <a:off x="1066800" y="2895600"/>
            <a:ext cx="5486400" cy="2362200"/>
          </a:xfrm>
          <a:prstGeom prst="rect">
            <a:avLst/>
          </a:prstGeom>
        </p:spPr>
        <p:txBody>
          <a:bodyPr wrap="none" fromWordArt="1">
            <a:prstTxWarp prst="textPlain">
              <a:avLst>
                <a:gd name="adj" fmla="val 50000"/>
              </a:avLst>
            </a:prstTxWarp>
          </a:bodyPr>
          <a:lstStyle/>
          <a:p>
            <a:pPr algn="ctr" rtl="1"/>
            <a:r>
              <a:rPr lang="ar-EG" sz="3600" kern="10">
                <a:ln w="9525">
                  <a:solidFill>
                    <a:srgbClr val="FF0000"/>
                  </a:solidFill>
                  <a:round/>
                  <a:headEnd/>
                  <a:tailEnd/>
                </a:ln>
                <a:gradFill rotWithShape="0">
                  <a:gsLst>
                    <a:gs pos="0">
                      <a:srgbClr val="FFCCCC"/>
                    </a:gs>
                    <a:gs pos="100000">
                      <a:srgbClr val="FF0000"/>
                    </a:gs>
                  </a:gsLst>
                  <a:lin ang="5400000" scaled="1"/>
                </a:gradFill>
                <a:latin typeface="Al-Kharshi 10"/>
              </a:rPr>
              <a:t>المؤاخات بين المسلمين في مكة</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5683" name="Text Box 3"/>
          <p:cNvSpPr txBox="1">
            <a:spLocks noChangeArrowheads="1"/>
          </p:cNvSpPr>
          <p:nvPr/>
        </p:nvSpPr>
        <p:spPr bwMode="auto">
          <a:xfrm>
            <a:off x="1736725" y="1647825"/>
            <a:ext cx="2728913" cy="579438"/>
          </a:xfrm>
          <a:prstGeom prst="rect">
            <a:avLst/>
          </a:prstGeom>
          <a:noFill/>
          <a:ln w="9525">
            <a:noFill/>
            <a:miter lim="800000"/>
            <a:headEnd/>
            <a:tailEnd/>
          </a:ln>
          <a:effectLst/>
        </p:spPr>
        <p:txBody>
          <a:bodyPr wrap="none">
            <a:spAutoFit/>
          </a:bodyPr>
          <a:lstStyle/>
          <a:p>
            <a:pPr algn="just" rtl="1"/>
            <a:r>
              <a:rPr lang="ar-SA" altLang="en-US" sz="3200" b="1" u="sng">
                <a:solidFill>
                  <a:srgbClr val="FF0000"/>
                </a:solidFill>
                <a:effectLst>
                  <a:outerShdw blurRad="38100" dist="38100" dir="2700000" algn="tl">
                    <a:srgbClr val="C0C0C0"/>
                  </a:outerShdw>
                </a:effectLst>
                <a:latin typeface="Courier New" pitchFamily="49" charset="0"/>
                <a:cs typeface="DecoType Naskh Extensions" pitchFamily="2" charset="-78"/>
              </a:rPr>
              <a:t>كان الهدف منها</a:t>
            </a:r>
            <a:r>
              <a:rPr lang="en-US" altLang="en-US" sz="3200" b="1">
                <a:solidFill>
                  <a:srgbClr val="FF0000"/>
                </a:solidFill>
                <a:effectLst>
                  <a:outerShdw blurRad="38100" dist="38100" dir="2700000" algn="tl">
                    <a:srgbClr val="C0C0C0"/>
                  </a:outerShdw>
                </a:effectLst>
                <a:latin typeface="Courier New" pitchFamily="49" charset="0"/>
                <a:cs typeface="DecoType Naskh Extensions" pitchFamily="2" charset="-78"/>
              </a:rPr>
              <a:t>:</a:t>
            </a:r>
            <a:endParaRPr lang="en-US" altLang="en-US" sz="3200" b="1" u="sng">
              <a:effectLst>
                <a:outerShdw blurRad="38100" dist="38100" dir="2700000" algn="tl">
                  <a:srgbClr val="C0C0C0"/>
                </a:outerShdw>
              </a:effectLst>
              <a:latin typeface="Courier New" pitchFamily="49" charset="0"/>
              <a:cs typeface="DecoType Naskh Extensions" pitchFamily="2" charset="-78"/>
            </a:endParaRPr>
          </a:p>
        </p:txBody>
      </p:sp>
      <p:sp>
        <p:nvSpPr>
          <p:cNvPr id="455684" name="Text Box 4"/>
          <p:cNvSpPr txBox="1">
            <a:spLocks noChangeArrowheads="1"/>
          </p:cNvSpPr>
          <p:nvPr/>
        </p:nvSpPr>
        <p:spPr bwMode="auto">
          <a:xfrm>
            <a:off x="838200" y="2971800"/>
            <a:ext cx="5638800" cy="2771775"/>
          </a:xfrm>
          <a:prstGeom prst="rect">
            <a:avLst/>
          </a:prstGeom>
          <a:noFill/>
          <a:ln w="9525">
            <a:noFill/>
            <a:miter lim="800000"/>
            <a:headEnd/>
            <a:tailEnd/>
          </a:ln>
          <a:effectLst/>
        </p:spPr>
        <p:txBody>
          <a:bodyPr>
            <a:spAutoFit/>
          </a:bodyPr>
          <a:lstStyle/>
          <a:p>
            <a:pPr algn="just" rtl="1">
              <a:buFontTx/>
              <a:buChar char="•"/>
            </a:pPr>
            <a:r>
              <a:rPr lang="en-US" altLang="en-US" sz="4400">
                <a:solidFill>
                  <a:srgbClr val="FF0000"/>
                </a:solidFill>
                <a:latin typeface="Courier New" pitchFamily="49" charset="0"/>
                <a:cs typeface="DecoType Naskh Extensions" pitchFamily="2" charset="-78"/>
              </a:rPr>
              <a:t>1</a:t>
            </a:r>
            <a:r>
              <a:rPr lang="en-US" altLang="en-US" sz="4400">
                <a:solidFill>
                  <a:srgbClr val="000099"/>
                </a:solidFill>
                <a:latin typeface="Courier New" pitchFamily="49" charset="0"/>
                <a:cs typeface="DecoType Naskh Extensions" pitchFamily="2" charset="-78"/>
              </a:rPr>
              <a:t>- </a:t>
            </a:r>
            <a:r>
              <a:rPr lang="ar-SA" altLang="en-US" sz="4400">
                <a:solidFill>
                  <a:srgbClr val="000099"/>
                </a:solidFill>
                <a:latin typeface="Courier New" pitchFamily="49" charset="0"/>
                <a:cs typeface="DecoType Naskh Extensions" pitchFamily="2" charset="-78"/>
              </a:rPr>
              <a:t>تقوية الأواصر و الروابط بين المسلمين</a:t>
            </a:r>
            <a:r>
              <a:rPr lang="en-US" altLang="en-US" sz="4400">
                <a:solidFill>
                  <a:srgbClr val="000099"/>
                </a:solidFill>
                <a:latin typeface="Courier New" pitchFamily="49" charset="0"/>
                <a:cs typeface="DecoType Naskh Extensions" pitchFamily="2" charset="-78"/>
              </a:rPr>
              <a:t>.</a:t>
            </a:r>
          </a:p>
          <a:p>
            <a:pPr algn="just" rtl="1">
              <a:buFontTx/>
              <a:buChar char="•"/>
            </a:pPr>
            <a:r>
              <a:rPr lang="en-US" altLang="en-US" sz="4400">
                <a:solidFill>
                  <a:srgbClr val="FF0000"/>
                </a:solidFill>
                <a:latin typeface="Courier New" pitchFamily="49" charset="0"/>
                <a:cs typeface="DecoType Naskh Extensions" pitchFamily="2" charset="-78"/>
              </a:rPr>
              <a:t>2</a:t>
            </a:r>
            <a:r>
              <a:rPr lang="en-US" altLang="en-US" sz="4400">
                <a:solidFill>
                  <a:srgbClr val="000099"/>
                </a:solidFill>
                <a:latin typeface="Courier New" pitchFamily="49" charset="0"/>
                <a:cs typeface="DecoType Naskh Extensions" pitchFamily="2" charset="-78"/>
              </a:rPr>
              <a:t>- </a:t>
            </a:r>
            <a:r>
              <a:rPr lang="ar-SA" altLang="en-US" sz="4400">
                <a:solidFill>
                  <a:srgbClr val="000099"/>
                </a:solidFill>
                <a:latin typeface="Courier New" pitchFamily="49" charset="0"/>
                <a:cs typeface="DecoType Naskh Extensions" pitchFamily="2" charset="-78"/>
              </a:rPr>
              <a:t>ارتفاق الضعيف بالقوي و الفقير بالغني</a:t>
            </a:r>
            <a:r>
              <a:rPr lang="en-US" altLang="en-US" sz="4400">
                <a:solidFill>
                  <a:srgbClr val="000099"/>
                </a:solidFill>
                <a:latin typeface="Courier New" pitchFamily="49" charset="0"/>
                <a:cs typeface="DecoType Naskh Extensions" pitchFamily="2" charset="-78"/>
              </a:rPr>
              <a:t>.</a:t>
            </a:r>
            <a:endParaRPr lang="en-US" altLang="en-US" sz="4400">
              <a:latin typeface="Courier New" pitchFamily="49" charset="0"/>
              <a:cs typeface="DecoType Naskh Extensions" pitchFamily="2" charset="-78"/>
            </a:endParaRPr>
          </a:p>
        </p:txBody>
      </p:sp>
      <p:sp>
        <p:nvSpPr>
          <p:cNvPr id="455685" name="WordArt 5">
            <a:hlinkClick r:id="rId3" action="ppaction://hlinksldjump"/>
          </p:cNvPr>
          <p:cNvSpPr>
            <a:spLocks noChangeArrowheads="1" noChangeShapeType="1" noTextEdit="1"/>
          </p:cNvSpPr>
          <p:nvPr/>
        </p:nvSpPr>
        <p:spPr bwMode="auto">
          <a:xfrm>
            <a:off x="63246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6707" name="WordArt 3"/>
          <p:cNvSpPr>
            <a:spLocks noChangeArrowheads="1" noChangeShapeType="1" noTextEdit="1"/>
          </p:cNvSpPr>
          <p:nvPr/>
        </p:nvSpPr>
        <p:spPr bwMode="auto">
          <a:xfrm>
            <a:off x="609600" y="1371600"/>
            <a:ext cx="7467600" cy="3465513"/>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l-Kharashi 20"/>
              </a:rPr>
              <a:t>موادعة النبي اليهود</a:t>
            </a:r>
          </a:p>
        </p:txBody>
      </p:sp>
      <p:sp>
        <p:nvSpPr>
          <p:cNvPr id="456710" name="Text Box 6"/>
          <p:cNvSpPr txBox="1">
            <a:spLocks noChangeArrowheads="1"/>
          </p:cNvSpPr>
          <p:nvPr/>
        </p:nvSpPr>
        <p:spPr bwMode="auto">
          <a:xfrm>
            <a:off x="3375025" y="4953000"/>
            <a:ext cx="2339975" cy="1098550"/>
          </a:xfrm>
          <a:prstGeom prst="rect">
            <a:avLst/>
          </a:prstGeom>
          <a:noFill/>
          <a:ln w="9525">
            <a:noFill/>
            <a:miter lim="800000"/>
            <a:headEnd/>
            <a:tailEnd/>
          </a:ln>
          <a:effectLst/>
        </p:spPr>
        <p:txBody>
          <a:bodyPr wrap="none">
            <a:spAutoFit/>
          </a:bodyPr>
          <a:lstStyle/>
          <a:p>
            <a:pPr algn="ctr"/>
            <a:r>
              <a:rPr lang="ar-SA" altLang="en-US" sz="6600">
                <a:solidFill>
                  <a:srgbClr val="CC0099"/>
                </a:solidFill>
                <a:latin typeface="Courier New" pitchFamily="49" charset="0"/>
              </a:rPr>
              <a:t>الوثيقة</a:t>
            </a:r>
            <a:endParaRPr lang="en-US" altLang="en-US" sz="6600">
              <a:solidFill>
                <a:srgbClr val="CC0099"/>
              </a:solidFill>
              <a:latin typeface="Courier New" pitchFamily="49"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7730" name="Rectangle 2"/>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pPr algn="r" rtl="1"/>
            <a:endParaRPr lang="en-US" altLang="en-US">
              <a:latin typeface="Courier New" pitchFamily="49" charset="0"/>
              <a:cs typeface="DecoType Naskh Extensions" pitchFamily="2" charset="-78"/>
            </a:endParaRPr>
          </a:p>
        </p:txBody>
      </p:sp>
      <p:sp>
        <p:nvSpPr>
          <p:cNvPr id="457732" name="Text Box 4"/>
          <p:cNvSpPr txBox="1">
            <a:spLocks noChangeArrowheads="1"/>
          </p:cNvSpPr>
          <p:nvPr/>
        </p:nvSpPr>
        <p:spPr bwMode="auto">
          <a:xfrm>
            <a:off x="1447800" y="990600"/>
            <a:ext cx="5881688" cy="2378075"/>
          </a:xfrm>
          <a:prstGeom prst="rect">
            <a:avLst/>
          </a:prstGeom>
          <a:noFill/>
          <a:ln w="9525">
            <a:noFill/>
            <a:miter lim="800000"/>
            <a:headEnd/>
            <a:tailEnd/>
          </a:ln>
          <a:effectLst/>
        </p:spPr>
        <p:txBody>
          <a:bodyPr>
            <a:spAutoFit/>
          </a:bodyPr>
          <a:lstStyle/>
          <a:p>
            <a:pPr algn="r" rtl="1"/>
            <a:r>
              <a:rPr lang="ar-SA" altLang="en-US" sz="4800" b="1" dirty="0">
                <a:solidFill>
                  <a:srgbClr val="FFFF00"/>
                </a:solidFill>
                <a:latin typeface="Courier New" pitchFamily="49" charset="0"/>
                <a:cs typeface="DecoType Naskh Extensions" pitchFamily="2" charset="-78"/>
              </a:rPr>
              <a:t>لقد كانت </a:t>
            </a:r>
            <a:r>
              <a:rPr lang="ar-SA" altLang="en-US" sz="5400" b="1" dirty="0">
                <a:solidFill>
                  <a:srgbClr val="FFFF00"/>
                </a:solidFill>
                <a:latin typeface="Courier New" pitchFamily="49" charset="0"/>
                <a:cs typeface="DecoType Naskh Extensions" pitchFamily="2" charset="-78"/>
              </a:rPr>
              <a:t>موادعة</a:t>
            </a:r>
            <a:r>
              <a:rPr lang="ar-SA" altLang="en-US" sz="4800" b="1" dirty="0">
                <a:solidFill>
                  <a:srgbClr val="FFFF00"/>
                </a:solidFill>
                <a:latin typeface="Courier New" pitchFamily="49" charset="0"/>
                <a:cs typeface="DecoType Naskh Extensions" pitchFamily="2" charset="-78"/>
              </a:rPr>
              <a:t> الرسول لليهود دليل على الحنكة السياسية </a:t>
            </a:r>
            <a:r>
              <a:rPr lang="ar-SA" altLang="en-US" sz="4800" b="1" dirty="0" err="1">
                <a:solidFill>
                  <a:srgbClr val="FFFF00"/>
                </a:solidFill>
                <a:latin typeface="Courier New" pitchFamily="49" charset="0"/>
                <a:cs typeface="DecoType Naskh Extensions" pitchFamily="2" charset="-78"/>
              </a:rPr>
              <a:t>و</a:t>
            </a:r>
            <a:r>
              <a:rPr lang="ar-SA" altLang="en-US" sz="4800" b="1" dirty="0">
                <a:solidFill>
                  <a:srgbClr val="FFFF00"/>
                </a:solidFill>
                <a:latin typeface="Courier New" pitchFamily="49" charset="0"/>
                <a:cs typeface="DecoType Naskh Extensions" pitchFamily="2" charset="-78"/>
              </a:rPr>
              <a:t> القدرة الفائقة على حل المشاكل</a:t>
            </a:r>
            <a:r>
              <a:rPr lang="en-US" altLang="en-US" sz="4800" b="1" dirty="0">
                <a:solidFill>
                  <a:srgbClr val="FFFF00"/>
                </a:solidFill>
                <a:latin typeface="Courier New" pitchFamily="49" charset="0"/>
                <a:cs typeface="DecoType Naskh Extensions" pitchFamily="2" charset="-78"/>
              </a:rPr>
              <a:t>.</a:t>
            </a:r>
          </a:p>
        </p:txBody>
      </p:sp>
      <p:sp>
        <p:nvSpPr>
          <p:cNvPr id="457734" name="Text Box 6"/>
          <p:cNvSpPr txBox="1">
            <a:spLocks noChangeArrowheads="1"/>
          </p:cNvSpPr>
          <p:nvPr/>
        </p:nvSpPr>
        <p:spPr bwMode="auto">
          <a:xfrm>
            <a:off x="1219200" y="3505200"/>
            <a:ext cx="6288088" cy="2287588"/>
          </a:xfrm>
          <a:prstGeom prst="rect">
            <a:avLst/>
          </a:prstGeom>
          <a:noFill/>
          <a:ln w="9525">
            <a:noFill/>
            <a:miter lim="800000"/>
            <a:headEnd/>
            <a:tailEnd/>
          </a:ln>
          <a:effectLst/>
        </p:spPr>
        <p:txBody>
          <a:bodyPr>
            <a:spAutoFit/>
          </a:bodyPr>
          <a:lstStyle/>
          <a:p>
            <a:pPr algn="r" rtl="1"/>
            <a:r>
              <a:rPr lang="ar-SA" altLang="en-US" sz="4800" b="1" dirty="0">
                <a:solidFill>
                  <a:srgbClr val="FF0000"/>
                </a:solidFill>
                <a:latin typeface="Courier New" pitchFamily="49" charset="0"/>
                <a:cs typeface="DecoType Naskh Extensions" pitchFamily="2" charset="-78"/>
              </a:rPr>
              <a:t>وقد كتب وثيقة فيها عاهدهم وأقرهم على دينهم </a:t>
            </a:r>
            <a:r>
              <a:rPr lang="ar-SA" altLang="en-US" sz="4800" b="1" dirty="0" err="1">
                <a:solidFill>
                  <a:srgbClr val="FF0000"/>
                </a:solidFill>
                <a:latin typeface="Courier New" pitchFamily="49" charset="0"/>
                <a:cs typeface="DecoType Naskh Extensions" pitchFamily="2" charset="-78"/>
              </a:rPr>
              <a:t>و</a:t>
            </a:r>
            <a:r>
              <a:rPr lang="ar-SA" altLang="en-US" sz="4800" b="1" dirty="0">
                <a:solidFill>
                  <a:srgbClr val="FF0000"/>
                </a:solidFill>
                <a:latin typeface="Courier New" pitchFamily="49" charset="0"/>
                <a:cs typeface="DecoType Naskh Extensions" pitchFamily="2" charset="-78"/>
              </a:rPr>
              <a:t> أموالهم واشترط عليهم وشرط لهم</a:t>
            </a:r>
            <a:r>
              <a:rPr lang="en-US" altLang="en-US" sz="4800" b="1" dirty="0">
                <a:latin typeface="Courier New" pitchFamily="49" charset="0"/>
                <a:cs typeface="DecoType Naskh Extensions" pitchFamily="2" charset="-78"/>
              </a:rPr>
              <a:t>.</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8757" name="Text Box 5"/>
          <p:cNvSpPr txBox="1">
            <a:spLocks noChangeArrowheads="1"/>
          </p:cNvSpPr>
          <p:nvPr/>
        </p:nvSpPr>
        <p:spPr bwMode="auto">
          <a:xfrm>
            <a:off x="2714612" y="214290"/>
            <a:ext cx="4429156" cy="1015663"/>
          </a:xfrm>
          <a:prstGeom prst="rect">
            <a:avLst/>
          </a:prstGeom>
          <a:noFill/>
          <a:ln w="9525">
            <a:noFill/>
            <a:miter lim="800000"/>
            <a:headEnd/>
            <a:tailEnd/>
          </a:ln>
          <a:effectLst/>
        </p:spPr>
        <p:txBody>
          <a:bodyPr wrap="square">
            <a:spAutoFit/>
          </a:bodyPr>
          <a:lstStyle/>
          <a:p>
            <a:pPr algn="just" rtl="1"/>
            <a:r>
              <a:rPr lang="ar-SA" altLang="en-US" sz="6000" b="1" dirty="0" smtClean="0">
                <a:solidFill>
                  <a:srgbClr val="003300"/>
                </a:solidFill>
                <a:latin typeface="Courier New" pitchFamily="49" charset="0"/>
                <a:cs typeface="DecoType Naskh Extensions" pitchFamily="2" charset="-78"/>
              </a:rPr>
              <a:t>           </a:t>
            </a:r>
            <a:r>
              <a:rPr lang="ar-SA" altLang="en-US" sz="6000" b="1" dirty="0" smtClean="0">
                <a:solidFill>
                  <a:srgbClr val="FF0000"/>
                </a:solidFill>
                <a:latin typeface="Courier New" pitchFamily="49" charset="0"/>
                <a:cs typeface="DecoType Naskh Extensions" pitchFamily="2" charset="-78"/>
              </a:rPr>
              <a:t>بنود </a:t>
            </a:r>
            <a:r>
              <a:rPr lang="ar-SA" altLang="en-US" sz="6000" b="1" dirty="0">
                <a:solidFill>
                  <a:srgbClr val="FF0000"/>
                </a:solidFill>
                <a:latin typeface="Courier New" pitchFamily="49" charset="0"/>
                <a:cs typeface="DecoType Naskh Extensions" pitchFamily="2" charset="-78"/>
              </a:rPr>
              <a:t>الوثيقة</a:t>
            </a:r>
            <a:endParaRPr lang="en-US" altLang="en-US" sz="6000" b="1" dirty="0">
              <a:solidFill>
                <a:srgbClr val="FF0000"/>
              </a:solidFill>
              <a:latin typeface="Courier New" pitchFamily="49" charset="0"/>
              <a:cs typeface="DecoType Naskh Extensions" pitchFamily="2" charset="-78"/>
            </a:endParaRPr>
          </a:p>
        </p:txBody>
      </p:sp>
      <p:sp>
        <p:nvSpPr>
          <p:cNvPr id="458758" name="Text Box 6"/>
          <p:cNvSpPr txBox="1">
            <a:spLocks noChangeArrowheads="1"/>
          </p:cNvSpPr>
          <p:nvPr/>
        </p:nvSpPr>
        <p:spPr bwMode="auto">
          <a:xfrm>
            <a:off x="1295400" y="1357298"/>
            <a:ext cx="7848600" cy="3293209"/>
          </a:xfrm>
          <a:prstGeom prst="rect">
            <a:avLst/>
          </a:prstGeom>
          <a:noFill/>
          <a:ln w="9525">
            <a:noFill/>
            <a:miter lim="800000"/>
            <a:headEnd/>
            <a:tailEnd/>
          </a:ln>
          <a:effectLst/>
        </p:spPr>
        <p:txBody>
          <a:bodyPr wrap="square">
            <a:spAutoFit/>
          </a:bodyPr>
          <a:lstStyle/>
          <a:p>
            <a:pPr algn="just" rtl="1"/>
            <a:r>
              <a:rPr lang="en-US" altLang="en-US" sz="4000" b="1" dirty="0">
                <a:solidFill>
                  <a:srgbClr val="FF0000"/>
                </a:solidFill>
                <a:latin typeface="Courier New" pitchFamily="49" charset="0"/>
                <a:cs typeface="DecoType Naskh Extensions" pitchFamily="2" charset="-78"/>
              </a:rPr>
              <a:t>1-</a:t>
            </a:r>
            <a:r>
              <a:rPr lang="en-US" altLang="en-US" sz="4000" b="1" dirty="0">
                <a:latin typeface="Courier New" pitchFamily="49" charset="0"/>
                <a:cs typeface="DecoType Naskh Extensions" pitchFamily="2" charset="-78"/>
              </a:rPr>
              <a:t> </a:t>
            </a:r>
            <a:r>
              <a:rPr lang="ar-SA" altLang="en-US" sz="4000" b="1" dirty="0">
                <a:solidFill>
                  <a:srgbClr val="FFFF00"/>
                </a:solidFill>
                <a:latin typeface="Courier New" pitchFamily="49" charset="0"/>
                <a:cs typeface="DecoType Naskh Extensions" pitchFamily="2" charset="-78"/>
              </a:rPr>
              <a:t>المسلمون وقريش ويثرب ومن تبعهم فلحق بهم وجاهد معهم ، أمة واحدة من دون الناس</a:t>
            </a:r>
            <a:r>
              <a:rPr lang="en-US" altLang="en-US" sz="4000" b="1" dirty="0">
                <a:solidFill>
                  <a:srgbClr val="FFFF00"/>
                </a:solidFill>
                <a:latin typeface="Courier New" pitchFamily="49" charset="0"/>
                <a:cs typeface="DecoType Naskh Extensions" pitchFamily="2" charset="-78"/>
              </a:rPr>
              <a:t>.</a:t>
            </a:r>
          </a:p>
          <a:p>
            <a:pPr algn="just" rtl="1"/>
            <a:endParaRPr lang="en-US" altLang="en-US" sz="3200" dirty="0">
              <a:latin typeface="Courier New" pitchFamily="49" charset="0"/>
              <a:cs typeface="DecoType Naskh Extensions" pitchFamily="2" charset="-78"/>
            </a:endParaRPr>
          </a:p>
          <a:p>
            <a:pPr algn="just" rtl="1"/>
            <a:endParaRPr lang="en-US" altLang="en-US" sz="3200" dirty="0">
              <a:latin typeface="Courier New" pitchFamily="49" charset="0"/>
              <a:cs typeface="DecoType Naskh Extensions" pitchFamily="2" charset="-78"/>
            </a:endParaRPr>
          </a:p>
          <a:p>
            <a:pPr algn="just" rtl="1"/>
            <a:endParaRPr lang="en-US" altLang="en-US" sz="3200" dirty="0">
              <a:latin typeface="Courier New" pitchFamily="49" charset="0"/>
              <a:cs typeface="DecoType Naskh Extensions" pitchFamily="2" charset="-78"/>
            </a:endParaRPr>
          </a:p>
          <a:p>
            <a:pPr algn="just" rtl="1"/>
            <a:endParaRPr lang="en-US" altLang="en-US" sz="3200" dirty="0">
              <a:latin typeface="Courier New" pitchFamily="49" charset="0"/>
              <a:cs typeface="DecoType Naskh Extensions" pitchFamily="2" charset="-78"/>
            </a:endParaRPr>
          </a:p>
        </p:txBody>
      </p:sp>
      <p:sp>
        <p:nvSpPr>
          <p:cNvPr id="458759" name="Text Box 7"/>
          <p:cNvSpPr txBox="1">
            <a:spLocks noChangeArrowheads="1"/>
          </p:cNvSpPr>
          <p:nvPr/>
        </p:nvSpPr>
        <p:spPr bwMode="auto">
          <a:xfrm>
            <a:off x="838200" y="2667000"/>
            <a:ext cx="7666038" cy="1200329"/>
          </a:xfrm>
          <a:prstGeom prst="rect">
            <a:avLst/>
          </a:prstGeom>
          <a:noFill/>
          <a:ln w="9525">
            <a:noFill/>
            <a:miter lim="800000"/>
            <a:headEnd/>
            <a:tailEnd/>
          </a:ln>
          <a:effectLst/>
        </p:spPr>
        <p:txBody>
          <a:bodyPr>
            <a:spAutoFit/>
          </a:bodyPr>
          <a:lstStyle/>
          <a:p>
            <a:pPr algn="just" rtl="1"/>
            <a:r>
              <a:rPr lang="en-US" altLang="en-US" sz="3600" b="1" dirty="0">
                <a:solidFill>
                  <a:srgbClr val="FF0000"/>
                </a:solidFill>
                <a:latin typeface="Courier New" pitchFamily="49" charset="0"/>
                <a:cs typeface="DecoType Naskh Extensions" pitchFamily="2" charset="-78"/>
              </a:rPr>
              <a:t>2- </a:t>
            </a:r>
            <a:r>
              <a:rPr lang="ar-SA" altLang="en-US" sz="3600" b="1" dirty="0">
                <a:solidFill>
                  <a:srgbClr val="FFFF00"/>
                </a:solidFill>
                <a:latin typeface="Courier New" pitchFamily="49" charset="0"/>
                <a:cs typeface="DecoType Naskh Extensions" pitchFamily="2" charset="-78"/>
              </a:rPr>
              <a:t>المسلمون جميعا على اختلاف قبائلهم </a:t>
            </a:r>
            <a:r>
              <a:rPr lang="ar-SA" altLang="en-US" sz="3600" b="1" dirty="0" err="1">
                <a:solidFill>
                  <a:srgbClr val="FFFF00"/>
                </a:solidFill>
                <a:latin typeface="Courier New" pitchFamily="49" charset="0"/>
                <a:cs typeface="DecoType Naskh Extensions" pitchFamily="2" charset="-78"/>
              </a:rPr>
              <a:t>يتعاقلون</a:t>
            </a:r>
            <a:r>
              <a:rPr lang="ar-SA" altLang="en-US" sz="3600" b="1" dirty="0">
                <a:solidFill>
                  <a:srgbClr val="FFFF00"/>
                </a:solidFill>
                <a:latin typeface="Courier New" pitchFamily="49" charset="0"/>
                <a:cs typeface="DecoType Naskh Extensions" pitchFamily="2" charset="-78"/>
              </a:rPr>
              <a:t> بينهم ويفدون أسيرهم</a:t>
            </a:r>
            <a:r>
              <a:rPr lang="en-US" altLang="en-US" sz="3600" b="1" dirty="0">
                <a:solidFill>
                  <a:srgbClr val="FFFF00"/>
                </a:solidFill>
                <a:latin typeface="Courier New" pitchFamily="49" charset="0"/>
                <a:cs typeface="DecoType Naskh Extensions" pitchFamily="2" charset="-78"/>
              </a:rPr>
              <a:t>.</a:t>
            </a:r>
          </a:p>
        </p:txBody>
      </p:sp>
      <p:sp>
        <p:nvSpPr>
          <p:cNvPr id="458760" name="Text Box 8"/>
          <p:cNvSpPr txBox="1">
            <a:spLocks noChangeArrowheads="1"/>
          </p:cNvSpPr>
          <p:nvPr/>
        </p:nvSpPr>
        <p:spPr bwMode="auto">
          <a:xfrm>
            <a:off x="1143000" y="3733800"/>
            <a:ext cx="7389813" cy="1200329"/>
          </a:xfrm>
          <a:prstGeom prst="rect">
            <a:avLst/>
          </a:prstGeom>
          <a:noFill/>
          <a:ln w="9525">
            <a:noFill/>
            <a:miter lim="800000"/>
            <a:headEnd/>
            <a:tailEnd/>
          </a:ln>
          <a:effectLst/>
        </p:spPr>
        <p:txBody>
          <a:bodyPr>
            <a:spAutoFit/>
          </a:bodyPr>
          <a:lstStyle/>
          <a:p>
            <a:pPr algn="just" rtl="1"/>
            <a:r>
              <a:rPr lang="en-US" altLang="en-US" sz="3600" b="1" dirty="0">
                <a:solidFill>
                  <a:srgbClr val="FFFF00"/>
                </a:solidFill>
                <a:latin typeface="Courier New" pitchFamily="49" charset="0"/>
                <a:cs typeface="DecoType Naskh Extensions" pitchFamily="2" charset="-78"/>
              </a:rPr>
              <a:t>3- </a:t>
            </a:r>
            <a:r>
              <a:rPr lang="ar-SA" altLang="en-US" sz="3600" b="1" dirty="0">
                <a:solidFill>
                  <a:srgbClr val="FFFF00"/>
                </a:solidFill>
                <a:latin typeface="Courier New" pitchFamily="49" charset="0"/>
                <a:cs typeface="DecoType Naskh Extensions" pitchFamily="2" charset="-78"/>
              </a:rPr>
              <a:t>إن المؤمنين لا يتركون مفرحا بينهم أن يعطوه فداء أو عقل</a:t>
            </a:r>
            <a:r>
              <a:rPr lang="en-US" altLang="en-US" sz="3600" b="1" dirty="0">
                <a:latin typeface="Courier New" pitchFamily="49" charset="0"/>
                <a:cs typeface="DecoType Naskh Extensions" pitchFamily="2" charset="-78"/>
              </a:rPr>
              <a:t>.</a:t>
            </a:r>
          </a:p>
        </p:txBody>
      </p:sp>
      <p:sp>
        <p:nvSpPr>
          <p:cNvPr id="458761" name="Text Box 9"/>
          <p:cNvSpPr txBox="1">
            <a:spLocks noChangeArrowheads="1"/>
          </p:cNvSpPr>
          <p:nvPr/>
        </p:nvSpPr>
        <p:spPr bwMode="auto">
          <a:xfrm>
            <a:off x="357158" y="4724400"/>
            <a:ext cx="8429684" cy="1754326"/>
          </a:xfrm>
          <a:prstGeom prst="rect">
            <a:avLst/>
          </a:prstGeom>
          <a:noFill/>
          <a:ln w="9525">
            <a:noFill/>
            <a:miter lim="800000"/>
            <a:headEnd/>
            <a:tailEnd/>
          </a:ln>
          <a:effectLst/>
        </p:spPr>
        <p:txBody>
          <a:bodyPr wrap="square">
            <a:spAutoFit/>
          </a:bodyPr>
          <a:lstStyle/>
          <a:p>
            <a:pPr algn="just" rtl="1"/>
            <a:r>
              <a:rPr lang="en-US" altLang="en-US" sz="3200" b="1" dirty="0" smtClean="0">
                <a:solidFill>
                  <a:srgbClr val="336600"/>
                </a:solidFill>
                <a:latin typeface="Courier New" pitchFamily="49" charset="0"/>
                <a:cs typeface="DecoType Naskh Extensions" pitchFamily="2" charset="-78"/>
              </a:rPr>
              <a:t>4</a:t>
            </a:r>
            <a:r>
              <a:rPr lang="en-US" altLang="en-US" sz="3200" dirty="0" smtClean="0">
                <a:solidFill>
                  <a:srgbClr val="336600"/>
                </a:solidFill>
                <a:latin typeface="Courier New" pitchFamily="49" charset="0"/>
                <a:cs typeface="DecoType Naskh Extensions" pitchFamily="2" charset="-78"/>
              </a:rPr>
              <a:t> </a:t>
            </a:r>
            <a:r>
              <a:rPr lang="ar-SA" altLang="en-US" sz="3600" b="1" dirty="0">
                <a:solidFill>
                  <a:srgbClr val="FF0000"/>
                </a:solidFill>
                <a:latin typeface="Courier New" pitchFamily="49" charset="0"/>
                <a:cs typeface="DecoType Naskh Extensions" pitchFamily="2" charset="-78"/>
              </a:rPr>
              <a:t>إن المؤمنين المتقين،على من بغى منهم أو ابتغى فعل ظلم أو إثم أو عدوان أو فساد بين المسلمين وأن أيديهم عليه جميعا ولو كان ابن أحدهم</a:t>
            </a:r>
            <a:r>
              <a:rPr lang="en-US" altLang="en-US" sz="3200" dirty="0">
                <a:solidFill>
                  <a:srgbClr val="336600"/>
                </a:solidFill>
                <a:latin typeface="Courier New" pitchFamily="49" charset="0"/>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9782" name="Text Box 6"/>
          <p:cNvSpPr txBox="1">
            <a:spLocks noChangeArrowheads="1"/>
          </p:cNvSpPr>
          <p:nvPr/>
        </p:nvSpPr>
        <p:spPr bwMode="auto">
          <a:xfrm>
            <a:off x="838200" y="609600"/>
            <a:ext cx="7585075" cy="1066800"/>
          </a:xfrm>
          <a:prstGeom prst="rect">
            <a:avLst/>
          </a:prstGeom>
          <a:noFill/>
          <a:ln w="9525">
            <a:noFill/>
            <a:miter lim="800000"/>
            <a:headEnd/>
            <a:tailEnd/>
          </a:ln>
          <a:effectLst/>
        </p:spPr>
        <p:txBody>
          <a:bodyPr>
            <a:spAutoFit/>
          </a:bodyPr>
          <a:lstStyle/>
          <a:p>
            <a:pPr algn="r" rtl="1"/>
            <a:r>
              <a:rPr lang="en-US" altLang="en-US" sz="3200" b="1" dirty="0">
                <a:solidFill>
                  <a:srgbClr val="FFFF00"/>
                </a:solidFill>
                <a:latin typeface="Courier New" pitchFamily="49" charset="0"/>
                <a:cs typeface="DecoType Naskh Extensions" pitchFamily="2" charset="-78"/>
              </a:rPr>
              <a:t>5- </a:t>
            </a:r>
            <a:r>
              <a:rPr lang="ar-SA" altLang="en-US" sz="3200" b="1" dirty="0">
                <a:solidFill>
                  <a:srgbClr val="FFFF00"/>
                </a:solidFill>
                <a:latin typeface="Courier New" pitchFamily="49" charset="0"/>
                <a:cs typeface="DecoType Naskh Extensions" pitchFamily="2" charset="-78"/>
              </a:rPr>
              <a:t>لا يقتل مؤمن مؤمنا في كافر ولا ينصر كافرا على مؤمن</a:t>
            </a:r>
            <a:r>
              <a:rPr lang="en-US" altLang="en-US" sz="3200" b="1" dirty="0">
                <a:solidFill>
                  <a:srgbClr val="FFFF00"/>
                </a:solidFill>
                <a:latin typeface="Courier New" pitchFamily="49" charset="0"/>
                <a:cs typeface="DecoType Naskh Extensions" pitchFamily="2" charset="-78"/>
              </a:rPr>
              <a:t> .</a:t>
            </a:r>
          </a:p>
        </p:txBody>
      </p:sp>
      <p:sp>
        <p:nvSpPr>
          <p:cNvPr id="459783" name="Text Box 7"/>
          <p:cNvSpPr txBox="1">
            <a:spLocks noChangeArrowheads="1"/>
          </p:cNvSpPr>
          <p:nvPr/>
        </p:nvSpPr>
        <p:spPr bwMode="auto">
          <a:xfrm>
            <a:off x="838200" y="1676400"/>
            <a:ext cx="7666038" cy="1200329"/>
          </a:xfrm>
          <a:prstGeom prst="rect">
            <a:avLst/>
          </a:prstGeom>
          <a:noFill/>
          <a:ln w="9525">
            <a:noFill/>
            <a:miter lim="800000"/>
            <a:headEnd/>
            <a:tailEnd/>
          </a:ln>
          <a:effectLst/>
        </p:spPr>
        <p:txBody>
          <a:bodyPr>
            <a:spAutoFit/>
          </a:bodyPr>
          <a:lstStyle/>
          <a:p>
            <a:pPr algn="r" rtl="1"/>
            <a:r>
              <a:rPr lang="en-US" altLang="en-US" sz="3200" b="1" dirty="0">
                <a:latin typeface="Courier New" pitchFamily="49" charset="0"/>
                <a:cs typeface="DecoType Naskh Extensions" pitchFamily="2" charset="-78"/>
              </a:rPr>
              <a:t>6</a:t>
            </a:r>
            <a:r>
              <a:rPr lang="en-US" altLang="en-US" sz="3200" dirty="0">
                <a:latin typeface="Courier New" pitchFamily="49" charset="0"/>
                <a:cs typeface="DecoType Naskh Extensions" pitchFamily="2" charset="-78"/>
              </a:rPr>
              <a:t>-</a:t>
            </a:r>
            <a:r>
              <a:rPr lang="en-US" altLang="en-US" sz="3200" dirty="0">
                <a:solidFill>
                  <a:srgbClr val="FF6600"/>
                </a:solidFill>
                <a:latin typeface="Courier New" pitchFamily="49" charset="0"/>
                <a:cs typeface="DecoType Naskh Extensions" pitchFamily="2" charset="-78"/>
              </a:rPr>
              <a:t> </a:t>
            </a:r>
            <a:r>
              <a:rPr lang="ar-SA" altLang="en-US" sz="3600" b="1" dirty="0" err="1">
                <a:solidFill>
                  <a:srgbClr val="FF6600"/>
                </a:solidFill>
                <a:latin typeface="Courier New" pitchFamily="49" charset="0"/>
                <a:cs typeface="DecoType Naskh Extensions" pitchFamily="2" charset="-78"/>
              </a:rPr>
              <a:t>لايسلم</a:t>
            </a:r>
            <a:r>
              <a:rPr lang="ar-SA" altLang="en-US" sz="3600" b="1" dirty="0">
                <a:solidFill>
                  <a:srgbClr val="FF6600"/>
                </a:solidFill>
                <a:latin typeface="Courier New" pitchFamily="49" charset="0"/>
                <a:cs typeface="DecoType Naskh Extensions" pitchFamily="2" charset="-78"/>
              </a:rPr>
              <a:t> مؤمن دون مؤمن في قتال في سبيل الله إلا على سواء وعدل بينهم</a:t>
            </a:r>
            <a:r>
              <a:rPr lang="en-US" altLang="en-US" sz="3600" b="1" dirty="0">
                <a:solidFill>
                  <a:srgbClr val="FF6600"/>
                </a:solidFill>
                <a:latin typeface="Courier New" pitchFamily="49" charset="0"/>
                <a:cs typeface="DecoType Naskh Extensions" pitchFamily="2" charset="-78"/>
              </a:rPr>
              <a:t>.</a:t>
            </a:r>
          </a:p>
        </p:txBody>
      </p:sp>
      <p:sp>
        <p:nvSpPr>
          <p:cNvPr id="459784" name="Text Box 8"/>
          <p:cNvSpPr txBox="1">
            <a:spLocks noChangeArrowheads="1"/>
          </p:cNvSpPr>
          <p:nvPr/>
        </p:nvSpPr>
        <p:spPr bwMode="auto">
          <a:xfrm>
            <a:off x="838200" y="3124200"/>
            <a:ext cx="7666038" cy="1200329"/>
          </a:xfrm>
          <a:prstGeom prst="rect">
            <a:avLst/>
          </a:prstGeom>
          <a:noFill/>
          <a:ln w="9525">
            <a:noFill/>
            <a:miter lim="800000"/>
            <a:headEnd/>
            <a:tailEnd/>
          </a:ln>
          <a:effectLst/>
        </p:spPr>
        <p:txBody>
          <a:bodyPr>
            <a:spAutoFit/>
          </a:bodyPr>
          <a:lstStyle/>
          <a:p>
            <a:pPr algn="r" rtl="1"/>
            <a:r>
              <a:rPr lang="en-US" altLang="en-US" sz="3600" b="1" dirty="0">
                <a:latin typeface="Courier New" pitchFamily="49" charset="0"/>
                <a:cs typeface="DecoType Naskh Extensions" pitchFamily="2" charset="-78"/>
              </a:rPr>
              <a:t>7-</a:t>
            </a:r>
            <a:r>
              <a:rPr lang="en-US" altLang="en-US" sz="3600" b="1" dirty="0">
                <a:solidFill>
                  <a:srgbClr val="FF6600"/>
                </a:solidFill>
                <a:latin typeface="Courier New" pitchFamily="49" charset="0"/>
                <a:cs typeface="DecoType Naskh Extensions" pitchFamily="2" charset="-78"/>
              </a:rPr>
              <a:t> </a:t>
            </a:r>
            <a:r>
              <a:rPr lang="ar-SA" altLang="en-US" sz="3600" b="1" dirty="0">
                <a:solidFill>
                  <a:srgbClr val="FF6600"/>
                </a:solidFill>
                <a:latin typeface="Courier New" pitchFamily="49" charset="0"/>
                <a:cs typeface="DecoType Naskh Extensions" pitchFamily="2" charset="-78"/>
              </a:rPr>
              <a:t>ذمة الله واحدة يجير عليهم </a:t>
            </a:r>
            <a:r>
              <a:rPr lang="ar-SA" altLang="en-US" sz="3600" b="1" dirty="0" err="1">
                <a:solidFill>
                  <a:srgbClr val="FF6600"/>
                </a:solidFill>
                <a:latin typeface="Courier New" pitchFamily="49" charset="0"/>
                <a:cs typeface="DecoType Naskh Extensions" pitchFamily="2" charset="-78"/>
              </a:rPr>
              <a:t>ادناهم</a:t>
            </a:r>
            <a:r>
              <a:rPr lang="ar-SA" altLang="en-US" sz="3600" b="1" dirty="0">
                <a:solidFill>
                  <a:srgbClr val="FF6600"/>
                </a:solidFill>
                <a:latin typeface="Courier New" pitchFamily="49" charset="0"/>
                <a:cs typeface="DecoType Naskh Extensions" pitchFamily="2" charset="-78"/>
              </a:rPr>
              <a:t> ، والمؤمنون بعضهم موالي بعض دون الناس</a:t>
            </a:r>
            <a:r>
              <a:rPr lang="en-US" altLang="en-US" sz="3600" b="1" dirty="0">
                <a:solidFill>
                  <a:srgbClr val="FF6600"/>
                </a:solidFill>
                <a:latin typeface="Courier New" pitchFamily="49" charset="0"/>
                <a:cs typeface="DecoType Naskh Extensions" pitchFamily="2" charset="-78"/>
              </a:rPr>
              <a:t>.</a:t>
            </a:r>
          </a:p>
        </p:txBody>
      </p:sp>
      <p:sp>
        <p:nvSpPr>
          <p:cNvPr id="459785" name="Text Box 9"/>
          <p:cNvSpPr txBox="1">
            <a:spLocks noChangeArrowheads="1"/>
          </p:cNvSpPr>
          <p:nvPr/>
        </p:nvSpPr>
        <p:spPr bwMode="auto">
          <a:xfrm>
            <a:off x="838200" y="4495800"/>
            <a:ext cx="7666038" cy="1569660"/>
          </a:xfrm>
          <a:prstGeom prst="rect">
            <a:avLst/>
          </a:prstGeom>
          <a:noFill/>
          <a:ln w="9525">
            <a:noFill/>
            <a:miter lim="800000"/>
            <a:headEnd/>
            <a:tailEnd/>
          </a:ln>
          <a:effectLst/>
        </p:spPr>
        <p:txBody>
          <a:bodyPr>
            <a:spAutoFit/>
          </a:bodyPr>
          <a:lstStyle/>
          <a:p>
            <a:pPr algn="r" rtl="1"/>
            <a:r>
              <a:rPr lang="en-US" altLang="en-US" sz="3200" b="1" dirty="0">
                <a:solidFill>
                  <a:srgbClr val="FFFF00"/>
                </a:solidFill>
                <a:latin typeface="Courier New" pitchFamily="49" charset="0"/>
                <a:cs typeface="DecoType Naskh Extensions" pitchFamily="2" charset="-78"/>
              </a:rPr>
              <a:t>8- </a:t>
            </a:r>
            <a:r>
              <a:rPr lang="ar-SA" altLang="en-US" sz="3200" b="1" dirty="0">
                <a:solidFill>
                  <a:srgbClr val="FFFF00"/>
                </a:solidFill>
                <a:latin typeface="Courier New" pitchFamily="49" charset="0"/>
                <a:cs typeface="DecoType Naskh Extensions" pitchFamily="2" charset="-78"/>
              </a:rPr>
              <a:t>لا يحل لمؤمن اقر بالصحيفة وآمن بالله واليوم </a:t>
            </a:r>
            <a:r>
              <a:rPr lang="ar-SA" altLang="en-US" sz="3200" b="1" dirty="0" err="1">
                <a:solidFill>
                  <a:srgbClr val="FFFF00"/>
                </a:solidFill>
                <a:latin typeface="Courier New" pitchFamily="49" charset="0"/>
                <a:cs typeface="DecoType Naskh Extensions" pitchFamily="2" charset="-78"/>
              </a:rPr>
              <a:t>اللآخر</a:t>
            </a:r>
            <a:r>
              <a:rPr lang="ar-SA" altLang="en-US" sz="3200" b="1" dirty="0">
                <a:solidFill>
                  <a:srgbClr val="FFFF00"/>
                </a:solidFill>
                <a:latin typeface="Courier New" pitchFamily="49" charset="0"/>
                <a:cs typeface="DecoType Naskh Extensions" pitchFamily="2" charset="-78"/>
              </a:rPr>
              <a:t> أن ينصر محدثا أو </a:t>
            </a:r>
            <a:r>
              <a:rPr lang="ar-SA" altLang="en-US" sz="3200" b="1" dirty="0" err="1">
                <a:solidFill>
                  <a:srgbClr val="FFFF00"/>
                </a:solidFill>
                <a:latin typeface="Courier New" pitchFamily="49" charset="0"/>
                <a:cs typeface="DecoType Naskh Extensions" pitchFamily="2" charset="-78"/>
              </a:rPr>
              <a:t>ان</a:t>
            </a:r>
            <a:r>
              <a:rPr lang="ar-SA" altLang="en-US" sz="3200" b="1" dirty="0">
                <a:solidFill>
                  <a:srgbClr val="FFFF00"/>
                </a:solidFill>
                <a:latin typeface="Courier New" pitchFamily="49" charset="0"/>
                <a:cs typeface="DecoType Naskh Extensions" pitchFamily="2" charset="-78"/>
              </a:rPr>
              <a:t> يؤويه ، وأن من نصره أو آواه فإن لعنة الله وغضبه يوم القيامة لا يؤخذ منه صرف ولا عدل</a:t>
            </a:r>
            <a:r>
              <a:rPr lang="en-US" altLang="en-US" sz="3200" b="1" dirty="0">
                <a:solidFill>
                  <a:srgbClr val="FFFF00"/>
                </a:solidFill>
                <a:latin typeface="Courier New" pitchFamily="49" charset="0"/>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0804" name="Text Box 4"/>
          <p:cNvSpPr txBox="1">
            <a:spLocks noChangeArrowheads="1"/>
          </p:cNvSpPr>
          <p:nvPr/>
        </p:nvSpPr>
        <p:spPr bwMode="auto">
          <a:xfrm>
            <a:off x="457200" y="762000"/>
            <a:ext cx="7646988" cy="701675"/>
          </a:xfrm>
          <a:prstGeom prst="rect">
            <a:avLst/>
          </a:prstGeom>
          <a:noFill/>
          <a:ln w="9525">
            <a:noFill/>
            <a:miter lim="800000"/>
            <a:headEnd/>
            <a:tailEnd/>
          </a:ln>
          <a:effectLst/>
        </p:spPr>
        <p:txBody>
          <a:bodyPr>
            <a:spAutoFit/>
          </a:bodyPr>
          <a:lstStyle/>
          <a:p>
            <a:pPr algn="r" rtl="1"/>
            <a:r>
              <a:rPr lang="en-US" altLang="en-US" sz="3600" b="1" dirty="0">
                <a:latin typeface="Courier New" pitchFamily="49" charset="0"/>
                <a:cs typeface="DecoType Naskh Extensions" pitchFamily="2" charset="-78"/>
              </a:rPr>
              <a:t>9</a:t>
            </a:r>
            <a:r>
              <a:rPr lang="en-US" altLang="en-US" sz="3600" dirty="0">
                <a:latin typeface="Courier New" pitchFamily="49" charset="0"/>
                <a:cs typeface="DecoType Naskh Extensions" pitchFamily="2" charset="-78"/>
              </a:rPr>
              <a:t>-</a:t>
            </a:r>
            <a:r>
              <a:rPr lang="en-US" altLang="en-US" sz="3600" dirty="0">
                <a:solidFill>
                  <a:srgbClr val="FFFF00"/>
                </a:solidFill>
                <a:latin typeface="Courier New" pitchFamily="49" charset="0"/>
                <a:cs typeface="DecoType Naskh Extensions" pitchFamily="2" charset="-78"/>
              </a:rPr>
              <a:t> </a:t>
            </a:r>
            <a:r>
              <a:rPr lang="ar-SA" altLang="en-US" sz="3600" dirty="0">
                <a:solidFill>
                  <a:srgbClr val="FFFF00"/>
                </a:solidFill>
                <a:latin typeface="Courier New" pitchFamily="49" charset="0"/>
                <a:cs typeface="DecoType Naskh Extensions" pitchFamily="2" charset="-78"/>
              </a:rPr>
              <a:t>اليهود ينفقون مع المؤمنين </a:t>
            </a:r>
            <a:r>
              <a:rPr lang="ar-SA" altLang="en-US" sz="4000" dirty="0">
                <a:solidFill>
                  <a:srgbClr val="FFFF00"/>
                </a:solidFill>
                <a:latin typeface="Courier New" pitchFamily="49" charset="0"/>
                <a:cs typeface="DecoType Naskh Extensions" pitchFamily="2" charset="-78"/>
              </a:rPr>
              <a:t>ما</a:t>
            </a:r>
            <a:r>
              <a:rPr lang="ar-SA" altLang="en-US" sz="3600" dirty="0">
                <a:solidFill>
                  <a:srgbClr val="FFFF00"/>
                </a:solidFill>
                <a:latin typeface="Courier New" pitchFamily="49" charset="0"/>
                <a:cs typeface="DecoType Naskh Extensions" pitchFamily="2" charset="-78"/>
              </a:rPr>
              <a:t> داموا محاربين</a:t>
            </a:r>
            <a:r>
              <a:rPr lang="en-US" altLang="en-US" sz="3600" dirty="0">
                <a:latin typeface="Courier New" pitchFamily="49" charset="0"/>
                <a:cs typeface="DecoType Naskh Extensions" pitchFamily="2" charset="-78"/>
              </a:rPr>
              <a:t>.</a:t>
            </a:r>
          </a:p>
        </p:txBody>
      </p:sp>
      <p:sp>
        <p:nvSpPr>
          <p:cNvPr id="460805" name="Text Box 5"/>
          <p:cNvSpPr txBox="1">
            <a:spLocks noChangeArrowheads="1"/>
          </p:cNvSpPr>
          <p:nvPr/>
        </p:nvSpPr>
        <p:spPr bwMode="auto">
          <a:xfrm>
            <a:off x="533400" y="2133600"/>
            <a:ext cx="7742238" cy="1920875"/>
          </a:xfrm>
          <a:prstGeom prst="rect">
            <a:avLst/>
          </a:prstGeom>
          <a:noFill/>
          <a:ln w="9525">
            <a:noFill/>
            <a:miter lim="800000"/>
            <a:headEnd/>
            <a:tailEnd/>
          </a:ln>
          <a:effectLst/>
        </p:spPr>
        <p:txBody>
          <a:bodyPr>
            <a:spAutoFit/>
          </a:bodyPr>
          <a:lstStyle/>
          <a:p>
            <a:pPr algn="r" rtl="1"/>
            <a:r>
              <a:rPr lang="en-US" altLang="en-US" sz="4000" b="1">
                <a:solidFill>
                  <a:srgbClr val="FFFF00"/>
                </a:solidFill>
                <a:latin typeface="Courier New" pitchFamily="49" charset="0"/>
                <a:cs typeface="DecoType Naskh Extensions" pitchFamily="2" charset="-78"/>
              </a:rPr>
              <a:t>10- </a:t>
            </a:r>
            <a:r>
              <a:rPr lang="ar-SA" altLang="en-US" sz="4000" b="1">
                <a:solidFill>
                  <a:srgbClr val="FFFF00"/>
                </a:solidFill>
                <a:latin typeface="Courier New" pitchFamily="49" charset="0"/>
                <a:cs typeface="DecoType Naskh Extensions" pitchFamily="2" charset="-78"/>
              </a:rPr>
              <a:t>يهود بني عوف أمة مع المؤمنين،لليهود دينهم ،وللمسلمين دينهم،إلا من ظلم وأثم فإنه لا يهلك إلا نفسه وأهل بيته</a:t>
            </a:r>
            <a:r>
              <a:rPr lang="en-US" altLang="en-US" sz="4000" b="1">
                <a:solidFill>
                  <a:srgbClr val="FFFF00"/>
                </a:solidFill>
                <a:latin typeface="Courier New" pitchFamily="49" charset="0"/>
                <a:cs typeface="DecoType Naskh Extensions" pitchFamily="2" charset="-78"/>
              </a:rPr>
              <a:t>.</a:t>
            </a:r>
          </a:p>
        </p:txBody>
      </p:sp>
      <p:sp>
        <p:nvSpPr>
          <p:cNvPr id="460806" name="Text Box 6"/>
          <p:cNvSpPr txBox="1">
            <a:spLocks noChangeArrowheads="1"/>
          </p:cNvSpPr>
          <p:nvPr/>
        </p:nvSpPr>
        <p:spPr bwMode="auto">
          <a:xfrm>
            <a:off x="533400" y="4419600"/>
            <a:ext cx="7710488" cy="1800225"/>
          </a:xfrm>
          <a:prstGeom prst="rect">
            <a:avLst/>
          </a:prstGeom>
          <a:noFill/>
          <a:ln w="9525">
            <a:noFill/>
            <a:miter lim="800000"/>
            <a:headEnd/>
            <a:tailEnd/>
          </a:ln>
          <a:effectLst/>
        </p:spPr>
        <p:txBody>
          <a:bodyPr>
            <a:spAutoFit/>
          </a:bodyPr>
          <a:lstStyle/>
          <a:p>
            <a:pPr algn="r" rtl="1"/>
            <a:r>
              <a:rPr lang="en-US" altLang="en-US" sz="3600" b="1">
                <a:solidFill>
                  <a:srgbClr val="FFFF00"/>
                </a:solidFill>
                <a:latin typeface="Courier New" pitchFamily="49" charset="0"/>
                <a:cs typeface="DecoType Naskh Extensions" pitchFamily="2" charset="-78"/>
              </a:rPr>
              <a:t>11- </a:t>
            </a:r>
            <a:r>
              <a:rPr lang="ar-SA" altLang="en-US" sz="3600" b="1">
                <a:solidFill>
                  <a:srgbClr val="FFFF00"/>
                </a:solidFill>
                <a:latin typeface="Courier New" pitchFamily="49" charset="0"/>
                <a:cs typeface="DecoType Naskh Extensions" pitchFamily="2" charset="-78"/>
              </a:rPr>
              <a:t>إن على اليهود نفقتهم وعلى المسلمين نفقتهم، إن بينهم </a:t>
            </a:r>
            <a:r>
              <a:rPr lang="ar-SA" altLang="en-US" sz="4000" b="1">
                <a:solidFill>
                  <a:srgbClr val="FFFF00"/>
                </a:solidFill>
                <a:latin typeface="Courier New" pitchFamily="49" charset="0"/>
                <a:cs typeface="DecoType Naskh Extensions" pitchFamily="2" charset="-78"/>
              </a:rPr>
              <a:t>النصرعلى</a:t>
            </a:r>
            <a:r>
              <a:rPr lang="ar-SA" altLang="en-US" sz="3600" b="1">
                <a:solidFill>
                  <a:srgbClr val="FFFF00"/>
                </a:solidFill>
                <a:latin typeface="Courier New" pitchFamily="49" charset="0"/>
                <a:cs typeface="DecoType Naskh Extensions" pitchFamily="2" charset="-78"/>
              </a:rPr>
              <a:t> من حاربأهل هذه الصحيفة</a:t>
            </a:r>
            <a:r>
              <a:rPr lang="en-US" altLang="en-US" sz="3600" b="1">
                <a:solidFill>
                  <a:srgbClr val="FFFF00"/>
                </a:solidFill>
                <a:latin typeface="Courier New" pitchFamily="49" charset="0"/>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1827" name="Text Box 3"/>
          <p:cNvSpPr txBox="1">
            <a:spLocks noChangeArrowheads="1"/>
          </p:cNvSpPr>
          <p:nvPr/>
        </p:nvSpPr>
        <p:spPr bwMode="auto">
          <a:xfrm>
            <a:off x="838200" y="685800"/>
            <a:ext cx="7437438" cy="1739900"/>
          </a:xfrm>
          <a:prstGeom prst="rect">
            <a:avLst/>
          </a:prstGeom>
          <a:noFill/>
          <a:ln w="9525">
            <a:noFill/>
            <a:miter lim="800000"/>
            <a:headEnd/>
            <a:tailEnd/>
          </a:ln>
          <a:effectLst/>
        </p:spPr>
        <p:txBody>
          <a:bodyPr>
            <a:spAutoFit/>
          </a:bodyPr>
          <a:lstStyle/>
          <a:p>
            <a:pPr algn="just" rtl="1"/>
            <a:r>
              <a:rPr lang="en-US" altLang="en-US" sz="3600" dirty="0">
                <a:latin typeface="Courier New" pitchFamily="49" charset="0"/>
                <a:cs typeface="DecoType Naskh Extensions" pitchFamily="2" charset="-78"/>
              </a:rPr>
              <a:t>12- </a:t>
            </a:r>
            <a:r>
              <a:rPr lang="ar-SA" altLang="en-US" sz="3600" b="1" dirty="0">
                <a:solidFill>
                  <a:srgbClr val="FFFF00"/>
                </a:solidFill>
                <a:latin typeface="Courier New" pitchFamily="49" charset="0"/>
                <a:cs typeface="DecoType Naskh Extensions" pitchFamily="2" charset="-78"/>
              </a:rPr>
              <a:t>كل ما كان بين أهل هذه الصحيفة من حدث أو </a:t>
            </a:r>
            <a:r>
              <a:rPr lang="ar-SA" altLang="en-US" sz="3600" b="1" dirty="0" err="1">
                <a:solidFill>
                  <a:srgbClr val="FFFF00"/>
                </a:solidFill>
                <a:latin typeface="Courier New" pitchFamily="49" charset="0"/>
                <a:cs typeface="DecoType Naskh Extensions" pitchFamily="2" charset="-78"/>
              </a:rPr>
              <a:t>اشتجار</a:t>
            </a:r>
            <a:r>
              <a:rPr lang="ar-SA" altLang="en-US" sz="3600" b="1" dirty="0">
                <a:solidFill>
                  <a:srgbClr val="FFFF00"/>
                </a:solidFill>
                <a:latin typeface="Courier New" pitchFamily="49" charset="0"/>
                <a:cs typeface="DecoType Naskh Extensions" pitchFamily="2" charset="-78"/>
              </a:rPr>
              <a:t> يخاف فساده فإن مرده إلى الله عز وجل إلى الرسول</a:t>
            </a:r>
            <a:r>
              <a:rPr lang="en-US" altLang="en-US" sz="3600" b="1" dirty="0">
                <a:solidFill>
                  <a:srgbClr val="FFFF00"/>
                </a:solidFill>
                <a:latin typeface="Courier New" pitchFamily="49" charset="0"/>
                <a:cs typeface="DecoType Naskh Extensions" pitchFamily="2" charset="-78"/>
              </a:rPr>
              <a:t>. </a:t>
            </a:r>
          </a:p>
        </p:txBody>
      </p:sp>
      <p:sp>
        <p:nvSpPr>
          <p:cNvPr id="461828" name="Text Box 4"/>
          <p:cNvSpPr txBox="1">
            <a:spLocks noChangeArrowheads="1"/>
          </p:cNvSpPr>
          <p:nvPr/>
        </p:nvSpPr>
        <p:spPr bwMode="auto">
          <a:xfrm>
            <a:off x="762000" y="2971800"/>
            <a:ext cx="7437438" cy="1190625"/>
          </a:xfrm>
          <a:prstGeom prst="rect">
            <a:avLst/>
          </a:prstGeom>
          <a:noFill/>
          <a:ln w="9525">
            <a:noFill/>
            <a:miter lim="800000"/>
            <a:headEnd/>
            <a:tailEnd/>
          </a:ln>
          <a:effectLst/>
        </p:spPr>
        <p:txBody>
          <a:bodyPr>
            <a:spAutoFit/>
          </a:bodyPr>
          <a:lstStyle/>
          <a:p>
            <a:pPr algn="just" rtl="1"/>
            <a:r>
              <a:rPr lang="en-US" altLang="en-US" sz="3600" b="1" dirty="0">
                <a:solidFill>
                  <a:srgbClr val="FFFF00"/>
                </a:solidFill>
                <a:latin typeface="Courier New" pitchFamily="49" charset="0"/>
                <a:cs typeface="DecoType Naskh Extensions" pitchFamily="2" charset="-78"/>
              </a:rPr>
              <a:t>13- </a:t>
            </a:r>
            <a:r>
              <a:rPr lang="ar-SA" altLang="en-US" sz="3600" b="1" dirty="0">
                <a:solidFill>
                  <a:srgbClr val="FFFF00"/>
                </a:solidFill>
                <a:latin typeface="Courier New" pitchFamily="49" charset="0"/>
                <a:cs typeface="DecoType Naskh Extensions" pitchFamily="2" charset="-78"/>
              </a:rPr>
              <a:t>من خرج من المدينة آمن ومن قعد آمن ،إلا من ظلم </a:t>
            </a:r>
            <a:r>
              <a:rPr lang="ar-SA" altLang="en-US" sz="3600" b="1" dirty="0" err="1">
                <a:solidFill>
                  <a:srgbClr val="FFFF00"/>
                </a:solidFill>
                <a:latin typeface="Courier New" pitchFamily="49" charset="0"/>
                <a:cs typeface="DecoType Naskh Extensions" pitchFamily="2" charset="-78"/>
              </a:rPr>
              <a:t>و</a:t>
            </a:r>
            <a:r>
              <a:rPr lang="ar-SA" altLang="en-US" sz="3600" b="1" dirty="0">
                <a:solidFill>
                  <a:srgbClr val="FFFF00"/>
                </a:solidFill>
                <a:latin typeface="Courier New" pitchFamily="49" charset="0"/>
                <a:cs typeface="DecoType Naskh Extensions" pitchFamily="2" charset="-78"/>
              </a:rPr>
              <a:t> أثم</a:t>
            </a:r>
            <a:r>
              <a:rPr lang="en-US" altLang="en-US" sz="3600" b="1" dirty="0">
                <a:solidFill>
                  <a:srgbClr val="FFFF00"/>
                </a:solidFill>
                <a:latin typeface="Courier New" pitchFamily="49" charset="0"/>
                <a:cs typeface="DecoType Naskh Extensions" pitchFamily="2" charset="-78"/>
              </a:rPr>
              <a:t>.</a:t>
            </a:r>
          </a:p>
        </p:txBody>
      </p:sp>
      <p:sp>
        <p:nvSpPr>
          <p:cNvPr id="461829" name="Text Box 5"/>
          <p:cNvSpPr txBox="1">
            <a:spLocks noChangeArrowheads="1"/>
          </p:cNvSpPr>
          <p:nvPr/>
        </p:nvSpPr>
        <p:spPr bwMode="auto">
          <a:xfrm>
            <a:off x="685800" y="4495800"/>
            <a:ext cx="7589838" cy="1190625"/>
          </a:xfrm>
          <a:prstGeom prst="rect">
            <a:avLst/>
          </a:prstGeom>
          <a:noFill/>
          <a:ln w="9525">
            <a:noFill/>
            <a:miter lim="800000"/>
            <a:headEnd/>
            <a:tailEnd/>
          </a:ln>
          <a:effectLst/>
        </p:spPr>
        <p:txBody>
          <a:bodyPr>
            <a:spAutoFit/>
          </a:bodyPr>
          <a:lstStyle/>
          <a:p>
            <a:pPr algn="just" rtl="1"/>
            <a:r>
              <a:rPr lang="en-US" altLang="en-US" sz="3600" b="1" dirty="0">
                <a:solidFill>
                  <a:srgbClr val="FFFF00"/>
                </a:solidFill>
                <a:latin typeface="Courier New" pitchFamily="49" charset="0"/>
                <a:cs typeface="DecoType Naskh Extensions" pitchFamily="2" charset="-78"/>
              </a:rPr>
              <a:t>14- </a:t>
            </a:r>
            <a:r>
              <a:rPr lang="ar-SA" altLang="en-US" sz="3600" b="1" dirty="0">
                <a:solidFill>
                  <a:srgbClr val="FFFF00"/>
                </a:solidFill>
                <a:latin typeface="Courier New" pitchFamily="49" charset="0"/>
                <a:cs typeface="DecoType Naskh Extensions" pitchFamily="2" charset="-78"/>
              </a:rPr>
              <a:t>إن الله على أصدق </a:t>
            </a:r>
            <a:r>
              <a:rPr lang="ar-SA" altLang="en-US" sz="3600" b="1" dirty="0" smtClean="0">
                <a:solidFill>
                  <a:srgbClr val="FFFF00"/>
                </a:solidFill>
                <a:latin typeface="Courier New" pitchFamily="49" charset="0"/>
                <a:cs typeface="DecoType Naskh Extensions" pitchFamily="2" charset="-78"/>
              </a:rPr>
              <a:t>ما في </a:t>
            </a:r>
            <a:r>
              <a:rPr lang="ar-SA" altLang="en-US" sz="3600" b="1" dirty="0">
                <a:solidFill>
                  <a:srgbClr val="FFFF00"/>
                </a:solidFill>
                <a:latin typeface="Courier New" pitchFamily="49" charset="0"/>
                <a:cs typeface="DecoType Naskh Extensions" pitchFamily="2" charset="-78"/>
              </a:rPr>
              <a:t>الصحيفة وأبره ،وإن الله جار لمن بر واتقى</a:t>
            </a:r>
            <a:r>
              <a:rPr lang="en-US" altLang="en-US" sz="3600" b="1" dirty="0">
                <a:solidFill>
                  <a:srgbClr val="FFFF00"/>
                </a:solidFill>
                <a:latin typeface="Courier New" pitchFamily="49" charset="0"/>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2852" name="Text Box 4"/>
          <p:cNvSpPr txBox="1">
            <a:spLocks noChangeArrowheads="1"/>
          </p:cNvSpPr>
          <p:nvPr/>
        </p:nvSpPr>
        <p:spPr bwMode="auto">
          <a:xfrm>
            <a:off x="685800" y="914400"/>
            <a:ext cx="7697788" cy="5262979"/>
          </a:xfrm>
          <a:prstGeom prst="rect">
            <a:avLst/>
          </a:prstGeom>
          <a:noFill/>
          <a:ln w="9525">
            <a:noFill/>
            <a:miter lim="800000"/>
            <a:headEnd/>
            <a:tailEnd/>
          </a:ln>
          <a:effectLst/>
        </p:spPr>
        <p:txBody>
          <a:bodyPr>
            <a:spAutoFit/>
          </a:bodyPr>
          <a:lstStyle/>
          <a:p>
            <a:pPr algn="just" rtl="1"/>
            <a:r>
              <a:rPr lang="ar-SA" altLang="en-US" sz="4800" b="1" dirty="0">
                <a:solidFill>
                  <a:srgbClr val="FFFF00"/>
                </a:solidFill>
                <a:latin typeface="Courier New" pitchFamily="49" charset="0"/>
                <a:cs typeface="DecoType Naskh Extensions" pitchFamily="2" charset="-78"/>
              </a:rPr>
              <a:t>إن هذه الوثيقة جديرة بالإعجاب ، فقد وثق فيها ما بين المهاجرين </a:t>
            </a:r>
            <a:r>
              <a:rPr lang="ar-SA" altLang="en-US" sz="4800" b="1" dirty="0" err="1">
                <a:solidFill>
                  <a:srgbClr val="FFFF00"/>
                </a:solidFill>
                <a:latin typeface="Courier New" pitchFamily="49" charset="0"/>
                <a:cs typeface="DecoType Naskh Extensions" pitchFamily="2" charset="-78"/>
              </a:rPr>
              <a:t>و</a:t>
            </a:r>
            <a:r>
              <a:rPr lang="ar-SA" altLang="en-US" sz="4800" b="1" dirty="0">
                <a:solidFill>
                  <a:srgbClr val="FFFF00"/>
                </a:solidFill>
                <a:latin typeface="Courier New" pitchFamily="49" charset="0"/>
                <a:cs typeface="DecoType Naskh Extensions" pitchFamily="2" charset="-78"/>
              </a:rPr>
              <a:t> الأنصار من إخاء وحلف ، وقرر فيها حرية العقيدة لغير المسلمين وحرية الرأي ،وحرية المدينة، وحرية الحياة ،وحرية المال وبذلك سبق الرسول إلى تقرير حقوق الإنسان من هذا الزمن البعيد</a:t>
            </a:r>
            <a:r>
              <a:rPr lang="en-US" altLang="en-US" sz="4800" b="1" dirty="0">
                <a:solidFill>
                  <a:srgbClr val="FFFF00"/>
                </a:solidFill>
                <a:latin typeface="Courier New" pitchFamily="49" charset="0"/>
                <a:cs typeface="DecoType Naskh Extensions" pitchFamily="2" charset="-78"/>
              </a:rPr>
              <a:t>. </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3876" name="Text Box 4"/>
          <p:cNvSpPr txBox="1">
            <a:spLocks noChangeArrowheads="1"/>
          </p:cNvSpPr>
          <p:nvPr/>
        </p:nvSpPr>
        <p:spPr bwMode="auto">
          <a:xfrm>
            <a:off x="1970088" y="377825"/>
            <a:ext cx="5176417" cy="923330"/>
          </a:xfrm>
          <a:prstGeom prst="rect">
            <a:avLst/>
          </a:prstGeom>
          <a:noFill/>
          <a:ln w="9525">
            <a:noFill/>
            <a:miter lim="800000"/>
            <a:headEnd/>
            <a:tailEnd/>
          </a:ln>
          <a:effectLst/>
        </p:spPr>
        <p:txBody>
          <a:bodyPr wrap="none">
            <a:spAutoFit/>
          </a:bodyPr>
          <a:lstStyle/>
          <a:p>
            <a:pPr algn="just" rtl="1"/>
            <a:r>
              <a:rPr lang="ar-SA" altLang="en-US" sz="5400" b="1" dirty="0">
                <a:solidFill>
                  <a:srgbClr val="FF0000"/>
                </a:solidFill>
                <a:latin typeface="Courier New" pitchFamily="49" charset="0"/>
                <a:cs typeface="DecoType Naskh Extensions" pitchFamily="2" charset="-78"/>
              </a:rPr>
              <a:t>وبمقتضى هذه الوثيقة</a:t>
            </a:r>
            <a:r>
              <a:rPr lang="en-US" altLang="en-US" sz="5400" b="1" dirty="0">
                <a:solidFill>
                  <a:srgbClr val="FF0000"/>
                </a:solidFill>
                <a:latin typeface="Courier New" pitchFamily="49" charset="0"/>
                <a:cs typeface="DecoType Naskh Extensions" pitchFamily="2" charset="-78"/>
              </a:rPr>
              <a:t> </a:t>
            </a:r>
            <a:r>
              <a:rPr lang="en-US" altLang="en-US" sz="4800" dirty="0">
                <a:latin typeface="Courier New" pitchFamily="49" charset="0"/>
                <a:cs typeface="DecoType Naskh Extensions" pitchFamily="2" charset="-78"/>
              </a:rPr>
              <a:t>:</a:t>
            </a:r>
          </a:p>
        </p:txBody>
      </p:sp>
      <p:sp>
        <p:nvSpPr>
          <p:cNvPr id="463877" name="Text Box 5"/>
          <p:cNvSpPr txBox="1">
            <a:spLocks noChangeArrowheads="1"/>
          </p:cNvSpPr>
          <p:nvPr/>
        </p:nvSpPr>
        <p:spPr bwMode="auto">
          <a:xfrm>
            <a:off x="457200" y="1828800"/>
            <a:ext cx="7650163" cy="1446550"/>
          </a:xfrm>
          <a:prstGeom prst="rect">
            <a:avLst/>
          </a:prstGeom>
          <a:noFill/>
          <a:ln w="9525">
            <a:noFill/>
            <a:miter lim="800000"/>
            <a:headEnd/>
            <a:tailEnd/>
          </a:ln>
          <a:effectLst/>
        </p:spPr>
        <p:txBody>
          <a:bodyPr>
            <a:spAutoFit/>
          </a:bodyPr>
          <a:lstStyle/>
          <a:p>
            <a:pPr algn="just" rtl="1"/>
            <a:r>
              <a:rPr lang="en-US" altLang="en-US" sz="4400" dirty="0">
                <a:solidFill>
                  <a:srgbClr val="FFFF00"/>
                </a:solidFill>
                <a:latin typeface="Courier New" pitchFamily="49" charset="0"/>
                <a:cs typeface="DecoType Naskh Extensions" pitchFamily="2" charset="-78"/>
              </a:rPr>
              <a:t>1-</a:t>
            </a:r>
            <a:r>
              <a:rPr lang="ar-SA" altLang="en-US" sz="4400" dirty="0">
                <a:solidFill>
                  <a:srgbClr val="FFFF00"/>
                </a:solidFill>
                <a:latin typeface="Courier New" pitchFamily="49" charset="0"/>
                <a:cs typeface="DecoType Naskh Extensions" pitchFamily="2" charset="-78"/>
              </a:rPr>
              <a:t>أصبح كل من المسلمين واليهود في أمن من جانب الآخر</a:t>
            </a:r>
            <a:r>
              <a:rPr lang="en-US" altLang="en-US" sz="4400" dirty="0">
                <a:solidFill>
                  <a:srgbClr val="FFFF00"/>
                </a:solidFill>
                <a:latin typeface="Courier New" pitchFamily="49" charset="0"/>
                <a:cs typeface="DecoType Naskh Extensions" pitchFamily="2" charset="-78"/>
              </a:rPr>
              <a:t>.</a:t>
            </a:r>
          </a:p>
        </p:txBody>
      </p:sp>
      <p:sp>
        <p:nvSpPr>
          <p:cNvPr id="463878" name="Text Box 6"/>
          <p:cNvSpPr txBox="1">
            <a:spLocks noChangeArrowheads="1"/>
          </p:cNvSpPr>
          <p:nvPr/>
        </p:nvSpPr>
        <p:spPr bwMode="auto">
          <a:xfrm>
            <a:off x="533400" y="3352800"/>
            <a:ext cx="7589838" cy="2123658"/>
          </a:xfrm>
          <a:prstGeom prst="rect">
            <a:avLst/>
          </a:prstGeom>
          <a:noFill/>
          <a:ln w="9525">
            <a:noFill/>
            <a:miter lim="800000"/>
            <a:headEnd/>
            <a:tailEnd/>
          </a:ln>
          <a:effectLst/>
        </p:spPr>
        <p:txBody>
          <a:bodyPr>
            <a:spAutoFit/>
          </a:bodyPr>
          <a:lstStyle/>
          <a:p>
            <a:pPr algn="just" rtl="1"/>
            <a:r>
              <a:rPr lang="en-US" altLang="en-US" sz="4400" dirty="0">
                <a:latin typeface="Courier New" pitchFamily="49" charset="0"/>
                <a:cs typeface="DecoType Naskh Extensions" pitchFamily="2" charset="-78"/>
              </a:rPr>
              <a:t>2</a:t>
            </a:r>
            <a:r>
              <a:rPr lang="en-US" altLang="en-US" sz="4400" dirty="0">
                <a:solidFill>
                  <a:srgbClr val="FFFF00"/>
                </a:solidFill>
                <a:latin typeface="Courier New" pitchFamily="49" charset="0"/>
                <a:cs typeface="DecoType Naskh Extensions" pitchFamily="2" charset="-78"/>
              </a:rPr>
              <a:t>-</a:t>
            </a:r>
            <a:r>
              <a:rPr lang="ar-SA" altLang="en-US" sz="4400" dirty="0">
                <a:solidFill>
                  <a:srgbClr val="FFFF00"/>
                </a:solidFill>
                <a:latin typeface="Courier New" pitchFamily="49" charset="0"/>
                <a:cs typeface="DecoType Naskh Extensions" pitchFamily="2" charset="-78"/>
              </a:rPr>
              <a:t>أصبح اليهود ملزمين بمعاونة المسلمين إذا ما دهم المدينة عدو،وعدم مساعدة المشركين ومناصرتهم ضدهم</a:t>
            </a:r>
            <a:r>
              <a:rPr lang="en-US" altLang="en-US" sz="4400" dirty="0">
                <a:solidFill>
                  <a:srgbClr val="FFFF00"/>
                </a:solidFill>
                <a:latin typeface="Courier New" pitchFamily="49" charset="0"/>
                <a:cs typeface="DecoType Naskh Extensions" pitchFamily="2" charset="-78"/>
              </a:rPr>
              <a:t>.</a:t>
            </a:r>
          </a:p>
        </p:txBody>
      </p:sp>
      <p:sp>
        <p:nvSpPr>
          <p:cNvPr id="463879" name="WordArt 7">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زوايا">
  <a:themeElements>
    <a:clrScheme name="زوايا">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زوايا">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زوايا">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3719</TotalTime>
  <Words>1515</Words>
  <Application>Microsoft Office PowerPoint</Application>
  <PresentationFormat>عرض على الشاشة (3:4)‏</PresentationFormat>
  <Paragraphs>155</Paragraphs>
  <Slides>46</Slides>
  <Notes>1</Notes>
  <HiddenSlides>0</HiddenSlides>
  <MMClips>1</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46</vt:i4>
      </vt:variant>
    </vt:vector>
  </HeadingPairs>
  <TitlesOfParts>
    <vt:vector size="48" baseType="lpstr">
      <vt:lpstr>زوايا</vt:lpstr>
      <vt:lpstr>Clip</vt:lpstr>
      <vt:lpstr>عرض تقديمي في PowerPoint</vt:lpstr>
      <vt:lpstr>محاضرات في فقه السيرة</vt:lpstr>
      <vt:lpstr>عرض تقديمي في PowerPoint</vt:lpstr>
      <vt:lpstr>عرض تقديمي في PowerPoint</vt:lpstr>
      <vt:lpstr>عرض تقديمي في PowerPoint</vt:lpstr>
      <vt:lpstr>عرض تقديمي في PowerPoint</vt:lpstr>
      <vt:lpstr>- الهجرة وضَرُورة إقامة الدَّولة الإسلاميَّة: </vt:lpstr>
      <vt:lpstr>عرض تقديمي في PowerPoint</vt:lpstr>
      <vt:lpstr>الهجرة من سُنَنِ الأنبياء:</vt:lpstr>
      <vt:lpstr>عرض تقديمي في PowerPoint</vt:lpstr>
      <vt:lpstr>عرض تقديمي في PowerPoint</vt:lpstr>
      <vt:lpstr>أهم نتائج الهجرة النبويَّة إلى المدينة: </vt:lpstr>
      <vt:lpstr>تابع نتائج الهجرة</vt:lpstr>
      <vt:lpstr>إعلام النبي  أصحابه بموطن الهجرة</vt:lpstr>
      <vt:lpstr>هجرة النبي  الى المدينة</vt:lpstr>
      <vt:lpstr>تدبير الهجرة و اخذ الاحتياطات</vt:lpstr>
      <vt:lpstr>ترتيبات الاختفاء</vt:lpstr>
      <vt:lpstr>هياج قريش في البحث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user</cp:lastModifiedBy>
  <cp:revision>317</cp:revision>
  <cp:lastPrinted>2000-05-14T05:39:45Z</cp:lastPrinted>
  <dcterms:created xsi:type="dcterms:W3CDTF">2000-02-25T19:54:01Z</dcterms:created>
  <dcterms:modified xsi:type="dcterms:W3CDTF">2012-09-24T17:29:06Z</dcterms:modified>
</cp:coreProperties>
</file>