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46"/>
  </p:notesMasterIdLst>
  <p:handoutMasterIdLst>
    <p:handoutMasterId r:id="rId47"/>
  </p:handoutMasterIdLst>
  <p:sldIdLst>
    <p:sldId id="728" r:id="rId2"/>
    <p:sldId id="752" r:id="rId3"/>
    <p:sldId id="754" r:id="rId4"/>
    <p:sldId id="341" r:id="rId5"/>
    <p:sldId id="342" r:id="rId6"/>
    <p:sldId id="340" r:id="rId7"/>
    <p:sldId id="343" r:id="rId8"/>
    <p:sldId id="758" r:id="rId9"/>
    <p:sldId id="757" r:id="rId10"/>
    <p:sldId id="759" r:id="rId11"/>
    <p:sldId id="344" r:id="rId12"/>
    <p:sldId id="345" r:id="rId13"/>
    <p:sldId id="346" r:id="rId14"/>
    <p:sldId id="347" r:id="rId15"/>
    <p:sldId id="348" r:id="rId16"/>
    <p:sldId id="349" r:id="rId17"/>
    <p:sldId id="350" r:id="rId18"/>
    <p:sldId id="351" r:id="rId19"/>
    <p:sldId id="755" r:id="rId20"/>
    <p:sldId id="756" r:id="rId21"/>
    <p:sldId id="353" r:id="rId22"/>
    <p:sldId id="354" r:id="rId23"/>
    <p:sldId id="355" r:id="rId24"/>
    <p:sldId id="356" r:id="rId25"/>
    <p:sldId id="357" r:id="rId26"/>
    <p:sldId id="358" r:id="rId27"/>
    <p:sldId id="359" r:id="rId28"/>
    <p:sldId id="360" r:id="rId29"/>
    <p:sldId id="361" r:id="rId30"/>
    <p:sldId id="362" r:id="rId31"/>
    <p:sldId id="363" r:id="rId32"/>
    <p:sldId id="364" r:id="rId33"/>
    <p:sldId id="365" r:id="rId34"/>
    <p:sldId id="366" r:id="rId35"/>
    <p:sldId id="367" r:id="rId36"/>
    <p:sldId id="368" r:id="rId37"/>
    <p:sldId id="369" r:id="rId38"/>
    <p:sldId id="370" r:id="rId39"/>
    <p:sldId id="371" r:id="rId40"/>
    <p:sldId id="373" r:id="rId41"/>
    <p:sldId id="374" r:id="rId42"/>
    <p:sldId id="375" r:id="rId43"/>
    <p:sldId id="376" r:id="rId44"/>
    <p:sldId id="751" r:id="rId45"/>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1pPr>
    <a:lvl2pPr marL="4572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2pPr>
    <a:lvl3pPr marL="9144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3pPr>
    <a:lvl4pPr marL="13716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4pPr>
    <a:lvl5pPr marL="18288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2400" kern="1200">
        <a:solidFill>
          <a:schemeClr val="tx1"/>
        </a:solidFill>
        <a:latin typeface="Times New Roman" pitchFamily="18" charset="0"/>
        <a:ea typeface="+mn-ea"/>
        <a:cs typeface="Times New Roman" pitchFamily="18" charset="0"/>
      </a:defRPr>
    </a:lvl6pPr>
    <a:lvl7pPr marL="2743200" algn="r" defTabSz="914400" rtl="1" eaLnBrk="1" latinLnBrk="0" hangingPunct="1">
      <a:defRPr sz="2400" kern="1200">
        <a:solidFill>
          <a:schemeClr val="tx1"/>
        </a:solidFill>
        <a:latin typeface="Times New Roman" pitchFamily="18" charset="0"/>
        <a:ea typeface="+mn-ea"/>
        <a:cs typeface="Times New Roman" pitchFamily="18" charset="0"/>
      </a:defRPr>
    </a:lvl7pPr>
    <a:lvl8pPr marL="3200400" algn="r" defTabSz="914400" rtl="1" eaLnBrk="1" latinLnBrk="0" hangingPunct="1">
      <a:defRPr sz="2400" kern="1200">
        <a:solidFill>
          <a:schemeClr val="tx1"/>
        </a:solidFill>
        <a:latin typeface="Times New Roman" pitchFamily="18" charset="0"/>
        <a:ea typeface="+mn-ea"/>
        <a:cs typeface="Times New Roman" pitchFamily="18" charset="0"/>
      </a:defRPr>
    </a:lvl8pPr>
    <a:lvl9pPr marL="3657600" algn="r" defTabSz="914400" rtl="1" eaLnBrk="1" latinLnBrk="0" hangingPunct="1">
      <a:defRPr sz="2400" kern="1200">
        <a:solidFill>
          <a:schemeClr val="tx1"/>
        </a:solidFill>
        <a:latin typeface="Times New Roman" pitchFamily="18" charset="0"/>
        <a:ea typeface="+mn-ea"/>
        <a:cs typeface="Times New Roman" pitchFamily="18"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a:srgbClr val="0000FF"/>
    <a:srgbClr val="FF99CC"/>
    <a:srgbClr val="D60093"/>
    <a:srgbClr val="FFFF00"/>
    <a:srgbClr val="000099"/>
    <a:srgbClr val="FF0000"/>
    <a:srgbClr val="6633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922" autoAdjust="0"/>
    <p:restoredTop sz="94660"/>
  </p:normalViewPr>
  <p:slideViewPr>
    <p:cSldViewPr>
      <p:cViewPr>
        <p:scale>
          <a:sx n="50" d="100"/>
          <a:sy n="50" d="100"/>
        </p:scale>
        <p:origin x="-1722" y="-4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794"/>
    </p:cViewPr>
  </p:sorterViewPr>
  <p:notesViewPr>
    <p:cSldViewPr>
      <p:cViewPr varScale="1">
        <p:scale>
          <a:sx n="40" d="100"/>
          <a:sy n="40" d="100"/>
        </p:scale>
        <p:origin x="-1488"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a:lvl1pPr>
          </a:lstStyle>
          <a:p>
            <a:endParaRPr lang="en-US" altLang="en-US"/>
          </a:p>
        </p:txBody>
      </p:sp>
      <p:sp>
        <p:nvSpPr>
          <p:cNvPr id="307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a:lvl1pPr>
          </a:lstStyle>
          <a:p>
            <a:endParaRPr lang="en-US" altLang="en-US"/>
          </a:p>
        </p:txBody>
      </p:sp>
      <p:sp>
        <p:nvSpPr>
          <p:cNvPr id="307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a:lvl1pPr>
          </a:lstStyle>
          <a:p>
            <a:endParaRPr lang="en-US" altLang="en-US"/>
          </a:p>
        </p:txBody>
      </p:sp>
      <p:sp>
        <p:nvSpPr>
          <p:cNvPr id="307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a:lvl1pPr>
          </a:lstStyle>
          <a:p>
            <a:fld id="{9F655E5B-BA3A-43FB-85C3-E4C664144687}" type="slidenum">
              <a:rPr lang="ar-SA" altLang="en-US"/>
              <a:pPr/>
              <a:t>‹#›</a:t>
            </a:fld>
            <a:endParaRPr lang="en-US" altLang="en-US"/>
          </a:p>
        </p:txBody>
      </p:sp>
    </p:spTree>
    <p:extLst>
      <p:ext uri="{BB962C8B-B14F-4D97-AF65-F5344CB8AC3E}">
        <p14:creationId xmlns="" xmlns:p14="http://schemas.microsoft.com/office/powerpoint/2010/main" val="9494418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a:lvl1pPr>
          </a:lstStyle>
          <a:p>
            <a:endParaRPr lang="en-US" altLang="en-US"/>
          </a:p>
        </p:txBody>
      </p:sp>
      <p:sp>
        <p:nvSpPr>
          <p:cNvPr id="20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a:lvl1pPr>
          </a:lstStyle>
          <a:p>
            <a:endParaRPr lang="en-US" altLang="en-US"/>
          </a:p>
        </p:txBody>
      </p:sp>
      <p:sp>
        <p:nvSpPr>
          <p:cNvPr id="2052" name="Rectangle 4"/>
          <p:cNvSpPr>
            <a:spLocks noGrp="1" noRot="1" noChangeAspect="1" noChangeArrowheads="1" noTextEdit="1"/>
          </p:cNvSpPr>
          <p:nvPr>
            <p:ph type="sldImg" idx="2"/>
          </p:nvPr>
        </p:nvSpPr>
        <p:spPr bwMode="auto">
          <a:xfrm>
            <a:off x="1144588" y="687388"/>
            <a:ext cx="4568825" cy="3425825"/>
          </a:xfrm>
          <a:prstGeom prst="rect">
            <a:avLst/>
          </a:prstGeom>
          <a:noFill/>
          <a:ln w="12700">
            <a:solidFill>
              <a:srgbClr val="000000"/>
            </a:solidFill>
            <a:miter lim="800000"/>
            <a:headEnd/>
            <a:tailEnd/>
          </a:ln>
          <a:effectLst/>
        </p:spPr>
      </p:sp>
      <p:sp>
        <p:nvSpPr>
          <p:cNvPr id="20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altLang="ar-SA" smtClean="0"/>
              <a:t>Click to edit Master text styles</a:t>
            </a:r>
          </a:p>
          <a:p>
            <a:pPr lvl="1"/>
            <a:r>
              <a:rPr lang="en-US" altLang="ar-SA" smtClean="0"/>
              <a:t>Second level</a:t>
            </a:r>
          </a:p>
          <a:p>
            <a:pPr lvl="2"/>
            <a:r>
              <a:rPr lang="en-US" altLang="ar-SA" smtClean="0"/>
              <a:t>Third level</a:t>
            </a:r>
          </a:p>
          <a:p>
            <a:pPr lvl="3"/>
            <a:r>
              <a:rPr lang="en-US" altLang="ar-SA" smtClean="0"/>
              <a:t>Fourth level</a:t>
            </a:r>
          </a:p>
          <a:p>
            <a:pPr lvl="4"/>
            <a:r>
              <a:rPr lang="en-US" altLang="ar-SA" smtClean="0"/>
              <a:t>Fifth level</a:t>
            </a:r>
          </a:p>
        </p:txBody>
      </p:sp>
      <p:sp>
        <p:nvSpPr>
          <p:cNvPr id="20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a:lvl1pPr>
          </a:lstStyle>
          <a:p>
            <a:endParaRPr lang="en-US" altLang="en-US"/>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a:lvl1pPr>
          </a:lstStyle>
          <a:p>
            <a:fld id="{458A0322-1DDA-48EB-ABDC-2718608359CD}" type="slidenum">
              <a:rPr lang="ar-SA" altLang="en-US"/>
              <a:pPr/>
              <a:t>‹#›</a:t>
            </a:fld>
            <a:endParaRPr lang="en-US" altLang="en-US"/>
          </a:p>
        </p:txBody>
      </p:sp>
    </p:spTree>
    <p:extLst>
      <p:ext uri="{BB962C8B-B14F-4D97-AF65-F5344CB8AC3E}">
        <p14:creationId xmlns="" xmlns:p14="http://schemas.microsoft.com/office/powerpoint/2010/main" val="200746630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089146-32BE-4C4A-999D-8931C7748590}" type="slidenum">
              <a:rPr lang="ar-SA" altLang="en-US"/>
              <a:pPr/>
              <a:t>23</a:t>
            </a:fld>
            <a:endParaRPr lang="en-US" altLang="en-US"/>
          </a:p>
        </p:txBody>
      </p:sp>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7F4E4B-6976-49D5-A923-CC3E03C6B101}" type="slidenum">
              <a:rPr lang="ar-SA" altLang="en-US"/>
              <a:pPr/>
              <a:t>26</a:t>
            </a:fld>
            <a:endParaRPr lang="en-US" altLang="en-US"/>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F0CC2C-FE8D-4EEA-BE63-BF7A62F93C0A}" type="slidenum">
              <a:rPr lang="ar-SA" altLang="en-US"/>
              <a:pPr/>
              <a:t>38</a:t>
            </a:fld>
            <a:endParaRPr lang="en-US" altLang="en-US"/>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endParaRPr lang="en-US" altLang="en-US"/>
          </a:p>
        </p:txBody>
      </p:sp>
      <p:sp>
        <p:nvSpPr>
          <p:cNvPr id="19" name="عنصر نائب للتذييل 18"/>
          <p:cNvSpPr>
            <a:spLocks noGrp="1"/>
          </p:cNvSpPr>
          <p:nvPr>
            <p:ph type="ftr" sz="quarter" idx="11"/>
          </p:nvPr>
        </p:nvSpPr>
        <p:spPr/>
        <p:txBody>
          <a:bodyPr/>
          <a:lstStyle/>
          <a:p>
            <a:endParaRPr lang="en-US" altLang="en-US"/>
          </a:p>
        </p:txBody>
      </p:sp>
      <p:sp>
        <p:nvSpPr>
          <p:cNvPr id="27" name="عنصر نائب لرقم الشريحة 26"/>
          <p:cNvSpPr>
            <a:spLocks noGrp="1"/>
          </p:cNvSpPr>
          <p:nvPr>
            <p:ph type="sldNum" sz="quarter" idx="12"/>
          </p:nvPr>
        </p:nvSpPr>
        <p:spPr/>
        <p:txBody>
          <a:bodyPr/>
          <a:lstStyle/>
          <a:p>
            <a:fld id="{71D2A89D-766C-4E95-ABA9-E28F67D76B15}"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endParaRPr lang="en-US" altLang="en-US"/>
          </a:p>
        </p:txBody>
      </p:sp>
      <p:sp>
        <p:nvSpPr>
          <p:cNvPr id="5" name="عنصر نائب للتذييل 4"/>
          <p:cNvSpPr>
            <a:spLocks noGrp="1"/>
          </p:cNvSpPr>
          <p:nvPr>
            <p:ph type="ftr" sz="quarter" idx="11"/>
          </p:nvPr>
        </p:nvSpPr>
        <p:spPr/>
        <p:txBody>
          <a:bodyPr/>
          <a:lstStyle/>
          <a:p>
            <a:endParaRPr lang="en-US" altLang="en-US"/>
          </a:p>
        </p:txBody>
      </p:sp>
      <p:sp>
        <p:nvSpPr>
          <p:cNvPr id="6" name="عنصر نائب لرقم الشريحة 5"/>
          <p:cNvSpPr>
            <a:spLocks noGrp="1"/>
          </p:cNvSpPr>
          <p:nvPr>
            <p:ph type="sldNum" sz="quarter" idx="12"/>
          </p:nvPr>
        </p:nvSpPr>
        <p:spPr/>
        <p:txBody>
          <a:bodyPr/>
          <a:lstStyle/>
          <a:p>
            <a:fld id="{3A5E5F68-1FB3-44A5-ABB7-18EA51941EB1}"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endParaRPr lang="en-US" altLang="en-US"/>
          </a:p>
        </p:txBody>
      </p:sp>
      <p:sp>
        <p:nvSpPr>
          <p:cNvPr id="5" name="عنصر نائب للتذييل 4"/>
          <p:cNvSpPr>
            <a:spLocks noGrp="1"/>
          </p:cNvSpPr>
          <p:nvPr>
            <p:ph type="ftr" sz="quarter" idx="11"/>
          </p:nvPr>
        </p:nvSpPr>
        <p:spPr/>
        <p:txBody>
          <a:bodyPr/>
          <a:lstStyle/>
          <a:p>
            <a:endParaRPr lang="en-US" altLang="en-US"/>
          </a:p>
        </p:txBody>
      </p:sp>
      <p:sp>
        <p:nvSpPr>
          <p:cNvPr id="6" name="عنصر نائب لرقم الشريحة 5"/>
          <p:cNvSpPr>
            <a:spLocks noGrp="1"/>
          </p:cNvSpPr>
          <p:nvPr>
            <p:ph type="sldNum" sz="quarter" idx="12"/>
          </p:nvPr>
        </p:nvSpPr>
        <p:spPr/>
        <p:txBody>
          <a:bodyPr/>
          <a:lstStyle/>
          <a:p>
            <a:fld id="{E8942143-7C80-4C08-9AF4-326935761B50}"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endParaRPr lang="en-US" altLang="en-US"/>
          </a:p>
        </p:txBody>
      </p:sp>
      <p:sp>
        <p:nvSpPr>
          <p:cNvPr id="6" name="عنصر نائب للتذييل 5"/>
          <p:cNvSpPr>
            <a:spLocks noGrp="1"/>
          </p:cNvSpPr>
          <p:nvPr>
            <p:ph type="ftr" sz="quarter" idx="11"/>
          </p:nvPr>
        </p:nvSpPr>
        <p:spPr/>
        <p:txBody>
          <a:bodyPr/>
          <a:lstStyle/>
          <a:p>
            <a:endParaRPr lang="en-US" altLang="en-US"/>
          </a:p>
        </p:txBody>
      </p:sp>
      <p:sp>
        <p:nvSpPr>
          <p:cNvPr id="7" name="عنصر نائب لرقم الشريحة 6"/>
          <p:cNvSpPr>
            <a:spLocks noGrp="1"/>
          </p:cNvSpPr>
          <p:nvPr>
            <p:ph type="sldNum" sz="quarter" idx="12"/>
          </p:nvPr>
        </p:nvSpPr>
        <p:spPr/>
        <p:txBody>
          <a:bodyPr/>
          <a:lstStyle/>
          <a:p>
            <a:fld id="{60F4F89F-75A4-404A-81F0-99362AA1AC3B}"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endParaRPr lang="en-US" altLang="en-US"/>
          </a:p>
        </p:txBody>
      </p:sp>
      <p:sp>
        <p:nvSpPr>
          <p:cNvPr id="8" name="عنصر نائب للتذييل 7"/>
          <p:cNvSpPr>
            <a:spLocks noGrp="1"/>
          </p:cNvSpPr>
          <p:nvPr>
            <p:ph type="ftr" sz="quarter" idx="11"/>
          </p:nvPr>
        </p:nvSpPr>
        <p:spPr/>
        <p:txBody>
          <a:bodyPr/>
          <a:lstStyle/>
          <a:p>
            <a:endParaRPr lang="en-US" altLang="en-US"/>
          </a:p>
        </p:txBody>
      </p:sp>
      <p:sp>
        <p:nvSpPr>
          <p:cNvPr id="9" name="عنصر نائب لرقم الشريحة 8"/>
          <p:cNvSpPr>
            <a:spLocks noGrp="1"/>
          </p:cNvSpPr>
          <p:nvPr>
            <p:ph type="sldNum" sz="quarter" idx="12"/>
          </p:nvPr>
        </p:nvSpPr>
        <p:spPr/>
        <p:txBody>
          <a:bodyPr/>
          <a:lstStyle/>
          <a:p>
            <a:fld id="{7E6A89CF-6031-4465-AEDB-CCDE5A721CA1}"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endParaRPr lang="en-US" altLang="en-US"/>
          </a:p>
        </p:txBody>
      </p:sp>
      <p:sp>
        <p:nvSpPr>
          <p:cNvPr id="4" name="عنصر نائب للتذييل 3"/>
          <p:cNvSpPr>
            <a:spLocks noGrp="1"/>
          </p:cNvSpPr>
          <p:nvPr>
            <p:ph type="ftr" sz="quarter" idx="11"/>
          </p:nvPr>
        </p:nvSpPr>
        <p:spPr/>
        <p:txBody>
          <a:bodyPr/>
          <a:lstStyle/>
          <a:p>
            <a:endParaRPr lang="en-US" altLang="en-US"/>
          </a:p>
        </p:txBody>
      </p:sp>
      <p:sp>
        <p:nvSpPr>
          <p:cNvPr id="5" name="عنصر نائب لرقم الشريحة 4"/>
          <p:cNvSpPr>
            <a:spLocks noGrp="1"/>
          </p:cNvSpPr>
          <p:nvPr>
            <p:ph type="sldNum" sz="quarter" idx="12"/>
          </p:nvPr>
        </p:nvSpPr>
        <p:spPr/>
        <p:txBody>
          <a:bodyPr/>
          <a:lstStyle/>
          <a:p>
            <a:fld id="{C8DA45A8-335A-4AA4-9DB1-D13EB2D089D5}" type="slidenum">
              <a:rPr lang="ar-SA" altLang="en-US" smtClean="0"/>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endParaRPr lang="en-US" altLang="en-US"/>
          </a:p>
        </p:txBody>
      </p:sp>
      <p:sp>
        <p:nvSpPr>
          <p:cNvPr id="3" name="عنصر نائب للتذييل 2"/>
          <p:cNvSpPr>
            <a:spLocks noGrp="1"/>
          </p:cNvSpPr>
          <p:nvPr>
            <p:ph type="ftr" sz="quarter" idx="11"/>
          </p:nvPr>
        </p:nvSpPr>
        <p:spPr/>
        <p:txBody>
          <a:bodyPr/>
          <a:lstStyle/>
          <a:p>
            <a:endParaRPr lang="en-US" altLang="en-US"/>
          </a:p>
        </p:txBody>
      </p:sp>
      <p:sp>
        <p:nvSpPr>
          <p:cNvPr id="4" name="عنصر نائب لرقم الشريحة 3"/>
          <p:cNvSpPr>
            <a:spLocks noGrp="1"/>
          </p:cNvSpPr>
          <p:nvPr>
            <p:ph type="sldNum" sz="quarter" idx="12"/>
          </p:nvPr>
        </p:nvSpPr>
        <p:spPr/>
        <p:txBody>
          <a:bodyPr/>
          <a:lstStyle/>
          <a:p>
            <a:fld id="{81AB62B2-8868-42E5-898D-34FA0441C7AE}" type="slidenum">
              <a:rPr lang="ar-SA" altLang="en-US" smtClean="0"/>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endParaRPr lang="en-US" altLang="en-US"/>
          </a:p>
        </p:txBody>
      </p:sp>
      <p:sp>
        <p:nvSpPr>
          <p:cNvPr id="6" name="عنصر نائب للتذييل 5"/>
          <p:cNvSpPr>
            <a:spLocks noGrp="1"/>
          </p:cNvSpPr>
          <p:nvPr>
            <p:ph type="ftr" sz="quarter" idx="11"/>
          </p:nvPr>
        </p:nvSpPr>
        <p:spPr/>
        <p:txBody>
          <a:bodyPr/>
          <a:lstStyle/>
          <a:p>
            <a:endParaRPr lang="en-US" altLang="en-US"/>
          </a:p>
        </p:txBody>
      </p:sp>
      <p:sp>
        <p:nvSpPr>
          <p:cNvPr id="7" name="عنصر نائب لرقم الشريحة 6"/>
          <p:cNvSpPr>
            <a:spLocks noGrp="1"/>
          </p:cNvSpPr>
          <p:nvPr>
            <p:ph type="sldNum" sz="quarter" idx="12"/>
          </p:nvPr>
        </p:nvSpPr>
        <p:spPr/>
        <p:txBody>
          <a:bodyPr/>
          <a:lstStyle/>
          <a:p>
            <a:fld id="{FE679418-16CE-438D-A121-6446555AC5B0}"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endParaRPr lang="en-US" altLang="en-US"/>
          </a:p>
        </p:txBody>
      </p:sp>
      <p:sp>
        <p:nvSpPr>
          <p:cNvPr id="6" name="عنصر نائب للتذييل 5"/>
          <p:cNvSpPr>
            <a:spLocks noGrp="1"/>
          </p:cNvSpPr>
          <p:nvPr>
            <p:ph type="ftr" sz="quarter" idx="11"/>
          </p:nvPr>
        </p:nvSpPr>
        <p:spPr/>
        <p:txBody>
          <a:bodyPr/>
          <a:lstStyle/>
          <a:p>
            <a:endParaRPr lang="en-US" altLang="en-US"/>
          </a:p>
        </p:txBody>
      </p:sp>
      <p:sp>
        <p:nvSpPr>
          <p:cNvPr id="7" name="عنصر نائب لرقم الشريحة 6"/>
          <p:cNvSpPr>
            <a:spLocks noGrp="1"/>
          </p:cNvSpPr>
          <p:nvPr>
            <p:ph type="sldNum" sz="quarter" idx="12"/>
          </p:nvPr>
        </p:nvSpPr>
        <p:spPr>
          <a:xfrm>
            <a:off x="8077200" y="6356350"/>
            <a:ext cx="609600" cy="365125"/>
          </a:xfrm>
        </p:spPr>
        <p:txBody>
          <a:bodyPr/>
          <a:lstStyle/>
          <a:p>
            <a:fld id="{3E3845DA-BA8D-4300-B754-5B07FA12CBD3}" type="slidenum">
              <a:rPr lang="ar-SA" altLang="en-US" smtClean="0"/>
              <a:pPr/>
              <a:t>‹#›</a:t>
            </a:fld>
            <a:endParaRPr lang="en-US" altLang="en-US"/>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endParaRPr lang="en-US" altLang="en-US"/>
          </a:p>
        </p:txBody>
      </p:sp>
      <p:sp>
        <p:nvSpPr>
          <p:cNvPr id="5" name="عنصر نائب للتذييل 4"/>
          <p:cNvSpPr>
            <a:spLocks noGrp="1"/>
          </p:cNvSpPr>
          <p:nvPr>
            <p:ph type="ftr" sz="quarter" idx="11"/>
          </p:nvPr>
        </p:nvSpPr>
        <p:spPr/>
        <p:txBody>
          <a:bodyPr/>
          <a:lstStyle/>
          <a:p>
            <a:endParaRPr lang="en-US" altLang="en-US"/>
          </a:p>
        </p:txBody>
      </p:sp>
      <p:sp>
        <p:nvSpPr>
          <p:cNvPr id="6" name="عنصر نائب لرقم الشريحة 5"/>
          <p:cNvSpPr>
            <a:spLocks noGrp="1"/>
          </p:cNvSpPr>
          <p:nvPr>
            <p:ph type="sldNum" sz="quarter" idx="12"/>
          </p:nvPr>
        </p:nvSpPr>
        <p:spPr/>
        <p:txBody>
          <a:bodyPr/>
          <a:lstStyle/>
          <a:p>
            <a:fld id="{6B6A3A19-352C-4076-A496-5AD8DFD28707}"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endParaRPr lang="en-US" altLang="en-US"/>
          </a:p>
        </p:txBody>
      </p:sp>
      <p:sp>
        <p:nvSpPr>
          <p:cNvPr id="5" name="عنصر نائب للتذييل 4"/>
          <p:cNvSpPr>
            <a:spLocks noGrp="1"/>
          </p:cNvSpPr>
          <p:nvPr>
            <p:ph type="ftr" sz="quarter" idx="11"/>
          </p:nvPr>
        </p:nvSpPr>
        <p:spPr/>
        <p:txBody>
          <a:bodyPr/>
          <a:lstStyle/>
          <a:p>
            <a:endParaRPr lang="en-US" altLang="en-US"/>
          </a:p>
        </p:txBody>
      </p:sp>
      <p:sp>
        <p:nvSpPr>
          <p:cNvPr id="6" name="عنصر نائب لرقم الشريحة 5"/>
          <p:cNvSpPr>
            <a:spLocks noGrp="1"/>
          </p:cNvSpPr>
          <p:nvPr>
            <p:ph type="sldNum" sz="quarter" idx="12"/>
          </p:nvPr>
        </p:nvSpPr>
        <p:spPr/>
        <p:txBody>
          <a:bodyPr/>
          <a:lstStyle/>
          <a:p>
            <a:fld id="{50FB5F5F-1186-4583-8299-9B4DE9BA7142}"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عنوان، ونص، وقصاصة فنية">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371600"/>
          </a:xfrm>
        </p:spPr>
        <p:txBody>
          <a:bodyPr/>
          <a:lstStyle/>
          <a:p>
            <a:r>
              <a:rPr lang="ar-SA" smtClean="0"/>
              <a:t>انقر لتحرير نمط العنوان الرئيسي</a:t>
            </a:r>
            <a:endParaRPr lang="ar-EG"/>
          </a:p>
        </p:txBody>
      </p:sp>
      <p:sp>
        <p:nvSpPr>
          <p:cNvPr id="3" name="عنصر نائب للنص 2"/>
          <p:cNvSpPr>
            <a:spLocks noGrp="1"/>
          </p:cNvSpPr>
          <p:nvPr>
            <p:ph type="body" sz="half" idx="1"/>
          </p:nvPr>
        </p:nvSpPr>
        <p:spPr>
          <a:xfrm>
            <a:off x="0" y="1447800"/>
            <a:ext cx="4495800" cy="5410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قصاصة الفنية 3"/>
          <p:cNvSpPr>
            <a:spLocks noGrp="1"/>
          </p:cNvSpPr>
          <p:nvPr>
            <p:ph type="clipArt" sz="half" idx="2"/>
          </p:nvPr>
        </p:nvSpPr>
        <p:spPr>
          <a:xfrm>
            <a:off x="4648200" y="1447800"/>
            <a:ext cx="4495800" cy="5410200"/>
          </a:xfrm>
        </p:spPr>
        <p:txBody>
          <a:bodyPr/>
          <a:lstStyle/>
          <a:p>
            <a:endParaRPr lang="ar-EG"/>
          </a:p>
        </p:txBody>
      </p:sp>
      <p:sp>
        <p:nvSpPr>
          <p:cNvPr id="5" name="عنصر نائب للتاريخ 4"/>
          <p:cNvSpPr>
            <a:spLocks noGrp="1"/>
          </p:cNvSpPr>
          <p:nvPr>
            <p:ph type="dt" sz="half" idx="10"/>
          </p:nvPr>
        </p:nvSpPr>
        <p:spPr>
          <a:xfrm>
            <a:off x="685800" y="6248400"/>
            <a:ext cx="1905000" cy="457200"/>
          </a:xfrm>
        </p:spPr>
        <p:txBody>
          <a:bodyPr/>
          <a:lstStyle>
            <a:lvl1pPr>
              <a:defRPr/>
            </a:lvl1pPr>
          </a:lstStyle>
          <a:p>
            <a:endParaRPr lang="en-US" altLang="en-US"/>
          </a:p>
        </p:txBody>
      </p:sp>
      <p:sp>
        <p:nvSpPr>
          <p:cNvPr id="6" name="عنصر نائب للتذييل 5"/>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7" name="عنصر نائب لرقم الشريحة 6"/>
          <p:cNvSpPr>
            <a:spLocks noGrp="1"/>
          </p:cNvSpPr>
          <p:nvPr>
            <p:ph type="sldNum" sz="quarter" idx="12"/>
          </p:nvPr>
        </p:nvSpPr>
        <p:spPr>
          <a:xfrm>
            <a:off x="6553200" y="6248400"/>
            <a:ext cx="1905000" cy="457200"/>
          </a:xfrm>
        </p:spPr>
        <p:txBody>
          <a:bodyPr/>
          <a:lstStyle>
            <a:lvl1pPr>
              <a:defRPr/>
            </a:lvl1pPr>
          </a:lstStyle>
          <a:p>
            <a:fld id="{A53DBE64-696A-4142-8D66-391C6331DDE0}" type="slidenum">
              <a:rPr lang="ar-SA" altLang="en-US"/>
              <a:pPr/>
              <a:t>‹#›</a:t>
            </a:fld>
            <a:endParaRPr lang="en-US" altLang="en-US"/>
          </a:p>
        </p:txBody>
      </p:sp>
    </p:spTree>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ltLang="en-US"/>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ltLang="en-US"/>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DBA0C4A-01FB-4B31-9118-B7FD11D28706}" type="slidenum">
              <a:rPr lang="ar-SA" altLang="en-US" smtClean="0"/>
              <a:pPr/>
              <a:t>‹#›</a:t>
            </a:fld>
            <a:endParaRPr lang="en-US" altLang="en-US"/>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30">
                                            <p:bg/>
                                          </p:spTgt>
                                        </p:tgtEl>
                                        <p:attrNameLst>
                                          <p:attrName>style.visibility</p:attrName>
                                        </p:attrNameLst>
                                      </p:cBhvr>
                                      <p:to>
                                        <p:strVal val="visible"/>
                                      </p:to>
                                    </p:set>
                                    <p:animEffect transition="in" filter="slide(fromTop)">
                                      <p:cBhvr>
                                        <p:cTn id="7" dur="500"/>
                                        <p:tgtEl>
                                          <p:spTgt spid="30">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30">
                                            <p:txEl>
                                              <p:pRg st="0" end="0"/>
                                            </p:txEl>
                                          </p:spTgt>
                                        </p:tgtEl>
                                        <p:attrNameLst>
                                          <p:attrName>style.visibility</p:attrName>
                                        </p:attrNameLst>
                                      </p:cBhvr>
                                      <p:to>
                                        <p:strVal val="visible"/>
                                      </p:to>
                                    </p:set>
                                    <p:animEffect transition="in" filter="slide(fromTop)">
                                      <p:cBhvr>
                                        <p:cTn id="12" dur="500"/>
                                        <p:tgtEl>
                                          <p:spTgt spid="30">
                                            <p:txEl>
                                              <p:pRg st="0" end="0"/>
                                            </p:txEl>
                                          </p:spTgt>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30">
                                            <p:txEl>
                                              <p:pRg st="1" end="1"/>
                                            </p:txEl>
                                          </p:spTgt>
                                        </p:tgtEl>
                                        <p:attrNameLst>
                                          <p:attrName>style.visibility</p:attrName>
                                        </p:attrNameLst>
                                      </p:cBhvr>
                                      <p:to>
                                        <p:strVal val="visible"/>
                                      </p:to>
                                    </p:set>
                                    <p:animEffect transition="in" filter="slide(fromTop)">
                                      <p:cBhvr>
                                        <p:cTn id="15" dur="500"/>
                                        <p:tgtEl>
                                          <p:spTgt spid="30">
                                            <p:txEl>
                                              <p:pRg st="1" end="1"/>
                                            </p:txEl>
                                          </p:spTgt>
                                        </p:tgtEl>
                                      </p:cBhvr>
                                    </p:animEffect>
                                  </p:childTnLst>
                                </p:cTn>
                              </p:par>
                              <p:par>
                                <p:cTn id="16" presetID="12" presetClass="entr" presetSubtype="1" fill="hold" grpId="0" nodeType="withEffect">
                                  <p:stCondLst>
                                    <p:cond delay="0"/>
                                  </p:stCondLst>
                                  <p:childTnLst>
                                    <p:set>
                                      <p:cBhvr>
                                        <p:cTn id="17" dur="1" fill="hold">
                                          <p:stCondLst>
                                            <p:cond delay="0"/>
                                          </p:stCondLst>
                                        </p:cTn>
                                        <p:tgtEl>
                                          <p:spTgt spid="30">
                                            <p:txEl>
                                              <p:pRg st="2" end="2"/>
                                            </p:txEl>
                                          </p:spTgt>
                                        </p:tgtEl>
                                        <p:attrNameLst>
                                          <p:attrName>style.visibility</p:attrName>
                                        </p:attrNameLst>
                                      </p:cBhvr>
                                      <p:to>
                                        <p:strVal val="visible"/>
                                      </p:to>
                                    </p:set>
                                    <p:animEffect transition="in" filter="slide(fromTop)">
                                      <p:cBhvr>
                                        <p:cTn id="18" dur="500"/>
                                        <p:tgtEl>
                                          <p:spTgt spid="30">
                                            <p:txEl>
                                              <p:pRg st="2" end="2"/>
                                            </p:txEl>
                                          </p:spTgt>
                                        </p:tgtEl>
                                      </p:cBhvr>
                                    </p:animEffect>
                                  </p:childTnLst>
                                </p:cTn>
                              </p:par>
                              <p:par>
                                <p:cTn id="19" presetID="12" presetClass="entr" presetSubtype="1" fill="hold" grpId="0" nodeType="withEffect">
                                  <p:stCondLst>
                                    <p:cond delay="0"/>
                                  </p:stCondLst>
                                  <p:childTnLst>
                                    <p:set>
                                      <p:cBhvr>
                                        <p:cTn id="20" dur="1" fill="hold">
                                          <p:stCondLst>
                                            <p:cond delay="0"/>
                                          </p:stCondLst>
                                        </p:cTn>
                                        <p:tgtEl>
                                          <p:spTgt spid="30">
                                            <p:txEl>
                                              <p:pRg st="3" end="3"/>
                                            </p:txEl>
                                          </p:spTgt>
                                        </p:tgtEl>
                                        <p:attrNameLst>
                                          <p:attrName>style.visibility</p:attrName>
                                        </p:attrNameLst>
                                      </p:cBhvr>
                                      <p:to>
                                        <p:strVal val="visible"/>
                                      </p:to>
                                    </p:set>
                                    <p:animEffect transition="in" filter="slide(fromTop)">
                                      <p:cBhvr>
                                        <p:cTn id="21" dur="500"/>
                                        <p:tgtEl>
                                          <p:spTgt spid="30">
                                            <p:txEl>
                                              <p:pRg st="3" end="3"/>
                                            </p:txEl>
                                          </p:spTgt>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30">
                                            <p:txEl>
                                              <p:pRg st="4" end="4"/>
                                            </p:txEl>
                                          </p:spTgt>
                                        </p:tgtEl>
                                        <p:attrNameLst>
                                          <p:attrName>style.visibility</p:attrName>
                                        </p:attrNameLst>
                                      </p:cBhvr>
                                      <p:to>
                                        <p:strVal val="visible"/>
                                      </p:to>
                                    </p:set>
                                    <p:animEffect transition="in" filter="slide(fromTop)">
                                      <p:cBhvr>
                                        <p:cTn id="24" dur="500"/>
                                        <p:tgtEl>
                                          <p:spTgt spid="3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uild="p" autoUpdateAnimBg="0"/>
    </p:bldLst>
  </p:timing>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slide" Target="slide4.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hyperlink" Target="file:///A:\540004.JPG"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1575;&#1604;&#1605;&#1602;&#1575;&#1591;&#1593;/New06%20(2).avi" TargetMode="Externa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hyperlink" Target="http://www.islamweb.net/seera/images/kaba_prayer_hijjr.gif" TargetMode="Externa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http://www.islamweb.net/seera/seera_galarry/seera_photos/cave.jpg" TargetMode="External"/><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http://www.islamweb.net/seera/images/20w2.JPG" TargetMode="External"/><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slide" Target="slide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6" name="WordArt 2"/>
          <p:cNvSpPr>
            <a:spLocks noChangeArrowheads="1" noChangeShapeType="1" noTextEdit="1"/>
          </p:cNvSpPr>
          <p:nvPr/>
        </p:nvSpPr>
        <p:spPr bwMode="auto">
          <a:xfrm>
            <a:off x="1285852" y="2000240"/>
            <a:ext cx="7143800" cy="1571636"/>
          </a:xfrm>
          <a:prstGeom prst="rect">
            <a:avLst/>
          </a:prstGeom>
        </p:spPr>
        <p:txBody>
          <a:bodyPr wrap="none" fromWordArt="1">
            <a:prstTxWarp prst="textWave1">
              <a:avLst>
                <a:gd name="adj1" fmla="val 13005"/>
                <a:gd name="adj2" fmla="val 3380"/>
              </a:avLst>
            </a:prstTxWarp>
          </a:bodyPr>
          <a:lstStyle/>
          <a:p>
            <a:pPr algn="ctr" rtl="1"/>
            <a:r>
              <a:rPr lang="ar-EG" sz="3600" kern="10" dirty="0">
                <a:ln w="9525">
                  <a:solidFill>
                    <a:schemeClr val="tx1"/>
                  </a:solidFill>
                  <a:round/>
                  <a:headEnd type="none" w="sm" len="sm"/>
                  <a:tailEnd type="none" w="sm" len="sm"/>
                </a:ln>
                <a:gradFill rotWithShape="0">
                  <a:gsLst>
                    <a:gs pos="0">
                      <a:srgbClr val="9999FF"/>
                    </a:gs>
                    <a:gs pos="100000">
                      <a:srgbClr val="009999"/>
                    </a:gs>
                  </a:gsLst>
                  <a:lin ang="5400000" scaled="1"/>
                </a:gradFill>
                <a:effectLst>
                  <a:outerShdw dist="53882" dir="2700000" algn="ctr" rotWithShape="0">
                    <a:srgbClr val="C0C0C0"/>
                  </a:outerShdw>
                </a:effectLst>
                <a:latin typeface="Al-Kharashi 32"/>
              </a:rPr>
              <a:t>بسم الله الرحمن الرحيم</a:t>
            </a:r>
          </a:p>
        </p:txBody>
      </p:sp>
      <p:pic>
        <p:nvPicPr>
          <p:cNvPr id="151553" name="Picture 1" descr="C:\Documents and Settings\Administrator\Desktop\صورة1.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764704"/>
            <a:ext cx="9144000" cy="1512168"/>
          </a:xfrm>
        </p:spPr>
        <p:txBody>
          <a:bodyPr/>
          <a:lstStyle/>
          <a:p>
            <a:pPr algn="ctr"/>
            <a:r>
              <a:rPr lang="ar-EG" dirty="0" smtClean="0"/>
              <a:t>محاضرات في فقه السيرة</a:t>
            </a:r>
            <a:endParaRPr lang="ar-EG" dirty="0"/>
          </a:p>
        </p:txBody>
      </p:sp>
      <p:sp>
        <p:nvSpPr>
          <p:cNvPr id="3" name="عنصر نائب للمحتوى 2"/>
          <p:cNvSpPr>
            <a:spLocks noGrp="1"/>
          </p:cNvSpPr>
          <p:nvPr>
            <p:ph idx="1"/>
          </p:nvPr>
        </p:nvSpPr>
        <p:spPr>
          <a:xfrm>
            <a:off x="0" y="2348880"/>
            <a:ext cx="9144000" cy="4509120"/>
          </a:xfrm>
        </p:spPr>
        <p:txBody>
          <a:bodyPr/>
          <a:lstStyle/>
          <a:p>
            <a:pPr algn="ctr"/>
            <a:r>
              <a:rPr lang="ar-EG" dirty="0" smtClean="0"/>
              <a:t>إعداد</a:t>
            </a:r>
            <a:endParaRPr lang="ar-EG" sz="4400" dirty="0" smtClean="0"/>
          </a:p>
          <a:p>
            <a:pPr algn="ctr"/>
            <a:r>
              <a:rPr lang="ar-EG" sz="4400" dirty="0" smtClean="0"/>
              <a:t>الأستاذ الدكتور / أحمد عبد الله الطيار</a:t>
            </a:r>
          </a:p>
          <a:p>
            <a:pPr algn="ctr"/>
            <a:r>
              <a:rPr lang="ar-EG" sz="4000" dirty="0" smtClean="0"/>
              <a:t>الأستاذ بكلية الآداب للبنات جامعة الدمام </a:t>
            </a:r>
          </a:p>
          <a:p>
            <a:pPr algn="ctr"/>
            <a:r>
              <a:rPr lang="ar-EG" sz="3600" dirty="0" err="1" smtClean="0"/>
              <a:t>بالدمام</a:t>
            </a:r>
            <a:endParaRPr lang="ar-SA" sz="3600" dirty="0" smtClean="0"/>
          </a:p>
          <a:p>
            <a:pPr algn="ctr"/>
            <a:r>
              <a:rPr lang="ar-SA" sz="3600" dirty="0" smtClean="0"/>
              <a:t>قسم الدراسات الإسلامية</a:t>
            </a:r>
            <a:endParaRPr lang="ar-EG" sz="3600"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357158" y="285728"/>
            <a:ext cx="8215370" cy="6063198"/>
          </a:xfrm>
          <a:prstGeom prst="rect">
            <a:avLst/>
          </a:prstGeom>
          <a:noFill/>
        </p:spPr>
        <p:txBody>
          <a:bodyPr wrap="square" rtlCol="1">
            <a:spAutoFit/>
          </a:bodyPr>
          <a:lstStyle/>
          <a:p>
            <a:pPr algn="ctr"/>
            <a:r>
              <a:rPr lang="ar-SA" sz="3600" b="1" dirty="0" smtClean="0"/>
              <a:t>التحنث في غار حراء</a:t>
            </a:r>
          </a:p>
          <a:p>
            <a:pPr algn="r"/>
            <a:r>
              <a:rPr lang="ar-SA" sz="3200" b="1" dirty="0" smtClean="0">
                <a:solidFill>
                  <a:srgbClr val="C00000"/>
                </a:solidFill>
              </a:rPr>
              <a:t>كان رسول الله –صلى الله عليه وسلم –ينفرد إلى نفسه متقربا إلى الله </a:t>
            </a:r>
            <a:r>
              <a:rPr lang="ar-SA" sz="3200" b="1" dirty="0" err="1" smtClean="0">
                <a:solidFill>
                  <a:srgbClr val="C00000"/>
                </a:solidFill>
              </a:rPr>
              <a:t>عزوجل</a:t>
            </a:r>
            <a:r>
              <a:rPr lang="ar-SA" sz="3200" b="1" dirty="0" smtClean="0">
                <a:solidFill>
                  <a:srgbClr val="C00000"/>
                </a:solidFill>
              </a:rPr>
              <a:t> في غار معروف بغار حراء. وقد حبب الله إليه ذالك. ولم يأمره بذلك أحد. فكان يبقي في هذا الغار الأيام والليالي إلى أن أتاه الوحي فيه , وكان سنه آنذاك أربعين سنه.</a:t>
            </a:r>
          </a:p>
          <a:p>
            <a:pPr algn="r"/>
            <a:r>
              <a:rPr lang="ar-SA" sz="3200" b="1" dirty="0" smtClean="0">
                <a:solidFill>
                  <a:srgbClr val="C00000"/>
                </a:solidFill>
              </a:rPr>
              <a:t>وكان يمكث في حراء شهرا من كل سنه , وكان ذلك مما </a:t>
            </a:r>
            <a:r>
              <a:rPr lang="ar-SA" sz="3200" b="1" dirty="0" err="1" smtClean="0">
                <a:solidFill>
                  <a:srgbClr val="C00000"/>
                </a:solidFill>
              </a:rPr>
              <a:t>تتحنث</a:t>
            </a:r>
            <a:r>
              <a:rPr lang="ar-SA" sz="3200" b="1" dirty="0" smtClean="0">
                <a:solidFill>
                  <a:srgbClr val="C00000"/>
                </a:solidFill>
              </a:rPr>
              <a:t> </a:t>
            </a:r>
            <a:endParaRPr lang="en-US" sz="3200" b="1" dirty="0" smtClean="0">
              <a:solidFill>
                <a:srgbClr val="C00000"/>
              </a:solidFill>
            </a:endParaRPr>
          </a:p>
          <a:p>
            <a:pPr algn="r"/>
            <a:r>
              <a:rPr lang="ar-SA" sz="3200" b="1" dirty="0" smtClean="0">
                <a:solidFill>
                  <a:srgbClr val="C00000"/>
                </a:solidFill>
              </a:rPr>
              <a:t> </a:t>
            </a:r>
            <a:r>
              <a:rPr lang="ar-SA" sz="3200" b="1" dirty="0" err="1" smtClean="0">
                <a:solidFill>
                  <a:srgbClr val="C00000"/>
                </a:solidFill>
              </a:rPr>
              <a:t>به</a:t>
            </a:r>
            <a:r>
              <a:rPr lang="ar-SA" sz="3200" b="1" dirty="0" smtClean="0">
                <a:solidFill>
                  <a:srgbClr val="C00000"/>
                </a:solidFill>
              </a:rPr>
              <a:t> قريش في الجاهلية , وكان يطعم مما جاءه من المساكين .     وقد اختلف العلماء في تعبده عليه السلام قبل البعثة ,هل كان على شرع أم لا؟فقيل :شرع نوح ,وقيل: شرع إبراهيم ,وهو الأشبه الأقوى, وقيل موسى: , وقيل : عيسى , وقيل : كل </a:t>
            </a:r>
            <a:r>
              <a:rPr lang="ar-SA" sz="3200" b="1" dirty="0" err="1" smtClean="0">
                <a:solidFill>
                  <a:srgbClr val="C00000"/>
                </a:solidFill>
              </a:rPr>
              <a:t>ماثبت</a:t>
            </a:r>
            <a:r>
              <a:rPr lang="ar-SA" sz="3200" b="1" dirty="0" smtClean="0">
                <a:solidFill>
                  <a:srgbClr val="C00000"/>
                </a:solidFill>
              </a:rPr>
              <a:t> أنه شرع عنده اتبعه وعمل </a:t>
            </a:r>
            <a:r>
              <a:rPr lang="ar-SA" sz="3200" b="1" dirty="0" err="1" smtClean="0">
                <a:solidFill>
                  <a:srgbClr val="C00000"/>
                </a:solidFill>
              </a:rPr>
              <a:t>به</a:t>
            </a:r>
            <a:r>
              <a:rPr lang="ar-SA" sz="3200" b="1" dirty="0" smtClean="0">
                <a:solidFill>
                  <a:srgbClr val="C00000"/>
                </a:solidFill>
              </a:rPr>
              <a:t> . ولبسط هذه الأقوال ومناسبتها مواضع أخرى , مثل البداية</a:t>
            </a:r>
            <a:r>
              <a:rPr lang="ar-SA" sz="3200" dirty="0" smtClean="0">
                <a:solidFill>
                  <a:srgbClr val="C00000"/>
                </a:solidFill>
              </a:rPr>
              <a:t> </a:t>
            </a:r>
            <a:r>
              <a:rPr lang="ar-SA" sz="3200" dirty="0" smtClean="0">
                <a:solidFill>
                  <a:schemeClr val="accent3"/>
                </a:solidFill>
              </a:rPr>
              <a:t>.</a:t>
            </a:r>
            <a:endParaRPr lang="ar-SA" sz="3200" dirty="0">
              <a:solidFill>
                <a:schemeClr val="accent3"/>
              </a:solidFill>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C:\My Music\My Documents\My Pictures\m25.jpg"/>
          <p:cNvPicPr>
            <a:picLocks noChangeAspect="1" noChangeArrowheads="1"/>
          </p:cNvPicPr>
          <p:nvPr/>
        </p:nvPicPr>
        <p:blipFill>
          <a:blip r:embed="rId2" cstate="print"/>
          <a:srcRect/>
          <a:stretch>
            <a:fillRect/>
          </a:stretch>
        </p:blipFill>
        <p:spPr bwMode="auto">
          <a:xfrm>
            <a:off x="4724400" y="0"/>
            <a:ext cx="4419600" cy="6858000"/>
          </a:xfrm>
          <a:prstGeom prst="rect">
            <a:avLst/>
          </a:prstGeom>
          <a:noFill/>
        </p:spPr>
      </p:pic>
      <p:pic>
        <p:nvPicPr>
          <p:cNvPr id="125955" name="Picture 3" descr="A:\ATHR19.GIF"/>
          <p:cNvPicPr>
            <a:picLocks noChangeAspect="1" noChangeArrowheads="1"/>
          </p:cNvPicPr>
          <p:nvPr/>
        </p:nvPicPr>
        <p:blipFill>
          <a:blip r:embed="rId3" cstate="print"/>
          <a:srcRect/>
          <a:stretch>
            <a:fillRect/>
          </a:stretch>
        </p:blipFill>
        <p:spPr bwMode="auto">
          <a:xfrm>
            <a:off x="0" y="0"/>
            <a:ext cx="4724400" cy="6858000"/>
          </a:xfrm>
          <a:prstGeom prst="rect">
            <a:avLst/>
          </a:prstGeom>
          <a:noFill/>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A:\ATHR20.GIF"/>
          <p:cNvPicPr>
            <a:picLocks noChangeAspect="1" noChangeArrowheads="1"/>
          </p:cNvPicPr>
          <p:nvPr/>
        </p:nvPicPr>
        <p:blipFill>
          <a:blip r:embed="rId2" cstate="print"/>
          <a:srcRect/>
          <a:stretch>
            <a:fillRect/>
          </a:stretch>
        </p:blipFill>
        <p:spPr bwMode="auto">
          <a:xfrm>
            <a:off x="4419600" y="0"/>
            <a:ext cx="4724400" cy="6858000"/>
          </a:xfrm>
          <a:prstGeom prst="rect">
            <a:avLst/>
          </a:prstGeom>
          <a:noFill/>
        </p:spPr>
      </p:pic>
      <p:pic>
        <p:nvPicPr>
          <p:cNvPr id="126979" name="Picture 3" descr="C:\My Music\My Documents\My Pictures\jabalnur.jpg"/>
          <p:cNvPicPr>
            <a:picLocks noChangeAspect="1" noChangeArrowheads="1"/>
          </p:cNvPicPr>
          <p:nvPr/>
        </p:nvPicPr>
        <p:blipFill>
          <a:blip r:embed="rId3" cstate="print"/>
          <a:srcRect/>
          <a:stretch>
            <a:fillRect/>
          </a:stretch>
        </p:blipFill>
        <p:spPr bwMode="auto">
          <a:xfrm>
            <a:off x="0" y="0"/>
            <a:ext cx="4495800" cy="6858000"/>
          </a:xfrm>
          <a:prstGeom prst="rect">
            <a:avLst/>
          </a:prstGeom>
          <a:noFill/>
        </p:spPr>
      </p:pic>
      <p:sp>
        <p:nvSpPr>
          <p:cNvPr id="126981" name="WordArt 5">
            <a:hlinkClick r:id="rId4"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A:\13.GIF"/>
          <p:cNvPicPr>
            <a:picLocks noChangeAspect="1" noChangeArrowheads="1"/>
          </p:cNvPicPr>
          <p:nvPr/>
        </p:nvPicPr>
        <p:blipFill>
          <a:blip r:embed="rId2" cstate="print"/>
          <a:srcRect/>
          <a:stretch>
            <a:fillRect/>
          </a:stretch>
        </p:blipFill>
        <p:spPr bwMode="auto">
          <a:xfrm>
            <a:off x="228600" y="204788"/>
            <a:ext cx="8686800" cy="5662612"/>
          </a:xfrm>
          <a:prstGeom prst="rect">
            <a:avLst/>
          </a:prstGeom>
          <a:noFill/>
        </p:spPr>
      </p:pic>
      <p:sp>
        <p:nvSpPr>
          <p:cNvPr id="124931" name="WordArt 3"/>
          <p:cNvSpPr>
            <a:spLocks noChangeArrowheads="1" noChangeShapeType="1" noTextEdit="1"/>
          </p:cNvSpPr>
          <p:nvPr/>
        </p:nvSpPr>
        <p:spPr bwMode="auto">
          <a:xfrm>
            <a:off x="990600" y="6019800"/>
            <a:ext cx="6781800" cy="533400"/>
          </a:xfrm>
          <a:prstGeom prst="rect">
            <a:avLst/>
          </a:prstGeom>
        </p:spPr>
        <p:txBody>
          <a:bodyPr wrap="none" fromWordArt="1">
            <a:prstTxWarp prst="textPlain">
              <a:avLst>
                <a:gd name="adj" fmla="val 50000"/>
              </a:avLst>
            </a:prstTxWarp>
          </a:bodyPr>
          <a:lstStyle/>
          <a:p>
            <a:pPr algn="ctr" rtl="1"/>
            <a:r>
              <a:rPr lang="ar-EG" sz="3600" b="1" kern="10">
                <a:ln w="9525">
                  <a:noFill/>
                  <a:round/>
                  <a:headEnd/>
                  <a:tailEnd/>
                </a:ln>
                <a:solidFill>
                  <a:srgbClr val="FF9900"/>
                </a:solidFill>
                <a:effectLst>
                  <a:outerShdw dist="35921" dir="2700000" algn="ctr" rotWithShape="0">
                    <a:srgbClr val="C0C0C0"/>
                  </a:outerShdw>
                </a:effectLst>
                <a:latin typeface="Al-Kharashi 8"/>
              </a:rPr>
              <a:t>خريطة غار حراء</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ChangeArrowheads="1"/>
          </p:cNvSpPr>
          <p:nvPr/>
        </p:nvSpPr>
        <p:spPr bwMode="auto">
          <a:xfrm>
            <a:off x="1828800" y="2133600"/>
            <a:ext cx="7315200" cy="1954381"/>
          </a:xfrm>
          <a:prstGeom prst="rect">
            <a:avLst/>
          </a:prstGeom>
          <a:noFill/>
          <a:ln w="9525">
            <a:noFill/>
            <a:miter lim="800000"/>
            <a:headEnd/>
            <a:tailEnd/>
          </a:ln>
          <a:effectLst/>
        </p:spPr>
        <p:txBody>
          <a:bodyPr bIns="0">
            <a:spAutoFit/>
          </a:bodyPr>
          <a:lstStyle/>
          <a:p>
            <a:pPr algn="just" rtl="1"/>
            <a:endParaRPr lang="en-US" altLang="en-US" dirty="0"/>
          </a:p>
          <a:p>
            <a:pPr algn="just" rtl="1" eaLnBrk="0" hangingPunct="0"/>
            <a:r>
              <a:rPr lang="ar-SA" altLang="en-US" sz="3600" b="1" smtClean="0"/>
              <a:t>         </a:t>
            </a:r>
            <a:r>
              <a:rPr lang="ar-SA" altLang="en-US" sz="3200" b="1" i="1" u="sng" smtClean="0"/>
              <a:t>وفي غار حراء بدأت الحياة الحضارية والوجود</a:t>
            </a:r>
            <a:r>
              <a:rPr lang="ar-SA" altLang="en-US" sz="3200" b="1" smtClean="0"/>
              <a:t> الحقيقي لهذه الأمة .</a:t>
            </a:r>
            <a:endParaRPr lang="en-US" altLang="en-US" sz="3200" b="1" smtClean="0"/>
          </a:p>
          <a:p>
            <a:pPr algn="just" rtl="1" eaLnBrk="0" hangingPunct="0"/>
            <a:endParaRPr lang="en-US" altLang="en-US" sz="3200" dirty="0"/>
          </a:p>
        </p:txBody>
      </p:sp>
      <p:sp>
        <p:nvSpPr>
          <p:cNvPr id="128004" name="Rectangle 4"/>
          <p:cNvSpPr>
            <a:spLocks noChangeArrowheads="1"/>
          </p:cNvSpPr>
          <p:nvPr/>
        </p:nvSpPr>
        <p:spPr bwMode="auto">
          <a:xfrm>
            <a:off x="0" y="3200400"/>
            <a:ext cx="9144000" cy="1646605"/>
          </a:xfrm>
          <a:prstGeom prst="rect">
            <a:avLst/>
          </a:prstGeom>
          <a:noFill/>
          <a:ln w="9525">
            <a:noFill/>
            <a:miter lim="800000"/>
            <a:headEnd/>
            <a:tailEnd/>
          </a:ln>
          <a:effectLst/>
        </p:spPr>
        <p:txBody>
          <a:bodyPr bIns="0">
            <a:spAutoFit/>
          </a:bodyPr>
          <a:lstStyle/>
          <a:p>
            <a:pPr algn="just" rtl="1"/>
            <a:r>
              <a:rPr lang="en-US" altLang="en-US" sz="3200" b="1" dirty="0"/>
              <a:t>                            </a:t>
            </a:r>
          </a:p>
          <a:p>
            <a:pPr algn="just" rtl="1" eaLnBrk="0" hangingPunct="0"/>
            <a:r>
              <a:rPr lang="ar-SA" altLang="en-US" sz="3600" b="1" dirty="0" smtClean="0">
                <a:solidFill>
                  <a:srgbClr val="C00000"/>
                </a:solidFill>
              </a:rPr>
              <a:t>إذ نزل الوحي على محمد صلى الله عليه وسلم وعمره أربعون سنة, في رمضان, حيث نزل عليه جبريل الأمين عليه السلام .</a:t>
            </a:r>
            <a:endParaRPr lang="en-US" altLang="en-US" sz="3600" b="1" dirty="0">
              <a:solidFill>
                <a:srgbClr val="C00000"/>
              </a:solidFill>
            </a:endParaRPr>
          </a:p>
        </p:txBody>
      </p:sp>
      <p:sp>
        <p:nvSpPr>
          <p:cNvPr id="128005" name="Rectangle 5"/>
          <p:cNvSpPr>
            <a:spLocks noChangeArrowheads="1"/>
          </p:cNvSpPr>
          <p:nvPr/>
        </p:nvSpPr>
        <p:spPr bwMode="auto">
          <a:xfrm>
            <a:off x="0" y="4495800"/>
            <a:ext cx="9144000" cy="1892826"/>
          </a:xfrm>
          <a:prstGeom prst="rect">
            <a:avLst/>
          </a:prstGeom>
          <a:noFill/>
          <a:ln w="9525">
            <a:noFill/>
            <a:miter lim="800000"/>
            <a:headEnd/>
            <a:tailEnd/>
          </a:ln>
          <a:effectLst/>
        </p:spPr>
        <p:txBody>
          <a:bodyPr wrap="square" bIns="0">
            <a:spAutoFit/>
          </a:bodyPr>
          <a:lstStyle/>
          <a:p>
            <a:pPr algn="just" rtl="1"/>
            <a:endParaRPr lang="en-US" altLang="en-US" dirty="0"/>
          </a:p>
          <a:p>
            <a:pPr algn="just" rtl="1" eaLnBrk="0" hangingPunct="0"/>
            <a:r>
              <a:rPr lang="ar-SA" altLang="en-US" sz="3200" b="1" dirty="0"/>
              <a:t>قال تعالى: ”  شهر رمضان الذي أنزل فيه القرآن هدى للناس </a:t>
            </a:r>
            <a:r>
              <a:rPr lang="ar-SA" altLang="en-US" sz="3200" b="1" dirty="0" err="1"/>
              <a:t>وبينات</a:t>
            </a:r>
            <a:r>
              <a:rPr lang="ar-SA" altLang="en-US" sz="3200" b="1" dirty="0"/>
              <a:t> من الهدى والفرقان  ”</a:t>
            </a:r>
            <a:endParaRPr lang="en-US" altLang="en-US" sz="3200" b="1" dirty="0"/>
          </a:p>
          <a:p>
            <a:pPr algn="just" rtl="1" eaLnBrk="0" hangingPunct="0"/>
            <a:r>
              <a:rPr lang="ar-SA" altLang="en-US" sz="3200" dirty="0"/>
              <a:t>                           </a:t>
            </a:r>
            <a:r>
              <a:rPr lang="ar-SA" altLang="en-US" sz="3200" b="1" dirty="0"/>
              <a:t>سورة البقرة آية 185</a:t>
            </a:r>
            <a:r>
              <a:rPr lang="ar-SA" altLang="en-US" sz="1200" dirty="0"/>
              <a:t>  </a:t>
            </a:r>
            <a:endParaRPr lang="ar-SA" altLang="en-US" dirty="0"/>
          </a:p>
        </p:txBody>
      </p:sp>
      <p:sp>
        <p:nvSpPr>
          <p:cNvPr id="128006" name="WordArt 6"/>
          <p:cNvSpPr>
            <a:spLocks noChangeArrowheads="1" noChangeShapeType="1" noTextEdit="1"/>
          </p:cNvSpPr>
          <p:nvPr/>
        </p:nvSpPr>
        <p:spPr bwMode="auto">
          <a:xfrm>
            <a:off x="395536" y="457200"/>
            <a:ext cx="8568952" cy="1447800"/>
          </a:xfrm>
          <a:prstGeom prst="rect">
            <a:avLst/>
          </a:prstGeom>
        </p:spPr>
        <p:txBody>
          <a:bodyPr wrap="none" fromWordArt="1">
            <a:prstTxWarp prst="textWave1">
              <a:avLst>
                <a:gd name="adj1" fmla="val 13005"/>
                <a:gd name="adj2" fmla="val 0"/>
              </a:avLst>
            </a:prstTxWarp>
          </a:bodyPr>
          <a:lstStyle/>
          <a:p>
            <a:pPr algn="ctr" rtl="1"/>
            <a:r>
              <a:rPr lang="ar-EG" sz="3600" kern="10" dirty="0">
                <a:ln w="9525">
                  <a:noFill/>
                  <a:round/>
                  <a:headEnd/>
                  <a:tailEnd/>
                </a:ln>
                <a:gradFill rotWithShape="0">
                  <a:gsLst>
                    <a:gs pos="0">
                      <a:schemeClr val="accent2"/>
                    </a:gs>
                    <a:gs pos="100000">
                      <a:srgbClr val="006666"/>
                    </a:gs>
                  </a:gsLst>
                  <a:lin ang="5400000" scaled="1"/>
                </a:gradFill>
                <a:effectLst>
                  <a:outerShdw dist="53882" dir="2700000" algn="ctr" rotWithShape="0">
                    <a:srgbClr val="C0C0C0"/>
                  </a:outerShdw>
                </a:effectLst>
                <a:latin typeface="Al-Kharashi 4"/>
              </a:rPr>
              <a:t>البداية في غار </a:t>
            </a:r>
            <a:r>
              <a:rPr lang="ar-EG" sz="3600" kern="10" dirty="0" err="1">
                <a:ln w="9525">
                  <a:noFill/>
                  <a:round/>
                  <a:headEnd/>
                  <a:tailEnd/>
                </a:ln>
                <a:gradFill rotWithShape="0">
                  <a:gsLst>
                    <a:gs pos="0">
                      <a:schemeClr val="accent2"/>
                    </a:gs>
                    <a:gs pos="100000">
                      <a:srgbClr val="006666"/>
                    </a:gs>
                  </a:gsLst>
                  <a:lin ang="5400000" scaled="1"/>
                </a:gradFill>
                <a:effectLst>
                  <a:outerShdw dist="53882" dir="2700000" algn="ctr" rotWithShape="0">
                    <a:srgbClr val="C0C0C0"/>
                  </a:outerShdw>
                </a:effectLst>
                <a:latin typeface="Al-Kharashi 4"/>
              </a:rPr>
              <a:t>حراء</a:t>
            </a:r>
            <a:r>
              <a:rPr lang="ar-EG" sz="3600" kern="10" dirty="0">
                <a:ln w="9525">
                  <a:noFill/>
                  <a:round/>
                  <a:headEnd/>
                  <a:tailEnd/>
                </a:ln>
                <a:gradFill rotWithShape="0">
                  <a:gsLst>
                    <a:gs pos="0">
                      <a:schemeClr val="accent2"/>
                    </a:gs>
                    <a:gs pos="100000">
                      <a:srgbClr val="006666"/>
                    </a:gs>
                  </a:gsLst>
                  <a:lin ang="5400000" scaled="1"/>
                </a:gradFill>
                <a:effectLst>
                  <a:outerShdw dist="53882" dir="2700000" algn="ctr" rotWithShape="0">
                    <a:srgbClr val="C0C0C0"/>
                  </a:outerShdw>
                </a:effectLst>
                <a:latin typeface="Al-Kharashi 4"/>
              </a:rPr>
              <a:t>                     </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0" y="357166"/>
            <a:ext cx="8429684" cy="830997"/>
          </a:xfrm>
          <a:prstGeom prst="rect">
            <a:avLst/>
          </a:prstGeom>
          <a:noFill/>
        </p:spPr>
        <p:txBody>
          <a:bodyPr wrap="square" rtlCol="1">
            <a:spAutoFit/>
          </a:bodyPr>
          <a:lstStyle/>
          <a:p>
            <a:pPr algn="r"/>
            <a:r>
              <a:rPr lang="ar-SA" dirty="0" smtClean="0"/>
              <a:t>:</a:t>
            </a:r>
          </a:p>
          <a:p>
            <a:pPr algn="r"/>
            <a:endParaRPr lang="ar-SA" dirty="0"/>
          </a:p>
        </p:txBody>
      </p:sp>
      <p:sp>
        <p:nvSpPr>
          <p:cNvPr id="6" name="مربع نص 5"/>
          <p:cNvSpPr txBox="1"/>
          <p:nvPr/>
        </p:nvSpPr>
        <p:spPr>
          <a:xfrm>
            <a:off x="357158" y="500042"/>
            <a:ext cx="8001056" cy="5570756"/>
          </a:xfrm>
          <a:prstGeom prst="rect">
            <a:avLst/>
          </a:prstGeom>
          <a:noFill/>
        </p:spPr>
        <p:txBody>
          <a:bodyPr wrap="square" rtlCol="1">
            <a:spAutoFit/>
          </a:bodyPr>
          <a:lstStyle/>
          <a:p>
            <a:pPr algn="r"/>
            <a:r>
              <a:rPr lang="ar-SA" sz="4400" b="1" dirty="0" smtClean="0">
                <a:solidFill>
                  <a:srgbClr val="C00000"/>
                </a:solidFill>
              </a:rPr>
              <a:t>نزول الوحي </a:t>
            </a:r>
          </a:p>
          <a:p>
            <a:pPr algn="r" rtl="1"/>
            <a:r>
              <a:rPr lang="ar-SA" sz="3200" b="1" dirty="0" smtClean="0"/>
              <a:t>روى الشيخان أن أمين الوحي </a:t>
            </a:r>
            <a:r>
              <a:rPr lang="ar-SA" sz="3200" b="1" dirty="0" err="1" smtClean="0"/>
              <a:t>فجأ</a:t>
            </a:r>
            <a:r>
              <a:rPr lang="ar-SA" sz="3200" b="1" dirty="0" smtClean="0"/>
              <a:t> رسول الله –صلى الله عليه وسلم-لأول مرة في في يوم الاثنين , الحادي والعشرين من شهر رمضان , من العام الأربعين       لميلاده – صلى الله عليه وسلم –بينما كان </a:t>
            </a:r>
            <a:r>
              <a:rPr lang="ar-SA" sz="3200" b="1" dirty="0" err="1" smtClean="0"/>
              <a:t>يتحنث</a:t>
            </a:r>
            <a:r>
              <a:rPr lang="ar-SA" sz="3200" b="1" dirty="0" smtClean="0"/>
              <a:t> بغار </a:t>
            </a:r>
            <a:r>
              <a:rPr lang="ar-SA" sz="3200" b="1" dirty="0" err="1" smtClean="0"/>
              <a:t>حراء</a:t>
            </a:r>
            <a:r>
              <a:rPr lang="ar-SA" sz="3200" b="1" dirty="0" smtClean="0"/>
              <a:t> . وقال له : اقرأ , قال في  الحديث : ” فقلت : ما أنا بقارئ, فأخذني فغطني حتى بلغ من الجهد , ثم أرسلني فقال : اقرأ , فقلت : ما أنا بقارئ , فأخذني الثانية فغطني حتى بلغ مني الجهد , ثم أرسلني فقال : اقرأ , فقلت : ما أنا بقارئ, فأخذني فغطني الثالثة حتى بلغ مني الجهد , ثم أرسلني فقال : </a:t>
            </a:r>
          </a:p>
          <a:p>
            <a:pPr algn="r" rtl="1"/>
            <a:r>
              <a:rPr lang="ar-SA" dirty="0" smtClean="0">
                <a:solidFill>
                  <a:schemeClr val="accent3"/>
                </a:solidFill>
              </a:rPr>
              <a:t> </a:t>
            </a:r>
            <a:endParaRPr lang="en-US" dirty="0" smtClean="0">
              <a:solidFill>
                <a:schemeClr val="accent3"/>
              </a:solidFill>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214282" y="500043"/>
            <a:ext cx="8501122" cy="6001643"/>
          </a:xfrm>
          <a:prstGeom prst="rect">
            <a:avLst/>
          </a:prstGeom>
          <a:noFill/>
        </p:spPr>
        <p:txBody>
          <a:bodyPr wrap="square" rtlCol="1">
            <a:spAutoFit/>
          </a:bodyPr>
          <a:lstStyle/>
          <a:p>
            <a:pPr algn="r" rtl="1"/>
            <a:r>
              <a:rPr lang="ar-SA" sz="3200" b="1" dirty="0" smtClean="0"/>
              <a:t>فقال (اقْرَأْ بِاسْمِ رَبِّكَ الَّذِي خَلَقَ) (العلق:1)  </a:t>
            </a:r>
            <a:endParaRPr lang="en-US" sz="3200" b="1" dirty="0" smtClean="0"/>
          </a:p>
          <a:p>
            <a:pPr algn="r" rtl="1"/>
            <a:r>
              <a:rPr lang="ar-SA" sz="3200" b="1" dirty="0" smtClean="0">
                <a:solidFill>
                  <a:schemeClr val="accent3"/>
                </a:solidFill>
              </a:rPr>
              <a:t>(</a:t>
            </a:r>
            <a:r>
              <a:rPr lang="ar-SA" sz="3200" b="1" dirty="0" smtClean="0"/>
              <a:t>خَلَقَ الإنسان مِنْ عَلَقٍ) (العلق:2)  </a:t>
            </a:r>
            <a:endParaRPr lang="en-US" sz="3200" b="1" dirty="0" smtClean="0"/>
          </a:p>
          <a:p>
            <a:pPr algn="r" rtl="1"/>
            <a:r>
              <a:rPr lang="ar-SA" sz="3200" b="1" dirty="0" smtClean="0"/>
              <a:t>(اقْرَأْ وَرَبُّكَ الْأَكْرَمُ) (العلق:3)  </a:t>
            </a:r>
            <a:endParaRPr lang="en-US" sz="3200" b="1" dirty="0" smtClean="0"/>
          </a:p>
          <a:p>
            <a:pPr algn="r" rtl="1"/>
            <a:r>
              <a:rPr lang="ar-SA" sz="3200" b="1" dirty="0" smtClean="0"/>
              <a:t>(الَّذِي عَلَّمَ بِالْقَلَمِ) (العلق:4)  </a:t>
            </a:r>
            <a:endParaRPr lang="en-US" sz="3200" b="1" dirty="0" smtClean="0"/>
          </a:p>
          <a:p>
            <a:pPr algn="r"/>
            <a:r>
              <a:rPr lang="ar-SA" sz="3200" b="1" dirty="0" smtClean="0"/>
              <a:t>(عَلَّمَ الْأِنْسَانَ مَا لَمْ يَعْلَمْ) (العلق:5) :قالت عائشة رضى الله عنها –راوية الحديث -:فرجع بها ترجف بوادره حت دخل على خديجة ,فقال زملوني ,فزملوه حتى ذهب عنه الروع ,فقال :ياخديجة مالي !وأخبرها الخبر ,وقال خشيت على نفسي ,فقالت له: كلا فوالله لا يخزيك الله ,إنك لتصل الرحم ,وتصدق الحديث,وتحمل الكل ,وتكسب المعدوم ,وتقري الضيف ,وتعين على نوائب الحق .ثم انطلقت به خديجة إلى ابن عمها ورقة بن نوفل بن أسدبن عبد العزى , وكان امرأ تنصر في الجاهلية , ,</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620688"/>
            <a:ext cx="8496944" cy="6063198"/>
          </a:xfrm>
          <a:prstGeom prst="rect">
            <a:avLst/>
          </a:prstGeom>
          <a:noFill/>
        </p:spPr>
        <p:txBody>
          <a:bodyPr wrap="square" rtlCol="1">
            <a:spAutoFit/>
          </a:bodyPr>
          <a:lstStyle/>
          <a:p>
            <a:pPr algn="r"/>
            <a:r>
              <a:rPr lang="ar-SA" sz="3600" b="1" dirty="0" smtClean="0">
                <a:solidFill>
                  <a:srgbClr val="C00000"/>
                </a:solidFill>
              </a:rPr>
              <a:t>العبر والعظات والدلائل :</a:t>
            </a:r>
          </a:p>
          <a:p>
            <a:pPr algn="r"/>
            <a:r>
              <a:rPr lang="ar-SA" sz="3200" dirty="0" smtClean="0"/>
              <a:t>1- </a:t>
            </a:r>
            <a:r>
              <a:rPr lang="ar-SA" sz="3200" b="1" dirty="0" smtClean="0"/>
              <a:t>دل تصرف السيدة خديجة إزاء ما وقع للرسول –صلى الله عليه وسلم –في الغارعلى رجاحة عقلها , وحسن تصرفها , وفضلها , وسلامة فطرتها .</a:t>
            </a:r>
          </a:p>
          <a:p>
            <a:pPr algn="r"/>
            <a:r>
              <a:rPr lang="ar-SA" sz="3200" b="1" dirty="0" smtClean="0"/>
              <a:t>2- دل تحليل ورقة لظاهرة ماحدث للرسول –صلى الله عليه وسلم – بالغار على صحة عمله وفضله .</a:t>
            </a:r>
          </a:p>
          <a:p>
            <a:pPr algn="r"/>
            <a:r>
              <a:rPr lang="ar-SA" sz="3200" b="1" dirty="0" smtClean="0"/>
              <a:t>3 – يتبين من رؤية الرسول – صلى الله عليه وسلم –جبريل بعينيه – يقظة – أن ظاهرة الوحي ليست أمرا ذاتيا داخليا مرده إلى حديث النفس المجرد , أو ماشبه ذلك من التحملات , وإنما هي استقبال وتلق لحقيقة خارجية لاعلاقة لها بالنفس وداخل الذات . وضم الملك إياه , ثم إرساله ثلاثة مرات , قائلا في كل مرة : « اقرا ... « يعد تأكيد لهذا التلقي الخارجي . </a:t>
            </a:r>
            <a:endParaRPr lang="ar-SA" sz="3200" b="1" dirty="0"/>
          </a:p>
        </p:txBody>
      </p:sp>
    </p:spTree>
    <p:extLst>
      <p:ext uri="{BB962C8B-B14F-4D97-AF65-F5344CB8AC3E}">
        <p14:creationId xmlns="" xmlns:p14="http://schemas.microsoft.com/office/powerpoint/2010/main" val="2533375842"/>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7" name="Rectangle 3"/>
          <p:cNvSpPr>
            <a:spLocks noChangeArrowheads="1"/>
          </p:cNvSpPr>
          <p:nvPr/>
        </p:nvSpPr>
        <p:spPr bwMode="auto">
          <a:xfrm>
            <a:off x="5791200" y="609600"/>
            <a:ext cx="2895600" cy="641350"/>
          </a:xfrm>
          <a:prstGeom prst="rect">
            <a:avLst/>
          </a:prstGeom>
          <a:noFill/>
          <a:ln w="9525">
            <a:noFill/>
            <a:miter lim="800000"/>
            <a:headEnd/>
            <a:tailEnd/>
          </a:ln>
          <a:effectLst/>
        </p:spPr>
        <p:txBody>
          <a:bodyPr>
            <a:spAutoFit/>
          </a:bodyPr>
          <a:lstStyle/>
          <a:p>
            <a:pPr algn="just" rtl="1"/>
            <a:r>
              <a:rPr lang="ar-SA" altLang="en-US" sz="3600" b="1" u="sng">
                <a:solidFill>
                  <a:srgbClr val="D60093"/>
                </a:solidFill>
              </a:rPr>
              <a:t>تعريف الوحي</a:t>
            </a:r>
            <a:r>
              <a:rPr lang="en-US" altLang="en-US" sz="3600" b="1" u="sng">
                <a:solidFill>
                  <a:srgbClr val="D60093"/>
                </a:solidFill>
              </a:rPr>
              <a:t>   :</a:t>
            </a:r>
            <a:r>
              <a:rPr lang="en-US" altLang="en-US" sz="3600" b="1"/>
              <a:t>  </a:t>
            </a:r>
            <a:endParaRPr lang="en-US" altLang="en-US"/>
          </a:p>
        </p:txBody>
      </p:sp>
      <p:sp>
        <p:nvSpPr>
          <p:cNvPr id="129028" name="Rectangle 4"/>
          <p:cNvSpPr>
            <a:spLocks noChangeArrowheads="1"/>
          </p:cNvSpPr>
          <p:nvPr/>
        </p:nvSpPr>
        <p:spPr bwMode="auto">
          <a:xfrm>
            <a:off x="0" y="1143000"/>
            <a:ext cx="6172200" cy="1190625"/>
          </a:xfrm>
          <a:prstGeom prst="rect">
            <a:avLst/>
          </a:prstGeom>
          <a:noFill/>
          <a:ln w="9525">
            <a:noFill/>
            <a:miter lim="800000"/>
            <a:headEnd/>
            <a:tailEnd/>
          </a:ln>
          <a:effectLst/>
        </p:spPr>
        <p:txBody>
          <a:bodyPr>
            <a:spAutoFit/>
          </a:bodyPr>
          <a:lstStyle/>
          <a:p>
            <a:pPr algn="just" rtl="1"/>
            <a:r>
              <a:rPr lang="ar-SA" altLang="en-US" sz="3600" b="1"/>
              <a:t>في اللغة الإعلام الخفي السريع الخاص بمن يوجه إليه بحيث يخفي على غيره</a:t>
            </a:r>
            <a:r>
              <a:rPr lang="en-US" altLang="en-US" sz="3600" b="1"/>
              <a:t> .  </a:t>
            </a:r>
            <a:endParaRPr lang="en-US" altLang="en-US" sz="3600"/>
          </a:p>
        </p:txBody>
      </p:sp>
      <p:sp>
        <p:nvSpPr>
          <p:cNvPr id="129029" name="Rectangle 5"/>
          <p:cNvSpPr>
            <a:spLocks noChangeArrowheads="1"/>
          </p:cNvSpPr>
          <p:nvPr/>
        </p:nvSpPr>
        <p:spPr bwMode="auto">
          <a:xfrm>
            <a:off x="285720" y="3124200"/>
            <a:ext cx="6929486" cy="646331"/>
          </a:xfrm>
          <a:prstGeom prst="rect">
            <a:avLst/>
          </a:prstGeom>
          <a:noFill/>
          <a:ln w="9525">
            <a:noFill/>
            <a:miter lim="800000"/>
            <a:headEnd/>
            <a:tailEnd/>
          </a:ln>
          <a:effectLst/>
        </p:spPr>
        <p:txBody>
          <a:bodyPr wrap="square">
            <a:spAutoFit/>
          </a:bodyPr>
          <a:lstStyle/>
          <a:p>
            <a:pPr algn="just" rtl="1"/>
            <a:r>
              <a:rPr lang="ar-SA" altLang="en-US" sz="3600" b="1" dirty="0"/>
              <a:t>كلام الله تعالى المنزل على </a:t>
            </a:r>
            <a:r>
              <a:rPr lang="ar-SA" altLang="en-US" sz="3600" b="1" dirty="0" smtClean="0"/>
              <a:t>نبي </a:t>
            </a:r>
            <a:r>
              <a:rPr lang="ar-SA" altLang="en-US" sz="3600" b="1" dirty="0"/>
              <a:t>من </a:t>
            </a:r>
            <a:r>
              <a:rPr lang="ar-SA" altLang="en-US" sz="3600" b="1" dirty="0" smtClean="0"/>
              <a:t>أنبيائه</a:t>
            </a:r>
            <a:r>
              <a:rPr lang="en-US" altLang="en-US" sz="3600" b="1" dirty="0" smtClean="0"/>
              <a:t>      </a:t>
            </a:r>
            <a:r>
              <a:rPr lang="en-US" altLang="en-US" sz="3600" b="1" dirty="0"/>
              <a:t>. </a:t>
            </a:r>
            <a:endParaRPr lang="en-US" altLang="en-US" dirty="0"/>
          </a:p>
        </p:txBody>
      </p:sp>
      <p:sp>
        <p:nvSpPr>
          <p:cNvPr id="129030" name="Rectangle 6">
            <a:hlinkClick r:id="rId2" action="ppaction://hlinkfile"/>
          </p:cNvPr>
          <p:cNvSpPr>
            <a:spLocks noChangeArrowheads="1"/>
          </p:cNvSpPr>
          <p:nvPr/>
        </p:nvSpPr>
        <p:spPr bwMode="auto">
          <a:xfrm>
            <a:off x="4572000" y="4495800"/>
            <a:ext cx="4343400" cy="595313"/>
          </a:xfrm>
          <a:prstGeom prst="rect">
            <a:avLst/>
          </a:prstGeom>
          <a:noFill/>
          <a:ln w="9525">
            <a:noFill/>
            <a:miter lim="800000"/>
            <a:headEnd/>
            <a:tailEnd/>
          </a:ln>
          <a:effectLst/>
        </p:spPr>
        <p:txBody>
          <a:bodyPr bIns="0">
            <a:spAutoFit/>
          </a:bodyPr>
          <a:lstStyle/>
          <a:p>
            <a:pPr algn="just" rtl="1"/>
            <a:r>
              <a:rPr lang="ar-SA" altLang="en-US" sz="3600" b="1" u="sng">
                <a:solidFill>
                  <a:srgbClr val="D60093"/>
                </a:solidFill>
              </a:rPr>
              <a:t>والوحي إلى الرسل نوعان :</a:t>
            </a:r>
            <a:endParaRPr lang="en-US" altLang="en-US" sz="3600" b="1"/>
          </a:p>
        </p:txBody>
      </p:sp>
      <p:sp>
        <p:nvSpPr>
          <p:cNvPr id="129031" name="Rectangle 7"/>
          <p:cNvSpPr>
            <a:spLocks noChangeArrowheads="1"/>
          </p:cNvSpPr>
          <p:nvPr/>
        </p:nvSpPr>
        <p:spPr bwMode="auto">
          <a:xfrm>
            <a:off x="685800" y="4191000"/>
            <a:ext cx="3505200" cy="1509713"/>
          </a:xfrm>
          <a:prstGeom prst="rect">
            <a:avLst/>
          </a:prstGeom>
          <a:noFill/>
          <a:ln w="9525">
            <a:noFill/>
            <a:miter lim="800000"/>
            <a:headEnd/>
            <a:tailEnd/>
          </a:ln>
          <a:effectLst/>
        </p:spPr>
        <p:txBody>
          <a:bodyPr bIns="0">
            <a:spAutoFit/>
          </a:bodyPr>
          <a:lstStyle/>
          <a:p>
            <a:pPr algn="just" rtl="1"/>
            <a:endParaRPr lang="en-US" altLang="en-US"/>
          </a:p>
          <a:p>
            <a:pPr algn="just" rtl="1" eaLnBrk="0" hangingPunct="0"/>
            <a:r>
              <a:rPr lang="ar-SA" altLang="en-US" sz="3600" b="1"/>
              <a:t>1- بدون واسطة</a:t>
            </a:r>
            <a:r>
              <a:rPr lang="en-US" altLang="en-US" sz="3600" b="1"/>
              <a:t>.</a:t>
            </a:r>
          </a:p>
          <a:p>
            <a:pPr algn="just" rtl="1" eaLnBrk="0" hangingPunct="0"/>
            <a:endParaRPr lang="en-US" altLang="en-US" sz="3600" b="1"/>
          </a:p>
        </p:txBody>
      </p:sp>
      <p:sp>
        <p:nvSpPr>
          <p:cNvPr id="129032" name="Text Box 8"/>
          <p:cNvSpPr txBox="1">
            <a:spLocks noChangeArrowheads="1"/>
          </p:cNvSpPr>
          <p:nvPr/>
        </p:nvSpPr>
        <p:spPr bwMode="auto">
          <a:xfrm>
            <a:off x="1143000" y="5181600"/>
            <a:ext cx="2819400" cy="1189038"/>
          </a:xfrm>
          <a:prstGeom prst="rect">
            <a:avLst/>
          </a:prstGeom>
          <a:noFill/>
          <a:ln w="9525">
            <a:noFill/>
            <a:miter lim="800000"/>
            <a:headEnd/>
            <a:tailEnd/>
          </a:ln>
          <a:effectLst/>
        </p:spPr>
        <p:txBody>
          <a:bodyPr>
            <a:spAutoFit/>
          </a:bodyPr>
          <a:lstStyle/>
          <a:p>
            <a:pPr algn="just" rtl="1" eaLnBrk="0" hangingPunct="0"/>
            <a:r>
              <a:rPr lang="ar-SA" altLang="en-US" sz="3600" b="1"/>
              <a:t>2- بواسطة .</a:t>
            </a:r>
            <a:endParaRPr lang="en-US" altLang="en-US" sz="3600" b="1"/>
          </a:p>
          <a:p>
            <a:pPr algn="just" rtl="1">
              <a:spcBef>
                <a:spcPct val="50000"/>
              </a:spcBef>
            </a:pPr>
            <a:endParaRPr lang="en-US" altLang="en-US"/>
          </a:p>
        </p:txBody>
      </p:sp>
      <p:sp>
        <p:nvSpPr>
          <p:cNvPr id="129033" name="Text Box 9"/>
          <p:cNvSpPr txBox="1">
            <a:spLocks noChangeArrowheads="1"/>
          </p:cNvSpPr>
          <p:nvPr/>
        </p:nvSpPr>
        <p:spPr bwMode="auto">
          <a:xfrm>
            <a:off x="6248400" y="2438400"/>
            <a:ext cx="2209800" cy="641350"/>
          </a:xfrm>
          <a:prstGeom prst="rect">
            <a:avLst/>
          </a:prstGeom>
          <a:noFill/>
          <a:ln w="9525">
            <a:noFill/>
            <a:miter lim="800000"/>
            <a:headEnd/>
            <a:tailEnd/>
          </a:ln>
          <a:effectLst/>
        </p:spPr>
        <p:txBody>
          <a:bodyPr>
            <a:spAutoFit/>
          </a:bodyPr>
          <a:lstStyle/>
          <a:p>
            <a:pPr algn="just" rtl="1">
              <a:spcBef>
                <a:spcPct val="50000"/>
              </a:spcBef>
            </a:pPr>
            <a:r>
              <a:rPr lang="ar-SA" altLang="en-US" sz="3600" b="1" u="sng">
                <a:solidFill>
                  <a:srgbClr val="D60093"/>
                </a:solidFill>
              </a:rPr>
              <a:t>وفي الشرع :</a:t>
            </a:r>
            <a:endParaRPr lang="en-US" altLang="en-US" sz="3600" b="1">
              <a:solidFill>
                <a:schemeClr val="tx2"/>
              </a:solidFill>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1" name="Rectangle 3"/>
          <p:cNvSpPr>
            <a:spLocks noChangeArrowheads="1"/>
          </p:cNvSpPr>
          <p:nvPr/>
        </p:nvSpPr>
        <p:spPr bwMode="auto">
          <a:xfrm>
            <a:off x="1143000" y="457200"/>
            <a:ext cx="7696200" cy="823913"/>
          </a:xfrm>
          <a:prstGeom prst="rect">
            <a:avLst/>
          </a:prstGeom>
          <a:noFill/>
          <a:ln w="9525">
            <a:noFill/>
            <a:miter lim="800000"/>
            <a:headEnd/>
            <a:tailEnd/>
          </a:ln>
          <a:effectLst/>
        </p:spPr>
        <p:txBody>
          <a:bodyPr>
            <a:spAutoFit/>
          </a:bodyPr>
          <a:lstStyle/>
          <a:p>
            <a:pPr algn="just" rtl="1"/>
            <a:r>
              <a:rPr lang="ar-SA" altLang="en-US" sz="4800" b="1">
                <a:solidFill>
                  <a:srgbClr val="0000FF"/>
                </a:solidFill>
                <a:cs typeface="DecoType Naskh Extensions" pitchFamily="2" charset="-78"/>
              </a:rPr>
              <a:t>أما الأول: بدون واسطة فهو نوعان :</a:t>
            </a:r>
            <a:r>
              <a:rPr lang="ar-SA" altLang="en-US" sz="4000" b="1">
                <a:solidFill>
                  <a:srgbClr val="0000FF"/>
                </a:solidFill>
              </a:rPr>
              <a:t> </a:t>
            </a:r>
            <a:endParaRPr lang="en-US" altLang="en-US" sz="4000">
              <a:solidFill>
                <a:srgbClr val="0000FF"/>
              </a:solidFill>
            </a:endParaRPr>
          </a:p>
        </p:txBody>
      </p:sp>
      <p:sp>
        <p:nvSpPr>
          <p:cNvPr id="130052" name="Rectangle 4"/>
          <p:cNvSpPr>
            <a:spLocks noChangeArrowheads="1"/>
          </p:cNvSpPr>
          <p:nvPr/>
        </p:nvSpPr>
        <p:spPr bwMode="auto">
          <a:xfrm>
            <a:off x="0" y="1524000"/>
            <a:ext cx="9067800" cy="762000"/>
          </a:xfrm>
          <a:prstGeom prst="rect">
            <a:avLst/>
          </a:prstGeom>
          <a:noFill/>
          <a:ln w="9525">
            <a:noFill/>
            <a:miter lim="800000"/>
            <a:headEnd/>
            <a:tailEnd/>
          </a:ln>
          <a:effectLst/>
        </p:spPr>
        <p:txBody>
          <a:bodyPr>
            <a:spAutoFit/>
          </a:bodyPr>
          <a:lstStyle/>
          <a:p>
            <a:pPr algn="just" rtl="1"/>
            <a:r>
              <a:rPr lang="ar-SA" altLang="en-US" sz="4000" dirty="0">
                <a:solidFill>
                  <a:srgbClr val="C00000"/>
                </a:solidFill>
              </a:rPr>
              <a:t>       </a:t>
            </a:r>
            <a:r>
              <a:rPr lang="ar-SA" altLang="en-US" sz="4400" dirty="0">
                <a:solidFill>
                  <a:srgbClr val="C00000"/>
                </a:solidFill>
              </a:rPr>
              <a:t>( </a:t>
            </a:r>
            <a:r>
              <a:rPr lang="ar-SA" altLang="en-US" sz="4400" b="1" dirty="0" err="1">
                <a:solidFill>
                  <a:srgbClr val="C00000"/>
                </a:solidFill>
              </a:rPr>
              <a:t>أ</a:t>
            </a:r>
            <a:r>
              <a:rPr lang="ar-SA" altLang="en-US" sz="4400" b="1" dirty="0">
                <a:solidFill>
                  <a:srgbClr val="C00000"/>
                </a:solidFill>
              </a:rPr>
              <a:t>) </a:t>
            </a:r>
            <a:r>
              <a:rPr lang="ar-SA" altLang="en-US" sz="4400" b="1" i="1" u="sng" dirty="0">
                <a:solidFill>
                  <a:srgbClr val="C00000"/>
                </a:solidFill>
              </a:rPr>
              <a:t>الرؤيا </a:t>
            </a:r>
            <a:r>
              <a:rPr lang="ar-SA" altLang="en-US" sz="4400" b="1" i="1" u="sng" dirty="0" smtClean="0">
                <a:solidFill>
                  <a:srgbClr val="C00000"/>
                </a:solidFill>
              </a:rPr>
              <a:t>الصالحة“الصادقة“ </a:t>
            </a:r>
            <a:r>
              <a:rPr lang="ar-SA" altLang="en-US" sz="4400" b="1" i="1" u="sng" dirty="0">
                <a:solidFill>
                  <a:srgbClr val="C00000"/>
                </a:solidFill>
              </a:rPr>
              <a:t>في المنام.</a:t>
            </a:r>
            <a:endParaRPr lang="en-US" altLang="en-US" sz="4400" b="1" dirty="0">
              <a:solidFill>
                <a:srgbClr val="C00000"/>
              </a:solidFill>
            </a:endParaRPr>
          </a:p>
        </p:txBody>
      </p:sp>
      <p:sp>
        <p:nvSpPr>
          <p:cNvPr id="130053" name="Rectangle 5"/>
          <p:cNvSpPr>
            <a:spLocks noChangeArrowheads="1"/>
          </p:cNvSpPr>
          <p:nvPr/>
        </p:nvSpPr>
        <p:spPr bwMode="auto">
          <a:xfrm>
            <a:off x="0" y="2714620"/>
            <a:ext cx="9144000" cy="3739485"/>
          </a:xfrm>
          <a:prstGeom prst="rect">
            <a:avLst/>
          </a:prstGeom>
          <a:noFill/>
          <a:ln w="9525">
            <a:noFill/>
            <a:miter lim="800000"/>
            <a:headEnd/>
            <a:tailEnd/>
          </a:ln>
          <a:effectLst/>
        </p:spPr>
        <p:txBody>
          <a:bodyPr wrap="square" bIns="0">
            <a:spAutoFit/>
          </a:bodyPr>
          <a:lstStyle/>
          <a:p>
            <a:pPr algn="just" rtl="1"/>
            <a:r>
              <a:rPr lang="ar-SA" altLang="en-US" sz="4000" b="1" dirty="0"/>
              <a:t>عن عائشة رضي الله عنها قال:(أول </a:t>
            </a:r>
            <a:r>
              <a:rPr lang="ar-SA" altLang="en-US" sz="4000" b="1" dirty="0" err="1" smtClean="0"/>
              <a:t>مابدء</a:t>
            </a:r>
            <a:r>
              <a:rPr lang="ar-SA" altLang="en-US" sz="4000" b="1" dirty="0" smtClean="0"/>
              <a:t> </a:t>
            </a:r>
            <a:r>
              <a:rPr lang="ar-SA" altLang="en-US" sz="4000" b="1" dirty="0" err="1"/>
              <a:t>به</a:t>
            </a:r>
            <a:r>
              <a:rPr lang="ar-SA" altLang="en-US" sz="4000" b="1" dirty="0"/>
              <a:t> رسول الله صلى الله عليه وسلم من الوحي الرؤيا الصالحة في النوم,فكان لا يرى رؤيا إلا </a:t>
            </a:r>
            <a:r>
              <a:rPr lang="ar-SA" altLang="en-US" sz="4000" b="1" dirty="0" smtClean="0"/>
              <a:t>جاءت </a:t>
            </a:r>
            <a:r>
              <a:rPr lang="ar-SA" altLang="en-US" sz="4000" b="1" dirty="0"/>
              <a:t>مثل فلق الصبح ) .</a:t>
            </a:r>
            <a:endParaRPr lang="en-US" altLang="en-US" sz="4000" b="1" dirty="0"/>
          </a:p>
          <a:p>
            <a:pPr algn="just" rtl="1" eaLnBrk="0" hangingPunct="0"/>
            <a:r>
              <a:rPr lang="ar-SA" altLang="en-US" sz="4000" b="1" dirty="0"/>
              <a:t>ومما يدل على أن الرؤيا الصالحة للأنبياء في المنام وحي يجب </a:t>
            </a:r>
            <a:r>
              <a:rPr lang="ar-SA" altLang="en-US" sz="4000" b="1" dirty="0" smtClean="0"/>
              <a:t>أتباعه ما جاء </a:t>
            </a:r>
            <a:r>
              <a:rPr lang="ar-SA" altLang="en-US" sz="4000" b="1" dirty="0"/>
              <a:t>في قصة إبراهيم من رؤيا ذبحه لولده إسماعيل عليهما السلام.                                                           </a:t>
            </a:r>
            <a:endParaRPr lang="en-US" altLang="en-US" sz="4000" b="1"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Rectangle 3"/>
          <p:cNvSpPr>
            <a:spLocks noChangeArrowheads="1"/>
          </p:cNvSpPr>
          <p:nvPr/>
        </p:nvSpPr>
        <p:spPr bwMode="auto">
          <a:xfrm>
            <a:off x="0" y="233363"/>
            <a:ext cx="8643966" cy="1400383"/>
          </a:xfrm>
          <a:prstGeom prst="rect">
            <a:avLst/>
          </a:prstGeom>
          <a:noFill/>
          <a:ln w="9525">
            <a:noFill/>
            <a:miter lim="800000"/>
            <a:headEnd/>
            <a:tailEnd/>
          </a:ln>
          <a:effectLst/>
        </p:spPr>
        <p:txBody>
          <a:bodyPr wrap="square" bIns="0">
            <a:spAutoFit/>
          </a:bodyPr>
          <a:lstStyle/>
          <a:p>
            <a:pPr algn="just" rtl="1"/>
            <a:r>
              <a:rPr lang="en-US" altLang="en-US" dirty="0"/>
              <a:t>(</a:t>
            </a:r>
            <a:r>
              <a:rPr lang="ar-SA" altLang="en-US" sz="3200" b="1" dirty="0"/>
              <a:t>ب</a:t>
            </a:r>
            <a:r>
              <a:rPr lang="ar-SA" altLang="en-US" sz="3200" b="1" i="1" u="sng" dirty="0">
                <a:solidFill>
                  <a:srgbClr val="663300"/>
                </a:solidFill>
              </a:rPr>
              <a:t>) ومنه الكلام الإلهي من وراء حجاب بدون واسطة يقظة لا مناماً</a:t>
            </a:r>
            <a:r>
              <a:rPr lang="en-US" altLang="en-US" dirty="0"/>
              <a:t> .</a:t>
            </a:r>
          </a:p>
          <a:p>
            <a:pPr algn="just" rtl="1" eaLnBrk="0" hangingPunct="0"/>
            <a:endParaRPr lang="en-US" altLang="en-US" dirty="0"/>
          </a:p>
        </p:txBody>
      </p:sp>
      <p:sp>
        <p:nvSpPr>
          <p:cNvPr id="131076" name="Rectangle 4"/>
          <p:cNvSpPr>
            <a:spLocks noChangeArrowheads="1"/>
          </p:cNvSpPr>
          <p:nvPr/>
        </p:nvSpPr>
        <p:spPr bwMode="auto">
          <a:xfrm>
            <a:off x="0" y="685800"/>
            <a:ext cx="9144000" cy="898525"/>
          </a:xfrm>
          <a:prstGeom prst="rect">
            <a:avLst/>
          </a:prstGeom>
          <a:noFill/>
          <a:ln w="9525">
            <a:noFill/>
            <a:miter lim="800000"/>
            <a:headEnd/>
            <a:tailEnd/>
          </a:ln>
          <a:effectLst/>
        </p:spPr>
        <p:txBody>
          <a:bodyPr bIns="0">
            <a:spAutoFit/>
          </a:bodyPr>
          <a:lstStyle/>
          <a:p>
            <a:pPr algn="just" rtl="1"/>
            <a:endParaRPr lang="en-US" altLang="en-US"/>
          </a:p>
          <a:p>
            <a:pPr algn="just" rtl="1" eaLnBrk="0" hangingPunct="0"/>
            <a:r>
              <a:rPr lang="ar-SA" altLang="en-US" sz="3200" b="1"/>
              <a:t>وهو ثابت لموسى عليه السلام .</a:t>
            </a:r>
            <a:endParaRPr lang="en-US" altLang="en-US"/>
          </a:p>
        </p:txBody>
      </p:sp>
      <p:sp>
        <p:nvSpPr>
          <p:cNvPr id="131077" name="Rectangle 5"/>
          <p:cNvSpPr>
            <a:spLocks noChangeArrowheads="1"/>
          </p:cNvSpPr>
          <p:nvPr/>
        </p:nvSpPr>
        <p:spPr bwMode="auto">
          <a:xfrm>
            <a:off x="357158" y="1643051"/>
            <a:ext cx="8286808" cy="1769715"/>
          </a:xfrm>
          <a:prstGeom prst="rect">
            <a:avLst/>
          </a:prstGeom>
          <a:noFill/>
          <a:ln w="9525">
            <a:noFill/>
            <a:miter lim="800000"/>
            <a:headEnd/>
            <a:tailEnd/>
          </a:ln>
          <a:effectLst/>
        </p:spPr>
        <p:txBody>
          <a:bodyPr wrap="square" bIns="0">
            <a:spAutoFit/>
          </a:bodyPr>
          <a:lstStyle/>
          <a:p>
            <a:pPr algn="just" rtl="1"/>
            <a:endParaRPr lang="en-US" altLang="en-US" dirty="0"/>
          </a:p>
          <a:p>
            <a:pPr algn="just" rtl="1" eaLnBrk="0" hangingPunct="0"/>
            <a:r>
              <a:rPr lang="ar-SA" altLang="en-US" sz="3200" b="1" dirty="0">
                <a:solidFill>
                  <a:srgbClr val="6600CC"/>
                </a:solidFill>
              </a:rPr>
              <a:t>قال تعالى:</a:t>
            </a:r>
            <a:r>
              <a:rPr lang="ar-SA" altLang="en-US" sz="3200" b="1" dirty="0"/>
              <a:t> </a:t>
            </a:r>
          </a:p>
          <a:p>
            <a:pPr algn="just" rtl="1" eaLnBrk="0" hangingPunct="0"/>
            <a:r>
              <a:rPr lang="ar-SA" altLang="en-US" sz="3200" b="1" dirty="0"/>
              <a:t>(ولما جاء موسى لميقاتنا وكلمه ربه قال </a:t>
            </a:r>
            <a:r>
              <a:rPr lang="ar-SA" altLang="en-US" sz="3200" b="1" dirty="0">
                <a:cs typeface="Times New Roman (Arabic)" pitchFamily="26" charset="0"/>
              </a:rPr>
              <a:t> </a:t>
            </a:r>
            <a:r>
              <a:rPr lang="ar-SA" altLang="en-US" sz="3200" b="1" dirty="0" smtClean="0">
                <a:cs typeface="Times New Roman (Arabic)" pitchFamily="26" charset="0"/>
              </a:rPr>
              <a:t>  </a:t>
            </a:r>
            <a:r>
              <a:rPr lang="ar-SA" altLang="en-US" sz="3200" b="1" dirty="0"/>
              <a:t>رب إني أنظر إليك)</a:t>
            </a:r>
            <a:r>
              <a:rPr lang="ar-SA" altLang="en-US" sz="3200" b="1" dirty="0">
                <a:solidFill>
                  <a:srgbClr val="6600CC"/>
                </a:solidFill>
                <a:cs typeface="Times New Roman (Arabic)" pitchFamily="26" charset="0"/>
              </a:rPr>
              <a:t>  </a:t>
            </a:r>
            <a:endParaRPr lang="en-US" altLang="en-US" sz="3200" b="1" dirty="0">
              <a:solidFill>
                <a:srgbClr val="6600CC"/>
              </a:solidFill>
              <a:cs typeface="Times New Roman (Arabic)" pitchFamily="26" charset="0"/>
            </a:endParaRPr>
          </a:p>
          <a:p>
            <a:pPr algn="just" rtl="1" eaLnBrk="0" hangingPunct="0"/>
            <a:endParaRPr lang="en-US" altLang="en-US" dirty="0"/>
          </a:p>
        </p:txBody>
      </p:sp>
      <p:sp>
        <p:nvSpPr>
          <p:cNvPr id="131078" name="Rectangle 6"/>
          <p:cNvSpPr>
            <a:spLocks noChangeArrowheads="1"/>
          </p:cNvSpPr>
          <p:nvPr/>
        </p:nvSpPr>
        <p:spPr bwMode="auto">
          <a:xfrm>
            <a:off x="-228600" y="2895600"/>
            <a:ext cx="9144000" cy="898525"/>
          </a:xfrm>
          <a:prstGeom prst="rect">
            <a:avLst/>
          </a:prstGeom>
          <a:noFill/>
          <a:ln w="9525">
            <a:noFill/>
            <a:miter lim="800000"/>
            <a:headEnd/>
            <a:tailEnd/>
          </a:ln>
          <a:effectLst/>
        </p:spPr>
        <p:txBody>
          <a:bodyPr bIns="0">
            <a:spAutoFit/>
          </a:bodyPr>
          <a:lstStyle/>
          <a:p>
            <a:pPr algn="just" rtl="1"/>
            <a:endParaRPr lang="en-US" altLang="en-US"/>
          </a:p>
          <a:p>
            <a:pPr algn="just" rtl="1" eaLnBrk="0" hangingPunct="0"/>
            <a:r>
              <a:rPr lang="ar-SA" altLang="en-US" sz="3200" b="1">
                <a:solidFill>
                  <a:srgbClr val="6600CC"/>
                </a:solidFill>
              </a:rPr>
              <a:t>وقال تعالى:</a:t>
            </a:r>
            <a:r>
              <a:rPr lang="ar-SA" altLang="en-US" sz="3200" b="1">
                <a:solidFill>
                  <a:srgbClr val="6600CC"/>
                </a:solidFill>
                <a:cs typeface="Times New Roman (Arabic)" pitchFamily="26" charset="0"/>
              </a:rPr>
              <a:t> </a:t>
            </a:r>
            <a:r>
              <a:rPr lang="ar-SA" altLang="en-US" sz="3200" b="1"/>
              <a:t>(وكلم الله موسى تكليما</a:t>
            </a:r>
            <a:r>
              <a:rPr lang="ar-SA" altLang="en-US" sz="3200" b="1">
                <a:cs typeface="Times New Roman (Arabic)" pitchFamily="26" charset="0"/>
              </a:rPr>
              <a:t>ً )</a:t>
            </a:r>
            <a:endParaRPr lang="en-US" altLang="en-US"/>
          </a:p>
        </p:txBody>
      </p:sp>
      <p:sp>
        <p:nvSpPr>
          <p:cNvPr id="131079" name="Rectangle 7"/>
          <p:cNvSpPr>
            <a:spLocks noChangeArrowheads="1"/>
          </p:cNvSpPr>
          <p:nvPr/>
        </p:nvSpPr>
        <p:spPr bwMode="auto">
          <a:xfrm>
            <a:off x="785786" y="3962400"/>
            <a:ext cx="7858180" cy="1769715"/>
          </a:xfrm>
          <a:prstGeom prst="rect">
            <a:avLst/>
          </a:prstGeom>
          <a:noFill/>
          <a:ln w="9525">
            <a:noFill/>
            <a:miter lim="800000"/>
            <a:headEnd/>
            <a:tailEnd/>
          </a:ln>
          <a:effectLst/>
        </p:spPr>
        <p:txBody>
          <a:bodyPr wrap="square" bIns="0">
            <a:spAutoFit/>
          </a:bodyPr>
          <a:lstStyle/>
          <a:p>
            <a:pPr algn="just" rtl="1"/>
            <a:endParaRPr lang="en-US" altLang="en-US" dirty="0"/>
          </a:p>
          <a:p>
            <a:pPr algn="just" rtl="1" eaLnBrk="0" hangingPunct="0"/>
            <a:r>
              <a:rPr lang="ar-SA" altLang="en-US" sz="3200" b="1" dirty="0">
                <a:solidFill>
                  <a:schemeClr val="tx2"/>
                </a:solidFill>
              </a:rPr>
              <a:t>كلما ثبت التكلم على الأصح لرسولنا محمد </a:t>
            </a:r>
            <a:r>
              <a:rPr lang="ar-SA" altLang="en-US" sz="3200" b="1" dirty="0" err="1">
                <a:solidFill>
                  <a:schemeClr val="tx2"/>
                </a:solidFill>
              </a:rPr>
              <a:t>صلىالله</a:t>
            </a:r>
            <a:r>
              <a:rPr lang="ar-SA" altLang="en-US" sz="3200" b="1" dirty="0">
                <a:solidFill>
                  <a:schemeClr val="tx2"/>
                </a:solidFill>
              </a:rPr>
              <a:t> عليه وسلم ليلة الإسراء المعراج .</a:t>
            </a:r>
            <a:endParaRPr lang="en-US" altLang="en-US" dirty="0">
              <a:solidFill>
                <a:schemeClr val="tx2"/>
              </a:solidFill>
            </a:endParaRPr>
          </a:p>
          <a:p>
            <a:pPr algn="just" rtl="1" eaLnBrk="0" hangingPunct="0"/>
            <a:endParaRPr lang="en-US" altLang="en-US" dirty="0">
              <a:solidFill>
                <a:srgbClr val="FFCCCC"/>
              </a:solidFill>
            </a:endParaRPr>
          </a:p>
        </p:txBody>
      </p:sp>
      <p:sp>
        <p:nvSpPr>
          <p:cNvPr id="131080" name="Rectangle 8"/>
          <p:cNvSpPr>
            <a:spLocks noChangeArrowheads="1"/>
          </p:cNvSpPr>
          <p:nvPr/>
        </p:nvSpPr>
        <p:spPr bwMode="auto">
          <a:xfrm>
            <a:off x="0" y="5472113"/>
            <a:ext cx="8786842" cy="1400383"/>
          </a:xfrm>
          <a:prstGeom prst="rect">
            <a:avLst/>
          </a:prstGeom>
          <a:noFill/>
          <a:ln w="9525">
            <a:noFill/>
            <a:miter lim="800000"/>
            <a:headEnd/>
            <a:tailEnd/>
          </a:ln>
          <a:effectLst/>
        </p:spPr>
        <p:txBody>
          <a:bodyPr wrap="square" bIns="0">
            <a:spAutoFit/>
          </a:bodyPr>
          <a:lstStyle/>
          <a:p>
            <a:pPr algn="just" rtl="1"/>
            <a:endParaRPr lang="en-US" altLang="en-US" dirty="0"/>
          </a:p>
          <a:p>
            <a:pPr algn="just" rtl="1" eaLnBrk="0" hangingPunct="0"/>
            <a:r>
              <a:rPr lang="ar-SA" altLang="en-US" sz="3200" b="1" dirty="0">
                <a:solidFill>
                  <a:srgbClr val="6600CC"/>
                </a:solidFill>
              </a:rPr>
              <a:t>وهذا النوع هو القسم الثاني المذكور في الآية</a:t>
            </a:r>
            <a:endParaRPr lang="en-US" altLang="en-US" sz="3200" b="1" dirty="0">
              <a:solidFill>
                <a:srgbClr val="6600CC"/>
              </a:solidFill>
            </a:endParaRPr>
          </a:p>
          <a:p>
            <a:pPr algn="just" rtl="1" eaLnBrk="0" hangingPunct="0"/>
            <a:r>
              <a:rPr lang="ar-SA" altLang="en-US" sz="3200" b="1" dirty="0"/>
              <a:t>                    (أو من وراء حجاب  )</a:t>
            </a:r>
            <a:r>
              <a:rPr lang="ar-SA" altLang="en-US" sz="3200" b="1" dirty="0">
                <a:cs typeface="Times New Roman (Arabic)" pitchFamily="26" charset="0"/>
              </a:rPr>
              <a:t>        </a:t>
            </a:r>
            <a:r>
              <a:rPr lang="ar-SA" altLang="en-US" sz="3200" b="1" dirty="0"/>
              <a:t>                       </a:t>
            </a:r>
            <a:endParaRPr lang="en-US" altLang="en-US" sz="3200" b="1"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Rectangle 3"/>
          <p:cNvSpPr>
            <a:spLocks noChangeArrowheads="1"/>
          </p:cNvSpPr>
          <p:nvPr/>
        </p:nvSpPr>
        <p:spPr bwMode="auto">
          <a:xfrm>
            <a:off x="0" y="-885825"/>
            <a:ext cx="9144000" cy="776287"/>
          </a:xfrm>
          <a:prstGeom prst="rect">
            <a:avLst/>
          </a:prstGeom>
          <a:noFill/>
          <a:ln w="9525">
            <a:noFill/>
            <a:miter lim="800000"/>
            <a:headEnd/>
            <a:tailEnd/>
          </a:ln>
          <a:effectLst/>
        </p:spPr>
        <p:txBody>
          <a:bodyPr bIns="0">
            <a:spAutoFit/>
          </a:bodyPr>
          <a:lstStyle/>
          <a:p>
            <a:pPr algn="just" rtl="1"/>
            <a:r>
              <a:rPr lang="ar-SA" altLang="en-US"/>
              <a:t> </a:t>
            </a:r>
            <a:endParaRPr lang="en-US" altLang="en-US"/>
          </a:p>
          <a:p>
            <a:pPr algn="just" rtl="1" eaLnBrk="0" hangingPunct="0"/>
            <a:endParaRPr lang="en-US" altLang="en-US"/>
          </a:p>
        </p:txBody>
      </p:sp>
      <p:sp>
        <p:nvSpPr>
          <p:cNvPr id="132100" name="Rectangle 4"/>
          <p:cNvSpPr>
            <a:spLocks noChangeArrowheads="1"/>
          </p:cNvSpPr>
          <p:nvPr/>
        </p:nvSpPr>
        <p:spPr bwMode="auto">
          <a:xfrm>
            <a:off x="5715000" y="381000"/>
            <a:ext cx="3429000" cy="1203325"/>
          </a:xfrm>
          <a:prstGeom prst="rect">
            <a:avLst/>
          </a:prstGeom>
          <a:noFill/>
          <a:ln w="9525">
            <a:noFill/>
            <a:miter lim="800000"/>
            <a:headEnd/>
            <a:tailEnd/>
          </a:ln>
          <a:effectLst/>
        </p:spPr>
        <p:txBody>
          <a:bodyPr bIns="0">
            <a:spAutoFit/>
          </a:bodyPr>
          <a:lstStyle/>
          <a:p>
            <a:pPr algn="just" rtl="1"/>
            <a:endParaRPr lang="en-US" altLang="en-US"/>
          </a:p>
          <a:p>
            <a:pPr algn="just" rtl="1" eaLnBrk="0" hangingPunct="0"/>
            <a:r>
              <a:rPr lang="ar-SA" altLang="en-US" sz="2800" b="1">
                <a:cs typeface="Times New Roman (Arabic)" pitchFamily="26" charset="0"/>
              </a:rPr>
              <a:t>ويأتي على حالتين</a:t>
            </a:r>
            <a:endParaRPr lang="en-US" altLang="en-US" sz="2800" b="1"/>
          </a:p>
          <a:p>
            <a:pPr algn="just" rtl="1" eaLnBrk="0" hangingPunct="0"/>
            <a:endParaRPr lang="en-US" altLang="en-US"/>
          </a:p>
        </p:txBody>
      </p:sp>
      <p:sp>
        <p:nvSpPr>
          <p:cNvPr id="132101" name="Rectangle 5"/>
          <p:cNvSpPr>
            <a:spLocks noChangeArrowheads="1"/>
          </p:cNvSpPr>
          <p:nvPr/>
        </p:nvSpPr>
        <p:spPr bwMode="auto">
          <a:xfrm>
            <a:off x="-2514600" y="762000"/>
            <a:ext cx="9144000" cy="1203325"/>
          </a:xfrm>
          <a:prstGeom prst="rect">
            <a:avLst/>
          </a:prstGeom>
          <a:noFill/>
          <a:ln w="9525">
            <a:noFill/>
            <a:miter lim="800000"/>
            <a:headEnd/>
            <a:tailEnd/>
          </a:ln>
          <a:effectLst/>
        </p:spPr>
        <p:txBody>
          <a:bodyPr bIns="0">
            <a:spAutoFit/>
          </a:bodyPr>
          <a:lstStyle/>
          <a:p>
            <a:pPr algn="just" rtl="1"/>
            <a:endParaRPr lang="en-US" altLang="en-US"/>
          </a:p>
          <a:p>
            <a:pPr algn="just" rtl="1" eaLnBrk="0" hangingPunct="0"/>
            <a:r>
              <a:rPr lang="ar-SA" altLang="en-US" sz="2800" b="1" u="sng">
                <a:solidFill>
                  <a:srgbClr val="0000FF"/>
                </a:solidFill>
                <a:cs typeface="Times New Roman (Arabic)" pitchFamily="26" charset="0"/>
              </a:rPr>
              <a:t>الأولى: أن يأتي مثل صلصلة الجرس .</a:t>
            </a:r>
            <a:r>
              <a:rPr lang="en-US" altLang="en-US">
                <a:cs typeface="Times New Roman (Arabic)" pitchFamily="26" charset="0"/>
              </a:rPr>
              <a:t> </a:t>
            </a:r>
            <a:endParaRPr lang="en-US" altLang="en-US"/>
          </a:p>
          <a:p>
            <a:pPr algn="just" rtl="1" eaLnBrk="0" hangingPunct="0"/>
            <a:endParaRPr lang="en-US" altLang="en-US"/>
          </a:p>
        </p:txBody>
      </p:sp>
      <p:sp>
        <p:nvSpPr>
          <p:cNvPr id="132102" name="Rectangle 6"/>
          <p:cNvSpPr>
            <a:spLocks noChangeArrowheads="1"/>
          </p:cNvSpPr>
          <p:nvPr/>
        </p:nvSpPr>
        <p:spPr bwMode="auto">
          <a:xfrm>
            <a:off x="0" y="1447800"/>
            <a:ext cx="9144000" cy="1692275"/>
          </a:xfrm>
          <a:prstGeom prst="rect">
            <a:avLst/>
          </a:prstGeom>
          <a:noFill/>
          <a:ln w="9525">
            <a:noFill/>
            <a:miter lim="800000"/>
            <a:headEnd/>
            <a:tailEnd/>
          </a:ln>
          <a:effectLst/>
        </p:spPr>
        <p:txBody>
          <a:bodyPr bIns="0">
            <a:spAutoFit/>
          </a:bodyPr>
          <a:lstStyle/>
          <a:p>
            <a:pPr algn="just" rtl="1"/>
            <a:endParaRPr lang="en-US" altLang="en-US" dirty="0"/>
          </a:p>
          <a:p>
            <a:pPr algn="just" rtl="1" eaLnBrk="0" hangingPunct="0"/>
            <a:r>
              <a:rPr lang="ar-SA" altLang="en-US" sz="2800" b="1" dirty="0">
                <a:cs typeface="Times New Roman (Arabic)" pitchFamily="26" charset="0"/>
              </a:rPr>
              <a:t>وقد يكون الصوت صوت الملك وقد يكون صوت حفيف أجنحة الملائكة كما ورد(إذا قضى الله الأمر في السماء ضربت الملائكة بأجنحتها </a:t>
            </a:r>
            <a:r>
              <a:rPr lang="ar-SA" altLang="en-US" sz="2800" b="1" dirty="0" err="1">
                <a:cs typeface="Times New Roman (Arabic)" pitchFamily="26" charset="0"/>
              </a:rPr>
              <a:t>خضعاناً</a:t>
            </a:r>
            <a:r>
              <a:rPr lang="ar-SA" altLang="en-US" sz="2800" b="1" dirty="0">
                <a:cs typeface="Times New Roman (Arabic)" pitchFamily="26" charset="0"/>
              </a:rPr>
              <a:t> لقوله كالسلسلة على صفوان)</a:t>
            </a:r>
            <a:endParaRPr lang="en-US" altLang="en-US" sz="2800" b="1" dirty="0"/>
          </a:p>
        </p:txBody>
      </p:sp>
      <p:sp>
        <p:nvSpPr>
          <p:cNvPr id="132103" name="Rectangle 7"/>
          <p:cNvSpPr>
            <a:spLocks noChangeArrowheads="1"/>
          </p:cNvSpPr>
          <p:nvPr/>
        </p:nvSpPr>
        <p:spPr bwMode="auto">
          <a:xfrm>
            <a:off x="-2819400" y="2819400"/>
            <a:ext cx="9144000" cy="1203325"/>
          </a:xfrm>
          <a:prstGeom prst="rect">
            <a:avLst/>
          </a:prstGeom>
          <a:noFill/>
          <a:ln w="9525">
            <a:noFill/>
            <a:miter lim="800000"/>
            <a:headEnd/>
            <a:tailEnd/>
          </a:ln>
          <a:effectLst/>
        </p:spPr>
        <p:txBody>
          <a:bodyPr bIns="0">
            <a:spAutoFit/>
          </a:bodyPr>
          <a:lstStyle/>
          <a:p>
            <a:pPr algn="just" rtl="1"/>
            <a:endParaRPr lang="en-US" altLang="en-US"/>
          </a:p>
          <a:p>
            <a:pPr algn="just" rtl="1" eaLnBrk="0" hangingPunct="0"/>
            <a:r>
              <a:rPr lang="ar-SA" altLang="en-US" sz="2800" b="1" u="sng">
                <a:solidFill>
                  <a:srgbClr val="0000FF"/>
                </a:solidFill>
                <a:cs typeface="Times New Roman (Arabic)" pitchFamily="26" charset="0"/>
              </a:rPr>
              <a:t>الثانية : أن يأتي بصوت رجل .</a:t>
            </a:r>
            <a:r>
              <a:rPr lang="en-US" altLang="en-US" u="sng">
                <a:solidFill>
                  <a:srgbClr val="0000FF"/>
                </a:solidFill>
              </a:rPr>
              <a:t>.</a:t>
            </a:r>
            <a:endParaRPr lang="en-US" altLang="en-US"/>
          </a:p>
          <a:p>
            <a:pPr algn="just" rtl="1" eaLnBrk="0" hangingPunct="0"/>
            <a:endParaRPr lang="en-US" altLang="en-US"/>
          </a:p>
        </p:txBody>
      </p:sp>
      <p:sp>
        <p:nvSpPr>
          <p:cNvPr id="132104" name="Rectangle 8"/>
          <p:cNvSpPr>
            <a:spLocks noChangeArrowheads="1"/>
          </p:cNvSpPr>
          <p:nvPr/>
        </p:nvSpPr>
        <p:spPr bwMode="auto">
          <a:xfrm>
            <a:off x="0" y="3505200"/>
            <a:ext cx="9144000" cy="2119313"/>
          </a:xfrm>
          <a:prstGeom prst="rect">
            <a:avLst/>
          </a:prstGeom>
          <a:noFill/>
          <a:ln w="9525">
            <a:noFill/>
            <a:miter lim="800000"/>
            <a:headEnd/>
            <a:tailEnd/>
          </a:ln>
          <a:effectLst/>
        </p:spPr>
        <p:txBody>
          <a:bodyPr bIns="0">
            <a:spAutoFit/>
          </a:bodyPr>
          <a:lstStyle/>
          <a:p>
            <a:pPr algn="just" rtl="1"/>
            <a:endParaRPr lang="en-US" altLang="en-US" dirty="0"/>
          </a:p>
          <a:p>
            <a:pPr algn="just" rtl="1" eaLnBrk="0" hangingPunct="0"/>
            <a:r>
              <a:rPr lang="ar-SA" altLang="en-US" sz="2800" b="1" dirty="0">
                <a:cs typeface="Times New Roman (Arabic)" pitchFamily="26" charset="0"/>
              </a:rPr>
              <a:t>وقد وردت الحالتان في حديث عائشة أم </a:t>
            </a:r>
            <a:r>
              <a:rPr lang="ar-SA" altLang="en-US" sz="2800" b="1" dirty="0" smtClean="0">
                <a:cs typeface="Times New Roman (Arabic)" pitchFamily="26" charset="0"/>
              </a:rPr>
              <a:t>المؤمنين </a:t>
            </a:r>
            <a:r>
              <a:rPr lang="ar-SA" altLang="en-US" sz="2800" b="1" dirty="0">
                <a:cs typeface="Times New Roman (Arabic)" pitchFamily="26" charset="0"/>
              </a:rPr>
              <a:t>رضي الله عنها أن الحارث بن هشام رضي الله عنه سأل النبي صلى الله عليه وسلم فقال: يا رسول الله كيف يأتيك الوحي؟</a:t>
            </a:r>
            <a:r>
              <a:rPr lang="en-US" altLang="en-US" sz="2800" b="1" dirty="0"/>
              <a:t> </a:t>
            </a:r>
          </a:p>
          <a:p>
            <a:pPr algn="just" rtl="1" eaLnBrk="0" hangingPunct="0"/>
            <a:endParaRPr lang="en-US" altLang="en-US" sz="2800" b="1" dirty="0">
              <a:solidFill>
                <a:srgbClr val="99FF33"/>
              </a:solidFill>
            </a:endParaRPr>
          </a:p>
        </p:txBody>
      </p:sp>
      <p:sp>
        <p:nvSpPr>
          <p:cNvPr id="132105" name="Rectangle 9"/>
          <p:cNvSpPr>
            <a:spLocks noChangeArrowheads="1"/>
          </p:cNvSpPr>
          <p:nvPr/>
        </p:nvSpPr>
        <p:spPr bwMode="auto">
          <a:xfrm>
            <a:off x="0" y="4876800"/>
            <a:ext cx="9144000" cy="1692275"/>
          </a:xfrm>
          <a:prstGeom prst="rect">
            <a:avLst/>
          </a:prstGeom>
          <a:noFill/>
          <a:ln w="9525">
            <a:noFill/>
            <a:miter lim="800000"/>
            <a:headEnd/>
            <a:tailEnd/>
          </a:ln>
          <a:effectLst/>
        </p:spPr>
        <p:txBody>
          <a:bodyPr bIns="0">
            <a:spAutoFit/>
          </a:bodyPr>
          <a:lstStyle/>
          <a:p>
            <a:pPr algn="just" rtl="1"/>
            <a:endParaRPr lang="en-US" altLang="en-US" dirty="0"/>
          </a:p>
          <a:p>
            <a:pPr algn="just" rtl="1" eaLnBrk="0" hangingPunct="0"/>
            <a:r>
              <a:rPr lang="ar-SA" altLang="en-US" sz="2800" b="1" dirty="0">
                <a:cs typeface="Times New Roman (Arabic)" pitchFamily="26" charset="0"/>
              </a:rPr>
              <a:t>فقال رسول الله صلـى الله عليه وسلم (أحياناً يأتيني مثل </a:t>
            </a:r>
            <a:r>
              <a:rPr lang="ar-SA" altLang="en-US" sz="2800" b="1" dirty="0" err="1">
                <a:cs typeface="Times New Roman (Arabic)" pitchFamily="26" charset="0"/>
              </a:rPr>
              <a:t>صلصلة</a:t>
            </a:r>
            <a:r>
              <a:rPr lang="ar-SA" altLang="en-US" sz="2800" b="1" dirty="0">
                <a:cs typeface="Times New Roman (Arabic)" pitchFamily="26" charset="0"/>
              </a:rPr>
              <a:t> الجرس, وهو أشده علي, فيفصم عني وقد وعيت عنه ما قال؟ فأحياناً يتمثل لي الملك رجلاً فيكلمني فأعي ما يقول) .</a:t>
            </a:r>
            <a:endParaRPr lang="en-US" altLang="en-US" sz="2800" b="1" dirty="0"/>
          </a:p>
        </p:txBody>
      </p:sp>
      <p:sp>
        <p:nvSpPr>
          <p:cNvPr id="132106" name="Rectangle 10"/>
          <p:cNvSpPr>
            <a:spLocks noChangeArrowheads="1"/>
          </p:cNvSpPr>
          <p:nvPr/>
        </p:nvSpPr>
        <p:spPr bwMode="auto">
          <a:xfrm>
            <a:off x="-1295400" y="0"/>
            <a:ext cx="9144000" cy="641350"/>
          </a:xfrm>
          <a:prstGeom prst="rect">
            <a:avLst/>
          </a:prstGeom>
          <a:noFill/>
          <a:ln w="9525">
            <a:noFill/>
            <a:miter lim="800000"/>
            <a:headEnd/>
            <a:tailEnd/>
          </a:ln>
          <a:effectLst/>
        </p:spPr>
        <p:txBody>
          <a:bodyPr>
            <a:spAutoFit/>
          </a:bodyPr>
          <a:lstStyle/>
          <a:p>
            <a:pPr algn="just" rtl="1"/>
            <a:r>
              <a:rPr lang="ar-SA" altLang="en-US" sz="3600" b="1">
                <a:solidFill>
                  <a:srgbClr val="0000FF"/>
                </a:solidFill>
                <a:cs typeface="DecoType Naskh Extensions" pitchFamily="2" charset="-78"/>
              </a:rPr>
              <a:t>وأما الثاني: بواسطة جبريل ملك الوحي</a:t>
            </a:r>
            <a:r>
              <a:rPr lang="en-US" altLang="en-US" sz="3600">
                <a:cs typeface="DecoType Naskh Extensions" pitchFamily="2" charset="-78"/>
              </a:rPr>
              <a:t>.</a:t>
            </a:r>
            <a:r>
              <a:rPr lang="en-US" altLang="en-US" sz="1800"/>
              <a:t> </a:t>
            </a:r>
            <a:endParaRPr lang="en-US" altLang="en-US"/>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Rectangle 3"/>
          <p:cNvSpPr>
            <a:spLocks noChangeArrowheads="1"/>
          </p:cNvSpPr>
          <p:nvPr/>
        </p:nvSpPr>
        <p:spPr bwMode="auto">
          <a:xfrm>
            <a:off x="214282" y="0"/>
            <a:ext cx="8715436" cy="907941"/>
          </a:xfrm>
          <a:prstGeom prst="rect">
            <a:avLst/>
          </a:prstGeom>
          <a:noFill/>
          <a:ln w="9525">
            <a:noFill/>
            <a:miter lim="800000"/>
            <a:headEnd/>
            <a:tailEnd/>
          </a:ln>
          <a:effectLst/>
        </p:spPr>
        <p:txBody>
          <a:bodyPr wrap="square" bIns="0">
            <a:spAutoFit/>
          </a:bodyPr>
          <a:lstStyle/>
          <a:p>
            <a:pPr algn="just" rtl="1"/>
            <a:r>
              <a:rPr lang="ar-SA" altLang="en-US" sz="2800" b="1" dirty="0">
                <a:solidFill>
                  <a:srgbClr val="C00000"/>
                </a:solidFill>
              </a:rPr>
              <a:t>قال تعالى:(</a:t>
            </a:r>
            <a:r>
              <a:rPr lang="ar-SA" altLang="en-US" sz="2800" b="1" dirty="0" smtClean="0">
                <a:solidFill>
                  <a:srgbClr val="C00000"/>
                </a:solidFill>
              </a:rPr>
              <a:t>وما كان </a:t>
            </a:r>
            <a:r>
              <a:rPr lang="ar-SA" altLang="en-US" sz="2800" b="1" dirty="0">
                <a:solidFill>
                  <a:srgbClr val="C00000"/>
                </a:solidFill>
              </a:rPr>
              <a:t>لبشر أن يكلمه الله إلا حياً أو من وراء حجاب أو يرسل رسولاً فيوحي بإذنه </a:t>
            </a:r>
            <a:r>
              <a:rPr lang="ar-SA" altLang="en-US" sz="2800" b="1" dirty="0" smtClean="0">
                <a:solidFill>
                  <a:srgbClr val="C00000"/>
                </a:solidFill>
              </a:rPr>
              <a:t>ما يشاء </a:t>
            </a:r>
            <a:r>
              <a:rPr lang="ar-SA" altLang="en-US" sz="2800" b="1" dirty="0">
                <a:solidFill>
                  <a:srgbClr val="C00000"/>
                </a:solidFill>
              </a:rPr>
              <a:t>إنه علي حكيم ) .</a:t>
            </a:r>
            <a:endParaRPr lang="en-US" altLang="en-US" dirty="0">
              <a:solidFill>
                <a:srgbClr val="C00000"/>
              </a:solidFill>
            </a:endParaRPr>
          </a:p>
        </p:txBody>
      </p:sp>
      <p:sp>
        <p:nvSpPr>
          <p:cNvPr id="133124" name="Rectangle 4"/>
          <p:cNvSpPr>
            <a:spLocks noChangeArrowheads="1"/>
          </p:cNvSpPr>
          <p:nvPr/>
        </p:nvSpPr>
        <p:spPr bwMode="auto">
          <a:xfrm>
            <a:off x="-533400" y="533400"/>
            <a:ext cx="9144000" cy="960438"/>
          </a:xfrm>
          <a:prstGeom prst="rect">
            <a:avLst/>
          </a:prstGeom>
          <a:noFill/>
          <a:ln w="9525">
            <a:noFill/>
            <a:miter lim="800000"/>
            <a:headEnd/>
            <a:tailEnd/>
          </a:ln>
          <a:effectLst/>
        </p:spPr>
        <p:txBody>
          <a:bodyPr bIns="0">
            <a:spAutoFit/>
          </a:bodyPr>
          <a:lstStyle/>
          <a:p>
            <a:pPr algn="just" rtl="1"/>
            <a:endParaRPr lang="en-US" altLang="en-US"/>
          </a:p>
          <a:p>
            <a:pPr algn="ctr" rtl="1" eaLnBrk="0" hangingPunct="0"/>
            <a:r>
              <a:rPr lang="ar-SA" altLang="en-US" sz="3600" b="1">
                <a:solidFill>
                  <a:srgbClr val="0000FF"/>
                </a:solidFill>
                <a:cs typeface="DecoType Naskh Extensions" pitchFamily="2" charset="-78"/>
              </a:rPr>
              <a:t>مجيء الوحي</a:t>
            </a:r>
            <a:r>
              <a:rPr lang="ar-SA" altLang="en-US" sz="3600" b="1">
                <a:solidFill>
                  <a:srgbClr val="66FF33"/>
                </a:solidFill>
                <a:cs typeface="DecoType Naskh Extensions" pitchFamily="2" charset="-78"/>
              </a:rPr>
              <a:t> :</a:t>
            </a:r>
            <a:endParaRPr lang="en-US" altLang="en-US" sz="3600" b="1">
              <a:solidFill>
                <a:srgbClr val="66FF33"/>
              </a:solidFill>
            </a:endParaRPr>
          </a:p>
        </p:txBody>
      </p:sp>
      <p:sp>
        <p:nvSpPr>
          <p:cNvPr id="133125" name="Rectangle 5"/>
          <p:cNvSpPr>
            <a:spLocks noChangeArrowheads="1"/>
          </p:cNvSpPr>
          <p:nvPr/>
        </p:nvSpPr>
        <p:spPr bwMode="auto">
          <a:xfrm>
            <a:off x="-533400" y="1219200"/>
            <a:ext cx="9144000" cy="1263650"/>
          </a:xfrm>
          <a:prstGeom prst="rect">
            <a:avLst/>
          </a:prstGeom>
          <a:noFill/>
          <a:ln w="9525">
            <a:noFill/>
            <a:miter lim="800000"/>
            <a:headEnd/>
            <a:tailEnd/>
          </a:ln>
          <a:effectLst/>
        </p:spPr>
        <p:txBody>
          <a:bodyPr bIns="0">
            <a:spAutoFit/>
          </a:bodyPr>
          <a:lstStyle/>
          <a:p>
            <a:pPr algn="just" rtl="1"/>
            <a:endParaRPr lang="en-US" altLang="en-US"/>
          </a:p>
          <a:p>
            <a:pPr algn="just" rtl="1" eaLnBrk="0" hangingPunct="0"/>
            <a:r>
              <a:rPr lang="ar-SA" altLang="en-US" sz="3200" b="1"/>
              <a:t>عن عائشة رضي الله عنها قالت:</a:t>
            </a:r>
            <a:endParaRPr lang="en-US" altLang="en-US" sz="3200"/>
          </a:p>
          <a:p>
            <a:pPr algn="just" rtl="1" eaLnBrk="0" hangingPunct="0"/>
            <a:endParaRPr lang="en-US" altLang="en-US"/>
          </a:p>
        </p:txBody>
      </p:sp>
      <p:sp>
        <p:nvSpPr>
          <p:cNvPr id="133126" name="Rectangle 6"/>
          <p:cNvSpPr>
            <a:spLocks noChangeArrowheads="1"/>
          </p:cNvSpPr>
          <p:nvPr/>
        </p:nvSpPr>
        <p:spPr bwMode="auto">
          <a:xfrm>
            <a:off x="5105400" y="1752600"/>
            <a:ext cx="3581400" cy="1400383"/>
          </a:xfrm>
          <a:prstGeom prst="rect">
            <a:avLst/>
          </a:prstGeom>
          <a:noFill/>
          <a:ln w="9525">
            <a:noFill/>
            <a:miter lim="800000"/>
            <a:headEnd/>
            <a:tailEnd/>
          </a:ln>
          <a:effectLst/>
        </p:spPr>
        <p:txBody>
          <a:bodyPr bIns="0">
            <a:spAutoFit/>
          </a:bodyPr>
          <a:lstStyle/>
          <a:p>
            <a:pPr algn="just" rtl="1"/>
            <a:endParaRPr lang="en-US" altLang="en-US" dirty="0"/>
          </a:p>
          <a:p>
            <a:pPr algn="just" rtl="1" eaLnBrk="0" hangingPunct="0"/>
            <a:r>
              <a:rPr lang="en-US" altLang="en-US" sz="3200" b="1" dirty="0"/>
              <a:t>"...</a:t>
            </a:r>
            <a:r>
              <a:rPr lang="ar-SA" altLang="en-US" sz="3200" b="1" dirty="0"/>
              <a:t>فجاءه الملك فقال:اقرأ</a:t>
            </a:r>
            <a:endParaRPr lang="en-US" altLang="en-US" sz="3200" b="1" dirty="0"/>
          </a:p>
          <a:p>
            <a:pPr algn="just" rtl="1" eaLnBrk="0" hangingPunct="0"/>
            <a:endParaRPr lang="en-US" altLang="en-US" sz="3200" dirty="0">
              <a:solidFill>
                <a:srgbClr val="0000FF"/>
              </a:solidFill>
            </a:endParaRPr>
          </a:p>
        </p:txBody>
      </p:sp>
      <p:sp>
        <p:nvSpPr>
          <p:cNvPr id="133127" name="Rectangle 7"/>
          <p:cNvSpPr>
            <a:spLocks noChangeArrowheads="1"/>
          </p:cNvSpPr>
          <p:nvPr/>
        </p:nvSpPr>
        <p:spPr bwMode="auto">
          <a:xfrm>
            <a:off x="381000" y="2362200"/>
            <a:ext cx="8458200" cy="1400383"/>
          </a:xfrm>
          <a:prstGeom prst="rect">
            <a:avLst/>
          </a:prstGeom>
          <a:noFill/>
          <a:ln w="9525">
            <a:noFill/>
            <a:miter lim="800000"/>
            <a:headEnd/>
            <a:tailEnd/>
          </a:ln>
          <a:effectLst/>
        </p:spPr>
        <p:txBody>
          <a:bodyPr bIns="0">
            <a:spAutoFit/>
          </a:bodyPr>
          <a:lstStyle/>
          <a:p>
            <a:pPr algn="just" rtl="1"/>
            <a:endParaRPr lang="en-US" altLang="en-US" dirty="0">
              <a:solidFill>
                <a:srgbClr val="FFCC00"/>
              </a:solidFill>
            </a:endParaRPr>
          </a:p>
          <a:p>
            <a:pPr algn="just" rtl="1" eaLnBrk="0" hangingPunct="0"/>
            <a:r>
              <a:rPr lang="en-US" altLang="en-US" sz="3200" b="1" dirty="0"/>
              <a:t>  </a:t>
            </a:r>
            <a:r>
              <a:rPr lang="ar-SA" altLang="en-US" sz="3200" b="1" dirty="0"/>
              <a:t>فقال له النبي: ما أنا </a:t>
            </a:r>
            <a:r>
              <a:rPr lang="ar-SA" altLang="en-US" sz="3200" b="1" dirty="0" smtClean="0"/>
              <a:t>بقارئ, </a:t>
            </a:r>
            <a:r>
              <a:rPr lang="ar-SA" altLang="en-US" sz="3200" b="1" dirty="0"/>
              <a:t>فقال النبي: فأخذني </a:t>
            </a:r>
            <a:r>
              <a:rPr lang="ar-SA" altLang="en-US" sz="3200" b="1" dirty="0" err="1" smtClean="0"/>
              <a:t>فغطني</a:t>
            </a:r>
            <a:r>
              <a:rPr lang="ar-SA" altLang="en-US" sz="3200" b="1" dirty="0" smtClean="0"/>
              <a:t>, </a:t>
            </a:r>
            <a:r>
              <a:rPr lang="ar-SA" altLang="en-US" sz="3200" b="1" dirty="0"/>
              <a:t>حتى بلغ مني الجهد ثم أرسلني .</a:t>
            </a:r>
            <a:endParaRPr lang="en-US" altLang="en-US" sz="3200" b="1" dirty="0"/>
          </a:p>
        </p:txBody>
      </p:sp>
      <p:sp>
        <p:nvSpPr>
          <p:cNvPr id="133128" name="Rectangle 8"/>
          <p:cNvSpPr>
            <a:spLocks noChangeArrowheads="1"/>
          </p:cNvSpPr>
          <p:nvPr/>
        </p:nvSpPr>
        <p:spPr bwMode="auto">
          <a:xfrm>
            <a:off x="6324600" y="3657600"/>
            <a:ext cx="2286000" cy="1277273"/>
          </a:xfrm>
          <a:prstGeom prst="rect">
            <a:avLst/>
          </a:prstGeom>
          <a:noFill/>
          <a:ln w="9525">
            <a:noFill/>
            <a:miter lim="800000"/>
            <a:headEnd/>
            <a:tailEnd/>
          </a:ln>
          <a:effectLst/>
        </p:spPr>
        <p:txBody>
          <a:bodyPr bIns="0">
            <a:spAutoFit/>
          </a:bodyPr>
          <a:lstStyle/>
          <a:p>
            <a:pPr algn="just" rtl="1"/>
            <a:endParaRPr lang="en-US" altLang="en-US" dirty="0"/>
          </a:p>
          <a:p>
            <a:pPr algn="just" rtl="1" eaLnBrk="0" hangingPunct="0"/>
            <a:r>
              <a:rPr lang="ar-SA" altLang="en-US" sz="3200" b="1" dirty="0"/>
              <a:t>فقال: اقرأ</a:t>
            </a:r>
            <a:r>
              <a:rPr lang="ar-SA" altLang="en-US" sz="3200" b="1" dirty="0">
                <a:solidFill>
                  <a:srgbClr val="99FF66"/>
                </a:solidFill>
              </a:rPr>
              <a:t> .</a:t>
            </a:r>
            <a:endParaRPr lang="en-US" altLang="en-US" sz="3200" b="1" dirty="0">
              <a:solidFill>
                <a:srgbClr val="99FF66"/>
              </a:solidFill>
            </a:endParaRPr>
          </a:p>
          <a:p>
            <a:pPr algn="just" rtl="1" eaLnBrk="0" hangingPunct="0"/>
            <a:endParaRPr lang="en-US" altLang="en-US" dirty="0"/>
          </a:p>
        </p:txBody>
      </p:sp>
      <p:sp>
        <p:nvSpPr>
          <p:cNvPr id="133129" name="Rectangle 9"/>
          <p:cNvSpPr>
            <a:spLocks noChangeArrowheads="1"/>
          </p:cNvSpPr>
          <p:nvPr/>
        </p:nvSpPr>
        <p:spPr bwMode="auto">
          <a:xfrm>
            <a:off x="-457200" y="4343400"/>
            <a:ext cx="9144000" cy="907941"/>
          </a:xfrm>
          <a:prstGeom prst="rect">
            <a:avLst/>
          </a:prstGeom>
          <a:noFill/>
          <a:ln w="9525">
            <a:noFill/>
            <a:miter lim="800000"/>
            <a:headEnd/>
            <a:tailEnd/>
          </a:ln>
          <a:effectLst/>
        </p:spPr>
        <p:txBody>
          <a:bodyPr bIns="0">
            <a:spAutoFit/>
          </a:bodyPr>
          <a:lstStyle/>
          <a:p>
            <a:pPr algn="just" rtl="1"/>
            <a:endParaRPr lang="en-US" altLang="en-US" dirty="0">
              <a:solidFill>
                <a:srgbClr val="99FF66"/>
              </a:solidFill>
            </a:endParaRPr>
          </a:p>
          <a:p>
            <a:pPr algn="just" rtl="1" eaLnBrk="0" hangingPunct="0"/>
            <a:r>
              <a:rPr lang="ar-SA" altLang="en-US" sz="3200" b="1" dirty="0"/>
              <a:t>فقلت </a:t>
            </a:r>
            <a:r>
              <a:rPr lang="ar-SA" altLang="en-US" sz="3200" b="1" dirty="0" smtClean="0"/>
              <a:t>ما أنا بقارئ</a:t>
            </a:r>
            <a:r>
              <a:rPr lang="ar-SA" altLang="en-US" sz="2800" b="1" dirty="0" smtClean="0"/>
              <a:t> </a:t>
            </a:r>
            <a:r>
              <a:rPr lang="ar-SA" altLang="en-US" sz="2800" b="1" dirty="0"/>
              <a:t>.</a:t>
            </a:r>
            <a:endParaRPr lang="en-US" altLang="en-US" sz="2800" b="1" dirty="0"/>
          </a:p>
        </p:txBody>
      </p:sp>
      <p:sp>
        <p:nvSpPr>
          <p:cNvPr id="133130" name="Rectangle 10"/>
          <p:cNvSpPr>
            <a:spLocks noChangeArrowheads="1"/>
          </p:cNvSpPr>
          <p:nvPr/>
        </p:nvSpPr>
        <p:spPr bwMode="auto">
          <a:xfrm>
            <a:off x="0" y="4267200"/>
            <a:ext cx="6019800" cy="1031051"/>
          </a:xfrm>
          <a:prstGeom prst="rect">
            <a:avLst/>
          </a:prstGeom>
          <a:noFill/>
          <a:ln w="9525">
            <a:noFill/>
            <a:miter lim="800000"/>
            <a:headEnd/>
            <a:tailEnd/>
          </a:ln>
          <a:effectLst/>
        </p:spPr>
        <p:txBody>
          <a:bodyPr bIns="0">
            <a:spAutoFit/>
          </a:bodyPr>
          <a:lstStyle/>
          <a:p>
            <a:pPr algn="just" rtl="1"/>
            <a:endParaRPr lang="en-US" altLang="en-US" sz="3200" dirty="0"/>
          </a:p>
          <a:p>
            <a:pPr algn="just" rtl="1" eaLnBrk="0" hangingPunct="0"/>
            <a:r>
              <a:rPr lang="ar-SA" altLang="en-US" sz="3200" b="1" dirty="0"/>
              <a:t>فأخذني </a:t>
            </a:r>
            <a:r>
              <a:rPr lang="ar-SA" altLang="en-US" sz="3200" b="1" dirty="0" err="1" smtClean="0"/>
              <a:t>فغطني</a:t>
            </a:r>
            <a:r>
              <a:rPr lang="ar-SA" altLang="en-US" sz="3200" b="1" dirty="0" smtClean="0"/>
              <a:t> </a:t>
            </a:r>
            <a:r>
              <a:rPr lang="ar-SA" altLang="en-US" sz="3200" b="1" dirty="0"/>
              <a:t>الثانية حتى بلغ مني الجهد</a:t>
            </a:r>
            <a:r>
              <a:rPr lang="ar-SA" altLang="en-US" sz="2800" b="1" dirty="0"/>
              <a:t> .</a:t>
            </a:r>
            <a:endParaRPr lang="en-US" altLang="en-US" sz="2800" b="1" dirty="0"/>
          </a:p>
        </p:txBody>
      </p:sp>
      <p:sp>
        <p:nvSpPr>
          <p:cNvPr id="133131" name="Rectangle 11"/>
          <p:cNvSpPr>
            <a:spLocks noChangeArrowheads="1"/>
          </p:cNvSpPr>
          <p:nvPr/>
        </p:nvSpPr>
        <p:spPr bwMode="auto">
          <a:xfrm>
            <a:off x="0" y="5334000"/>
            <a:ext cx="9144000" cy="907941"/>
          </a:xfrm>
          <a:prstGeom prst="rect">
            <a:avLst/>
          </a:prstGeom>
          <a:noFill/>
          <a:ln w="9525">
            <a:noFill/>
            <a:miter lim="800000"/>
            <a:headEnd/>
            <a:tailEnd/>
          </a:ln>
          <a:effectLst/>
        </p:spPr>
        <p:txBody>
          <a:bodyPr bIns="0">
            <a:spAutoFit/>
          </a:bodyPr>
          <a:lstStyle/>
          <a:p>
            <a:pPr algn="just" rtl="1"/>
            <a:endParaRPr lang="en-US" altLang="en-US" dirty="0"/>
          </a:p>
          <a:p>
            <a:pPr algn="just" rtl="1" eaLnBrk="0" hangingPunct="0"/>
            <a:r>
              <a:rPr lang="ar-SA" altLang="en-US" sz="3200" b="1" dirty="0">
                <a:solidFill>
                  <a:srgbClr val="C00000"/>
                </a:solidFill>
              </a:rPr>
              <a:t>(ثم أرسلني فقال: (اقرأ </a:t>
            </a:r>
            <a:r>
              <a:rPr lang="ar-SA" altLang="en-US" sz="3200" b="1" dirty="0" smtClean="0">
                <a:solidFill>
                  <a:srgbClr val="C00000"/>
                </a:solidFill>
              </a:rPr>
              <a:t>باسم </a:t>
            </a:r>
            <a:r>
              <a:rPr lang="ar-SA" altLang="en-US" sz="3200" b="1" dirty="0">
                <a:solidFill>
                  <a:srgbClr val="C00000"/>
                </a:solidFill>
              </a:rPr>
              <a:t>ربك الذي خلق....) حتى بلغ (</a:t>
            </a:r>
            <a:r>
              <a:rPr lang="ar-SA" altLang="en-US" sz="3200" b="1" dirty="0" err="1">
                <a:solidFill>
                  <a:srgbClr val="C00000"/>
                </a:solidFill>
              </a:rPr>
              <a:t>مالم</a:t>
            </a:r>
            <a:r>
              <a:rPr lang="ar-SA" altLang="en-US" sz="3200" b="1" dirty="0">
                <a:solidFill>
                  <a:srgbClr val="C00000"/>
                </a:solidFill>
              </a:rPr>
              <a:t> يعلم)</a:t>
            </a:r>
            <a:r>
              <a:rPr lang="ar-SA" altLang="en-US" sz="2800" b="1" dirty="0">
                <a:solidFill>
                  <a:srgbClr val="C00000"/>
                </a:solidFill>
              </a:rPr>
              <a:t> </a:t>
            </a:r>
            <a:r>
              <a:rPr lang="en-US" altLang="en-US" sz="1200" dirty="0">
                <a:solidFill>
                  <a:srgbClr val="C00000"/>
                </a:solidFill>
              </a:rPr>
              <a:t>.</a:t>
            </a:r>
            <a:r>
              <a:rPr lang="en-US" altLang="en-US" sz="1800" dirty="0">
                <a:solidFill>
                  <a:srgbClr val="C00000"/>
                </a:solidFill>
              </a:rPr>
              <a:t> </a:t>
            </a:r>
            <a:endParaRPr lang="en-US" altLang="en-US" dirty="0">
              <a:solidFill>
                <a:srgbClr val="C00000"/>
              </a:solidFill>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7" name="Rectangle 3"/>
          <p:cNvSpPr>
            <a:spLocks noChangeArrowheads="1"/>
          </p:cNvSpPr>
          <p:nvPr/>
        </p:nvSpPr>
        <p:spPr bwMode="auto">
          <a:xfrm>
            <a:off x="0" y="0"/>
            <a:ext cx="8991600" cy="701675"/>
          </a:xfrm>
          <a:prstGeom prst="rect">
            <a:avLst/>
          </a:prstGeom>
          <a:noFill/>
          <a:ln w="9525">
            <a:noFill/>
            <a:miter lim="800000"/>
            <a:headEnd/>
            <a:tailEnd/>
          </a:ln>
          <a:effectLst>
            <a:outerShdw dist="35921" dir="2700000" algn="ctr" rotWithShape="0">
              <a:schemeClr val="bg2"/>
            </a:outerShdw>
          </a:effectLst>
        </p:spPr>
        <p:txBody>
          <a:bodyPr>
            <a:spAutoFit/>
          </a:bodyPr>
          <a:lstStyle/>
          <a:p>
            <a:pPr algn="ctr" rtl="1"/>
            <a:r>
              <a:rPr lang="ar-SA" altLang="en-US" sz="4000" b="1">
                <a:solidFill>
                  <a:srgbClr val="0000FF"/>
                </a:solidFill>
                <a:cs typeface="DecoType Naskh Extensions" pitchFamily="2" charset="-78"/>
              </a:rPr>
              <a:t>العودة فزعاً إلى البيت :</a:t>
            </a:r>
            <a:endParaRPr lang="en-US" altLang="en-US" sz="4000">
              <a:solidFill>
                <a:srgbClr val="000066"/>
              </a:solidFill>
            </a:endParaRPr>
          </a:p>
        </p:txBody>
      </p:sp>
      <p:sp>
        <p:nvSpPr>
          <p:cNvPr id="134148" name="Rectangle 4"/>
          <p:cNvSpPr>
            <a:spLocks noChangeArrowheads="1"/>
          </p:cNvSpPr>
          <p:nvPr/>
        </p:nvSpPr>
        <p:spPr bwMode="auto">
          <a:xfrm>
            <a:off x="0" y="1219200"/>
            <a:ext cx="9144000" cy="1031051"/>
          </a:xfrm>
          <a:prstGeom prst="rect">
            <a:avLst/>
          </a:prstGeom>
          <a:noFill/>
          <a:ln w="9525">
            <a:noFill/>
            <a:miter lim="800000"/>
            <a:headEnd/>
            <a:tailEnd/>
          </a:ln>
          <a:effectLst>
            <a:outerShdw dist="35921" dir="2700000" algn="ctr" rotWithShape="0">
              <a:schemeClr val="bg2"/>
            </a:outerShdw>
          </a:effectLst>
        </p:spPr>
        <p:txBody>
          <a:bodyPr bIns="0">
            <a:spAutoFit/>
          </a:bodyPr>
          <a:lstStyle/>
          <a:p>
            <a:pPr algn="just" rtl="1"/>
            <a:r>
              <a:rPr lang="ar-SA" altLang="en-US" sz="3200" b="1" dirty="0"/>
              <a:t>فرجع </a:t>
            </a:r>
            <a:r>
              <a:rPr lang="ar-SA" altLang="en-US" sz="3200" b="1" dirty="0" err="1"/>
              <a:t>بها</a:t>
            </a:r>
            <a:r>
              <a:rPr lang="ar-SA" altLang="en-US" sz="3200" b="1" dirty="0"/>
              <a:t> ترجف بوادره حتى دخل على خديجة فقال: </a:t>
            </a:r>
            <a:r>
              <a:rPr lang="ar-SA" altLang="en-US" sz="3200" b="1" dirty="0" err="1"/>
              <a:t>زملوني</a:t>
            </a:r>
            <a:r>
              <a:rPr lang="ar-SA" altLang="en-US" sz="3200" b="1" dirty="0"/>
              <a:t>, </a:t>
            </a:r>
            <a:r>
              <a:rPr lang="ar-SA" altLang="en-US" sz="3200" b="1" dirty="0" err="1" smtClean="0"/>
              <a:t>زملوني</a:t>
            </a:r>
            <a:r>
              <a:rPr lang="ar-SA" altLang="en-US" sz="3200" b="1" dirty="0" smtClean="0"/>
              <a:t>, </a:t>
            </a:r>
            <a:r>
              <a:rPr lang="ar-SA" altLang="en-US" sz="3200" b="1" dirty="0" err="1"/>
              <a:t>فزملوه</a:t>
            </a:r>
            <a:r>
              <a:rPr lang="ar-SA" altLang="en-US" sz="3200" b="1" dirty="0"/>
              <a:t> حتى ذهب عنه الروع .</a:t>
            </a:r>
            <a:endParaRPr lang="en-US" altLang="en-US" sz="3200" b="1" dirty="0"/>
          </a:p>
        </p:txBody>
      </p:sp>
      <p:sp>
        <p:nvSpPr>
          <p:cNvPr id="134149" name="Rectangle 5"/>
          <p:cNvSpPr>
            <a:spLocks noChangeArrowheads="1"/>
          </p:cNvSpPr>
          <p:nvPr/>
        </p:nvSpPr>
        <p:spPr bwMode="auto">
          <a:xfrm>
            <a:off x="-381000" y="2362200"/>
            <a:ext cx="9144000" cy="898525"/>
          </a:xfrm>
          <a:prstGeom prst="rect">
            <a:avLst/>
          </a:prstGeom>
          <a:noFill/>
          <a:ln w="9525">
            <a:noFill/>
            <a:miter lim="800000"/>
            <a:headEnd/>
            <a:tailEnd/>
          </a:ln>
          <a:effectLst>
            <a:outerShdw dist="35921" dir="2700000" algn="ctr" rotWithShape="0">
              <a:schemeClr val="bg2"/>
            </a:outerShdw>
          </a:effectLst>
        </p:spPr>
        <p:txBody>
          <a:bodyPr bIns="0">
            <a:spAutoFit/>
          </a:bodyPr>
          <a:lstStyle/>
          <a:p>
            <a:pPr algn="just" rtl="1"/>
            <a:endParaRPr lang="en-US" altLang="en-US"/>
          </a:p>
          <a:p>
            <a:pPr algn="just" rtl="1" eaLnBrk="0" hangingPunct="0"/>
            <a:r>
              <a:rPr lang="ar-SA" altLang="en-US" sz="3200" b="1" u="sng">
                <a:solidFill>
                  <a:srgbClr val="D60093"/>
                </a:solidFill>
              </a:rPr>
              <a:t>موقف النظرة الصائبة من خديجة رضي الله عنها .</a:t>
            </a:r>
            <a:endParaRPr lang="en-US" altLang="en-US" sz="3200" b="1">
              <a:solidFill>
                <a:srgbClr val="000066"/>
              </a:solidFill>
            </a:endParaRPr>
          </a:p>
        </p:txBody>
      </p:sp>
      <p:sp>
        <p:nvSpPr>
          <p:cNvPr id="134150" name="Rectangle 6"/>
          <p:cNvSpPr>
            <a:spLocks noChangeArrowheads="1"/>
          </p:cNvSpPr>
          <p:nvPr/>
        </p:nvSpPr>
        <p:spPr bwMode="auto">
          <a:xfrm>
            <a:off x="-381000" y="3200400"/>
            <a:ext cx="9144000" cy="907941"/>
          </a:xfrm>
          <a:prstGeom prst="rect">
            <a:avLst/>
          </a:prstGeom>
          <a:noFill/>
          <a:ln w="9525">
            <a:noFill/>
            <a:miter lim="800000"/>
            <a:headEnd/>
            <a:tailEnd/>
          </a:ln>
          <a:effectLst>
            <a:outerShdw dist="35921" dir="2700000" algn="ctr" rotWithShape="0">
              <a:schemeClr val="bg2"/>
            </a:outerShdw>
          </a:effectLst>
        </p:spPr>
        <p:txBody>
          <a:bodyPr bIns="0">
            <a:spAutoFit/>
          </a:bodyPr>
          <a:lstStyle/>
          <a:p>
            <a:pPr algn="just" rtl="1"/>
            <a:endParaRPr lang="en-US" altLang="en-US" dirty="0"/>
          </a:p>
          <a:p>
            <a:pPr algn="just" rtl="1" eaLnBrk="0" hangingPunct="0"/>
            <a:r>
              <a:rPr lang="en-US" altLang="en-US" sz="3200" b="1" dirty="0"/>
              <a:t>" </a:t>
            </a:r>
            <a:r>
              <a:rPr lang="ar-SA" altLang="en-US" sz="3200" b="1" dirty="0">
                <a:solidFill>
                  <a:srgbClr val="993366"/>
                </a:solidFill>
              </a:rPr>
              <a:t>فقال:</a:t>
            </a:r>
            <a:r>
              <a:rPr lang="ar-SA" altLang="en-US" sz="3200" b="1" dirty="0"/>
              <a:t> يا خديجة مالي؟ وأخبرها الخبر</a:t>
            </a:r>
            <a:endParaRPr lang="en-US" altLang="en-US" dirty="0"/>
          </a:p>
        </p:txBody>
      </p:sp>
      <p:sp>
        <p:nvSpPr>
          <p:cNvPr id="134151" name="Rectangle 7"/>
          <p:cNvSpPr>
            <a:spLocks noChangeArrowheads="1"/>
          </p:cNvSpPr>
          <p:nvPr/>
        </p:nvSpPr>
        <p:spPr bwMode="auto">
          <a:xfrm>
            <a:off x="0" y="4953000"/>
            <a:ext cx="9144000" cy="1385888"/>
          </a:xfrm>
          <a:prstGeom prst="rect">
            <a:avLst/>
          </a:prstGeom>
          <a:noFill/>
          <a:ln w="9525">
            <a:noFill/>
            <a:miter lim="800000"/>
            <a:headEnd/>
            <a:tailEnd/>
          </a:ln>
          <a:effectLst>
            <a:outerShdw dist="35921" dir="2700000" algn="ctr" rotWithShape="0">
              <a:schemeClr val="bg2"/>
            </a:outerShdw>
          </a:effectLst>
        </p:spPr>
        <p:txBody>
          <a:bodyPr bIns="0">
            <a:spAutoFit/>
          </a:bodyPr>
          <a:lstStyle/>
          <a:p>
            <a:pPr algn="just" rtl="1"/>
            <a:endParaRPr lang="en-US" altLang="en-US"/>
          </a:p>
          <a:p>
            <a:pPr algn="just" rtl="1" eaLnBrk="0" hangingPunct="0"/>
            <a:r>
              <a:rPr lang="ar-SA" altLang="en-US" sz="3200" b="1">
                <a:solidFill>
                  <a:srgbClr val="D60093"/>
                </a:solidFill>
              </a:rPr>
              <a:t>فقلت له: كلا أبشر, فو الله لا يخزيك الله أبداً, إنك لتصل الرحم , وتصدق الحديث وتحمل الكل وتقري الضيف, وتعين على نوائب الحق</a:t>
            </a:r>
            <a:r>
              <a:rPr lang="ar-SA" altLang="en-US" sz="3200" b="1">
                <a:solidFill>
                  <a:schemeClr val="bg1"/>
                </a:solidFill>
              </a:rPr>
              <a:t>.</a:t>
            </a:r>
            <a:endParaRPr lang="en-US" altLang="en-US" sz="3600" b="1">
              <a:cs typeface="Times New Roman (Arabic)" pitchFamily="26" charset="0"/>
            </a:endParaRPr>
          </a:p>
        </p:txBody>
      </p:sp>
      <p:sp>
        <p:nvSpPr>
          <p:cNvPr id="134153" name="Text Box 9"/>
          <p:cNvSpPr txBox="1">
            <a:spLocks noChangeArrowheads="1"/>
          </p:cNvSpPr>
          <p:nvPr/>
        </p:nvSpPr>
        <p:spPr bwMode="auto">
          <a:xfrm>
            <a:off x="4191000" y="4343400"/>
            <a:ext cx="4267200" cy="579438"/>
          </a:xfrm>
          <a:prstGeom prst="rect">
            <a:avLst/>
          </a:prstGeom>
          <a:noFill/>
          <a:ln w="9525">
            <a:noFill/>
            <a:miter lim="800000"/>
            <a:headEnd/>
            <a:tailEnd/>
          </a:ln>
          <a:effectLst>
            <a:outerShdw dist="35921" dir="2700000" algn="ctr" rotWithShape="0">
              <a:schemeClr val="bg2"/>
            </a:outerShdw>
          </a:effectLst>
        </p:spPr>
        <p:txBody>
          <a:bodyPr>
            <a:spAutoFit/>
          </a:bodyPr>
          <a:lstStyle/>
          <a:p>
            <a:pPr algn="just" rtl="1">
              <a:spcBef>
                <a:spcPct val="50000"/>
              </a:spcBef>
            </a:pPr>
            <a:r>
              <a:rPr lang="ar-SA" altLang="en-US" sz="3200" b="1" dirty="0">
                <a:solidFill>
                  <a:srgbClr val="993366"/>
                </a:solidFill>
              </a:rPr>
              <a:t>قال:</a:t>
            </a:r>
            <a:r>
              <a:rPr lang="ar-SA" altLang="en-US" sz="3200" b="1" dirty="0"/>
              <a:t> قد خشيت على نفسي</a:t>
            </a:r>
            <a:r>
              <a:rPr lang="ar-SA" altLang="en-US" sz="3200" b="1" dirty="0">
                <a:cs typeface="Times New Roman (Arabic)" pitchFamily="26" charset="0"/>
              </a:rPr>
              <a:t> .</a:t>
            </a:r>
            <a:endParaRPr lang="en-US" altLang="en-US" sz="3200" b="1" dirty="0">
              <a:cs typeface="Times New Roman (Arabic)" pitchFamily="26"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1" name="Rectangle 3"/>
          <p:cNvSpPr>
            <a:spLocks noChangeArrowheads="1"/>
          </p:cNvSpPr>
          <p:nvPr/>
        </p:nvSpPr>
        <p:spPr bwMode="auto">
          <a:xfrm>
            <a:off x="0" y="228600"/>
            <a:ext cx="9144000" cy="641350"/>
          </a:xfrm>
          <a:prstGeom prst="rect">
            <a:avLst/>
          </a:prstGeom>
          <a:noFill/>
          <a:ln w="9525">
            <a:noFill/>
            <a:miter lim="800000"/>
            <a:headEnd/>
            <a:tailEnd/>
          </a:ln>
          <a:effectLst>
            <a:outerShdw dist="35921" dir="2700000" algn="ctr" rotWithShape="0">
              <a:schemeClr val="bg2"/>
            </a:outerShdw>
          </a:effectLst>
        </p:spPr>
        <p:txBody>
          <a:bodyPr>
            <a:spAutoFit/>
          </a:bodyPr>
          <a:lstStyle/>
          <a:p>
            <a:pPr algn="ctr" rtl="1"/>
            <a:r>
              <a:rPr lang="ar-SA" altLang="en-US" sz="3600" b="1">
                <a:solidFill>
                  <a:srgbClr val="0000FF"/>
                </a:solidFill>
                <a:cs typeface="DecoType Naskh Extensions" pitchFamily="2" charset="-78"/>
              </a:rPr>
              <a:t>طلب المعرفة من مصدرها يومئذً :</a:t>
            </a:r>
            <a:endParaRPr lang="en-US" altLang="en-US" sz="3600">
              <a:solidFill>
                <a:srgbClr val="0066FF"/>
              </a:solidFill>
            </a:endParaRPr>
          </a:p>
        </p:txBody>
      </p:sp>
      <p:sp>
        <p:nvSpPr>
          <p:cNvPr id="135172" name="Rectangle 4"/>
          <p:cNvSpPr>
            <a:spLocks noChangeArrowheads="1"/>
          </p:cNvSpPr>
          <p:nvPr/>
        </p:nvSpPr>
        <p:spPr bwMode="auto">
          <a:xfrm>
            <a:off x="0" y="990600"/>
            <a:ext cx="9144000" cy="3000821"/>
          </a:xfrm>
          <a:prstGeom prst="rect">
            <a:avLst/>
          </a:prstGeom>
          <a:noFill/>
          <a:ln w="9525">
            <a:noFill/>
            <a:miter lim="800000"/>
            <a:headEnd/>
            <a:tailEnd/>
          </a:ln>
          <a:effectLst/>
        </p:spPr>
        <p:txBody>
          <a:bodyPr bIns="0">
            <a:spAutoFit/>
          </a:bodyPr>
          <a:lstStyle/>
          <a:p>
            <a:pPr algn="just" rtl="1"/>
            <a:r>
              <a:rPr lang="ar-SA" altLang="en-US" sz="3200" b="1" dirty="0"/>
              <a:t>ثم انطلقت  به خديجة رضي الله عنها حتى أتت به ورقة بن نوفل بن اسعد بن عبد العزي بن قصي- وهو ابن عم خديجة أخو أبيها - الذي سبق ذكره - وكان امرءاً تنصر في الجاهلية, وكان يكتب </a:t>
            </a:r>
            <a:r>
              <a:rPr lang="ar-SA" altLang="en-US" sz="3200" b="1" dirty="0" smtClean="0"/>
              <a:t>الكتاب </a:t>
            </a:r>
            <a:r>
              <a:rPr lang="ar-SA" altLang="en-US" sz="3200" b="1" dirty="0"/>
              <a:t>العبراني فيكتب بالعبرانية من الإنجيل ما شاء الله أن يكتب, وكان شيخاً كبيراً قد عمي . </a:t>
            </a:r>
            <a:endParaRPr lang="en-US" altLang="en-US" sz="3200" b="1" dirty="0"/>
          </a:p>
          <a:p>
            <a:pPr algn="just" rtl="1" eaLnBrk="0" hangingPunct="0"/>
            <a:endParaRPr lang="en-US" altLang="en-US" sz="3200" b="1" dirty="0"/>
          </a:p>
        </p:txBody>
      </p:sp>
      <p:sp>
        <p:nvSpPr>
          <p:cNvPr id="135173" name="Rectangle 5"/>
          <p:cNvSpPr>
            <a:spLocks noChangeArrowheads="1"/>
          </p:cNvSpPr>
          <p:nvPr/>
        </p:nvSpPr>
        <p:spPr bwMode="auto">
          <a:xfrm>
            <a:off x="-381000" y="3276600"/>
            <a:ext cx="9144000" cy="907941"/>
          </a:xfrm>
          <a:prstGeom prst="rect">
            <a:avLst/>
          </a:prstGeom>
          <a:noFill/>
          <a:ln w="9525">
            <a:noFill/>
            <a:miter lim="800000"/>
            <a:headEnd/>
            <a:tailEnd/>
          </a:ln>
          <a:effectLst/>
        </p:spPr>
        <p:txBody>
          <a:bodyPr bIns="0">
            <a:spAutoFit/>
          </a:bodyPr>
          <a:lstStyle/>
          <a:p>
            <a:pPr algn="just" rtl="1"/>
            <a:endParaRPr lang="en-US" altLang="en-US" dirty="0"/>
          </a:p>
          <a:p>
            <a:pPr algn="just" rtl="1" eaLnBrk="0" hangingPunct="0"/>
            <a:r>
              <a:rPr lang="ar-SA" altLang="en-US" sz="3200" b="1" dirty="0">
                <a:solidFill>
                  <a:srgbClr val="FF5050"/>
                </a:solidFill>
              </a:rPr>
              <a:t>فقالت له خديجة:</a:t>
            </a:r>
            <a:r>
              <a:rPr lang="ar-SA" altLang="en-US" sz="3200" b="1" dirty="0"/>
              <a:t> اسمع من ابن أخيك</a:t>
            </a:r>
            <a:r>
              <a:rPr lang="ar-SA" altLang="en-US" sz="3200" dirty="0"/>
              <a:t> .</a:t>
            </a:r>
            <a:endParaRPr lang="en-US" altLang="en-US" sz="3200" dirty="0"/>
          </a:p>
        </p:txBody>
      </p:sp>
      <p:sp>
        <p:nvSpPr>
          <p:cNvPr id="135174" name="Rectangle 6"/>
          <p:cNvSpPr>
            <a:spLocks noChangeArrowheads="1"/>
          </p:cNvSpPr>
          <p:nvPr/>
        </p:nvSpPr>
        <p:spPr bwMode="auto">
          <a:xfrm>
            <a:off x="-457200" y="4114800"/>
            <a:ext cx="9144000" cy="1277273"/>
          </a:xfrm>
          <a:prstGeom prst="rect">
            <a:avLst/>
          </a:prstGeom>
          <a:noFill/>
          <a:ln w="9525">
            <a:noFill/>
            <a:miter lim="800000"/>
            <a:headEnd/>
            <a:tailEnd/>
          </a:ln>
          <a:effectLst/>
        </p:spPr>
        <p:txBody>
          <a:bodyPr bIns="0">
            <a:spAutoFit/>
          </a:bodyPr>
          <a:lstStyle/>
          <a:p>
            <a:pPr algn="just" rtl="1"/>
            <a:endParaRPr lang="en-US" altLang="en-US" dirty="0"/>
          </a:p>
          <a:p>
            <a:pPr algn="just" rtl="1" eaLnBrk="0" hangingPunct="0"/>
            <a:r>
              <a:rPr lang="ar-SA" altLang="en-US" sz="3200" b="1" dirty="0">
                <a:solidFill>
                  <a:srgbClr val="FF5050"/>
                </a:solidFill>
              </a:rPr>
              <a:t>فقال ورقة:</a:t>
            </a:r>
            <a:r>
              <a:rPr lang="ar-SA" altLang="en-US" sz="3200" b="1" dirty="0"/>
              <a:t> ابن أخي ماذا ترى؟</a:t>
            </a:r>
            <a:endParaRPr lang="en-US" altLang="en-US" sz="3200" b="1" dirty="0"/>
          </a:p>
          <a:p>
            <a:pPr algn="just" rtl="1" eaLnBrk="0" hangingPunct="0"/>
            <a:endParaRPr lang="en-US" altLang="en-US" dirty="0"/>
          </a:p>
        </p:txBody>
      </p:sp>
      <p:sp>
        <p:nvSpPr>
          <p:cNvPr id="135175" name="Rectangle 7"/>
          <p:cNvSpPr>
            <a:spLocks noChangeArrowheads="1"/>
          </p:cNvSpPr>
          <p:nvPr/>
        </p:nvSpPr>
        <p:spPr bwMode="auto">
          <a:xfrm>
            <a:off x="-457200" y="4876800"/>
            <a:ext cx="9144000" cy="907941"/>
          </a:xfrm>
          <a:prstGeom prst="rect">
            <a:avLst/>
          </a:prstGeom>
          <a:noFill/>
          <a:ln w="9525">
            <a:noFill/>
            <a:miter lim="800000"/>
            <a:headEnd/>
            <a:tailEnd/>
          </a:ln>
          <a:effectLst/>
        </p:spPr>
        <p:txBody>
          <a:bodyPr bIns="0">
            <a:spAutoFit/>
          </a:bodyPr>
          <a:lstStyle/>
          <a:p>
            <a:pPr algn="just" rtl="1"/>
            <a:endParaRPr lang="en-US" altLang="en-US" dirty="0"/>
          </a:p>
          <a:p>
            <a:pPr algn="just" rtl="1" eaLnBrk="0" hangingPunct="0"/>
            <a:r>
              <a:rPr lang="ar-SA" altLang="en-US" sz="3200" b="1" dirty="0"/>
              <a:t>فأخبره النبي صلى الله عليه وسلم ما رأى .</a:t>
            </a:r>
            <a:endParaRPr lang="en-US" altLang="en-US" sz="3200" dirty="0"/>
          </a:p>
        </p:txBody>
      </p:sp>
      <p:sp>
        <p:nvSpPr>
          <p:cNvPr id="135176" name="Rectangle 8"/>
          <p:cNvSpPr>
            <a:spLocks noChangeArrowheads="1"/>
          </p:cNvSpPr>
          <p:nvPr/>
        </p:nvSpPr>
        <p:spPr bwMode="auto">
          <a:xfrm>
            <a:off x="-381000" y="5486400"/>
            <a:ext cx="9144000" cy="907941"/>
          </a:xfrm>
          <a:prstGeom prst="rect">
            <a:avLst/>
          </a:prstGeom>
          <a:noFill/>
          <a:ln w="9525">
            <a:noFill/>
            <a:miter lim="800000"/>
            <a:headEnd/>
            <a:tailEnd/>
          </a:ln>
          <a:effectLst/>
        </p:spPr>
        <p:txBody>
          <a:bodyPr bIns="0">
            <a:spAutoFit/>
          </a:bodyPr>
          <a:lstStyle/>
          <a:p>
            <a:pPr algn="just" rtl="1"/>
            <a:endParaRPr lang="en-US" altLang="en-US" dirty="0"/>
          </a:p>
          <a:p>
            <a:pPr algn="just" rtl="1" eaLnBrk="0" hangingPunct="0"/>
            <a:r>
              <a:rPr lang="ar-SA" altLang="en-US" sz="3200" b="1" dirty="0">
                <a:solidFill>
                  <a:srgbClr val="FF5050"/>
                </a:solidFill>
              </a:rPr>
              <a:t>فقال ورقة:</a:t>
            </a:r>
            <a:r>
              <a:rPr lang="ar-SA" altLang="en-US" sz="3200" b="1" dirty="0">
                <a:solidFill>
                  <a:srgbClr val="FF7C80"/>
                </a:solidFill>
              </a:rPr>
              <a:t> </a:t>
            </a:r>
            <a:r>
              <a:rPr lang="ar-SA" altLang="en-US" sz="3200" b="1" dirty="0"/>
              <a:t>هذا الناموس الذي أنزل على موسى .</a:t>
            </a:r>
            <a:endParaRPr lang="en-US" altLang="en-US" sz="3200" b="1" dirty="0"/>
          </a:p>
        </p:txBody>
      </p:sp>
      <p:graphicFrame>
        <p:nvGraphicFramePr>
          <p:cNvPr id="135178" name="Object 10">
            <a:hlinkClick r:id="rId3"/>
          </p:cNvPr>
          <p:cNvGraphicFramePr>
            <a:graphicFrameLocks noChangeAspect="1"/>
          </p:cNvGraphicFramePr>
          <p:nvPr/>
        </p:nvGraphicFramePr>
        <p:xfrm>
          <a:off x="1371600" y="4495800"/>
          <a:ext cx="619125" cy="485775"/>
        </p:xfrm>
        <a:graphic>
          <a:graphicData uri="http://schemas.openxmlformats.org/presentationml/2006/ole">
            <p:oleObj spid="_x0000_s135182" name="حزمة" r:id="rId4" imgW="622570" imgH="486383" progId="Package">
              <p:embed/>
            </p:oleObj>
          </a:graphicData>
        </a:graphic>
      </p:graphicFrame>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Rectangle 3"/>
          <p:cNvSpPr>
            <a:spLocks noChangeArrowheads="1"/>
          </p:cNvSpPr>
          <p:nvPr/>
        </p:nvSpPr>
        <p:spPr bwMode="auto">
          <a:xfrm>
            <a:off x="1447800" y="0"/>
            <a:ext cx="6635750" cy="823913"/>
          </a:xfrm>
          <a:prstGeom prst="rect">
            <a:avLst/>
          </a:prstGeom>
          <a:noFill/>
          <a:ln w="9525">
            <a:noFill/>
            <a:miter lim="800000"/>
            <a:headEnd/>
            <a:tailEnd/>
          </a:ln>
          <a:effectLst/>
        </p:spPr>
        <p:txBody>
          <a:bodyPr wrap="none">
            <a:spAutoFit/>
          </a:bodyPr>
          <a:lstStyle/>
          <a:p>
            <a:pPr algn="ctr" rtl="1"/>
            <a:r>
              <a:rPr lang="ar-SA" altLang="en-US" sz="4800" b="1">
                <a:solidFill>
                  <a:schemeClr val="bg1"/>
                </a:solidFill>
              </a:rPr>
              <a:t>* </a:t>
            </a:r>
            <a:r>
              <a:rPr lang="ar-SA" altLang="en-US" sz="4800" b="1">
                <a:solidFill>
                  <a:srgbClr val="0000FF"/>
                </a:solidFill>
                <a:cs typeface="DecoType Naskh Extensions" pitchFamily="2" charset="-78"/>
              </a:rPr>
              <a:t>كلفة طريق الإيمان يوضحها ورقة :</a:t>
            </a:r>
            <a:endParaRPr lang="en-US" altLang="en-US" sz="4800" b="1">
              <a:solidFill>
                <a:schemeClr val="bg1"/>
              </a:solidFill>
            </a:endParaRPr>
          </a:p>
        </p:txBody>
      </p:sp>
      <p:sp>
        <p:nvSpPr>
          <p:cNvPr id="136196" name="Rectangle 4"/>
          <p:cNvSpPr>
            <a:spLocks noChangeArrowheads="1"/>
          </p:cNvSpPr>
          <p:nvPr/>
        </p:nvSpPr>
        <p:spPr bwMode="auto">
          <a:xfrm>
            <a:off x="357158" y="1676400"/>
            <a:ext cx="8358246" cy="1569660"/>
          </a:xfrm>
          <a:prstGeom prst="rect">
            <a:avLst/>
          </a:prstGeom>
          <a:noFill/>
          <a:ln w="9525">
            <a:noFill/>
            <a:miter lim="800000"/>
            <a:headEnd/>
            <a:tailEnd/>
          </a:ln>
          <a:effectLst/>
        </p:spPr>
        <p:txBody>
          <a:bodyPr wrap="square">
            <a:spAutoFit/>
          </a:bodyPr>
          <a:lstStyle/>
          <a:p>
            <a:pPr algn="just" rtl="1"/>
            <a:r>
              <a:rPr lang="ar-SA" altLang="en-US" sz="3200" b="1" dirty="0"/>
              <a:t>ثم قال ورقة: </a:t>
            </a:r>
            <a:r>
              <a:rPr lang="ar-SA" altLang="en-US" sz="3200" b="1" dirty="0" smtClean="0"/>
              <a:t>يا </a:t>
            </a:r>
            <a:r>
              <a:rPr lang="ar-SA" altLang="en-US" sz="3200" b="1" dirty="0" err="1" smtClean="0"/>
              <a:t>ليتني</a:t>
            </a:r>
            <a:r>
              <a:rPr lang="ar-SA" altLang="en-US" sz="3200" b="1" dirty="0" smtClean="0"/>
              <a:t> </a:t>
            </a:r>
            <a:r>
              <a:rPr lang="ar-SA" altLang="en-US" sz="3200" b="1" dirty="0"/>
              <a:t>فيها جذعاً, أكون حياً حين يخرجك قومك </a:t>
            </a:r>
            <a:r>
              <a:rPr lang="ar-SA" altLang="en-US" sz="3200" b="1" dirty="0" smtClean="0"/>
              <a:t>.</a:t>
            </a:r>
          </a:p>
          <a:p>
            <a:pPr algn="just" rtl="1"/>
            <a:endParaRPr lang="en-US" altLang="en-US" sz="3200" b="1" dirty="0"/>
          </a:p>
        </p:txBody>
      </p:sp>
      <p:sp>
        <p:nvSpPr>
          <p:cNvPr id="136197" name="Rectangle 5"/>
          <p:cNvSpPr>
            <a:spLocks noChangeArrowheads="1"/>
          </p:cNvSpPr>
          <p:nvPr/>
        </p:nvSpPr>
        <p:spPr bwMode="auto">
          <a:xfrm>
            <a:off x="500034" y="4572000"/>
            <a:ext cx="8143932" cy="1066800"/>
          </a:xfrm>
          <a:prstGeom prst="rect">
            <a:avLst/>
          </a:prstGeom>
          <a:noFill/>
          <a:ln w="9525">
            <a:noFill/>
            <a:miter lim="800000"/>
            <a:headEnd/>
            <a:tailEnd/>
          </a:ln>
          <a:effectLst/>
        </p:spPr>
        <p:txBody>
          <a:bodyPr wrap="square">
            <a:spAutoFit/>
          </a:bodyPr>
          <a:lstStyle/>
          <a:p>
            <a:pPr algn="just" rtl="1">
              <a:spcBef>
                <a:spcPct val="50000"/>
              </a:spcBef>
            </a:pPr>
            <a:r>
              <a:rPr lang="ar-SA" altLang="en-US" sz="3200" b="1" dirty="0"/>
              <a:t>لم يأت رجل قط بما جئت </a:t>
            </a:r>
            <a:r>
              <a:rPr lang="ar-SA" altLang="en-US" sz="3200" b="1" dirty="0" err="1"/>
              <a:t>به</a:t>
            </a:r>
            <a:r>
              <a:rPr lang="ar-SA" altLang="en-US" sz="3200" b="1" dirty="0"/>
              <a:t> إلا عودي. وإن يدركني يومك, أنصرك نصراً مؤزراً</a:t>
            </a:r>
            <a:r>
              <a:rPr lang="ar-SA" altLang="en-US" sz="3200" dirty="0"/>
              <a:t> </a:t>
            </a:r>
            <a:endParaRPr lang="en-US" altLang="en-US" sz="3200" dirty="0"/>
          </a:p>
        </p:txBody>
      </p:sp>
      <p:sp>
        <p:nvSpPr>
          <p:cNvPr id="136198" name="Text Box 6"/>
          <p:cNvSpPr txBox="1">
            <a:spLocks noChangeArrowheads="1"/>
          </p:cNvSpPr>
          <p:nvPr/>
        </p:nvSpPr>
        <p:spPr bwMode="auto">
          <a:xfrm>
            <a:off x="6096000" y="3581400"/>
            <a:ext cx="2743200" cy="579438"/>
          </a:xfrm>
          <a:prstGeom prst="rect">
            <a:avLst/>
          </a:prstGeom>
          <a:noFill/>
          <a:ln w="9525">
            <a:noFill/>
            <a:miter lim="800000"/>
            <a:headEnd/>
            <a:tailEnd/>
          </a:ln>
          <a:effectLst/>
        </p:spPr>
        <p:txBody>
          <a:bodyPr>
            <a:spAutoFit/>
          </a:bodyPr>
          <a:lstStyle/>
          <a:p>
            <a:pPr algn="just" rtl="1">
              <a:spcBef>
                <a:spcPct val="50000"/>
              </a:spcBef>
            </a:pPr>
            <a:r>
              <a:rPr lang="ar-SA" altLang="en-US" sz="3200" b="1" dirty="0"/>
              <a:t>قال ورقة: نعم .</a:t>
            </a:r>
            <a:endParaRPr lang="en-US" altLang="en-US" sz="3200" b="1" dirty="0"/>
          </a:p>
        </p:txBody>
      </p:sp>
      <p:sp>
        <p:nvSpPr>
          <p:cNvPr id="136199" name="Rectangle 7"/>
          <p:cNvSpPr>
            <a:spLocks noChangeArrowheads="1"/>
          </p:cNvSpPr>
          <p:nvPr/>
        </p:nvSpPr>
        <p:spPr bwMode="auto">
          <a:xfrm>
            <a:off x="214283" y="2514600"/>
            <a:ext cx="8001056" cy="579438"/>
          </a:xfrm>
          <a:prstGeom prst="rect">
            <a:avLst/>
          </a:prstGeom>
          <a:noFill/>
          <a:ln w="9525">
            <a:noFill/>
            <a:miter lim="800000"/>
            <a:headEnd/>
            <a:tailEnd/>
          </a:ln>
          <a:effectLst/>
        </p:spPr>
        <p:txBody>
          <a:bodyPr wrap="square">
            <a:spAutoFit/>
          </a:bodyPr>
          <a:lstStyle/>
          <a:p>
            <a:pPr algn="just" rtl="1"/>
            <a:r>
              <a:rPr lang="ar-SA" altLang="en-US" sz="3200" b="1" dirty="0"/>
              <a:t>فقال رسول الله صلى الله عليه وسلم أو مخرجي هم؟</a:t>
            </a:r>
            <a:endParaRPr lang="en-US" altLang="en-US" sz="3200" b="1"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71472" y="0"/>
            <a:ext cx="8215370" cy="6617196"/>
          </a:xfrm>
          <a:prstGeom prst="rect">
            <a:avLst/>
          </a:prstGeom>
          <a:noFill/>
        </p:spPr>
        <p:txBody>
          <a:bodyPr wrap="square" rtlCol="1">
            <a:spAutoFit/>
          </a:bodyPr>
          <a:lstStyle/>
          <a:p>
            <a:pPr algn="ctr"/>
            <a:r>
              <a:rPr lang="ar-SA" sz="3600" dirty="0" smtClean="0">
                <a:solidFill>
                  <a:srgbClr val="C00000"/>
                </a:solidFill>
              </a:rPr>
              <a:t>فترة انقطاع الوحي</a:t>
            </a:r>
            <a:r>
              <a:rPr lang="ar-SA" sz="3200" dirty="0" smtClean="0">
                <a:solidFill>
                  <a:srgbClr val="C00000"/>
                </a:solidFill>
              </a:rPr>
              <a:t> </a:t>
            </a:r>
          </a:p>
          <a:p>
            <a:pPr algn="r"/>
            <a:r>
              <a:rPr lang="ar-SA" sz="3200" b="1" dirty="0" smtClean="0"/>
              <a:t>انقطع جبريل عليه السلام عن النبي –صلى الله عليه وسلم –بعد هذا فترة من الزمان , اختلف العلماء في مدتها : ما رواه </a:t>
            </a:r>
            <a:r>
              <a:rPr lang="ar-SA" sz="3200" b="1" dirty="0" err="1" smtClean="0"/>
              <a:t>البيهقي</a:t>
            </a:r>
            <a:r>
              <a:rPr lang="ar-SA" sz="3200" b="1" dirty="0" smtClean="0"/>
              <a:t> من أنها ستة أشهر , وقيل :إن الأقرب للصواب ما راوي عن ابن عباس أن فترة انقطاع الوحي كانت أربعين يوما , وقيل : إنها كانت أياما . وجزع الرسول –صلى الله عليه وسلم – من هذا الانقطاع .</a:t>
            </a:r>
          </a:p>
          <a:p>
            <a:pPr algn="ctr"/>
            <a:r>
              <a:rPr lang="ar-SA" sz="3600" b="1" dirty="0" smtClean="0">
                <a:solidFill>
                  <a:srgbClr val="C00000"/>
                </a:solidFill>
              </a:rPr>
              <a:t>الحكمة من هذا الانقطاع </a:t>
            </a:r>
          </a:p>
          <a:p>
            <a:pPr algn="r"/>
            <a:r>
              <a:rPr lang="ar-SA" sz="3200" b="1" dirty="0" smtClean="0"/>
              <a:t>1- ليحصل للرسول –صلى الله عليه وسلم –التشوق إلى العود </a:t>
            </a:r>
            <a:r>
              <a:rPr lang="en-US" sz="3200" b="1" dirty="0" smtClean="0"/>
              <a:t> </a:t>
            </a:r>
            <a:r>
              <a:rPr lang="ar-SA" sz="3200" b="1" dirty="0" smtClean="0"/>
              <a:t>بعدان تثبت لديه الحقيقة انه أضحى نبيا.</a:t>
            </a:r>
          </a:p>
          <a:p>
            <a:pPr algn="r"/>
            <a:r>
              <a:rPr lang="ar-SA" sz="3200" b="1" dirty="0" smtClean="0"/>
              <a:t>2-أن في انقطاع الوحي ثم استمراره تأكيدا للحقيقة التي ذكرناها ,وهي أن الوحي ظاهرة منفصلة عن ذات الرسول –صلى الله </a:t>
            </a:r>
            <a:r>
              <a:rPr lang="ar-SA" sz="3200" dirty="0" smtClean="0"/>
              <a:t>عليه وسلم . </a:t>
            </a:r>
            <a:endParaRPr lang="ar-SA" sz="3200"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0" y="0"/>
            <a:ext cx="9144000" cy="6555641"/>
          </a:xfrm>
          <a:prstGeom prst="rect">
            <a:avLst/>
          </a:prstGeom>
          <a:noFill/>
        </p:spPr>
        <p:txBody>
          <a:bodyPr wrap="square" rtlCol="1">
            <a:spAutoFit/>
          </a:bodyPr>
          <a:lstStyle/>
          <a:p>
            <a:pPr algn="ctr"/>
            <a:r>
              <a:rPr lang="ar-SA" sz="3600" b="1" dirty="0" smtClean="0">
                <a:solidFill>
                  <a:srgbClr val="C00000"/>
                </a:solidFill>
              </a:rPr>
              <a:t>مراتب الدعوة ومراحلها</a:t>
            </a:r>
          </a:p>
          <a:p>
            <a:pPr algn="r"/>
            <a:r>
              <a:rPr lang="ar-SA" sz="3200" b="1" dirty="0" smtClean="0">
                <a:solidFill>
                  <a:srgbClr val="C00000"/>
                </a:solidFill>
              </a:rPr>
              <a:t>أ-مراتب الدعوة ..</a:t>
            </a:r>
          </a:p>
          <a:p>
            <a:pPr algn="r"/>
            <a:r>
              <a:rPr lang="ar-SA" sz="3200" b="1" dirty="0" smtClean="0"/>
              <a:t>خمس مراتب : 1-</a:t>
            </a:r>
            <a:r>
              <a:rPr lang="ar-SA" sz="3200" b="1" dirty="0" smtClean="0">
                <a:solidFill>
                  <a:srgbClr val="C00000"/>
                </a:solidFill>
              </a:rPr>
              <a:t>النبوة </a:t>
            </a:r>
            <a:r>
              <a:rPr lang="ar-SA" sz="3200" b="1" dirty="0" smtClean="0"/>
              <a:t>. 2- إنذار عشيرته الأقربين . 3- </a:t>
            </a:r>
            <a:r>
              <a:rPr lang="ar-SA" sz="3200" b="1" dirty="0" smtClean="0">
                <a:solidFill>
                  <a:srgbClr val="0070C0"/>
                </a:solidFill>
              </a:rPr>
              <a:t>إنذار قومه </a:t>
            </a:r>
            <a:r>
              <a:rPr lang="ar-SA" sz="3200" b="1" dirty="0" smtClean="0"/>
              <a:t>. 4-</a:t>
            </a:r>
            <a:r>
              <a:rPr lang="ar-SA" sz="3200" b="1" dirty="0" smtClean="0">
                <a:solidFill>
                  <a:srgbClr val="FF0000"/>
                </a:solidFill>
              </a:rPr>
              <a:t>إنذار قوم ما أتاهم من نذير من قبله ,وهم العرب قاطبة </a:t>
            </a:r>
            <a:r>
              <a:rPr lang="ar-SA" sz="3200" b="1" dirty="0" smtClean="0"/>
              <a:t>.</a:t>
            </a:r>
            <a:r>
              <a:rPr lang="ar-SA" sz="3200" b="1" dirty="0" smtClean="0">
                <a:solidFill>
                  <a:srgbClr val="00CC00"/>
                </a:solidFill>
              </a:rPr>
              <a:t>5-إنذار جميع من بلغته دعوته من الجن والإنس إلى آخر الدهر </a:t>
            </a:r>
            <a:r>
              <a:rPr lang="ar-SA" sz="3200" b="1" dirty="0" smtClean="0"/>
              <a:t>.</a:t>
            </a:r>
          </a:p>
          <a:p>
            <a:pPr algn="r"/>
            <a:r>
              <a:rPr lang="ar-SA" sz="3200" b="1" dirty="0" smtClean="0"/>
              <a:t>ب :</a:t>
            </a:r>
            <a:r>
              <a:rPr lang="ar-SA" sz="3200" b="1" dirty="0" smtClean="0">
                <a:solidFill>
                  <a:srgbClr val="FF0000"/>
                </a:solidFill>
              </a:rPr>
              <a:t>مراحل الدعوة </a:t>
            </a:r>
            <a:r>
              <a:rPr lang="ar-SA" sz="3200" b="1" dirty="0" smtClean="0"/>
              <a:t>خلال حياة الرسول-صلى الله عليه وسلم –</a:t>
            </a:r>
          </a:p>
          <a:p>
            <a:pPr algn="r"/>
            <a:r>
              <a:rPr lang="ar-SA" sz="3200" b="1" dirty="0" smtClean="0"/>
              <a:t>المرحلة الأولى : الدعوة سرا واستمرت ثلاث سنوات .</a:t>
            </a:r>
          </a:p>
          <a:p>
            <a:pPr algn="r"/>
            <a:r>
              <a:rPr lang="ar-SA" sz="3200" b="1" dirty="0" smtClean="0"/>
              <a:t>المرحلة الثانية : الدعوة جهرا , والكف عن القتال , واستمرت إلى </a:t>
            </a:r>
            <a:endParaRPr lang="en-US" sz="3200" b="1" dirty="0" smtClean="0"/>
          </a:p>
          <a:p>
            <a:pPr algn="r"/>
            <a:r>
              <a:rPr lang="ar-SA" sz="3200" b="1" dirty="0" smtClean="0"/>
              <a:t>الهجرة .</a:t>
            </a:r>
          </a:p>
          <a:p>
            <a:pPr algn="r"/>
            <a:r>
              <a:rPr lang="ar-SA" sz="3200" b="1" dirty="0" smtClean="0">
                <a:solidFill>
                  <a:srgbClr val="FF0000"/>
                </a:solidFill>
              </a:rPr>
              <a:t>المرحلة الثالثة </a:t>
            </a:r>
            <a:r>
              <a:rPr lang="ar-SA" sz="3200" b="1" dirty="0" smtClean="0"/>
              <a:t>: الدعوة جهرا مع قتال المبتدئين بالقتال ,واستمرت إلي صلح الحديبية  </a:t>
            </a:r>
          </a:p>
          <a:p>
            <a:pPr algn="r"/>
            <a:r>
              <a:rPr lang="ar-SA" sz="3200" b="1" dirty="0" smtClean="0">
                <a:solidFill>
                  <a:srgbClr val="FF0000"/>
                </a:solidFill>
              </a:rPr>
              <a:t>المرحلة الرابعة </a:t>
            </a:r>
            <a:r>
              <a:rPr lang="ar-SA" sz="3200" b="1" dirty="0" smtClean="0"/>
              <a:t>:الدعوة جهرا مع قتال كل من يقف في سبيل سير الدعوة .</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Oval 2"/>
          <p:cNvSpPr>
            <a:spLocks noChangeArrowheads="1"/>
          </p:cNvSpPr>
          <p:nvPr/>
        </p:nvSpPr>
        <p:spPr bwMode="auto">
          <a:xfrm>
            <a:off x="2667000" y="2438400"/>
            <a:ext cx="3429000" cy="2819400"/>
          </a:xfrm>
          <a:prstGeom prst="ellipse">
            <a:avLst/>
          </a:prstGeom>
          <a:noFill/>
          <a:ln w="57150">
            <a:solidFill>
              <a:srgbClr val="FFFF00"/>
            </a:solidFill>
            <a:round/>
            <a:headEnd/>
            <a:tailEnd/>
          </a:ln>
          <a:effectLst/>
        </p:spPr>
        <p:txBody>
          <a:bodyPr wrap="none" anchor="ctr"/>
          <a:lstStyle/>
          <a:p>
            <a:endParaRPr lang="ar-EG"/>
          </a:p>
        </p:txBody>
      </p:sp>
      <p:sp>
        <p:nvSpPr>
          <p:cNvPr id="139267" name="Text Box 3"/>
          <p:cNvSpPr txBox="1">
            <a:spLocks noChangeArrowheads="1"/>
          </p:cNvSpPr>
          <p:nvPr/>
        </p:nvSpPr>
        <p:spPr bwMode="auto">
          <a:xfrm>
            <a:off x="2514600" y="3429000"/>
            <a:ext cx="3581400" cy="823913"/>
          </a:xfrm>
          <a:prstGeom prst="rect">
            <a:avLst/>
          </a:prstGeom>
          <a:noFill/>
          <a:ln w="9525">
            <a:noFill/>
            <a:miter lim="800000"/>
            <a:headEnd/>
            <a:tailEnd/>
          </a:ln>
          <a:effectLst/>
        </p:spPr>
        <p:txBody>
          <a:bodyPr>
            <a:spAutoFit/>
          </a:bodyPr>
          <a:lstStyle/>
          <a:p>
            <a:pPr algn="r">
              <a:spcBef>
                <a:spcPct val="50000"/>
              </a:spcBef>
            </a:pPr>
            <a:r>
              <a:rPr lang="ar-SA" altLang="en-US" sz="4800" b="1" dirty="0"/>
              <a:t> في مكة المكرمة</a:t>
            </a:r>
            <a:endParaRPr lang="en-US" altLang="en-US" sz="4800" dirty="0"/>
          </a:p>
        </p:txBody>
      </p:sp>
      <p:sp>
        <p:nvSpPr>
          <p:cNvPr id="139268" name="WordArt 4"/>
          <p:cNvSpPr>
            <a:spLocks noChangeArrowheads="1" noChangeShapeType="1" noTextEdit="1"/>
          </p:cNvSpPr>
          <p:nvPr/>
        </p:nvSpPr>
        <p:spPr bwMode="auto">
          <a:xfrm>
            <a:off x="1447800" y="1905000"/>
            <a:ext cx="7162800" cy="1304925"/>
          </a:xfrm>
          <a:prstGeom prst="rect">
            <a:avLst/>
          </a:prstGeom>
        </p:spPr>
        <p:txBody>
          <a:bodyPr spcFirstLastPara="1" wrap="none" fromWordArt="1">
            <a:prstTxWarp prst="textArchUp">
              <a:avLst>
                <a:gd name="adj" fmla="val 11318552"/>
              </a:avLst>
            </a:prstTxWarp>
            <a:scene3d>
              <a:camera prst="legacyPerspectiveBottom"/>
              <a:lightRig rig="legacyFlat3" dir="t"/>
            </a:scene3d>
            <a:sp3d extrusionH="121893000" prstMaterial="legacyMatte">
              <a:extrusionClr>
                <a:srgbClr val="990033"/>
              </a:extrusionClr>
            </a:sp3d>
          </a:bodyPr>
          <a:lstStyle/>
          <a:p>
            <a:pPr algn="ctr" rtl="1"/>
            <a:r>
              <a:rPr lang="ar-EG" sz="6000" kern="10">
                <a:ln w="9525">
                  <a:round/>
                  <a:headEnd/>
                  <a:tailEnd/>
                </a:ln>
                <a:gradFill rotWithShape="0">
                  <a:gsLst>
                    <a:gs pos="0">
                      <a:srgbClr val="990033"/>
                    </a:gs>
                    <a:gs pos="100000">
                      <a:srgbClr val="FFFF00"/>
                    </a:gs>
                  </a:gsLst>
                  <a:lin ang="5400000" scaled="1"/>
                </a:gradFill>
                <a:latin typeface="Al-Kharashi 5"/>
              </a:rPr>
              <a:t>       الدعوة السرية</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1" name="Text Box 3"/>
          <p:cNvSpPr txBox="1">
            <a:spLocks noChangeArrowheads="1"/>
          </p:cNvSpPr>
          <p:nvPr/>
        </p:nvSpPr>
        <p:spPr bwMode="auto">
          <a:xfrm>
            <a:off x="285720" y="1524000"/>
            <a:ext cx="8429684" cy="5078313"/>
          </a:xfrm>
          <a:prstGeom prst="rect">
            <a:avLst/>
          </a:prstGeom>
          <a:noFill/>
          <a:ln w="9525">
            <a:noFill/>
            <a:miter lim="800000"/>
            <a:headEnd/>
            <a:tailEnd/>
          </a:ln>
          <a:effectLst/>
        </p:spPr>
        <p:txBody>
          <a:bodyPr wrap="square">
            <a:spAutoFit/>
          </a:bodyPr>
          <a:lstStyle/>
          <a:p>
            <a:pPr algn="ctr">
              <a:spcBef>
                <a:spcPct val="50000"/>
              </a:spcBef>
            </a:pPr>
            <a:endParaRPr lang="en-US" altLang="en-US" sz="3600" b="1" dirty="0"/>
          </a:p>
          <a:p>
            <a:pPr algn="just" rtl="1">
              <a:spcBef>
                <a:spcPct val="50000"/>
              </a:spcBef>
            </a:pPr>
            <a:r>
              <a:rPr lang="ar-SA" altLang="en-US" sz="3600" b="1" dirty="0"/>
              <a:t>      بدأت الدعوة السرية في مكة عندما نزل قول الله تعالى على سيدنا محمد صلى الله عليه وسلم من سورة المدثر: “ يا أيها المدثر ،قم فأنذر،وربك فكبر ، وثيابك فطهر، والرجز فاهجر….”</a:t>
            </a:r>
            <a:r>
              <a:rPr lang="en-US" altLang="en-US" sz="3600" b="1" dirty="0"/>
              <a:t>   </a:t>
            </a:r>
            <a:r>
              <a:rPr lang="ar-SA" altLang="en-US" sz="3600" b="1" dirty="0"/>
              <a:t>سورة المدثر..</a:t>
            </a:r>
            <a:r>
              <a:rPr lang="en-US" altLang="en-US" sz="3600" b="1" dirty="0"/>
              <a:t> </a:t>
            </a:r>
          </a:p>
          <a:p>
            <a:pPr algn="just" rtl="1">
              <a:spcBef>
                <a:spcPct val="50000"/>
              </a:spcBef>
            </a:pPr>
            <a:r>
              <a:rPr lang="ar-SA" altLang="en-US" sz="3600" b="1" dirty="0"/>
              <a:t>    فقام عليه السلام بدعوة الناس إلى الإسلام سرا فبدأ بأهل بيته وأصدقائه، وأقرب الناس إليه وإلى من </a:t>
            </a:r>
            <a:r>
              <a:rPr lang="ar-SA" altLang="en-US" sz="3600" b="1" dirty="0" err="1"/>
              <a:t>يأمن</a:t>
            </a:r>
            <a:r>
              <a:rPr lang="ar-SA" altLang="en-US" sz="3600" b="1" dirty="0"/>
              <a:t> شره ويثق </a:t>
            </a:r>
            <a:r>
              <a:rPr lang="ar-SA" altLang="en-US" sz="3600" b="1" dirty="0" err="1"/>
              <a:t>به</a:t>
            </a:r>
            <a:r>
              <a:rPr lang="ar-SA" altLang="en-US" sz="3600" b="1" dirty="0"/>
              <a:t>، فدامت هذه الدعوة 3 سنوات سرا.</a:t>
            </a:r>
            <a:endParaRPr lang="en-US" altLang="en-US" sz="3600" b="1" dirty="0"/>
          </a:p>
        </p:txBody>
      </p:sp>
      <p:sp>
        <p:nvSpPr>
          <p:cNvPr id="140292" name="Text Box 4"/>
          <p:cNvSpPr txBox="1">
            <a:spLocks noChangeArrowheads="1"/>
          </p:cNvSpPr>
          <p:nvPr/>
        </p:nvSpPr>
        <p:spPr bwMode="auto">
          <a:xfrm>
            <a:off x="1500166" y="642918"/>
            <a:ext cx="5572164" cy="1015663"/>
          </a:xfrm>
          <a:prstGeom prst="rect">
            <a:avLst/>
          </a:prstGeom>
          <a:noFill/>
          <a:ln w="9525">
            <a:noFill/>
            <a:miter lim="800000"/>
            <a:headEnd/>
            <a:tailEnd/>
          </a:ln>
          <a:effectLst/>
        </p:spPr>
        <p:txBody>
          <a:bodyPr wrap="square">
            <a:spAutoFit/>
          </a:bodyPr>
          <a:lstStyle/>
          <a:p>
            <a:pPr algn="ctr">
              <a:spcBef>
                <a:spcPct val="50000"/>
              </a:spcBef>
            </a:pPr>
            <a:r>
              <a:rPr lang="ar-SA" altLang="en-US" sz="6000" b="1" dirty="0">
                <a:solidFill>
                  <a:srgbClr val="C00000"/>
                </a:solidFill>
                <a:cs typeface="Al-Kharashi 2" pitchFamily="2" charset="-78"/>
              </a:rPr>
              <a:t>بداية التبليغ</a:t>
            </a:r>
            <a:endParaRPr lang="en-US" altLang="en-US" sz="6000" b="1" dirty="0">
              <a:solidFill>
                <a:srgbClr val="C00000"/>
              </a:solidFill>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AutoShape 2"/>
          <p:cNvSpPr>
            <a:spLocks noChangeArrowheads="1"/>
          </p:cNvSpPr>
          <p:nvPr/>
        </p:nvSpPr>
        <p:spPr bwMode="auto">
          <a:xfrm>
            <a:off x="0" y="481013"/>
            <a:ext cx="8575675" cy="6339185"/>
          </a:xfrm>
          <a:prstGeom prst="horizontalScroll">
            <a:avLst>
              <a:gd name="adj" fmla="val 12500"/>
            </a:avLst>
          </a:prstGeom>
          <a:noFill/>
          <a:ln w="9525">
            <a:noFill/>
            <a:round/>
            <a:headEnd/>
            <a:tailEnd/>
          </a:ln>
          <a:effectLst/>
        </p:spPr>
        <p:txBody>
          <a:bodyPr>
            <a:spAutoFit/>
          </a:bodyPr>
          <a:lstStyle/>
          <a:p>
            <a:pPr algn="ctr">
              <a:spcBef>
                <a:spcPct val="50000"/>
              </a:spcBef>
            </a:pPr>
            <a:endParaRPr lang="en-US" altLang="en-US" sz="3200" dirty="0">
              <a:solidFill>
                <a:srgbClr val="0000FF"/>
              </a:solidFill>
            </a:endParaRPr>
          </a:p>
          <a:p>
            <a:pPr algn="just">
              <a:spcBef>
                <a:spcPct val="50000"/>
              </a:spcBef>
            </a:pPr>
            <a:r>
              <a:rPr lang="ar-SA" altLang="en-US" sz="3200" dirty="0">
                <a:solidFill>
                  <a:srgbClr val="0000FF"/>
                </a:solidFill>
              </a:rPr>
              <a:t>         </a:t>
            </a:r>
            <a:endParaRPr lang="en-US" altLang="en-US" sz="3200" dirty="0">
              <a:solidFill>
                <a:srgbClr val="0000FF"/>
              </a:solidFill>
            </a:endParaRPr>
          </a:p>
          <a:p>
            <a:pPr algn="just" rtl="1">
              <a:spcBef>
                <a:spcPct val="50000"/>
              </a:spcBef>
            </a:pPr>
            <a:r>
              <a:rPr lang="ar-SA" altLang="en-US" sz="3200" dirty="0"/>
              <a:t>    </a:t>
            </a:r>
            <a:r>
              <a:rPr lang="ar-SA" altLang="en-US" sz="4000" dirty="0"/>
              <a:t>هي أول من آمنت بزوجها صلى الله عليه وسلم فكانت وزيرة صدق للنبي عليه السلام ومسرية عنه ما يجده في قومه ، إذا رجع إليها تثبته، وتخفف</a:t>
            </a:r>
            <a:r>
              <a:rPr lang="ar-SA" altLang="en-US" sz="4400" dirty="0"/>
              <a:t> عنه ، وتصدقه</a:t>
            </a:r>
            <a:r>
              <a:rPr lang="ar-SA" altLang="en-US" sz="4000" dirty="0"/>
              <a:t> وتهون عليه أمر الناس</a:t>
            </a:r>
            <a:r>
              <a:rPr lang="ar-SA" altLang="en-US" sz="3200" dirty="0"/>
              <a:t> </a:t>
            </a:r>
            <a:r>
              <a:rPr lang="ar-SA" altLang="en-US" sz="3200" dirty="0">
                <a:solidFill>
                  <a:srgbClr val="0000FF"/>
                </a:solidFill>
              </a:rPr>
              <a:t>.</a:t>
            </a:r>
            <a:endParaRPr lang="en-US" altLang="en-US" dirty="0">
              <a:solidFill>
                <a:srgbClr val="0000FF"/>
              </a:solidFill>
            </a:endParaRPr>
          </a:p>
        </p:txBody>
      </p:sp>
      <p:sp>
        <p:nvSpPr>
          <p:cNvPr id="141315" name="Text Box 3"/>
          <p:cNvSpPr txBox="1">
            <a:spLocks noChangeArrowheads="1"/>
          </p:cNvSpPr>
          <p:nvPr/>
        </p:nvSpPr>
        <p:spPr bwMode="auto">
          <a:xfrm>
            <a:off x="1676400" y="838200"/>
            <a:ext cx="6172200" cy="769441"/>
          </a:xfrm>
          <a:prstGeom prst="rect">
            <a:avLst/>
          </a:prstGeom>
          <a:noFill/>
          <a:ln w="9525">
            <a:noFill/>
            <a:miter lim="800000"/>
            <a:headEnd/>
            <a:tailEnd/>
          </a:ln>
          <a:effectLst/>
        </p:spPr>
        <p:txBody>
          <a:bodyPr>
            <a:spAutoFit/>
          </a:bodyPr>
          <a:lstStyle/>
          <a:p>
            <a:pPr algn="ctr">
              <a:spcBef>
                <a:spcPct val="50000"/>
              </a:spcBef>
            </a:pPr>
            <a:r>
              <a:rPr lang="ar-SA" altLang="en-US" sz="4400" b="1" dirty="0">
                <a:solidFill>
                  <a:srgbClr val="990033"/>
                </a:solidFill>
                <a:cs typeface="Al-Kharashi 6" pitchFamily="2" charset="-78"/>
              </a:rPr>
              <a:t>من أوائل الدخول في دين الله</a:t>
            </a:r>
            <a:endParaRPr lang="en-US" altLang="en-US" sz="4400" b="1" dirty="0">
              <a:solidFill>
                <a:srgbClr val="990033"/>
              </a:solidFill>
            </a:endParaRPr>
          </a:p>
        </p:txBody>
      </p:sp>
      <p:sp>
        <p:nvSpPr>
          <p:cNvPr id="141316" name="Text Box 4"/>
          <p:cNvSpPr txBox="1">
            <a:spLocks noChangeArrowheads="1"/>
          </p:cNvSpPr>
          <p:nvPr/>
        </p:nvSpPr>
        <p:spPr bwMode="auto">
          <a:xfrm>
            <a:off x="1447800" y="1905000"/>
            <a:ext cx="5943600" cy="641350"/>
          </a:xfrm>
          <a:prstGeom prst="rect">
            <a:avLst/>
          </a:prstGeom>
          <a:noFill/>
          <a:ln w="9525">
            <a:noFill/>
            <a:miter lim="800000"/>
            <a:headEnd/>
            <a:tailEnd/>
          </a:ln>
          <a:effectLst/>
        </p:spPr>
        <p:txBody>
          <a:bodyPr>
            <a:spAutoFit/>
          </a:bodyPr>
          <a:lstStyle/>
          <a:p>
            <a:pPr algn="r" rtl="1">
              <a:spcBef>
                <a:spcPct val="50000"/>
              </a:spcBef>
            </a:pPr>
            <a:r>
              <a:rPr lang="ar-SA" altLang="en-US" sz="3600" b="1" dirty="0">
                <a:solidFill>
                  <a:srgbClr val="FF0000"/>
                </a:solidFill>
                <a:cs typeface="DecoType Naskh Extensions" pitchFamily="2" charset="-78"/>
              </a:rPr>
              <a:t>إسلام السيدة خديجة رضي الله عنها</a:t>
            </a:r>
            <a:endParaRPr lang="en-US" altLang="en-US" sz="3600" b="1" dirty="0">
              <a:solidFill>
                <a:srgbClr val="FF0000"/>
              </a:solidFill>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ext Box 2"/>
          <p:cNvSpPr txBox="1">
            <a:spLocks noChangeArrowheads="1"/>
          </p:cNvSpPr>
          <p:nvPr/>
        </p:nvSpPr>
        <p:spPr bwMode="auto">
          <a:xfrm>
            <a:off x="0" y="457200"/>
            <a:ext cx="8929718" cy="4708981"/>
          </a:xfrm>
          <a:prstGeom prst="rect">
            <a:avLst/>
          </a:prstGeom>
          <a:noFill/>
          <a:ln w="9525">
            <a:noFill/>
            <a:miter lim="800000"/>
            <a:headEnd/>
            <a:tailEnd/>
          </a:ln>
          <a:effectLst/>
        </p:spPr>
        <p:txBody>
          <a:bodyPr wrap="square">
            <a:spAutoFit/>
          </a:bodyPr>
          <a:lstStyle/>
          <a:p>
            <a:pPr algn="r" rtl="1">
              <a:spcBef>
                <a:spcPct val="50000"/>
              </a:spcBef>
            </a:pPr>
            <a:endParaRPr lang="en-US" altLang="en-US" sz="3200" dirty="0">
              <a:solidFill>
                <a:srgbClr val="FFFF00"/>
              </a:solidFill>
            </a:endParaRPr>
          </a:p>
          <a:p>
            <a:pPr algn="r" rtl="1">
              <a:spcBef>
                <a:spcPct val="50000"/>
              </a:spcBef>
            </a:pPr>
            <a:r>
              <a:rPr lang="ar-SA" altLang="en-US" sz="3200" dirty="0">
                <a:solidFill>
                  <a:srgbClr val="FFFF00"/>
                </a:solidFill>
              </a:rPr>
              <a:t>         </a:t>
            </a:r>
            <a:endParaRPr lang="en-US" altLang="en-US" sz="3600" dirty="0">
              <a:solidFill>
                <a:srgbClr val="FFFF00"/>
              </a:solidFill>
              <a:sym typeface="Symbol" pitchFamily="18" charset="2"/>
            </a:endParaRPr>
          </a:p>
          <a:p>
            <a:pPr algn="r" rtl="1">
              <a:spcBef>
                <a:spcPct val="50000"/>
              </a:spcBef>
            </a:pPr>
            <a:r>
              <a:rPr lang="ar-SA" altLang="en-US" sz="3600" dirty="0">
                <a:solidFill>
                  <a:srgbClr val="FFFF00"/>
                </a:solidFill>
                <a:sym typeface="Symbol" pitchFamily="18" charset="2"/>
              </a:rPr>
              <a:t>      </a:t>
            </a:r>
            <a:r>
              <a:rPr lang="ar-SA" altLang="en-US" sz="4000" dirty="0">
                <a:solidFill>
                  <a:srgbClr val="0000FF"/>
                </a:solidFill>
                <a:sym typeface="Symbol" pitchFamily="18" charset="2"/>
              </a:rPr>
              <a:t>أول من آمن من الرجال الأحرار الأشراف أبو بكر عبد الله بن عثمان- من بني تميم بن مرة- الوزير الأول لرسول الله صلى الله عليه وسلم والذي واساه بنفسه وماله، وأفضل الأمة الإسلامية بعد رسولها محمد صلى الله عليه وسلم</a:t>
            </a:r>
            <a:r>
              <a:rPr lang="ar-SA" altLang="en-US" sz="4000" dirty="0" smtClean="0">
                <a:solidFill>
                  <a:srgbClr val="0000FF"/>
                </a:solidFill>
                <a:sym typeface="Symbol" pitchFamily="18" charset="2"/>
              </a:rPr>
              <a:t>.</a:t>
            </a:r>
            <a:endParaRPr lang="en-US" altLang="en-US" sz="4000" dirty="0">
              <a:solidFill>
                <a:srgbClr val="0000FF"/>
              </a:solidFill>
              <a:sym typeface="Symbol" pitchFamily="18" charset="2"/>
            </a:endParaRPr>
          </a:p>
        </p:txBody>
      </p:sp>
      <p:sp>
        <p:nvSpPr>
          <p:cNvPr id="143363" name="Text Box 3"/>
          <p:cNvSpPr txBox="1">
            <a:spLocks noChangeArrowheads="1"/>
          </p:cNvSpPr>
          <p:nvPr/>
        </p:nvSpPr>
        <p:spPr bwMode="auto">
          <a:xfrm>
            <a:off x="1143000" y="1219200"/>
            <a:ext cx="6248400" cy="641350"/>
          </a:xfrm>
          <a:prstGeom prst="rect">
            <a:avLst/>
          </a:prstGeom>
          <a:noFill/>
          <a:ln w="9525">
            <a:noFill/>
            <a:miter lim="800000"/>
            <a:headEnd/>
            <a:tailEnd/>
          </a:ln>
          <a:effectLst/>
        </p:spPr>
        <p:txBody>
          <a:bodyPr>
            <a:spAutoFit/>
          </a:bodyPr>
          <a:lstStyle/>
          <a:p>
            <a:pPr algn="r" rtl="1">
              <a:spcBef>
                <a:spcPct val="50000"/>
              </a:spcBef>
            </a:pPr>
            <a:r>
              <a:rPr lang="ar-SA" altLang="en-US" sz="3600" dirty="0">
                <a:cs typeface="DecoType Naskh Extensions" pitchFamily="2" charset="-78"/>
                <a:sym typeface="Symbol" pitchFamily="18" charset="2"/>
              </a:rPr>
              <a:t>إسلام أبو بكر الصديق رضي الله عنه</a:t>
            </a:r>
            <a:endParaRPr lang="en-US" altLang="en-US" sz="3600" dirty="0">
              <a:sym typeface="Symbol" pitchFamily="18" charset="2"/>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Text Box 2"/>
          <p:cNvSpPr txBox="1">
            <a:spLocks noChangeArrowheads="1"/>
          </p:cNvSpPr>
          <p:nvPr/>
        </p:nvSpPr>
        <p:spPr bwMode="auto">
          <a:xfrm>
            <a:off x="431800" y="41275"/>
            <a:ext cx="8355042" cy="4708981"/>
          </a:xfrm>
          <a:prstGeom prst="rect">
            <a:avLst/>
          </a:prstGeom>
          <a:noFill/>
          <a:ln w="9525">
            <a:noFill/>
            <a:miter lim="800000"/>
            <a:headEnd/>
            <a:tailEnd/>
          </a:ln>
          <a:effectLst/>
        </p:spPr>
        <p:txBody>
          <a:bodyPr wrap="square">
            <a:spAutoFit/>
          </a:bodyPr>
          <a:lstStyle/>
          <a:p>
            <a:pPr algn="ctr" rtl="1">
              <a:spcBef>
                <a:spcPct val="50000"/>
              </a:spcBef>
            </a:pPr>
            <a:endParaRPr lang="en-US" altLang="en-US" sz="3200" dirty="0">
              <a:solidFill>
                <a:schemeClr val="bg1"/>
              </a:solidFill>
            </a:endParaRPr>
          </a:p>
          <a:p>
            <a:pPr algn="just" rtl="1">
              <a:spcBef>
                <a:spcPct val="50000"/>
              </a:spcBef>
            </a:pPr>
            <a:r>
              <a:rPr lang="ar-SA" altLang="en-US" sz="3200" dirty="0">
                <a:solidFill>
                  <a:schemeClr val="bg1"/>
                </a:solidFill>
              </a:rPr>
              <a:t>         </a:t>
            </a:r>
            <a:endParaRPr lang="en-US" altLang="en-US" sz="3600" dirty="0">
              <a:solidFill>
                <a:schemeClr val="bg1"/>
              </a:solidFill>
              <a:sym typeface="Symbol" pitchFamily="18" charset="2"/>
            </a:endParaRPr>
          </a:p>
          <a:p>
            <a:pPr algn="just" rtl="1">
              <a:spcBef>
                <a:spcPct val="50000"/>
              </a:spcBef>
            </a:pPr>
            <a:r>
              <a:rPr lang="ar-SA" altLang="en-US" sz="3600" dirty="0">
                <a:solidFill>
                  <a:schemeClr val="bg1"/>
                </a:solidFill>
                <a:sym typeface="Symbol" pitchFamily="18" charset="2"/>
              </a:rPr>
              <a:t>           </a:t>
            </a:r>
            <a:r>
              <a:rPr lang="ar-SA" altLang="en-US" sz="4000" dirty="0">
                <a:solidFill>
                  <a:srgbClr val="0000FF"/>
                </a:solidFill>
                <a:sym typeface="Symbol" pitchFamily="18" charset="2"/>
              </a:rPr>
              <a:t>أول من آمن من الصبيان ابن عمه والمتربي في حجره- صلى الله عليه وسلم - وكان سنه عشر سنين على أرجح الأقوال فأسلم وحسن إسلامه فيقول:”لوددت أني كنت أسلمت يومئذ، فيكون لي ربع الإسلام” حديث صحيح</a:t>
            </a:r>
            <a:r>
              <a:rPr lang="ar-SA" altLang="en-US" sz="4000" dirty="0" smtClean="0">
                <a:solidFill>
                  <a:srgbClr val="0000FF"/>
                </a:solidFill>
                <a:sym typeface="Symbol" pitchFamily="18" charset="2"/>
              </a:rPr>
              <a:t>...</a:t>
            </a:r>
            <a:endParaRPr lang="en-US" altLang="en-US" sz="3200" dirty="0">
              <a:solidFill>
                <a:srgbClr val="0000FF"/>
              </a:solidFill>
            </a:endParaRPr>
          </a:p>
        </p:txBody>
      </p:sp>
      <p:sp>
        <p:nvSpPr>
          <p:cNvPr id="144387" name="Text Box 3"/>
          <p:cNvSpPr txBox="1">
            <a:spLocks noChangeArrowheads="1"/>
          </p:cNvSpPr>
          <p:nvPr/>
        </p:nvSpPr>
        <p:spPr bwMode="auto">
          <a:xfrm>
            <a:off x="1676400" y="838200"/>
            <a:ext cx="4953000" cy="641350"/>
          </a:xfrm>
          <a:prstGeom prst="rect">
            <a:avLst/>
          </a:prstGeom>
          <a:noFill/>
          <a:ln w="9525">
            <a:noFill/>
            <a:miter lim="800000"/>
            <a:headEnd/>
            <a:tailEnd/>
          </a:ln>
          <a:effectLst/>
        </p:spPr>
        <p:txBody>
          <a:bodyPr>
            <a:spAutoFit/>
          </a:bodyPr>
          <a:lstStyle/>
          <a:p>
            <a:pPr algn="ctr" rtl="1">
              <a:spcBef>
                <a:spcPct val="50000"/>
              </a:spcBef>
            </a:pPr>
            <a:r>
              <a:rPr lang="ar-SA" altLang="en-US" sz="3600" b="1" dirty="0">
                <a:cs typeface="DecoType Naskh Extensions" pitchFamily="2" charset="-78"/>
                <a:sym typeface="Symbol" pitchFamily="18" charset="2"/>
              </a:rPr>
              <a:t>إسلام علي رضي الله عنه</a:t>
            </a:r>
            <a:endParaRPr lang="en-US" altLang="en-US" sz="3600" b="1" dirty="0">
              <a:sym typeface="Symbol" pitchFamily="18" charset="2"/>
            </a:endParaRPr>
          </a:p>
        </p:txBody>
      </p:sp>
      <p:sp>
        <p:nvSpPr>
          <p:cNvPr id="144388" name="Text Box 4"/>
          <p:cNvSpPr txBox="1">
            <a:spLocks noChangeArrowheads="1"/>
          </p:cNvSpPr>
          <p:nvPr/>
        </p:nvSpPr>
        <p:spPr bwMode="auto">
          <a:xfrm>
            <a:off x="381000" y="4786323"/>
            <a:ext cx="8305800" cy="1877437"/>
          </a:xfrm>
          <a:prstGeom prst="rect">
            <a:avLst/>
          </a:prstGeom>
          <a:noFill/>
          <a:ln w="9525">
            <a:noFill/>
            <a:miter lim="800000"/>
            <a:headEnd/>
            <a:tailEnd/>
          </a:ln>
          <a:effectLst/>
        </p:spPr>
        <p:txBody>
          <a:bodyPr wrap="square">
            <a:spAutoFit/>
          </a:bodyPr>
          <a:lstStyle/>
          <a:p>
            <a:pPr algn="just" rtl="1">
              <a:spcBef>
                <a:spcPct val="50000"/>
              </a:spcBef>
            </a:pPr>
            <a:r>
              <a:rPr lang="ar-SA" altLang="en-US" sz="4000" dirty="0">
                <a:solidFill>
                  <a:srgbClr val="0000FF"/>
                </a:solidFill>
                <a:sym typeface="Symbol" pitchFamily="18" charset="2"/>
              </a:rPr>
              <a:t>فهذا يدل على النجابة والعبقرية والمعدن الرفيع الذي كان عليه علي بن أبي طالب رضي الله عنه.. </a:t>
            </a:r>
            <a:endParaRPr lang="en-US" altLang="en-US" sz="4000" dirty="0">
              <a:solidFill>
                <a:srgbClr val="0000FF"/>
              </a:solidFill>
              <a:sym typeface="Symbol" pitchFamily="18" charset="2"/>
            </a:endParaRPr>
          </a:p>
          <a:p>
            <a:pPr rtl="1">
              <a:spcBef>
                <a:spcPct val="50000"/>
              </a:spcBef>
            </a:pPr>
            <a:endParaRPr lang="en-US" altLang="en-US" dirty="0">
              <a:solidFill>
                <a:srgbClr val="0000FF"/>
              </a:solidFill>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ext Box 2"/>
          <p:cNvSpPr txBox="1">
            <a:spLocks noChangeArrowheads="1"/>
          </p:cNvSpPr>
          <p:nvPr/>
        </p:nvSpPr>
        <p:spPr bwMode="auto">
          <a:xfrm>
            <a:off x="660400" y="0"/>
            <a:ext cx="7983566" cy="5275263"/>
          </a:xfrm>
          <a:prstGeom prst="rect">
            <a:avLst/>
          </a:prstGeom>
          <a:noFill/>
          <a:ln w="9525">
            <a:noFill/>
            <a:miter lim="800000"/>
            <a:headEnd/>
            <a:tailEnd/>
          </a:ln>
          <a:effectLst/>
        </p:spPr>
        <p:txBody>
          <a:bodyPr wrap="square">
            <a:spAutoFit/>
          </a:bodyPr>
          <a:lstStyle/>
          <a:p>
            <a:pPr algn="ctr" rtl="1">
              <a:spcBef>
                <a:spcPct val="50000"/>
              </a:spcBef>
            </a:pPr>
            <a:endParaRPr lang="en-US" altLang="en-US" sz="3200" dirty="0">
              <a:solidFill>
                <a:schemeClr val="bg1"/>
              </a:solidFill>
            </a:endParaRPr>
          </a:p>
          <a:p>
            <a:pPr algn="just" rtl="1">
              <a:spcBef>
                <a:spcPct val="50000"/>
              </a:spcBef>
            </a:pPr>
            <a:r>
              <a:rPr lang="ar-SA" altLang="en-US" sz="3200" dirty="0">
                <a:solidFill>
                  <a:schemeClr val="bg1"/>
                </a:solidFill>
              </a:rPr>
              <a:t>         </a:t>
            </a:r>
            <a:endParaRPr lang="en-US" altLang="en-US" sz="3600" dirty="0">
              <a:solidFill>
                <a:schemeClr val="bg1"/>
              </a:solidFill>
              <a:sym typeface="Symbol" pitchFamily="18" charset="2"/>
            </a:endParaRPr>
          </a:p>
          <a:p>
            <a:pPr algn="just" rtl="1">
              <a:spcBef>
                <a:spcPct val="50000"/>
              </a:spcBef>
            </a:pPr>
            <a:r>
              <a:rPr lang="ar-SA" altLang="en-US" sz="3600" dirty="0">
                <a:solidFill>
                  <a:schemeClr val="bg1"/>
                </a:solidFill>
                <a:sym typeface="Symbol" pitchFamily="18" charset="2"/>
              </a:rPr>
              <a:t>    </a:t>
            </a:r>
            <a:r>
              <a:rPr lang="ar-SA" altLang="en-US" sz="4000" dirty="0">
                <a:solidFill>
                  <a:srgbClr val="0000FF"/>
                </a:solidFill>
                <a:sym typeface="Symbol" pitchFamily="18" charset="2"/>
              </a:rPr>
              <a:t>وهو أول من آمن </a:t>
            </a:r>
            <a:r>
              <a:rPr lang="ar-SA" altLang="en-US" sz="4000" dirty="0" err="1">
                <a:solidFill>
                  <a:srgbClr val="0000FF"/>
                </a:solidFill>
                <a:sym typeface="Symbol" pitchFamily="18" charset="2"/>
              </a:rPr>
              <a:t>به</a:t>
            </a:r>
            <a:r>
              <a:rPr lang="ar-SA" altLang="en-US" sz="4000" dirty="0">
                <a:solidFill>
                  <a:srgbClr val="0000FF"/>
                </a:solidFill>
                <a:sym typeface="Symbol" pitchFamily="18" charset="2"/>
              </a:rPr>
              <a:t> من الموالي حبه ومولاه ومتبناة الذي آثر رسول الله صلى الله عليه وسلم على والده وأهله.</a:t>
            </a:r>
            <a:endParaRPr lang="en-US" altLang="en-US" sz="4000" dirty="0">
              <a:solidFill>
                <a:schemeClr val="bg1"/>
              </a:solidFill>
              <a:sym typeface="Symbol" pitchFamily="18" charset="2"/>
            </a:endParaRPr>
          </a:p>
          <a:p>
            <a:pPr algn="just" rtl="1">
              <a:spcBef>
                <a:spcPct val="50000"/>
              </a:spcBef>
            </a:pPr>
            <a:r>
              <a:rPr lang="ar-SA" altLang="en-US" sz="3600" dirty="0">
                <a:solidFill>
                  <a:schemeClr val="bg1"/>
                </a:solidFill>
                <a:sym typeface="Symbol" pitchFamily="18" charset="2"/>
              </a:rPr>
              <a:t>                </a:t>
            </a:r>
            <a:r>
              <a:rPr lang="ar-SA" altLang="en-US" sz="3200" dirty="0">
                <a:solidFill>
                  <a:schemeClr val="bg1"/>
                </a:solidFill>
              </a:rPr>
              <a:t> </a:t>
            </a:r>
            <a:endParaRPr lang="en-US" altLang="en-US" sz="3600" dirty="0">
              <a:solidFill>
                <a:schemeClr val="bg1"/>
              </a:solidFill>
              <a:sym typeface="Symbol" pitchFamily="18" charset="2"/>
            </a:endParaRPr>
          </a:p>
          <a:p>
            <a:pPr algn="just" rtl="1">
              <a:spcBef>
                <a:spcPct val="50000"/>
              </a:spcBef>
            </a:pPr>
            <a:r>
              <a:rPr lang="en-US" altLang="en-US" sz="4000" dirty="0">
                <a:solidFill>
                  <a:schemeClr val="bg1"/>
                </a:solidFill>
                <a:sym typeface="Symbol" pitchFamily="18" charset="2"/>
              </a:rPr>
              <a:t>   </a:t>
            </a:r>
          </a:p>
        </p:txBody>
      </p:sp>
      <p:sp>
        <p:nvSpPr>
          <p:cNvPr id="145411" name="Text Box 3"/>
          <p:cNvSpPr txBox="1">
            <a:spLocks noChangeArrowheads="1"/>
          </p:cNvSpPr>
          <p:nvPr/>
        </p:nvSpPr>
        <p:spPr bwMode="auto">
          <a:xfrm>
            <a:off x="1371600" y="762000"/>
            <a:ext cx="6400800" cy="701675"/>
          </a:xfrm>
          <a:prstGeom prst="rect">
            <a:avLst/>
          </a:prstGeom>
          <a:noFill/>
          <a:ln w="9525">
            <a:noFill/>
            <a:miter lim="800000"/>
            <a:headEnd/>
            <a:tailEnd/>
          </a:ln>
          <a:effectLst/>
        </p:spPr>
        <p:txBody>
          <a:bodyPr>
            <a:spAutoFit/>
          </a:bodyPr>
          <a:lstStyle/>
          <a:p>
            <a:pPr algn="ctr" rtl="1">
              <a:spcBef>
                <a:spcPct val="50000"/>
              </a:spcBef>
            </a:pPr>
            <a:r>
              <a:rPr lang="ar-SA" altLang="en-US" sz="4000" dirty="0">
                <a:cs typeface="DecoType Naskh Extensions" pitchFamily="2" charset="-78"/>
                <a:sym typeface="Symbol" pitchFamily="18" charset="2"/>
              </a:rPr>
              <a:t>إسلام زيد بن حارثة رضي الله عنه</a:t>
            </a:r>
            <a:endParaRPr lang="en-US" altLang="en-US" sz="4000" dirty="0">
              <a:sym typeface="Symbol" pitchFamily="18" charset="2"/>
            </a:endParaRPr>
          </a:p>
        </p:txBody>
      </p:sp>
      <p:sp>
        <p:nvSpPr>
          <p:cNvPr id="145412" name="Text Box 4"/>
          <p:cNvSpPr txBox="1">
            <a:spLocks noChangeArrowheads="1"/>
          </p:cNvSpPr>
          <p:nvPr/>
        </p:nvSpPr>
        <p:spPr bwMode="auto">
          <a:xfrm>
            <a:off x="2311400" y="3886200"/>
            <a:ext cx="5181600" cy="457200"/>
          </a:xfrm>
          <a:prstGeom prst="rect">
            <a:avLst/>
          </a:prstGeom>
          <a:noFill/>
          <a:ln w="9525">
            <a:noFill/>
            <a:miter lim="800000"/>
            <a:headEnd/>
            <a:tailEnd/>
          </a:ln>
          <a:effectLst/>
        </p:spPr>
        <p:txBody>
          <a:bodyPr>
            <a:spAutoFit/>
          </a:bodyPr>
          <a:lstStyle/>
          <a:p>
            <a:pPr rtl="1"/>
            <a:endParaRPr lang="en-US" altLang="en-US">
              <a:solidFill>
                <a:schemeClr val="bg1"/>
              </a:solidFill>
            </a:endParaRPr>
          </a:p>
        </p:txBody>
      </p:sp>
      <p:sp>
        <p:nvSpPr>
          <p:cNvPr id="145413" name="Text Box 5"/>
          <p:cNvSpPr txBox="1">
            <a:spLocks noChangeArrowheads="1"/>
          </p:cNvSpPr>
          <p:nvPr/>
        </p:nvSpPr>
        <p:spPr bwMode="auto">
          <a:xfrm>
            <a:off x="2082800" y="3657600"/>
            <a:ext cx="5257800" cy="701675"/>
          </a:xfrm>
          <a:prstGeom prst="rect">
            <a:avLst/>
          </a:prstGeom>
          <a:noFill/>
          <a:ln w="9525">
            <a:noFill/>
            <a:miter lim="800000"/>
            <a:headEnd/>
            <a:tailEnd/>
          </a:ln>
          <a:effectLst/>
        </p:spPr>
        <p:txBody>
          <a:bodyPr>
            <a:spAutoFit/>
          </a:bodyPr>
          <a:lstStyle/>
          <a:p>
            <a:pPr rtl="1">
              <a:spcBef>
                <a:spcPct val="50000"/>
              </a:spcBef>
            </a:pPr>
            <a:r>
              <a:rPr lang="ar-SA" altLang="en-US" sz="4000" dirty="0">
                <a:cs typeface="DecoType Naskh Extensions" pitchFamily="2" charset="-78"/>
                <a:sym typeface="Symbol" pitchFamily="18" charset="2"/>
              </a:rPr>
              <a:t>إسلام بلال بن </a:t>
            </a:r>
            <a:r>
              <a:rPr lang="ar-SA" altLang="en-US" sz="4000" dirty="0" err="1">
                <a:cs typeface="DecoType Naskh Extensions" pitchFamily="2" charset="-78"/>
                <a:sym typeface="Symbol" pitchFamily="18" charset="2"/>
              </a:rPr>
              <a:t>رباح</a:t>
            </a:r>
            <a:r>
              <a:rPr lang="ar-SA" altLang="en-US" sz="4000" dirty="0">
                <a:cs typeface="DecoType Naskh Extensions" pitchFamily="2" charset="-78"/>
                <a:sym typeface="Symbol" pitchFamily="18" charset="2"/>
              </a:rPr>
              <a:t> الحبشي</a:t>
            </a:r>
            <a:endParaRPr lang="en-US" altLang="en-US" sz="4000" dirty="0">
              <a:sym typeface="Symbol" pitchFamily="18" charset="2"/>
            </a:endParaRPr>
          </a:p>
        </p:txBody>
      </p:sp>
      <p:sp>
        <p:nvSpPr>
          <p:cNvPr id="145414" name="Text Box 6"/>
          <p:cNvSpPr txBox="1">
            <a:spLocks noChangeArrowheads="1"/>
          </p:cNvSpPr>
          <p:nvPr/>
        </p:nvSpPr>
        <p:spPr bwMode="auto">
          <a:xfrm>
            <a:off x="939800" y="4389438"/>
            <a:ext cx="7561290" cy="2492990"/>
          </a:xfrm>
          <a:prstGeom prst="rect">
            <a:avLst/>
          </a:prstGeom>
          <a:noFill/>
          <a:ln w="9525">
            <a:noFill/>
            <a:miter lim="800000"/>
            <a:headEnd/>
            <a:tailEnd/>
          </a:ln>
          <a:effectLst/>
        </p:spPr>
        <p:txBody>
          <a:bodyPr wrap="square">
            <a:spAutoFit/>
          </a:bodyPr>
          <a:lstStyle/>
          <a:p>
            <a:pPr algn="just" rtl="1">
              <a:spcBef>
                <a:spcPct val="50000"/>
              </a:spcBef>
            </a:pPr>
            <a:r>
              <a:rPr lang="en-US" altLang="en-US" sz="4000" dirty="0">
                <a:solidFill>
                  <a:schemeClr val="bg1"/>
                </a:solidFill>
                <a:sym typeface="Symbol" pitchFamily="18" charset="2"/>
              </a:rPr>
              <a:t>    </a:t>
            </a:r>
            <a:r>
              <a:rPr lang="ar-SA" altLang="en-US" sz="4000" dirty="0">
                <a:solidFill>
                  <a:srgbClr val="0000FF"/>
                </a:solidFill>
                <a:sym typeface="Symbol" pitchFamily="18" charset="2"/>
              </a:rPr>
              <a:t>وهو أول من آمن من العبيد ، مولى الطاغية أمية بن خلف ، والذي صار فيما بعد مؤذن رسول الله عليه السلام..</a:t>
            </a:r>
            <a:endParaRPr lang="en-US" altLang="en-US" sz="4000" dirty="0">
              <a:solidFill>
                <a:srgbClr val="0000FF"/>
              </a:solidFill>
              <a:sym typeface="Symbol" pitchFamily="18" charset="2"/>
            </a:endParaRPr>
          </a:p>
          <a:p>
            <a:pPr rtl="1">
              <a:spcBef>
                <a:spcPct val="50000"/>
              </a:spcBef>
            </a:pPr>
            <a:endParaRPr lang="en-US" altLang="en-US" dirty="0">
              <a:solidFill>
                <a:srgbClr val="0000FF"/>
              </a:solidFill>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Text Box 2"/>
          <p:cNvSpPr txBox="1">
            <a:spLocks noChangeArrowheads="1"/>
          </p:cNvSpPr>
          <p:nvPr/>
        </p:nvSpPr>
        <p:spPr bwMode="auto">
          <a:xfrm>
            <a:off x="0" y="839788"/>
            <a:ext cx="8715404" cy="5062924"/>
          </a:xfrm>
          <a:prstGeom prst="rect">
            <a:avLst/>
          </a:prstGeom>
          <a:noFill/>
          <a:ln w="9525">
            <a:noFill/>
            <a:miter lim="800000"/>
            <a:headEnd/>
            <a:tailEnd/>
          </a:ln>
          <a:effectLst/>
        </p:spPr>
        <p:txBody>
          <a:bodyPr wrap="square">
            <a:spAutoFit/>
          </a:bodyPr>
          <a:lstStyle/>
          <a:p>
            <a:pPr algn="r" rtl="1">
              <a:spcBef>
                <a:spcPct val="50000"/>
              </a:spcBef>
            </a:pPr>
            <a:endParaRPr lang="en-US" altLang="en-US" sz="3200" dirty="0"/>
          </a:p>
          <a:p>
            <a:pPr algn="r" rtl="1">
              <a:spcBef>
                <a:spcPct val="50000"/>
              </a:spcBef>
            </a:pPr>
            <a:r>
              <a:rPr lang="ar-SA" altLang="en-US" sz="3200" dirty="0">
                <a:solidFill>
                  <a:srgbClr val="008000"/>
                </a:solidFill>
              </a:rPr>
              <a:t>         </a:t>
            </a:r>
            <a:endParaRPr lang="en-US" altLang="en-US" sz="3600" dirty="0">
              <a:solidFill>
                <a:schemeClr val="accent2"/>
              </a:solidFill>
              <a:sym typeface="Symbol" pitchFamily="18" charset="2"/>
            </a:endParaRPr>
          </a:p>
          <a:p>
            <a:pPr algn="r" rtl="1">
              <a:spcBef>
                <a:spcPct val="50000"/>
              </a:spcBef>
            </a:pPr>
            <a:r>
              <a:rPr lang="ar-SA" altLang="en-US" sz="3600" dirty="0">
                <a:solidFill>
                  <a:schemeClr val="accent2"/>
                </a:solidFill>
                <a:sym typeface="Symbol" pitchFamily="18" charset="2"/>
              </a:rPr>
              <a:t>       </a:t>
            </a:r>
            <a:r>
              <a:rPr lang="ar-SA" altLang="en-US" sz="5400" dirty="0">
                <a:solidFill>
                  <a:srgbClr val="0000FF"/>
                </a:solidFill>
                <a:sym typeface="Symbol" pitchFamily="18" charset="2"/>
              </a:rPr>
              <a:t>أسلم سعد بن أبي وقاص على يد أبي بكر الصديق رضي الله عنه وكان يقول مكثت سبعة</a:t>
            </a:r>
            <a:r>
              <a:rPr lang="en-US" altLang="en-US" sz="5400" dirty="0">
                <a:solidFill>
                  <a:srgbClr val="0000FF"/>
                </a:solidFill>
                <a:sym typeface="Symbol" pitchFamily="18" charset="2"/>
              </a:rPr>
              <a:t> </a:t>
            </a:r>
            <a:r>
              <a:rPr lang="ar-SA" altLang="en-US" sz="5400" dirty="0">
                <a:solidFill>
                  <a:srgbClr val="0000FF"/>
                </a:solidFill>
                <a:sym typeface="Symbol" pitchFamily="18" charset="2"/>
              </a:rPr>
              <a:t>أيام</a:t>
            </a:r>
            <a:r>
              <a:rPr lang="en-US" altLang="en-US" sz="5400" dirty="0">
                <a:solidFill>
                  <a:srgbClr val="0000FF"/>
                </a:solidFill>
                <a:sym typeface="Symbol" pitchFamily="18" charset="2"/>
              </a:rPr>
              <a:t> </a:t>
            </a:r>
            <a:r>
              <a:rPr lang="ar-SA" altLang="en-US" sz="5400" dirty="0">
                <a:solidFill>
                  <a:srgbClr val="0000FF"/>
                </a:solidFill>
                <a:sym typeface="Symbol" pitchFamily="18" charset="2"/>
              </a:rPr>
              <a:t>وإني لثلث الإسلام ..</a:t>
            </a:r>
            <a:endParaRPr lang="en-US" altLang="en-US" sz="4000" dirty="0">
              <a:solidFill>
                <a:srgbClr val="FFFF00"/>
              </a:solidFill>
              <a:sym typeface="Symbol" pitchFamily="18" charset="2"/>
            </a:endParaRPr>
          </a:p>
          <a:p>
            <a:pPr algn="r" rtl="1">
              <a:spcBef>
                <a:spcPct val="50000"/>
              </a:spcBef>
            </a:pPr>
            <a:r>
              <a:rPr lang="en-US" altLang="en-US" sz="3600" dirty="0">
                <a:solidFill>
                  <a:srgbClr val="FF3300"/>
                </a:solidFill>
                <a:sym typeface="Symbol" pitchFamily="18" charset="2"/>
              </a:rPr>
              <a:t>          </a:t>
            </a:r>
            <a:endParaRPr lang="en-US" altLang="en-US" sz="4000" dirty="0">
              <a:solidFill>
                <a:srgbClr val="66FF33"/>
              </a:solidFill>
              <a:sym typeface="Symbol" pitchFamily="18" charset="2"/>
            </a:endParaRPr>
          </a:p>
        </p:txBody>
      </p:sp>
      <p:sp>
        <p:nvSpPr>
          <p:cNvPr id="147459" name="Text Box 3"/>
          <p:cNvSpPr txBox="1">
            <a:spLocks noChangeArrowheads="1"/>
          </p:cNvSpPr>
          <p:nvPr/>
        </p:nvSpPr>
        <p:spPr bwMode="auto">
          <a:xfrm>
            <a:off x="685800" y="990600"/>
            <a:ext cx="7815290" cy="707886"/>
          </a:xfrm>
          <a:prstGeom prst="rect">
            <a:avLst/>
          </a:prstGeom>
          <a:noFill/>
          <a:ln w="9525">
            <a:noFill/>
            <a:miter lim="800000"/>
            <a:headEnd/>
            <a:tailEnd/>
          </a:ln>
          <a:effectLst/>
        </p:spPr>
        <p:txBody>
          <a:bodyPr wrap="square">
            <a:spAutoFit/>
          </a:bodyPr>
          <a:lstStyle/>
          <a:p>
            <a:pPr algn="r" rtl="1">
              <a:spcBef>
                <a:spcPct val="50000"/>
              </a:spcBef>
            </a:pPr>
            <a:r>
              <a:rPr lang="ar-SA" altLang="en-US" sz="4000" dirty="0">
                <a:cs typeface="DecoType Naskh Extensions" pitchFamily="2" charset="-78"/>
                <a:sym typeface="Symbol" pitchFamily="18" charset="2"/>
              </a:rPr>
              <a:t>إسلام سعد بن أبي وقاص رضي الله عنه</a:t>
            </a:r>
            <a:endParaRPr lang="en-US" altLang="en-US" sz="4000" dirty="0">
              <a:sym typeface="Symbol" pitchFamily="18" charset="2"/>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ChangeArrowheads="1"/>
          </p:cNvSpPr>
          <p:nvPr/>
        </p:nvSpPr>
        <p:spPr bwMode="auto">
          <a:xfrm>
            <a:off x="0" y="1143000"/>
            <a:ext cx="9144000" cy="3749675"/>
          </a:xfrm>
          <a:prstGeom prst="rect">
            <a:avLst/>
          </a:prstGeom>
          <a:noFill/>
          <a:ln w="9525">
            <a:noFill/>
            <a:miter lim="800000"/>
            <a:headEnd/>
            <a:tailEnd/>
          </a:ln>
          <a:effectLst/>
        </p:spPr>
        <p:txBody>
          <a:bodyPr>
            <a:spAutoFit/>
          </a:bodyPr>
          <a:lstStyle/>
          <a:p>
            <a:pPr algn="r" rtl="1">
              <a:spcBef>
                <a:spcPct val="50000"/>
              </a:spcBef>
            </a:pPr>
            <a:r>
              <a:rPr lang="ar-SA" altLang="en-US" sz="3600">
                <a:solidFill>
                  <a:schemeClr val="bg1"/>
                </a:solidFill>
                <a:sym typeface="Symbol" pitchFamily="18" charset="2"/>
              </a:rPr>
              <a:t>    </a:t>
            </a:r>
            <a:r>
              <a:rPr lang="ar-SA" altLang="en-US" sz="4000">
                <a:solidFill>
                  <a:srgbClr val="0000FF"/>
                </a:solidFill>
                <a:sym typeface="Symbol" pitchFamily="18" charset="2"/>
              </a:rPr>
              <a:t>سارع إلى الإسلام بنات النبي عليه السلام بما كان عليه أبوهن من الاستقامة وحسن السيرة والتنزه عما كان يفعله أهل الجاهلية من عبادة الأصنام والوقوع في الآثام واقتدائهن بأمهن خديجة في المسارعة إلى الإيمان .. عن عائشة رضي الله عنها قالت:” لما أكرم الله نبيه بالنبوة أسلمت خديجة وبناته” أخرجه البخاري</a:t>
            </a:r>
            <a:r>
              <a:rPr lang="ar-SA" altLang="en-US" sz="4000">
                <a:solidFill>
                  <a:schemeClr val="accent2"/>
                </a:solidFill>
                <a:sym typeface="Symbol" pitchFamily="18" charset="2"/>
              </a:rPr>
              <a:t>.</a:t>
            </a:r>
            <a:r>
              <a:rPr lang="ar-SA" altLang="en-US" sz="4000">
                <a:solidFill>
                  <a:schemeClr val="bg1"/>
                </a:solidFill>
                <a:sym typeface="Symbol" pitchFamily="18" charset="2"/>
              </a:rPr>
              <a:t>     </a:t>
            </a:r>
            <a:endParaRPr lang="en-US" altLang="en-US" sz="2800">
              <a:solidFill>
                <a:schemeClr val="bg1"/>
              </a:solidFill>
              <a:sym typeface="Symbol" pitchFamily="18" charset="2"/>
            </a:endParaRPr>
          </a:p>
        </p:txBody>
      </p:sp>
      <p:sp>
        <p:nvSpPr>
          <p:cNvPr id="148483" name="Text Box 3"/>
          <p:cNvSpPr txBox="1">
            <a:spLocks noChangeArrowheads="1"/>
          </p:cNvSpPr>
          <p:nvPr/>
        </p:nvSpPr>
        <p:spPr bwMode="auto">
          <a:xfrm>
            <a:off x="533400" y="5105400"/>
            <a:ext cx="8077200" cy="1311275"/>
          </a:xfrm>
          <a:prstGeom prst="rect">
            <a:avLst/>
          </a:prstGeom>
          <a:noFill/>
          <a:ln w="57150" cmpd="thinThick">
            <a:noFill/>
            <a:miter lim="800000"/>
            <a:headEnd/>
            <a:tailEnd/>
          </a:ln>
          <a:effectLst/>
        </p:spPr>
        <p:txBody>
          <a:bodyPr>
            <a:spAutoFit/>
          </a:bodyPr>
          <a:lstStyle/>
          <a:p>
            <a:pPr algn="r" rtl="1">
              <a:spcBef>
                <a:spcPct val="50000"/>
              </a:spcBef>
            </a:pPr>
            <a:r>
              <a:rPr lang="ar-SA" altLang="en-US" sz="4000">
                <a:solidFill>
                  <a:srgbClr val="00CC00"/>
                </a:solidFill>
                <a:latin typeface="Symbol" pitchFamily="18" charset="2"/>
                <a:cs typeface="Andalus" pitchFamily="2" charset="-78"/>
                <a:sym typeface="Symbol" pitchFamily="18" charset="2"/>
              </a:rPr>
              <a:t>عللي: سرعة استجابة بنات رسول الله إلى الدخول في الإسلام؟</a:t>
            </a:r>
            <a:endParaRPr lang="en-US" altLang="en-US" sz="4000">
              <a:solidFill>
                <a:schemeClr val="bg1"/>
              </a:solidFill>
              <a:latin typeface="Symbol" pitchFamily="18" charset="2"/>
              <a:cs typeface="Andalus" pitchFamily="2" charset="-78"/>
              <a:sym typeface="Symbol" pitchFamily="18" charset="2"/>
            </a:endParaRPr>
          </a:p>
        </p:txBody>
      </p:sp>
      <p:sp>
        <p:nvSpPr>
          <p:cNvPr id="148484" name="Text Box 4"/>
          <p:cNvSpPr txBox="1">
            <a:spLocks noChangeArrowheads="1"/>
          </p:cNvSpPr>
          <p:nvPr/>
        </p:nvSpPr>
        <p:spPr bwMode="auto">
          <a:xfrm>
            <a:off x="1524000" y="304800"/>
            <a:ext cx="5715000" cy="701675"/>
          </a:xfrm>
          <a:prstGeom prst="rect">
            <a:avLst/>
          </a:prstGeom>
          <a:noFill/>
          <a:ln w="9525">
            <a:noFill/>
            <a:miter lim="800000"/>
            <a:headEnd/>
            <a:tailEnd/>
          </a:ln>
          <a:effectLst/>
        </p:spPr>
        <p:txBody>
          <a:bodyPr>
            <a:spAutoFit/>
          </a:bodyPr>
          <a:lstStyle/>
          <a:p>
            <a:pPr algn="r" rtl="1">
              <a:spcBef>
                <a:spcPct val="50000"/>
              </a:spcBef>
            </a:pPr>
            <a:r>
              <a:rPr lang="ar-SA" altLang="en-US" sz="4000" b="1" dirty="0">
                <a:cs typeface="DecoType Naskh Extensions" pitchFamily="2" charset="-78"/>
                <a:sym typeface="Symbol" pitchFamily="18" charset="2"/>
              </a:rPr>
              <a:t>بنات النبي صلى الله عليه وسلم</a:t>
            </a:r>
            <a:endParaRPr lang="en-US" altLang="en-US" sz="4000" b="1" dirty="0">
              <a:sym typeface="Symbol" pitchFamily="18" charset="2"/>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Text Box 2"/>
          <p:cNvSpPr txBox="1">
            <a:spLocks noChangeArrowheads="1"/>
          </p:cNvSpPr>
          <p:nvPr/>
        </p:nvSpPr>
        <p:spPr bwMode="auto">
          <a:xfrm>
            <a:off x="1219200" y="1295400"/>
            <a:ext cx="7696200" cy="457200"/>
          </a:xfrm>
          <a:prstGeom prst="rect">
            <a:avLst/>
          </a:prstGeom>
          <a:noFill/>
          <a:ln w="9525">
            <a:noFill/>
            <a:miter lim="800000"/>
            <a:headEnd/>
            <a:tailEnd/>
          </a:ln>
          <a:effectLst/>
        </p:spPr>
        <p:txBody>
          <a:bodyPr>
            <a:spAutoFit/>
          </a:bodyPr>
          <a:lstStyle/>
          <a:p>
            <a:pPr algn="ctr" rtl="1">
              <a:spcBef>
                <a:spcPct val="50000"/>
              </a:spcBef>
            </a:pPr>
            <a:endParaRPr lang="en-US" altLang="en-US">
              <a:solidFill>
                <a:schemeClr val="bg1"/>
              </a:solidFill>
            </a:endParaRPr>
          </a:p>
        </p:txBody>
      </p:sp>
      <p:sp>
        <p:nvSpPr>
          <p:cNvPr id="149507" name="Text Box 3"/>
          <p:cNvSpPr txBox="1">
            <a:spLocks noChangeArrowheads="1"/>
          </p:cNvSpPr>
          <p:nvPr/>
        </p:nvSpPr>
        <p:spPr bwMode="auto">
          <a:xfrm>
            <a:off x="2209800" y="533400"/>
            <a:ext cx="4419600" cy="1261884"/>
          </a:xfrm>
          <a:prstGeom prst="rect">
            <a:avLst/>
          </a:prstGeom>
          <a:noFill/>
          <a:ln w="9525">
            <a:noFill/>
            <a:miter lim="800000"/>
            <a:headEnd/>
            <a:tailEnd/>
          </a:ln>
          <a:effectLst/>
        </p:spPr>
        <p:txBody>
          <a:bodyPr>
            <a:spAutoFit/>
          </a:bodyPr>
          <a:lstStyle/>
          <a:p>
            <a:pPr algn="ctr" rtl="1">
              <a:spcBef>
                <a:spcPct val="50000"/>
              </a:spcBef>
            </a:pPr>
            <a:r>
              <a:rPr lang="ar-SA" altLang="en-US" sz="4000" b="1" dirty="0">
                <a:cs typeface="DecoType Naskh Extensions" pitchFamily="2" charset="-78"/>
              </a:rPr>
              <a:t>أول من أسلم</a:t>
            </a:r>
            <a:endParaRPr lang="en-US" altLang="en-US" dirty="0"/>
          </a:p>
          <a:p>
            <a:pPr rtl="1">
              <a:spcBef>
                <a:spcPct val="50000"/>
              </a:spcBef>
            </a:pPr>
            <a:endParaRPr lang="en-US" altLang="en-US" dirty="0">
              <a:solidFill>
                <a:schemeClr val="bg1"/>
              </a:solidFill>
            </a:endParaRPr>
          </a:p>
        </p:txBody>
      </p:sp>
      <p:sp>
        <p:nvSpPr>
          <p:cNvPr id="149508" name="Text Box 4"/>
          <p:cNvSpPr txBox="1">
            <a:spLocks noChangeArrowheads="1"/>
          </p:cNvSpPr>
          <p:nvPr/>
        </p:nvSpPr>
        <p:spPr bwMode="auto">
          <a:xfrm>
            <a:off x="762000" y="1587500"/>
            <a:ext cx="8382000" cy="5270500"/>
          </a:xfrm>
          <a:prstGeom prst="rect">
            <a:avLst/>
          </a:prstGeom>
          <a:noFill/>
          <a:ln w="9525">
            <a:noFill/>
            <a:miter lim="800000"/>
            <a:headEnd/>
            <a:tailEnd/>
          </a:ln>
          <a:effectLst/>
        </p:spPr>
        <p:txBody>
          <a:bodyPr>
            <a:spAutoFit/>
          </a:bodyPr>
          <a:lstStyle/>
          <a:p>
            <a:pPr algn="ctr" rtl="1">
              <a:spcBef>
                <a:spcPct val="50000"/>
              </a:spcBef>
            </a:pPr>
            <a:r>
              <a:rPr lang="ar-SA" altLang="en-US" sz="3200">
                <a:solidFill>
                  <a:schemeClr val="bg1"/>
                </a:solidFill>
              </a:rPr>
              <a:t>      </a:t>
            </a:r>
            <a:r>
              <a:rPr lang="ar-SA" altLang="en-US" sz="3200">
                <a:solidFill>
                  <a:srgbClr val="0000FF"/>
                </a:solidFill>
              </a:rPr>
              <a:t>وقد اختلف في أول من أسلم اختلافا كثيرا فقيل: خديجة ، وقيل</a:t>
            </a:r>
            <a:r>
              <a:rPr lang="en-US" altLang="en-US" sz="3200">
                <a:solidFill>
                  <a:srgbClr val="0000FF"/>
                </a:solidFill>
              </a:rPr>
              <a:t> </a:t>
            </a:r>
            <a:r>
              <a:rPr lang="ar-SA" altLang="en-US" sz="3200">
                <a:solidFill>
                  <a:srgbClr val="0000FF"/>
                </a:solidFill>
              </a:rPr>
              <a:t> أبوبكر ، وقيل غير ذلك. وفي الجمع بين الأقوال يرد قول الإمام أبي حنيفة النعمان رحمه الله حيث قال :(والأورع أن يقال: أول من أسلم من الرجال الأحرار أبو بكر، ومن الصبيان علي ، ومن النساء خديجة ، ومن الموالي زيد ، ومن العبيد بلال ).</a:t>
            </a:r>
            <a:endParaRPr lang="en-US" altLang="en-US" sz="3200">
              <a:solidFill>
                <a:srgbClr val="0000FF"/>
              </a:solidFill>
            </a:endParaRPr>
          </a:p>
          <a:p>
            <a:pPr algn="just" rtl="1">
              <a:spcBef>
                <a:spcPct val="50000"/>
              </a:spcBef>
            </a:pPr>
            <a:r>
              <a:rPr lang="ar-SA" altLang="en-US" sz="3200">
                <a:solidFill>
                  <a:srgbClr val="0000FF"/>
                </a:solidFill>
              </a:rPr>
              <a:t>      وقد يكون السبب في ذلك في عدم تحديد الأولوية المطلقة لمن أسلم أولا كما يقول ابن كثير رحمه الله : هو أن المرحلة كانت سرية إذ يخفى عليهم من سبقهم إلى الإسلام فكل واحد يتكلم عن نفسه فقط ولا يعلم عن الآخرين جميعا ..</a:t>
            </a:r>
            <a:endParaRPr lang="en-US" altLang="en-US">
              <a:solidFill>
                <a:srgbClr val="0000FF"/>
              </a:solidFill>
            </a:endParaRPr>
          </a:p>
          <a:p>
            <a:pPr rtl="1">
              <a:spcBef>
                <a:spcPct val="50000"/>
              </a:spcBef>
            </a:pPr>
            <a:endParaRPr lang="en-US" altLang="en-US">
              <a:solidFill>
                <a:srgbClr val="0000FF"/>
              </a:solidFill>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ext Box 2"/>
          <p:cNvSpPr txBox="1">
            <a:spLocks noChangeArrowheads="1"/>
          </p:cNvSpPr>
          <p:nvPr/>
        </p:nvSpPr>
        <p:spPr bwMode="auto">
          <a:xfrm>
            <a:off x="0" y="357166"/>
            <a:ext cx="8572528" cy="5570756"/>
          </a:xfrm>
          <a:prstGeom prst="rect">
            <a:avLst/>
          </a:prstGeom>
          <a:noFill/>
          <a:ln w="9525">
            <a:noFill/>
            <a:miter lim="800000"/>
            <a:headEnd/>
            <a:tailEnd/>
          </a:ln>
          <a:effectLst/>
        </p:spPr>
        <p:txBody>
          <a:bodyPr wrap="square">
            <a:spAutoFit/>
          </a:bodyPr>
          <a:lstStyle/>
          <a:p>
            <a:pPr algn="just" rtl="1">
              <a:spcBef>
                <a:spcPct val="50000"/>
              </a:spcBef>
            </a:pPr>
            <a:endParaRPr lang="ar-SA" altLang="en-US" sz="3200" dirty="0">
              <a:solidFill>
                <a:srgbClr val="0000FF"/>
              </a:solidFill>
            </a:endParaRPr>
          </a:p>
          <a:p>
            <a:pPr algn="just" rtl="1">
              <a:spcBef>
                <a:spcPct val="50000"/>
              </a:spcBef>
            </a:pPr>
            <a:endParaRPr lang="ar-SA" altLang="en-US" sz="3200" dirty="0">
              <a:solidFill>
                <a:srgbClr val="0000FF"/>
              </a:solidFill>
            </a:endParaRPr>
          </a:p>
          <a:p>
            <a:pPr algn="just" rtl="1">
              <a:spcBef>
                <a:spcPct val="50000"/>
              </a:spcBef>
            </a:pPr>
            <a:r>
              <a:rPr lang="ar-SA" altLang="en-US" sz="3600" dirty="0">
                <a:solidFill>
                  <a:srgbClr val="0000FF"/>
                </a:solidFill>
                <a:cs typeface="Andalus" pitchFamily="2" charset="-78"/>
              </a:rPr>
              <a:t>سر نجاح أبو بكر في دعوته ؟</a:t>
            </a:r>
            <a:endParaRPr lang="en-US" altLang="en-US" dirty="0">
              <a:solidFill>
                <a:srgbClr val="0000FF"/>
              </a:solidFill>
            </a:endParaRPr>
          </a:p>
          <a:p>
            <a:pPr algn="just" rtl="1">
              <a:spcBef>
                <a:spcPct val="50000"/>
              </a:spcBef>
            </a:pPr>
            <a:r>
              <a:rPr lang="ar-SA" altLang="en-US" sz="2800" b="1" dirty="0">
                <a:solidFill>
                  <a:srgbClr val="0000FF"/>
                </a:solidFill>
              </a:rPr>
              <a:t>ويكمن السر فيما يلي:</a:t>
            </a:r>
            <a:endParaRPr lang="en-US" altLang="en-US" sz="2800" dirty="0">
              <a:solidFill>
                <a:srgbClr val="0000FF"/>
              </a:solidFill>
            </a:endParaRPr>
          </a:p>
          <a:p>
            <a:pPr algn="ctr" rtl="1">
              <a:spcBef>
                <a:spcPct val="50000"/>
              </a:spcBef>
            </a:pPr>
            <a:endParaRPr lang="ar-SA" altLang="en-US" dirty="0">
              <a:solidFill>
                <a:srgbClr val="0000FF"/>
              </a:solidFill>
            </a:endParaRPr>
          </a:p>
          <a:p>
            <a:pPr algn="ctr" rtl="1">
              <a:spcBef>
                <a:spcPct val="50000"/>
              </a:spcBef>
            </a:pPr>
            <a:endParaRPr lang="ar-SA" altLang="en-US" dirty="0">
              <a:solidFill>
                <a:srgbClr val="0000FF"/>
              </a:solidFill>
            </a:endParaRPr>
          </a:p>
          <a:p>
            <a:pPr algn="ctr" rtl="1">
              <a:spcBef>
                <a:spcPct val="50000"/>
              </a:spcBef>
            </a:pPr>
            <a:endParaRPr lang="en-US" altLang="en-US" dirty="0">
              <a:solidFill>
                <a:srgbClr val="0000FF"/>
              </a:solidFill>
            </a:endParaRPr>
          </a:p>
          <a:p>
            <a:pPr algn="ctr" rtl="1">
              <a:spcBef>
                <a:spcPct val="50000"/>
              </a:spcBef>
            </a:pPr>
            <a:endParaRPr lang="ar-SA" altLang="en-US" dirty="0">
              <a:solidFill>
                <a:srgbClr val="0000FF"/>
              </a:solidFill>
            </a:endParaRPr>
          </a:p>
          <a:p>
            <a:pPr algn="ctr" rtl="1">
              <a:spcBef>
                <a:spcPct val="50000"/>
              </a:spcBef>
            </a:pPr>
            <a:endParaRPr lang="ar-SA" altLang="en-US" dirty="0">
              <a:solidFill>
                <a:srgbClr val="0000FF"/>
              </a:solidFill>
            </a:endParaRPr>
          </a:p>
        </p:txBody>
      </p:sp>
      <p:sp>
        <p:nvSpPr>
          <p:cNvPr id="150531" name="Text Box 3"/>
          <p:cNvSpPr txBox="1">
            <a:spLocks noChangeArrowheads="1"/>
          </p:cNvSpPr>
          <p:nvPr/>
        </p:nvSpPr>
        <p:spPr bwMode="auto">
          <a:xfrm>
            <a:off x="990600" y="381000"/>
            <a:ext cx="7296176" cy="707886"/>
          </a:xfrm>
          <a:prstGeom prst="rect">
            <a:avLst/>
          </a:prstGeom>
          <a:noFill/>
          <a:ln w="9525">
            <a:noFill/>
            <a:miter lim="800000"/>
            <a:headEnd/>
            <a:tailEnd/>
          </a:ln>
          <a:effectLst/>
        </p:spPr>
        <p:txBody>
          <a:bodyPr wrap="square">
            <a:spAutoFit/>
          </a:bodyPr>
          <a:lstStyle/>
          <a:p>
            <a:pPr algn="just" rtl="1">
              <a:spcBef>
                <a:spcPct val="50000"/>
              </a:spcBef>
            </a:pPr>
            <a:r>
              <a:rPr lang="ar-SA" altLang="en-US" sz="4000" b="1" dirty="0">
                <a:cs typeface="Al-Kharashi 6" pitchFamily="2" charset="-78"/>
              </a:rPr>
              <a:t>السابقون الأولون (دعوة الأفراد</a:t>
            </a:r>
            <a:r>
              <a:rPr lang="ar-SA" altLang="en-US" sz="4000" b="1" dirty="0" smtClean="0">
                <a:cs typeface="Al-Kharashi 6" pitchFamily="2" charset="-78"/>
              </a:rPr>
              <a:t>)</a:t>
            </a:r>
            <a:endParaRPr lang="en-US" altLang="en-US" dirty="0"/>
          </a:p>
        </p:txBody>
      </p:sp>
      <p:sp>
        <p:nvSpPr>
          <p:cNvPr id="150532" name="Text Box 4"/>
          <p:cNvSpPr txBox="1">
            <a:spLocks noChangeArrowheads="1"/>
          </p:cNvSpPr>
          <p:nvPr/>
        </p:nvSpPr>
        <p:spPr bwMode="auto">
          <a:xfrm>
            <a:off x="1524000" y="1295400"/>
            <a:ext cx="6705600" cy="646331"/>
          </a:xfrm>
          <a:prstGeom prst="rect">
            <a:avLst/>
          </a:prstGeom>
          <a:noFill/>
          <a:ln w="9525">
            <a:noFill/>
            <a:miter lim="800000"/>
            <a:headEnd/>
            <a:tailEnd/>
          </a:ln>
          <a:effectLst/>
        </p:spPr>
        <p:txBody>
          <a:bodyPr wrap="square">
            <a:spAutoFit/>
          </a:bodyPr>
          <a:lstStyle/>
          <a:p>
            <a:pPr algn="just" rtl="1">
              <a:spcBef>
                <a:spcPct val="50000"/>
              </a:spcBef>
            </a:pPr>
            <a:r>
              <a:rPr lang="ar-SA" altLang="en-US" sz="3600" b="1" dirty="0">
                <a:solidFill>
                  <a:srgbClr val="00CC00"/>
                </a:solidFill>
                <a:cs typeface="DecoType Naskh Extensions" pitchFamily="2" charset="-78"/>
              </a:rPr>
              <a:t>دعوة أبي بكر في إسلام بعض </a:t>
            </a:r>
            <a:r>
              <a:rPr lang="ar-SA" altLang="en-US" sz="3600" b="1" dirty="0" smtClean="0">
                <a:solidFill>
                  <a:srgbClr val="00CC00"/>
                </a:solidFill>
                <a:cs typeface="DecoType Naskh Extensions" pitchFamily="2" charset="-78"/>
              </a:rPr>
              <a:t>الصحابة</a:t>
            </a:r>
            <a:endParaRPr lang="en-US" altLang="en-US" sz="3600" b="1" dirty="0">
              <a:solidFill>
                <a:schemeClr val="bg1"/>
              </a:solidFill>
            </a:endParaRPr>
          </a:p>
        </p:txBody>
      </p:sp>
      <p:sp>
        <p:nvSpPr>
          <p:cNvPr id="150533" name="Text Box 5"/>
          <p:cNvSpPr txBox="1">
            <a:spLocks noChangeArrowheads="1"/>
          </p:cNvSpPr>
          <p:nvPr/>
        </p:nvSpPr>
        <p:spPr bwMode="auto">
          <a:xfrm>
            <a:off x="1524000" y="3143248"/>
            <a:ext cx="5181600" cy="523220"/>
          </a:xfrm>
          <a:prstGeom prst="rect">
            <a:avLst/>
          </a:prstGeom>
          <a:noFill/>
          <a:ln w="9525">
            <a:noFill/>
            <a:miter lim="800000"/>
            <a:headEnd/>
            <a:tailEnd/>
          </a:ln>
          <a:effectLst/>
        </p:spPr>
        <p:txBody>
          <a:bodyPr wrap="square">
            <a:spAutoFit/>
          </a:bodyPr>
          <a:lstStyle/>
          <a:p>
            <a:pPr rtl="1"/>
            <a:r>
              <a:rPr lang="ar-SA" altLang="en-US" sz="2800" dirty="0">
                <a:solidFill>
                  <a:srgbClr val="0000FF"/>
                </a:solidFill>
              </a:rPr>
              <a:t>أ</a:t>
            </a:r>
            <a:r>
              <a:rPr lang="ar-SA" altLang="en-US" b="1" dirty="0">
                <a:solidFill>
                  <a:srgbClr val="0000FF"/>
                </a:solidFill>
              </a:rPr>
              <a:t>- كان أبو بكر رضي الله عنه رجلا مؤلفا لقومه.</a:t>
            </a:r>
            <a:endParaRPr lang="en-US" altLang="en-US" dirty="0">
              <a:solidFill>
                <a:schemeClr val="bg1"/>
              </a:solidFill>
            </a:endParaRPr>
          </a:p>
        </p:txBody>
      </p:sp>
      <p:sp>
        <p:nvSpPr>
          <p:cNvPr id="150534" name="Text Box 6"/>
          <p:cNvSpPr txBox="1">
            <a:spLocks noChangeArrowheads="1"/>
          </p:cNvSpPr>
          <p:nvPr/>
        </p:nvSpPr>
        <p:spPr bwMode="auto">
          <a:xfrm>
            <a:off x="4114800" y="3714752"/>
            <a:ext cx="3048000" cy="1015663"/>
          </a:xfrm>
          <a:prstGeom prst="rect">
            <a:avLst/>
          </a:prstGeom>
          <a:noFill/>
          <a:ln w="9525">
            <a:noFill/>
            <a:miter lim="800000"/>
            <a:headEnd/>
            <a:tailEnd/>
          </a:ln>
          <a:effectLst/>
        </p:spPr>
        <p:txBody>
          <a:bodyPr wrap="square">
            <a:spAutoFit/>
          </a:bodyPr>
          <a:lstStyle/>
          <a:p>
            <a:pPr algn="ctr" rtl="1">
              <a:spcBef>
                <a:spcPct val="50000"/>
              </a:spcBef>
            </a:pPr>
            <a:r>
              <a:rPr lang="ar-SA" altLang="en-US" b="1" dirty="0" smtClean="0">
                <a:solidFill>
                  <a:srgbClr val="0000FF"/>
                </a:solidFill>
              </a:rPr>
              <a:t>   ب- </a:t>
            </a:r>
            <a:r>
              <a:rPr lang="ar-SA" altLang="en-US" b="1" dirty="0">
                <a:solidFill>
                  <a:srgbClr val="0000FF"/>
                </a:solidFill>
              </a:rPr>
              <a:t>محببا سهلا.</a:t>
            </a:r>
            <a:endParaRPr lang="en-US" altLang="en-US" dirty="0">
              <a:solidFill>
                <a:srgbClr val="0000FF"/>
              </a:solidFill>
            </a:endParaRPr>
          </a:p>
          <a:p>
            <a:pPr rtl="1">
              <a:spcBef>
                <a:spcPct val="50000"/>
              </a:spcBef>
            </a:pPr>
            <a:endParaRPr lang="en-US" altLang="en-US" dirty="0">
              <a:solidFill>
                <a:schemeClr val="bg1"/>
              </a:solidFill>
            </a:endParaRPr>
          </a:p>
        </p:txBody>
      </p:sp>
      <p:sp>
        <p:nvSpPr>
          <p:cNvPr id="150535" name="Text Box 7"/>
          <p:cNvSpPr txBox="1">
            <a:spLocks noChangeArrowheads="1"/>
          </p:cNvSpPr>
          <p:nvPr/>
        </p:nvSpPr>
        <p:spPr bwMode="auto">
          <a:xfrm>
            <a:off x="3929058" y="4643446"/>
            <a:ext cx="2590800" cy="830997"/>
          </a:xfrm>
          <a:prstGeom prst="rect">
            <a:avLst/>
          </a:prstGeom>
          <a:noFill/>
          <a:ln w="9525">
            <a:noFill/>
            <a:miter lim="800000"/>
            <a:headEnd/>
            <a:tailEnd/>
          </a:ln>
          <a:effectLst/>
        </p:spPr>
        <p:txBody>
          <a:bodyPr>
            <a:spAutoFit/>
          </a:bodyPr>
          <a:lstStyle/>
          <a:p>
            <a:pPr rtl="1">
              <a:spcBef>
                <a:spcPct val="50000"/>
              </a:spcBef>
            </a:pPr>
            <a:r>
              <a:rPr lang="ar-SA" altLang="en-US" b="1" dirty="0"/>
              <a:t>ج</a:t>
            </a:r>
            <a:r>
              <a:rPr lang="ar-SA" altLang="en-US" b="1" dirty="0">
                <a:solidFill>
                  <a:schemeClr val="bg1"/>
                </a:solidFill>
              </a:rPr>
              <a:t>- </a:t>
            </a:r>
            <a:r>
              <a:rPr lang="ar-SA" altLang="en-US" b="1" dirty="0">
                <a:solidFill>
                  <a:srgbClr val="0000FF"/>
                </a:solidFill>
              </a:rPr>
              <a:t>أنسب قريش لقريش .</a:t>
            </a:r>
            <a:endParaRPr lang="en-US" altLang="en-US" dirty="0">
              <a:solidFill>
                <a:schemeClr val="bg1"/>
              </a:solidFill>
            </a:endParaRPr>
          </a:p>
        </p:txBody>
      </p:sp>
      <p:sp>
        <p:nvSpPr>
          <p:cNvPr id="150536" name="Text Box 8"/>
          <p:cNvSpPr txBox="1">
            <a:spLocks noChangeArrowheads="1"/>
          </p:cNvSpPr>
          <p:nvPr/>
        </p:nvSpPr>
        <p:spPr bwMode="auto">
          <a:xfrm>
            <a:off x="3276600" y="4286256"/>
            <a:ext cx="3438540" cy="1015663"/>
          </a:xfrm>
          <a:prstGeom prst="rect">
            <a:avLst/>
          </a:prstGeom>
          <a:noFill/>
          <a:ln w="9525">
            <a:noFill/>
            <a:miter lim="800000"/>
            <a:headEnd/>
            <a:tailEnd/>
          </a:ln>
          <a:effectLst/>
        </p:spPr>
        <p:txBody>
          <a:bodyPr wrap="square">
            <a:spAutoFit/>
          </a:bodyPr>
          <a:lstStyle/>
          <a:p>
            <a:pPr algn="ctr" rtl="1">
              <a:spcBef>
                <a:spcPct val="50000"/>
              </a:spcBef>
            </a:pPr>
            <a:r>
              <a:rPr lang="ar-SA" altLang="en-US" dirty="0">
                <a:solidFill>
                  <a:schemeClr val="bg1"/>
                </a:solidFill>
              </a:rPr>
              <a:t>د</a:t>
            </a:r>
            <a:r>
              <a:rPr lang="ar-SA" altLang="en-US" b="1" dirty="0">
                <a:solidFill>
                  <a:srgbClr val="0000FF"/>
                </a:solidFill>
              </a:rPr>
              <a:t>- رجلا معروفا في قريش .</a:t>
            </a:r>
            <a:endParaRPr lang="en-US" altLang="en-US" dirty="0">
              <a:solidFill>
                <a:schemeClr val="bg1"/>
              </a:solidFill>
            </a:endParaRPr>
          </a:p>
          <a:p>
            <a:pPr rtl="1">
              <a:spcBef>
                <a:spcPct val="50000"/>
              </a:spcBef>
            </a:pPr>
            <a:endParaRPr lang="en-US" altLang="en-US" dirty="0">
              <a:solidFill>
                <a:schemeClr val="bg1"/>
              </a:solidFill>
            </a:endParaRPr>
          </a:p>
        </p:txBody>
      </p:sp>
      <p:sp>
        <p:nvSpPr>
          <p:cNvPr id="150537" name="Text Box 9"/>
          <p:cNvSpPr txBox="1">
            <a:spLocks noChangeArrowheads="1"/>
          </p:cNvSpPr>
          <p:nvPr/>
        </p:nvSpPr>
        <p:spPr bwMode="auto">
          <a:xfrm>
            <a:off x="2438400" y="5143512"/>
            <a:ext cx="4375150" cy="830997"/>
          </a:xfrm>
          <a:prstGeom prst="rect">
            <a:avLst/>
          </a:prstGeom>
          <a:noFill/>
          <a:ln w="9525">
            <a:noFill/>
            <a:miter lim="800000"/>
            <a:headEnd/>
            <a:tailEnd/>
          </a:ln>
          <a:effectLst/>
        </p:spPr>
        <p:txBody>
          <a:bodyPr wrap="square">
            <a:spAutoFit/>
          </a:bodyPr>
          <a:lstStyle/>
          <a:p>
            <a:pPr algn="ctr" rtl="1">
              <a:spcBef>
                <a:spcPct val="50000"/>
              </a:spcBef>
            </a:pPr>
            <a:r>
              <a:rPr lang="ar-SA" altLang="en-US" dirty="0" smtClean="0"/>
              <a:t>    د</a:t>
            </a:r>
            <a:r>
              <a:rPr lang="ar-SA" altLang="en-US" b="1" dirty="0" smtClean="0"/>
              <a:t>- </a:t>
            </a:r>
            <a:r>
              <a:rPr lang="ar-SA" altLang="en-US" b="1" dirty="0"/>
              <a:t>كان رضي الله عنه تاجرا ميسورا</a:t>
            </a:r>
            <a:r>
              <a:rPr lang="ar-SA" altLang="en-US" dirty="0"/>
              <a:t>.</a:t>
            </a:r>
            <a:endParaRPr lang="en-US" altLang="en-US" dirty="0"/>
          </a:p>
          <a:p>
            <a:pPr rtl="1"/>
            <a:endParaRPr lang="en-US" altLang="en-US" dirty="0"/>
          </a:p>
        </p:txBody>
      </p:sp>
      <p:sp>
        <p:nvSpPr>
          <p:cNvPr id="150538" name="Text Box 10"/>
          <p:cNvSpPr txBox="1">
            <a:spLocks noChangeArrowheads="1"/>
          </p:cNvSpPr>
          <p:nvPr/>
        </p:nvSpPr>
        <p:spPr bwMode="auto">
          <a:xfrm>
            <a:off x="2714612" y="5643579"/>
            <a:ext cx="3681426" cy="1015663"/>
          </a:xfrm>
          <a:prstGeom prst="rect">
            <a:avLst/>
          </a:prstGeom>
          <a:noFill/>
          <a:ln w="9525">
            <a:noFill/>
            <a:miter lim="800000"/>
            <a:headEnd/>
            <a:tailEnd/>
          </a:ln>
          <a:effectLst/>
        </p:spPr>
        <p:txBody>
          <a:bodyPr wrap="square">
            <a:spAutoFit/>
          </a:bodyPr>
          <a:lstStyle/>
          <a:p>
            <a:pPr algn="ctr" rtl="1">
              <a:spcBef>
                <a:spcPct val="50000"/>
              </a:spcBef>
            </a:pPr>
            <a:r>
              <a:rPr lang="ar-SA" altLang="en-US" b="1" dirty="0"/>
              <a:t>و- كان رجال قومه يأتونه ويألفونه.</a:t>
            </a:r>
            <a:endParaRPr lang="en-US" altLang="en-US" b="1" dirty="0"/>
          </a:p>
          <a:p>
            <a:pPr rtl="1">
              <a:spcBef>
                <a:spcPct val="50000"/>
              </a:spcBef>
            </a:pPr>
            <a:endParaRPr lang="en-US" altLang="en-US" b="1" dirty="0">
              <a:solidFill>
                <a:schemeClr val="bg1"/>
              </a:solidFill>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Text Box 2"/>
          <p:cNvSpPr txBox="1">
            <a:spLocks noChangeArrowheads="1"/>
          </p:cNvSpPr>
          <p:nvPr/>
        </p:nvSpPr>
        <p:spPr bwMode="auto">
          <a:xfrm>
            <a:off x="533400" y="2590800"/>
            <a:ext cx="7696200" cy="2443163"/>
          </a:xfrm>
          <a:prstGeom prst="rect">
            <a:avLst/>
          </a:prstGeom>
          <a:noFill/>
          <a:ln w="9525">
            <a:noFill/>
            <a:miter lim="800000"/>
            <a:headEnd/>
            <a:tailEnd/>
          </a:ln>
          <a:effectLst/>
        </p:spPr>
        <p:txBody>
          <a:bodyPr>
            <a:spAutoFit/>
          </a:bodyPr>
          <a:lstStyle/>
          <a:p>
            <a:pPr algn="just" rtl="1">
              <a:spcBef>
                <a:spcPct val="50000"/>
              </a:spcBef>
            </a:pPr>
            <a:endParaRPr lang="ar-SA" altLang="en-US" sz="2800">
              <a:solidFill>
                <a:schemeClr val="bg1"/>
              </a:solidFill>
              <a:cs typeface="Akhbar MT" pitchFamily="2" charset="-78"/>
            </a:endParaRPr>
          </a:p>
          <a:p>
            <a:pPr algn="just" rtl="1">
              <a:spcBef>
                <a:spcPct val="50000"/>
              </a:spcBef>
            </a:pPr>
            <a:endParaRPr lang="ar-SA" altLang="en-US" sz="2800">
              <a:solidFill>
                <a:schemeClr val="bg1"/>
              </a:solidFill>
              <a:cs typeface="Akhbar MT" pitchFamily="2" charset="-78"/>
            </a:endParaRPr>
          </a:p>
          <a:p>
            <a:pPr algn="just" rtl="1">
              <a:spcBef>
                <a:spcPct val="50000"/>
              </a:spcBef>
            </a:pPr>
            <a:endParaRPr lang="ar-SA" altLang="en-US" sz="2800">
              <a:solidFill>
                <a:schemeClr val="bg1"/>
              </a:solidFill>
              <a:cs typeface="Akhbar MT" pitchFamily="2" charset="-78"/>
            </a:endParaRPr>
          </a:p>
          <a:p>
            <a:pPr algn="just" rtl="1">
              <a:spcBef>
                <a:spcPct val="50000"/>
              </a:spcBef>
            </a:pPr>
            <a:endParaRPr lang="ar-SA" altLang="en-US" sz="2800">
              <a:solidFill>
                <a:schemeClr val="bg1"/>
              </a:solidFill>
              <a:cs typeface="Akhbar MT" pitchFamily="2" charset="-78"/>
            </a:endParaRPr>
          </a:p>
        </p:txBody>
      </p:sp>
      <p:sp>
        <p:nvSpPr>
          <p:cNvPr id="151555" name="Text Box 3"/>
          <p:cNvSpPr txBox="1">
            <a:spLocks noChangeArrowheads="1"/>
          </p:cNvSpPr>
          <p:nvPr/>
        </p:nvSpPr>
        <p:spPr bwMode="auto">
          <a:xfrm>
            <a:off x="838200" y="381000"/>
            <a:ext cx="8077200" cy="2468563"/>
          </a:xfrm>
          <a:prstGeom prst="rect">
            <a:avLst/>
          </a:prstGeom>
          <a:noFill/>
          <a:ln w="9525">
            <a:noFill/>
            <a:miter lim="800000"/>
            <a:headEnd/>
            <a:tailEnd/>
          </a:ln>
          <a:effectLst/>
        </p:spPr>
        <p:txBody>
          <a:bodyPr>
            <a:spAutoFit/>
          </a:bodyPr>
          <a:lstStyle/>
          <a:p>
            <a:pPr algn="just" rtl="1">
              <a:spcBef>
                <a:spcPct val="50000"/>
              </a:spcBef>
            </a:pPr>
            <a:r>
              <a:rPr lang="ar-SA" altLang="en-US" sz="3000">
                <a:solidFill>
                  <a:schemeClr val="bg1"/>
                </a:solidFill>
              </a:rPr>
              <a:t>    </a:t>
            </a:r>
            <a:r>
              <a:rPr lang="ar-SA" altLang="en-US" sz="3000">
                <a:solidFill>
                  <a:srgbClr val="0000FF"/>
                </a:solidFill>
              </a:rPr>
              <a:t>ولم يكتف بالمسارعة إلى الإيمان والتصديق بالنبي صلى الله عليه وسلم بل قام بالدعوة إلى الإسلام سرا حيث كان له فضل في إسلام كثير من أشراف قريش وساداتها فأسلم بدعوته رضي الله عنه جماعة منهم :</a:t>
            </a:r>
            <a:endParaRPr lang="en-US" altLang="en-US">
              <a:solidFill>
                <a:srgbClr val="0000FF"/>
              </a:solidFill>
            </a:endParaRPr>
          </a:p>
          <a:p>
            <a:pPr rtl="1">
              <a:spcBef>
                <a:spcPct val="50000"/>
              </a:spcBef>
            </a:pPr>
            <a:endParaRPr lang="en-US" altLang="en-US">
              <a:solidFill>
                <a:srgbClr val="0000FF"/>
              </a:solidFill>
            </a:endParaRPr>
          </a:p>
        </p:txBody>
      </p:sp>
      <p:sp>
        <p:nvSpPr>
          <p:cNvPr id="151556" name="Text Box 4"/>
          <p:cNvSpPr txBox="1">
            <a:spLocks noChangeArrowheads="1"/>
          </p:cNvSpPr>
          <p:nvPr/>
        </p:nvSpPr>
        <p:spPr bwMode="auto">
          <a:xfrm>
            <a:off x="3505200" y="2214554"/>
            <a:ext cx="4572000" cy="1077218"/>
          </a:xfrm>
          <a:prstGeom prst="rect">
            <a:avLst/>
          </a:prstGeom>
          <a:noFill/>
          <a:ln w="9525">
            <a:noFill/>
            <a:miter lim="800000"/>
            <a:headEnd/>
            <a:tailEnd/>
          </a:ln>
          <a:effectLst/>
        </p:spPr>
        <p:txBody>
          <a:bodyPr wrap="square">
            <a:spAutoFit/>
          </a:bodyPr>
          <a:lstStyle/>
          <a:p>
            <a:pPr algn="just" rtl="1">
              <a:spcBef>
                <a:spcPct val="50000"/>
              </a:spcBef>
            </a:pPr>
            <a:r>
              <a:rPr lang="ar-SA" altLang="en-US" dirty="0">
                <a:solidFill>
                  <a:schemeClr val="bg1"/>
                </a:solidFill>
              </a:rPr>
              <a:t>   </a:t>
            </a:r>
            <a:r>
              <a:rPr lang="ar-SA" altLang="en-US" dirty="0"/>
              <a:t>1 </a:t>
            </a:r>
            <a:r>
              <a:rPr lang="ar-SA" altLang="en-US" sz="2800" dirty="0"/>
              <a:t>- </a:t>
            </a:r>
            <a:r>
              <a:rPr lang="ar-SA" altLang="en-US" sz="2800" dirty="0">
                <a:cs typeface="Akhbar MT" pitchFamily="2" charset="-78"/>
              </a:rPr>
              <a:t>عثمان بن عفان.</a:t>
            </a:r>
            <a:endParaRPr lang="en-US" altLang="en-US" sz="2800" dirty="0">
              <a:cs typeface="Akhbar MT" pitchFamily="2" charset="-78"/>
            </a:endParaRPr>
          </a:p>
          <a:p>
            <a:pPr rtl="1">
              <a:spcBef>
                <a:spcPct val="50000"/>
              </a:spcBef>
            </a:pPr>
            <a:endParaRPr lang="en-US" altLang="en-US" dirty="0">
              <a:solidFill>
                <a:schemeClr val="bg1"/>
              </a:solidFill>
            </a:endParaRPr>
          </a:p>
        </p:txBody>
      </p:sp>
      <p:sp>
        <p:nvSpPr>
          <p:cNvPr id="151557" name="Text Box 5"/>
          <p:cNvSpPr txBox="1">
            <a:spLocks noChangeArrowheads="1"/>
          </p:cNvSpPr>
          <p:nvPr/>
        </p:nvSpPr>
        <p:spPr bwMode="auto">
          <a:xfrm>
            <a:off x="4343400" y="2895600"/>
            <a:ext cx="3581400" cy="1066800"/>
          </a:xfrm>
          <a:prstGeom prst="rect">
            <a:avLst/>
          </a:prstGeom>
          <a:noFill/>
          <a:ln w="9525">
            <a:noFill/>
            <a:miter lim="800000"/>
            <a:headEnd/>
            <a:tailEnd/>
          </a:ln>
          <a:effectLst/>
        </p:spPr>
        <p:txBody>
          <a:bodyPr>
            <a:spAutoFit/>
          </a:bodyPr>
          <a:lstStyle/>
          <a:p>
            <a:pPr algn="just" rtl="1">
              <a:spcBef>
                <a:spcPct val="50000"/>
              </a:spcBef>
            </a:pPr>
            <a:r>
              <a:rPr lang="ar-SA" altLang="en-US" sz="2800" dirty="0" smtClean="0">
                <a:cs typeface="Akhbar MT" pitchFamily="2" charset="-78"/>
              </a:rPr>
              <a:t>2 - </a:t>
            </a:r>
            <a:r>
              <a:rPr lang="ar-SA" altLang="en-US" sz="2800" dirty="0">
                <a:cs typeface="Akhbar MT" pitchFamily="2" charset="-78"/>
              </a:rPr>
              <a:t>الزبير بن العوام .</a:t>
            </a:r>
            <a:endParaRPr lang="en-US" altLang="en-US" sz="2800" dirty="0">
              <a:cs typeface="Akhbar MT" pitchFamily="2" charset="-78"/>
            </a:endParaRPr>
          </a:p>
          <a:p>
            <a:pPr rtl="1">
              <a:spcBef>
                <a:spcPct val="50000"/>
              </a:spcBef>
            </a:pPr>
            <a:endParaRPr lang="en-US" altLang="en-US" dirty="0">
              <a:solidFill>
                <a:schemeClr val="bg1"/>
              </a:solidFill>
            </a:endParaRPr>
          </a:p>
        </p:txBody>
      </p:sp>
      <p:sp>
        <p:nvSpPr>
          <p:cNvPr id="151558" name="Text Box 6"/>
          <p:cNvSpPr txBox="1">
            <a:spLocks noChangeArrowheads="1"/>
          </p:cNvSpPr>
          <p:nvPr/>
        </p:nvSpPr>
        <p:spPr bwMode="auto">
          <a:xfrm>
            <a:off x="4876800" y="3429000"/>
            <a:ext cx="3048000" cy="1066800"/>
          </a:xfrm>
          <a:prstGeom prst="rect">
            <a:avLst/>
          </a:prstGeom>
          <a:noFill/>
          <a:ln w="9525">
            <a:noFill/>
            <a:miter lim="800000"/>
            <a:headEnd/>
            <a:tailEnd/>
          </a:ln>
          <a:effectLst/>
        </p:spPr>
        <p:txBody>
          <a:bodyPr>
            <a:spAutoFit/>
          </a:bodyPr>
          <a:lstStyle/>
          <a:p>
            <a:pPr algn="just" rtl="1">
              <a:spcBef>
                <a:spcPct val="50000"/>
              </a:spcBef>
            </a:pPr>
            <a:r>
              <a:rPr lang="ar-SA" altLang="en-US" sz="2800" dirty="0">
                <a:cs typeface="Akhbar MT" pitchFamily="2" charset="-78"/>
              </a:rPr>
              <a:t>3- عبد الرحمن بن عوف.</a:t>
            </a:r>
            <a:endParaRPr lang="en-US" altLang="en-US" sz="2800" dirty="0">
              <a:cs typeface="Akhbar MT" pitchFamily="2" charset="-78"/>
            </a:endParaRPr>
          </a:p>
          <a:p>
            <a:pPr rtl="1">
              <a:spcBef>
                <a:spcPct val="50000"/>
              </a:spcBef>
            </a:pPr>
            <a:endParaRPr lang="en-US" altLang="en-US" dirty="0">
              <a:solidFill>
                <a:schemeClr val="bg1"/>
              </a:solidFill>
            </a:endParaRPr>
          </a:p>
        </p:txBody>
      </p:sp>
      <p:sp>
        <p:nvSpPr>
          <p:cNvPr id="151559" name="Text Box 7"/>
          <p:cNvSpPr txBox="1">
            <a:spLocks noChangeArrowheads="1"/>
          </p:cNvSpPr>
          <p:nvPr/>
        </p:nvSpPr>
        <p:spPr bwMode="auto">
          <a:xfrm>
            <a:off x="2971800" y="3886200"/>
            <a:ext cx="5029200" cy="2154436"/>
          </a:xfrm>
          <a:prstGeom prst="rect">
            <a:avLst/>
          </a:prstGeom>
          <a:noFill/>
          <a:ln w="9525">
            <a:noFill/>
            <a:miter lim="800000"/>
            <a:headEnd/>
            <a:tailEnd/>
          </a:ln>
          <a:effectLst/>
        </p:spPr>
        <p:txBody>
          <a:bodyPr wrap="square">
            <a:spAutoFit/>
          </a:bodyPr>
          <a:lstStyle/>
          <a:p>
            <a:pPr algn="just" rtl="1">
              <a:spcBef>
                <a:spcPct val="50000"/>
              </a:spcBef>
            </a:pPr>
            <a:r>
              <a:rPr lang="ar-SA" altLang="en-US" sz="2800" dirty="0" smtClean="0">
                <a:cs typeface="Akhbar MT" pitchFamily="2" charset="-78"/>
              </a:rPr>
              <a:t> 4- </a:t>
            </a:r>
            <a:r>
              <a:rPr lang="ar-SA" altLang="en-US" sz="2800" dirty="0">
                <a:cs typeface="Akhbar MT" pitchFamily="2" charset="-78"/>
              </a:rPr>
              <a:t>سعد بن أبي وقاص .</a:t>
            </a:r>
            <a:endParaRPr lang="en-US" altLang="en-US" sz="2800" dirty="0">
              <a:cs typeface="Akhbar MT" pitchFamily="2" charset="-78"/>
            </a:endParaRPr>
          </a:p>
          <a:p>
            <a:pPr algn="just" rtl="1">
              <a:spcBef>
                <a:spcPct val="50000"/>
              </a:spcBef>
            </a:pPr>
            <a:r>
              <a:rPr lang="ar-SA" altLang="en-US" sz="2800" dirty="0" smtClean="0">
                <a:cs typeface="Akhbar MT" pitchFamily="2" charset="-78"/>
              </a:rPr>
              <a:t>5   - </a:t>
            </a:r>
            <a:r>
              <a:rPr lang="ar-SA" altLang="en-US" sz="2800" dirty="0">
                <a:cs typeface="Akhbar MT" pitchFamily="2" charset="-78"/>
              </a:rPr>
              <a:t>طلحة بن عبيد الله . (رضي الله عنهم وأرضاهم )</a:t>
            </a:r>
            <a:endParaRPr lang="en-US" altLang="en-US" dirty="0"/>
          </a:p>
          <a:p>
            <a:pPr rtl="1">
              <a:spcBef>
                <a:spcPct val="50000"/>
              </a:spcBef>
            </a:pPr>
            <a:endParaRPr lang="en-US" altLang="en-US" dirty="0">
              <a:solidFill>
                <a:schemeClr val="bg1"/>
              </a:solidFill>
            </a:endParaRPr>
          </a:p>
        </p:txBody>
      </p:sp>
      <p:sp>
        <p:nvSpPr>
          <p:cNvPr id="151560" name="Text Box 8"/>
          <p:cNvSpPr txBox="1">
            <a:spLocks noChangeArrowheads="1"/>
          </p:cNvSpPr>
          <p:nvPr/>
        </p:nvSpPr>
        <p:spPr bwMode="auto">
          <a:xfrm>
            <a:off x="1143000" y="4929198"/>
            <a:ext cx="7391400" cy="1600438"/>
          </a:xfrm>
          <a:prstGeom prst="rect">
            <a:avLst/>
          </a:prstGeom>
          <a:noFill/>
          <a:ln w="9525">
            <a:noFill/>
            <a:miter lim="800000"/>
            <a:headEnd/>
            <a:tailEnd/>
          </a:ln>
          <a:effectLst/>
        </p:spPr>
        <p:txBody>
          <a:bodyPr wrap="square">
            <a:spAutoFit/>
          </a:bodyPr>
          <a:lstStyle/>
          <a:p>
            <a:pPr algn="just" rtl="1">
              <a:spcBef>
                <a:spcPct val="50000"/>
              </a:spcBef>
            </a:pPr>
            <a:r>
              <a:rPr lang="ar-SA" altLang="en-US" sz="3000" dirty="0">
                <a:solidFill>
                  <a:srgbClr val="0000FF"/>
                </a:solidFill>
              </a:rPr>
              <a:t>وهكذا كان الإقبال في الدخول إلى دين الله الكثير من السابقين الأولين من ذكرت أسمائهم في المطولات من الكتب</a:t>
            </a:r>
            <a:r>
              <a:rPr lang="ar-SA" altLang="en-US" sz="3200" dirty="0">
                <a:solidFill>
                  <a:srgbClr val="0000FF"/>
                </a:solidFill>
              </a:rPr>
              <a:t> ..</a:t>
            </a:r>
            <a:r>
              <a:rPr lang="ar-SA" altLang="en-US" dirty="0">
                <a:solidFill>
                  <a:srgbClr val="0000FF"/>
                </a:solidFill>
              </a:rPr>
              <a:t> </a:t>
            </a:r>
            <a:endParaRPr lang="en-US" altLang="en-US" dirty="0">
              <a:solidFill>
                <a:srgbClr val="0000FF"/>
              </a:solidFill>
            </a:endParaRPr>
          </a:p>
          <a:p>
            <a:pPr rtl="1">
              <a:spcBef>
                <a:spcPct val="50000"/>
              </a:spcBef>
            </a:pPr>
            <a:endParaRPr lang="en-US" altLang="en-US" dirty="0">
              <a:solidFill>
                <a:srgbClr val="0000FF"/>
              </a:solidFill>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Text Box 2"/>
          <p:cNvSpPr txBox="1">
            <a:spLocks noChangeArrowheads="1"/>
          </p:cNvSpPr>
          <p:nvPr/>
        </p:nvSpPr>
        <p:spPr bwMode="auto">
          <a:xfrm>
            <a:off x="457200" y="1828800"/>
            <a:ext cx="8229600" cy="4093428"/>
          </a:xfrm>
          <a:prstGeom prst="rect">
            <a:avLst/>
          </a:prstGeom>
          <a:noFill/>
          <a:ln w="57150" cap="rnd" cmpd="thinThick">
            <a:noFill/>
            <a:miter lim="800000"/>
            <a:headEnd/>
            <a:tailEnd/>
          </a:ln>
          <a:effectLst/>
        </p:spPr>
        <p:txBody>
          <a:bodyPr>
            <a:spAutoFit/>
          </a:bodyPr>
          <a:lstStyle/>
          <a:p>
            <a:pPr algn="just" rtl="1">
              <a:spcBef>
                <a:spcPct val="50000"/>
              </a:spcBef>
            </a:pPr>
            <a:r>
              <a:rPr lang="ar-AE" altLang="en-US" sz="3600" dirty="0">
                <a:solidFill>
                  <a:schemeClr val="bg1"/>
                </a:solidFill>
              </a:rPr>
              <a:t>        </a:t>
            </a:r>
            <a:r>
              <a:rPr lang="ar-AE" altLang="en-US" sz="4000" b="1" dirty="0">
                <a:latin typeface="Arial" pitchFamily="34" charset="0"/>
                <a:cs typeface="Akhbar MT" pitchFamily="2" charset="-78"/>
              </a:rPr>
              <a:t>وهذه صورة عظيمة من صور </a:t>
            </a:r>
            <a:r>
              <a:rPr lang="ar-AE" altLang="en-US" sz="4000" b="1" dirty="0" smtClean="0">
                <a:latin typeface="Arial" pitchFamily="34" charset="0"/>
                <a:cs typeface="Akhbar MT" pitchFamily="2" charset="-78"/>
              </a:rPr>
              <a:t>الانفعال </a:t>
            </a:r>
            <a:r>
              <a:rPr lang="ar-AE" altLang="en-US" sz="4000" b="1" dirty="0">
                <a:latin typeface="Arial" pitchFamily="34" charset="0"/>
                <a:cs typeface="Akhbar MT" pitchFamily="2" charset="-78"/>
              </a:rPr>
              <a:t>بهذا الدين والاستجابة لله ولرسول الله صلى الله عليه وسلم.</a:t>
            </a:r>
          </a:p>
          <a:p>
            <a:pPr algn="just" rtl="1">
              <a:spcBef>
                <a:spcPct val="50000"/>
              </a:spcBef>
            </a:pPr>
            <a:r>
              <a:rPr lang="ar-AE" altLang="en-US" sz="4000" b="1" dirty="0">
                <a:latin typeface="Arial" pitchFamily="34" charset="0"/>
                <a:cs typeface="Akhbar MT" pitchFamily="2" charset="-78"/>
              </a:rPr>
              <a:t>ولقد كان دخول الواحد منهم في الإسلام ، وشعوره بالقرب من الله ، وأنسه بربه ، وحياة قلبه وقرة عينه بسماع القرآن سببا في شعورهم الحقيقي بالتميز عن الجاهلية من حولهم ، الجاهلية التي تضج بالفوضى والفساد والجفاف </a:t>
            </a:r>
            <a:r>
              <a:rPr lang="ar-AE" altLang="en-US" sz="4000" b="1" dirty="0" smtClean="0">
                <a:latin typeface="Arial" pitchFamily="34" charset="0"/>
                <a:cs typeface="Akhbar MT" pitchFamily="2" charset="-78"/>
              </a:rPr>
              <a:t>والانحلال </a:t>
            </a:r>
            <a:r>
              <a:rPr lang="ar-AE" altLang="en-US" sz="4000" b="1" dirty="0">
                <a:solidFill>
                  <a:schemeClr val="hlink"/>
                </a:solidFill>
                <a:latin typeface="Arial" pitchFamily="34" charset="0"/>
                <a:cs typeface="Akhbar MT" pitchFamily="2" charset="-78"/>
              </a:rPr>
              <a:t>.</a:t>
            </a:r>
            <a:r>
              <a:rPr lang="ar-AE" altLang="en-US" sz="4000" b="1" dirty="0">
                <a:solidFill>
                  <a:schemeClr val="bg1"/>
                </a:solidFill>
                <a:latin typeface="DfW Printer" pitchFamily="49" charset="2"/>
                <a:cs typeface="Akhbar MT" pitchFamily="2" charset="-78"/>
              </a:rPr>
              <a:t>  </a:t>
            </a:r>
            <a:endParaRPr lang="en-GB" altLang="en-US" sz="4000" b="1" dirty="0">
              <a:solidFill>
                <a:schemeClr val="bg1"/>
              </a:solidFill>
              <a:latin typeface="DfW Printer" pitchFamily="49" charset="2"/>
              <a:cs typeface="Akhbar MT" pitchFamily="2" charset="-78"/>
            </a:endParaRPr>
          </a:p>
        </p:txBody>
      </p:sp>
      <p:sp>
        <p:nvSpPr>
          <p:cNvPr id="152579" name="Text Box 3"/>
          <p:cNvSpPr txBox="1">
            <a:spLocks noChangeArrowheads="1"/>
          </p:cNvSpPr>
          <p:nvPr/>
        </p:nvSpPr>
        <p:spPr bwMode="auto">
          <a:xfrm>
            <a:off x="2895600" y="457200"/>
            <a:ext cx="2743200" cy="823913"/>
          </a:xfrm>
          <a:prstGeom prst="rect">
            <a:avLst/>
          </a:prstGeom>
          <a:noFill/>
          <a:ln w="9525">
            <a:noFill/>
            <a:miter lim="800000"/>
            <a:headEnd/>
            <a:tailEnd/>
          </a:ln>
          <a:effectLst/>
        </p:spPr>
        <p:txBody>
          <a:bodyPr>
            <a:spAutoFit/>
          </a:bodyPr>
          <a:lstStyle/>
          <a:p>
            <a:pPr algn="ctr" rtl="1">
              <a:spcBef>
                <a:spcPct val="50000"/>
              </a:spcBef>
            </a:pPr>
            <a:r>
              <a:rPr lang="ar-SA" altLang="en-US" sz="4800">
                <a:solidFill>
                  <a:srgbClr val="0000FF"/>
                </a:solidFill>
                <a:cs typeface="DecoType Naskh Extensions" pitchFamily="2" charset="-78"/>
              </a:rPr>
              <a:t>تعليق</a:t>
            </a:r>
            <a:endParaRPr lang="en-US" altLang="en-US">
              <a:solidFill>
                <a:schemeClr val="bg1"/>
              </a:solidFill>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Text Box 2"/>
          <p:cNvSpPr txBox="1">
            <a:spLocks noChangeArrowheads="1"/>
          </p:cNvSpPr>
          <p:nvPr/>
        </p:nvSpPr>
        <p:spPr bwMode="auto">
          <a:xfrm>
            <a:off x="1066800" y="838200"/>
            <a:ext cx="7772400" cy="1465263"/>
          </a:xfrm>
          <a:prstGeom prst="rect">
            <a:avLst/>
          </a:prstGeom>
          <a:noFill/>
          <a:ln w="9525">
            <a:noFill/>
            <a:miter lim="800000"/>
            <a:headEnd/>
            <a:tailEnd/>
          </a:ln>
          <a:effectLst>
            <a:outerShdw dist="35921" dir="2700000" algn="ctr" rotWithShape="0">
              <a:schemeClr val="bg2"/>
            </a:outerShdw>
          </a:effectLst>
        </p:spPr>
        <p:txBody>
          <a:bodyPr>
            <a:spAutoFit/>
          </a:bodyPr>
          <a:lstStyle/>
          <a:p>
            <a:pPr marL="457200" indent="-457200" algn="just">
              <a:spcBef>
                <a:spcPct val="50000"/>
              </a:spcBef>
            </a:pPr>
            <a:endParaRPr lang="ar-AE" altLang="en-US" sz="3600"/>
          </a:p>
          <a:p>
            <a:pPr marL="457200" indent="-457200" algn="just">
              <a:spcBef>
                <a:spcPct val="50000"/>
              </a:spcBef>
            </a:pPr>
            <a:r>
              <a:rPr lang="ar-AE" altLang="en-US" sz="3600">
                <a:solidFill>
                  <a:srgbClr val="FFFFFF"/>
                </a:solidFill>
              </a:rPr>
              <a:t>       </a:t>
            </a:r>
            <a:endParaRPr lang="en-GB" altLang="en-US" sz="3600">
              <a:solidFill>
                <a:srgbClr val="FFFFFF"/>
              </a:solidFill>
            </a:endParaRPr>
          </a:p>
        </p:txBody>
      </p:sp>
      <p:sp>
        <p:nvSpPr>
          <p:cNvPr id="153603" name="Text Box 3"/>
          <p:cNvSpPr txBox="1">
            <a:spLocks noChangeArrowheads="1"/>
          </p:cNvSpPr>
          <p:nvPr/>
        </p:nvSpPr>
        <p:spPr bwMode="auto">
          <a:xfrm>
            <a:off x="838200" y="609600"/>
            <a:ext cx="7162800" cy="1249363"/>
          </a:xfrm>
          <a:prstGeom prst="rect">
            <a:avLst/>
          </a:prstGeom>
          <a:noFill/>
          <a:ln w="9525">
            <a:noFill/>
            <a:miter lim="800000"/>
            <a:headEnd/>
            <a:tailEnd/>
          </a:ln>
          <a:effectLst/>
        </p:spPr>
        <p:txBody>
          <a:bodyPr>
            <a:spAutoFit/>
          </a:bodyPr>
          <a:lstStyle/>
          <a:p>
            <a:pPr algn="ctr">
              <a:spcBef>
                <a:spcPct val="50000"/>
              </a:spcBef>
            </a:pPr>
            <a:r>
              <a:rPr lang="ar-AE" altLang="en-US" sz="4000" b="1">
                <a:cs typeface="DecoType Naskh Extensions" pitchFamily="2" charset="-78"/>
              </a:rPr>
              <a:t>دار الأرقم بن أبي الأرقم رضي الله عنه</a:t>
            </a:r>
            <a:r>
              <a:rPr lang="ar-AE" altLang="en-US" sz="2800" b="1"/>
              <a:t> </a:t>
            </a:r>
          </a:p>
          <a:p>
            <a:pPr>
              <a:spcBef>
                <a:spcPct val="50000"/>
              </a:spcBef>
            </a:pPr>
            <a:endParaRPr lang="en-US" altLang="en-US"/>
          </a:p>
        </p:txBody>
      </p:sp>
      <p:sp>
        <p:nvSpPr>
          <p:cNvPr id="153604" name="Text Box 4"/>
          <p:cNvSpPr txBox="1">
            <a:spLocks noChangeArrowheads="1"/>
          </p:cNvSpPr>
          <p:nvPr/>
        </p:nvSpPr>
        <p:spPr bwMode="auto">
          <a:xfrm>
            <a:off x="381000" y="2438400"/>
            <a:ext cx="8229600" cy="2836863"/>
          </a:xfrm>
          <a:prstGeom prst="rect">
            <a:avLst/>
          </a:prstGeom>
          <a:noFill/>
          <a:ln w="9525">
            <a:noFill/>
            <a:miter lim="800000"/>
            <a:headEnd/>
            <a:tailEnd/>
          </a:ln>
          <a:effectLst/>
        </p:spPr>
        <p:txBody>
          <a:bodyPr>
            <a:spAutoFit/>
          </a:bodyPr>
          <a:lstStyle/>
          <a:p>
            <a:pPr algn="just" rtl="1">
              <a:spcBef>
                <a:spcPct val="50000"/>
              </a:spcBef>
            </a:pPr>
            <a:r>
              <a:rPr lang="ar-AE" altLang="en-US" sz="3600" dirty="0">
                <a:solidFill>
                  <a:srgbClr val="FFFFFF"/>
                </a:solidFill>
              </a:rPr>
              <a:t>        </a:t>
            </a:r>
            <a:r>
              <a:rPr lang="ar-AE" altLang="en-US" sz="3600" dirty="0">
                <a:solidFill>
                  <a:srgbClr val="0000FF"/>
                </a:solidFill>
              </a:rPr>
              <a:t>نتيجة طغيان الانحراف العقدي والسلوكي أجبر صاحب الدعوة </a:t>
            </a:r>
            <a:r>
              <a:rPr lang="ar-AE" altLang="en-US" sz="3600" dirty="0" smtClean="0">
                <a:solidFill>
                  <a:srgbClr val="0000FF"/>
                </a:solidFill>
              </a:rPr>
              <a:t>محمد</a:t>
            </a:r>
            <a:r>
              <a:rPr lang="ar-SA" altLang="en-US" sz="3600" dirty="0" smtClean="0">
                <a:solidFill>
                  <a:srgbClr val="0000FF"/>
                </a:solidFill>
              </a:rPr>
              <a:t>-</a:t>
            </a:r>
            <a:r>
              <a:rPr lang="ar-AE" altLang="en-US" sz="3600" dirty="0" smtClean="0">
                <a:solidFill>
                  <a:srgbClr val="0000FF"/>
                </a:solidFill>
              </a:rPr>
              <a:t> </a:t>
            </a:r>
            <a:r>
              <a:rPr lang="ar-AE" altLang="en-US" sz="3600" dirty="0">
                <a:solidFill>
                  <a:srgbClr val="0000FF"/>
                </a:solidFill>
              </a:rPr>
              <a:t>صلى الله عليه وسلم </a:t>
            </a:r>
            <a:r>
              <a:rPr lang="ar-SA" altLang="en-US" sz="3600" dirty="0" smtClean="0">
                <a:solidFill>
                  <a:srgbClr val="0000FF"/>
                </a:solidFill>
              </a:rPr>
              <a:t>- </a:t>
            </a:r>
            <a:r>
              <a:rPr lang="ar-AE" altLang="en-US" sz="3600" dirty="0" smtClean="0">
                <a:solidFill>
                  <a:srgbClr val="0000FF"/>
                </a:solidFill>
              </a:rPr>
              <a:t>و </a:t>
            </a:r>
            <a:r>
              <a:rPr lang="ar-AE" altLang="en-US" sz="3600" dirty="0">
                <a:solidFill>
                  <a:srgbClr val="0000FF"/>
                </a:solidFill>
              </a:rPr>
              <a:t>من آمن معه أن يمروا بمرحلة الدعوة السرية والنصيحة الفردية ، والتربية الهادئة في دار الأرقم بعيدا عن أعين المشركين. </a:t>
            </a:r>
          </a:p>
          <a:p>
            <a:pPr algn="just" rtl="1">
              <a:spcBef>
                <a:spcPct val="50000"/>
              </a:spcBef>
            </a:pPr>
            <a:endParaRPr lang="en-US" altLang="en-US" dirty="0">
              <a:solidFill>
                <a:srgbClr val="0000FF"/>
              </a:solidFill>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Text Box 2"/>
          <p:cNvSpPr txBox="1">
            <a:spLocks noChangeArrowheads="1"/>
          </p:cNvSpPr>
          <p:nvPr/>
        </p:nvSpPr>
        <p:spPr bwMode="auto">
          <a:xfrm>
            <a:off x="0" y="0"/>
            <a:ext cx="9144000" cy="3084513"/>
          </a:xfrm>
          <a:prstGeom prst="rect">
            <a:avLst/>
          </a:prstGeom>
          <a:noFill/>
          <a:ln w="9525">
            <a:noFill/>
            <a:miter lim="800000"/>
            <a:headEnd/>
            <a:tailEnd/>
          </a:ln>
          <a:effectLst/>
        </p:spPr>
        <p:txBody>
          <a:bodyPr>
            <a:spAutoFit/>
          </a:bodyPr>
          <a:lstStyle/>
          <a:p>
            <a:pPr marL="457200" indent="-457200" algn="ctr" rtl="1">
              <a:spcBef>
                <a:spcPct val="50000"/>
              </a:spcBef>
            </a:pPr>
            <a:endParaRPr lang="ar-AE" altLang="en-US" sz="2800" b="1" dirty="0">
              <a:solidFill>
                <a:srgbClr val="0000FF"/>
              </a:solidFill>
            </a:endParaRPr>
          </a:p>
          <a:p>
            <a:pPr marL="457200" indent="-457200" algn="ctr" rtl="1">
              <a:spcBef>
                <a:spcPct val="50000"/>
              </a:spcBef>
            </a:pPr>
            <a:endParaRPr lang="ar-AE" altLang="en-US" sz="2800" b="1" dirty="0" smtClean="0">
              <a:solidFill>
                <a:srgbClr val="0000FF"/>
              </a:solidFill>
            </a:endParaRPr>
          </a:p>
          <a:p>
            <a:pPr marL="457200" indent="-457200" algn="ctr" rtl="1">
              <a:spcBef>
                <a:spcPct val="50000"/>
              </a:spcBef>
            </a:pPr>
            <a:r>
              <a:rPr lang="ar-AE" altLang="en-US" sz="2800" b="1" dirty="0" smtClean="0">
                <a:solidFill>
                  <a:srgbClr val="0000FF"/>
                </a:solidFill>
              </a:rPr>
              <a:t>     </a:t>
            </a:r>
            <a:r>
              <a:rPr lang="ar-AE" altLang="en-US" sz="2800" b="1" dirty="0">
                <a:solidFill>
                  <a:srgbClr val="0000FF"/>
                </a:solidFill>
              </a:rPr>
              <a:t>أ - لميزة الموقع              </a:t>
            </a:r>
            <a:r>
              <a:rPr lang="ar-SA" altLang="en-US" sz="2800" b="1" dirty="0" smtClean="0">
                <a:solidFill>
                  <a:srgbClr val="0000FF"/>
                </a:solidFill>
              </a:rPr>
              <a:t>        </a:t>
            </a:r>
            <a:r>
              <a:rPr lang="ar-AE" altLang="en-US" sz="2800" b="1" dirty="0" smtClean="0">
                <a:solidFill>
                  <a:srgbClr val="0000FF"/>
                </a:solidFill>
              </a:rPr>
              <a:t> </a:t>
            </a:r>
            <a:r>
              <a:rPr lang="ar-AE" altLang="en-US" sz="2800" b="1" dirty="0">
                <a:solidFill>
                  <a:srgbClr val="0000FF"/>
                </a:solidFill>
              </a:rPr>
              <a:t>ب- </a:t>
            </a:r>
            <a:r>
              <a:rPr lang="ar-AE" altLang="en-US" sz="2800" b="1" dirty="0" err="1">
                <a:solidFill>
                  <a:srgbClr val="0000FF"/>
                </a:solidFill>
              </a:rPr>
              <a:t>ب</a:t>
            </a:r>
            <a:r>
              <a:rPr lang="ar-AE" altLang="en-US" sz="2800" b="1" dirty="0">
                <a:solidFill>
                  <a:srgbClr val="0000FF"/>
                </a:solidFill>
              </a:rPr>
              <a:t>عيدا عن أنظار المشركين .     </a:t>
            </a:r>
          </a:p>
          <a:p>
            <a:pPr marL="457200" indent="-457200" algn="ctr" rtl="1">
              <a:spcBef>
                <a:spcPct val="50000"/>
              </a:spcBef>
            </a:pPr>
            <a:r>
              <a:rPr lang="ar-AE" altLang="en-US" sz="2800" b="1" dirty="0">
                <a:solidFill>
                  <a:srgbClr val="0000FF"/>
                </a:solidFill>
              </a:rPr>
              <a:t>ج-  </a:t>
            </a:r>
            <a:r>
              <a:rPr lang="ar-AE" altLang="en-US" sz="2800" b="1" dirty="0" err="1">
                <a:solidFill>
                  <a:srgbClr val="0000FF"/>
                </a:solidFill>
              </a:rPr>
              <a:t>ميزةصاحبها</a:t>
            </a:r>
            <a:r>
              <a:rPr lang="ar-AE" altLang="en-US" sz="2800" b="1" dirty="0">
                <a:solidFill>
                  <a:srgbClr val="0000FF"/>
                </a:solidFill>
              </a:rPr>
              <a:t> ومكانته في قومه .               د- صغر سنه .</a:t>
            </a:r>
          </a:p>
          <a:p>
            <a:pPr marL="457200" indent="-457200" algn="ctr" rtl="1">
              <a:spcBef>
                <a:spcPct val="50000"/>
              </a:spcBef>
              <a:buFontTx/>
              <a:buAutoNum type="arabic2Minus"/>
            </a:pPr>
            <a:endParaRPr lang="ar-AE" altLang="en-US" sz="2800" b="1" dirty="0">
              <a:solidFill>
                <a:srgbClr val="0000FF"/>
              </a:solidFill>
            </a:endParaRPr>
          </a:p>
        </p:txBody>
      </p:sp>
      <p:sp>
        <p:nvSpPr>
          <p:cNvPr id="154627" name="Text Box 3"/>
          <p:cNvSpPr txBox="1">
            <a:spLocks noChangeArrowheads="1"/>
          </p:cNvSpPr>
          <p:nvPr/>
        </p:nvSpPr>
        <p:spPr bwMode="auto">
          <a:xfrm>
            <a:off x="0" y="3124200"/>
            <a:ext cx="8839200" cy="3082925"/>
          </a:xfrm>
          <a:prstGeom prst="rect">
            <a:avLst/>
          </a:prstGeom>
          <a:noFill/>
          <a:ln w="9525">
            <a:noFill/>
            <a:miter lim="800000"/>
            <a:headEnd/>
            <a:tailEnd/>
          </a:ln>
          <a:effectLst/>
        </p:spPr>
        <p:txBody>
          <a:bodyPr>
            <a:spAutoFit/>
          </a:bodyPr>
          <a:lstStyle/>
          <a:p>
            <a:pPr marL="457200" indent="-457200" algn="just" rtl="1">
              <a:spcBef>
                <a:spcPct val="50000"/>
              </a:spcBef>
            </a:pPr>
            <a:r>
              <a:rPr lang="ar-AE" altLang="en-US" sz="2800" b="1">
                <a:solidFill>
                  <a:srgbClr val="0000FF"/>
                </a:solidFill>
              </a:rPr>
              <a:t>ه- الأرقم بن أبي الأرقم من قبيلة مخزوم ورسول الله من قبيلة بني هاشم ، فكانتا هاتين القبيلتين بينهما عداوة ، إذ لا يخطر على بال أحد أن يكون الإجتماع في مكان من يعادونهم.</a:t>
            </a:r>
          </a:p>
          <a:p>
            <a:pPr marL="457200" indent="-457200" algn="just" rtl="1">
              <a:spcBef>
                <a:spcPct val="50000"/>
              </a:spcBef>
            </a:pPr>
            <a:r>
              <a:rPr lang="ar-AE" altLang="en-US" sz="2800" b="1">
                <a:solidFill>
                  <a:srgbClr val="0000FF"/>
                </a:solidFill>
              </a:rPr>
              <a:t>و- لم يعرف الأرقم بن أبي الأرقم بإسلامه وبالتالي يأتي في أذهان الناس أن رسول الله لا يجتمع في دار مشرك .</a:t>
            </a:r>
          </a:p>
          <a:p>
            <a:pPr marL="457200" indent="-457200" rtl="1">
              <a:spcBef>
                <a:spcPct val="50000"/>
              </a:spcBef>
            </a:pPr>
            <a:endParaRPr lang="en-GB" altLang="en-US" sz="2800" b="1">
              <a:solidFill>
                <a:srgbClr val="0000FF"/>
              </a:solidFill>
            </a:endParaRPr>
          </a:p>
        </p:txBody>
      </p:sp>
      <p:sp>
        <p:nvSpPr>
          <p:cNvPr id="154628" name="Text Box 4"/>
          <p:cNvSpPr txBox="1">
            <a:spLocks noChangeArrowheads="1"/>
          </p:cNvSpPr>
          <p:nvPr/>
        </p:nvSpPr>
        <p:spPr bwMode="auto">
          <a:xfrm>
            <a:off x="2133600" y="533400"/>
            <a:ext cx="6019800" cy="1160463"/>
          </a:xfrm>
          <a:prstGeom prst="rect">
            <a:avLst/>
          </a:prstGeom>
          <a:noFill/>
          <a:ln w="9525">
            <a:noFill/>
            <a:miter lim="800000"/>
            <a:headEnd/>
            <a:tailEnd/>
          </a:ln>
          <a:effectLst/>
        </p:spPr>
        <p:txBody>
          <a:bodyPr>
            <a:spAutoFit/>
          </a:bodyPr>
          <a:lstStyle/>
          <a:p>
            <a:pPr algn="ctr" rtl="1">
              <a:spcBef>
                <a:spcPct val="50000"/>
              </a:spcBef>
            </a:pPr>
            <a:r>
              <a:rPr lang="ar-AE" altLang="en-US" sz="2800" b="1" i="1" u="sng">
                <a:solidFill>
                  <a:srgbClr val="0000FF"/>
                </a:solidFill>
              </a:rPr>
              <a:t>وكان اختيار هذه الدار لأسباب عدة : </a:t>
            </a:r>
          </a:p>
          <a:p>
            <a:pPr rtl="1">
              <a:spcBef>
                <a:spcPct val="50000"/>
              </a:spcBef>
            </a:pPr>
            <a:endParaRPr lang="en-US" altLang="en-US" sz="2800" b="1">
              <a:solidFill>
                <a:srgbClr val="0000FF"/>
              </a:solidFill>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Text Box 2"/>
          <p:cNvSpPr txBox="1">
            <a:spLocks noChangeArrowheads="1"/>
          </p:cNvSpPr>
          <p:nvPr/>
        </p:nvSpPr>
        <p:spPr bwMode="auto">
          <a:xfrm>
            <a:off x="457200" y="642918"/>
            <a:ext cx="8229600" cy="6001643"/>
          </a:xfrm>
          <a:prstGeom prst="rect">
            <a:avLst/>
          </a:prstGeom>
          <a:noFill/>
          <a:ln w="9525">
            <a:noFill/>
            <a:miter lim="800000"/>
            <a:headEnd/>
            <a:tailEnd/>
          </a:ln>
          <a:effectLst/>
        </p:spPr>
        <p:txBody>
          <a:bodyPr wrap="square">
            <a:spAutoFit/>
          </a:bodyPr>
          <a:lstStyle/>
          <a:p>
            <a:pPr algn="just" rtl="1">
              <a:spcBef>
                <a:spcPct val="50000"/>
              </a:spcBef>
            </a:pPr>
            <a:r>
              <a:rPr lang="ar-SA" altLang="en-US" sz="3200" b="1" dirty="0">
                <a:solidFill>
                  <a:schemeClr val="bg1"/>
                </a:solidFill>
              </a:rPr>
              <a:t>    </a:t>
            </a:r>
            <a:r>
              <a:rPr lang="ar-SA" altLang="en-US" sz="3200" b="1" dirty="0">
                <a:solidFill>
                  <a:srgbClr val="0000FF"/>
                </a:solidFill>
              </a:rPr>
              <a:t>لقد كانت هذه الدار – دار الأرقم بن أبي الأرقم – </a:t>
            </a:r>
            <a:r>
              <a:rPr lang="ar-SA" altLang="en-US" sz="3200" b="1" dirty="0" err="1">
                <a:solidFill>
                  <a:srgbClr val="0000FF"/>
                </a:solidFill>
              </a:rPr>
              <a:t>محضن</a:t>
            </a:r>
            <a:r>
              <a:rPr lang="ar-SA" altLang="en-US" sz="3200" b="1" dirty="0">
                <a:solidFill>
                  <a:srgbClr val="0000FF"/>
                </a:solidFill>
              </a:rPr>
              <a:t> تربية ، ومعهد علم، ومجتمع تدريب ، تربت فيه العصابة الأولى من المؤمنين، </a:t>
            </a:r>
            <a:r>
              <a:rPr lang="ar-SA" altLang="en-US" sz="3200" b="1" dirty="0" err="1">
                <a:solidFill>
                  <a:srgbClr val="0000FF"/>
                </a:solidFill>
              </a:rPr>
              <a:t>وترسخت</a:t>
            </a:r>
            <a:r>
              <a:rPr lang="ar-SA" altLang="en-US" sz="3200" b="1" dirty="0">
                <a:solidFill>
                  <a:srgbClr val="0000FF"/>
                </a:solidFill>
              </a:rPr>
              <a:t> فيه ثوابت القاعدة الصلبة التي تميزت بسمات الإيمان والفداء والتضحية والفهم في كل موقع من مواقع العطاء .</a:t>
            </a:r>
          </a:p>
          <a:p>
            <a:pPr algn="just" rtl="1">
              <a:spcBef>
                <a:spcPct val="50000"/>
              </a:spcBef>
            </a:pPr>
            <a:r>
              <a:rPr lang="ar-SA" altLang="en-US" sz="3200" b="1" dirty="0">
                <a:solidFill>
                  <a:srgbClr val="0000FF"/>
                </a:solidFill>
              </a:rPr>
              <a:t>ولذا وجدت فرصة البناء التربوي ، والأثر الدعوي بارزا واضحا في الإقتداء والتربية على يد محمد صلى الله عليه وسلم .</a:t>
            </a:r>
          </a:p>
          <a:p>
            <a:pPr algn="just" rtl="1">
              <a:spcBef>
                <a:spcPct val="50000"/>
              </a:spcBef>
            </a:pPr>
            <a:r>
              <a:rPr lang="ar-SA" altLang="en-US" sz="3200" b="1" dirty="0">
                <a:solidFill>
                  <a:srgbClr val="0000FF"/>
                </a:solidFill>
              </a:rPr>
              <a:t>ولم يزل المسلمين مستخفين في دار الأرقم حتى إسلام عمر بن الخطاب رضي الله عنه ، ووصل عدد المسلمين حوالي 38 رجلا</a:t>
            </a:r>
            <a:r>
              <a:rPr lang="ar-SA" altLang="en-US" sz="3200" b="1" dirty="0">
                <a:solidFill>
                  <a:schemeClr val="bg1"/>
                </a:solidFill>
              </a:rPr>
              <a:t> </a:t>
            </a:r>
            <a:r>
              <a:rPr lang="ar-SA" altLang="en-US" sz="3200" dirty="0">
                <a:solidFill>
                  <a:schemeClr val="bg1"/>
                </a:solidFill>
              </a:rPr>
              <a:t>.</a:t>
            </a:r>
            <a:endParaRPr lang="en-GB" altLang="en-US" sz="3200" dirty="0">
              <a:solidFill>
                <a:schemeClr val="bg1"/>
              </a:solidFill>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ext Box 2"/>
          <p:cNvSpPr txBox="1">
            <a:spLocks noChangeArrowheads="1"/>
          </p:cNvSpPr>
          <p:nvPr/>
        </p:nvSpPr>
        <p:spPr bwMode="auto">
          <a:xfrm>
            <a:off x="990600" y="0"/>
            <a:ext cx="6934200" cy="1801813"/>
          </a:xfrm>
          <a:prstGeom prst="rect">
            <a:avLst/>
          </a:prstGeom>
          <a:noFill/>
          <a:ln w="9525">
            <a:noFill/>
            <a:miter lim="800000"/>
            <a:headEnd/>
            <a:tailEnd/>
          </a:ln>
          <a:effectLst/>
        </p:spPr>
        <p:txBody>
          <a:bodyPr>
            <a:spAutoFit/>
          </a:bodyPr>
          <a:lstStyle/>
          <a:p>
            <a:pPr algn="r" rtl="1">
              <a:spcBef>
                <a:spcPct val="50000"/>
              </a:spcBef>
            </a:pPr>
            <a:endParaRPr lang="ar-SA" altLang="en-US" sz="2800" b="1"/>
          </a:p>
          <a:p>
            <a:pPr algn="r" rtl="1">
              <a:spcBef>
                <a:spcPct val="50000"/>
              </a:spcBef>
            </a:pPr>
            <a:r>
              <a:rPr lang="ar-SA" altLang="en-US" sz="2800" b="1">
                <a:solidFill>
                  <a:srgbClr val="990033"/>
                </a:solidFill>
              </a:rPr>
              <a:t> </a:t>
            </a:r>
          </a:p>
          <a:p>
            <a:pPr algn="r" rtl="1">
              <a:spcBef>
                <a:spcPct val="50000"/>
              </a:spcBef>
              <a:buFontTx/>
              <a:buChar char="•"/>
            </a:pPr>
            <a:endParaRPr lang="en-GB" altLang="en-US" sz="2800" b="1">
              <a:solidFill>
                <a:srgbClr val="FFFFFF"/>
              </a:solidFill>
            </a:endParaRPr>
          </a:p>
        </p:txBody>
      </p:sp>
      <p:sp>
        <p:nvSpPr>
          <p:cNvPr id="156675" name="Text Box 3"/>
          <p:cNvSpPr txBox="1">
            <a:spLocks noChangeArrowheads="1"/>
          </p:cNvSpPr>
          <p:nvPr/>
        </p:nvSpPr>
        <p:spPr bwMode="auto">
          <a:xfrm>
            <a:off x="381000" y="533400"/>
            <a:ext cx="8763000" cy="2431435"/>
          </a:xfrm>
          <a:prstGeom prst="rect">
            <a:avLst/>
          </a:prstGeom>
          <a:noFill/>
          <a:ln w="9525">
            <a:noFill/>
            <a:miter lim="800000"/>
            <a:headEnd/>
            <a:tailEnd/>
          </a:ln>
          <a:effectLst/>
        </p:spPr>
        <p:txBody>
          <a:bodyPr>
            <a:spAutoFit/>
          </a:bodyPr>
          <a:lstStyle/>
          <a:p>
            <a:pPr algn="ctr" rtl="1">
              <a:spcBef>
                <a:spcPct val="50000"/>
              </a:spcBef>
            </a:pPr>
            <a:r>
              <a:rPr lang="ar-SA" altLang="en-US" sz="4400" b="1" dirty="0">
                <a:solidFill>
                  <a:srgbClr val="0000FF"/>
                </a:solidFill>
                <a:cs typeface="DecoType Naskh Extensions" pitchFamily="2" charset="-78"/>
              </a:rPr>
              <a:t>خروج الرسول والصحابة والمسلمين </a:t>
            </a:r>
          </a:p>
          <a:p>
            <a:pPr algn="ctr" rtl="1">
              <a:spcBef>
                <a:spcPct val="50000"/>
              </a:spcBef>
            </a:pPr>
            <a:r>
              <a:rPr lang="ar-SA" altLang="en-US" sz="4400" b="1" dirty="0">
                <a:solidFill>
                  <a:srgbClr val="0000FF"/>
                </a:solidFill>
                <a:cs typeface="DecoType Naskh Extensions" pitchFamily="2" charset="-78"/>
              </a:rPr>
              <a:t>إلى المسجد الحرام</a:t>
            </a:r>
            <a:endParaRPr lang="ar-SA" altLang="en-US" sz="4400" b="1" dirty="0">
              <a:solidFill>
                <a:srgbClr val="0000FF"/>
              </a:solidFill>
            </a:endParaRPr>
          </a:p>
          <a:p>
            <a:pPr algn="ctr" rtl="1">
              <a:spcBef>
                <a:spcPct val="50000"/>
              </a:spcBef>
            </a:pPr>
            <a:endParaRPr lang="en-US" altLang="en-US" sz="2800" dirty="0">
              <a:solidFill>
                <a:srgbClr val="0000FF"/>
              </a:solidFill>
            </a:endParaRPr>
          </a:p>
        </p:txBody>
      </p:sp>
      <p:sp>
        <p:nvSpPr>
          <p:cNvPr id="156676" name="Text Box 4"/>
          <p:cNvSpPr txBox="1">
            <a:spLocks noChangeArrowheads="1"/>
          </p:cNvSpPr>
          <p:nvPr/>
        </p:nvSpPr>
        <p:spPr bwMode="auto">
          <a:xfrm>
            <a:off x="685800" y="2590800"/>
            <a:ext cx="6934200" cy="2227263"/>
          </a:xfrm>
          <a:prstGeom prst="rect">
            <a:avLst/>
          </a:prstGeom>
          <a:noFill/>
          <a:ln w="9525">
            <a:noFill/>
            <a:miter lim="800000"/>
            <a:headEnd/>
            <a:tailEnd/>
          </a:ln>
          <a:effectLst/>
        </p:spPr>
        <p:txBody>
          <a:bodyPr>
            <a:spAutoFit/>
          </a:bodyPr>
          <a:lstStyle/>
          <a:p>
            <a:pPr algn="r" rtl="1">
              <a:spcBef>
                <a:spcPct val="50000"/>
              </a:spcBef>
              <a:buFontTx/>
              <a:buChar char="•"/>
            </a:pPr>
            <a:endParaRPr lang="ar-SA" altLang="en-US" sz="2600" b="1">
              <a:solidFill>
                <a:srgbClr val="FFFFFF"/>
              </a:solidFill>
            </a:endParaRPr>
          </a:p>
          <a:p>
            <a:pPr algn="r" rtl="1">
              <a:spcBef>
                <a:spcPct val="50000"/>
              </a:spcBef>
              <a:buFontTx/>
              <a:buChar char="•"/>
            </a:pPr>
            <a:endParaRPr lang="ar-SA" altLang="en-US" sz="2600" b="1">
              <a:solidFill>
                <a:srgbClr val="FFFFFF"/>
              </a:solidFill>
            </a:endParaRPr>
          </a:p>
          <a:p>
            <a:pPr algn="r" rtl="1">
              <a:spcBef>
                <a:spcPct val="50000"/>
              </a:spcBef>
              <a:buFontTx/>
              <a:buChar char="•"/>
            </a:pPr>
            <a:endParaRPr lang="ar-SA" altLang="en-US" sz="2600" b="1">
              <a:solidFill>
                <a:srgbClr val="FFFFFF"/>
              </a:solidFill>
            </a:endParaRPr>
          </a:p>
          <a:p>
            <a:pPr algn="r" rtl="1">
              <a:spcBef>
                <a:spcPct val="50000"/>
              </a:spcBef>
            </a:pPr>
            <a:endParaRPr lang="en-US" altLang="en-US"/>
          </a:p>
        </p:txBody>
      </p:sp>
      <p:sp>
        <p:nvSpPr>
          <p:cNvPr id="156677" name="Text Box 5"/>
          <p:cNvSpPr txBox="1">
            <a:spLocks noChangeArrowheads="1"/>
          </p:cNvSpPr>
          <p:nvPr/>
        </p:nvSpPr>
        <p:spPr bwMode="auto">
          <a:xfrm>
            <a:off x="2514600" y="2667000"/>
            <a:ext cx="5638800" cy="488950"/>
          </a:xfrm>
          <a:prstGeom prst="rect">
            <a:avLst/>
          </a:prstGeom>
          <a:noFill/>
          <a:ln w="9525">
            <a:noFill/>
            <a:miter lim="800000"/>
            <a:headEnd/>
            <a:tailEnd/>
          </a:ln>
          <a:effectLst/>
        </p:spPr>
        <p:txBody>
          <a:bodyPr>
            <a:spAutoFit/>
          </a:bodyPr>
          <a:lstStyle/>
          <a:p>
            <a:pPr algn="r" rtl="1">
              <a:spcBef>
                <a:spcPct val="50000"/>
              </a:spcBef>
              <a:buFontTx/>
              <a:buChar char="•"/>
            </a:pPr>
            <a:r>
              <a:rPr lang="ar-SA" altLang="en-US" sz="2600" b="1" dirty="0"/>
              <a:t>   خطبة أبي بكر الصديق رضي الله عنه .</a:t>
            </a:r>
            <a:endParaRPr lang="en-US" altLang="en-US" sz="2600" b="1" dirty="0"/>
          </a:p>
        </p:txBody>
      </p:sp>
      <p:sp>
        <p:nvSpPr>
          <p:cNvPr id="156678" name="Text Box 6"/>
          <p:cNvSpPr txBox="1">
            <a:spLocks noChangeArrowheads="1"/>
          </p:cNvSpPr>
          <p:nvPr/>
        </p:nvSpPr>
        <p:spPr bwMode="auto">
          <a:xfrm>
            <a:off x="2743200" y="3733800"/>
            <a:ext cx="5410200" cy="1036638"/>
          </a:xfrm>
          <a:prstGeom prst="rect">
            <a:avLst/>
          </a:prstGeom>
          <a:noFill/>
          <a:ln w="9525">
            <a:noFill/>
            <a:miter lim="800000"/>
            <a:headEnd/>
            <a:tailEnd/>
          </a:ln>
          <a:effectLst/>
        </p:spPr>
        <p:txBody>
          <a:bodyPr>
            <a:spAutoFit/>
          </a:bodyPr>
          <a:lstStyle/>
          <a:p>
            <a:pPr algn="r" rtl="1">
              <a:spcBef>
                <a:spcPct val="50000"/>
              </a:spcBef>
              <a:buFontTx/>
              <a:buChar char="•"/>
            </a:pPr>
            <a:r>
              <a:rPr lang="ar-SA" altLang="en-US" sz="2600" b="1" dirty="0"/>
              <a:t>   ثورة المشركين على أبي بكر وتعذيبه . </a:t>
            </a:r>
          </a:p>
          <a:p>
            <a:pPr algn="r" rtl="1">
              <a:spcBef>
                <a:spcPct val="50000"/>
              </a:spcBef>
            </a:pPr>
            <a:endParaRPr lang="en-US" altLang="en-US" dirty="0"/>
          </a:p>
        </p:txBody>
      </p:sp>
      <p:sp>
        <p:nvSpPr>
          <p:cNvPr id="156679" name="Text Box 7"/>
          <p:cNvSpPr txBox="1">
            <a:spLocks noChangeArrowheads="1"/>
          </p:cNvSpPr>
          <p:nvPr/>
        </p:nvSpPr>
        <p:spPr bwMode="auto">
          <a:xfrm>
            <a:off x="914400" y="4648200"/>
            <a:ext cx="7239000" cy="1036638"/>
          </a:xfrm>
          <a:prstGeom prst="rect">
            <a:avLst/>
          </a:prstGeom>
          <a:noFill/>
          <a:ln w="9525">
            <a:noFill/>
            <a:miter lim="800000"/>
            <a:headEnd/>
            <a:tailEnd/>
          </a:ln>
          <a:effectLst/>
        </p:spPr>
        <p:txBody>
          <a:bodyPr>
            <a:spAutoFit/>
          </a:bodyPr>
          <a:lstStyle/>
          <a:p>
            <a:pPr algn="r" rtl="1">
              <a:spcBef>
                <a:spcPct val="50000"/>
              </a:spcBef>
              <a:buFontTx/>
              <a:buChar char="•"/>
            </a:pPr>
            <a:r>
              <a:rPr lang="ar-SA" altLang="en-US" sz="2600" b="1" dirty="0"/>
              <a:t>    خروج أبي بكر لرؤية الرسول عليه السلام في دار الأرقم.</a:t>
            </a:r>
          </a:p>
          <a:p>
            <a:pPr algn="r" rtl="1">
              <a:spcBef>
                <a:spcPct val="50000"/>
              </a:spcBef>
            </a:pPr>
            <a:endParaRPr lang="en-US" altLang="en-US" dirty="0"/>
          </a:p>
        </p:txBody>
      </p:sp>
      <p:sp>
        <p:nvSpPr>
          <p:cNvPr id="156680" name="Text Box 8"/>
          <p:cNvSpPr txBox="1">
            <a:spLocks noChangeArrowheads="1"/>
          </p:cNvSpPr>
          <p:nvPr/>
        </p:nvSpPr>
        <p:spPr bwMode="auto">
          <a:xfrm>
            <a:off x="2743200" y="5821363"/>
            <a:ext cx="5334000" cy="492443"/>
          </a:xfrm>
          <a:prstGeom prst="rect">
            <a:avLst/>
          </a:prstGeom>
          <a:noFill/>
          <a:ln w="9525">
            <a:noFill/>
            <a:miter lim="800000"/>
            <a:headEnd/>
            <a:tailEnd/>
          </a:ln>
          <a:effectLst/>
        </p:spPr>
        <p:txBody>
          <a:bodyPr wrap="square">
            <a:spAutoFit/>
          </a:bodyPr>
          <a:lstStyle/>
          <a:p>
            <a:pPr algn="r" rtl="1">
              <a:spcBef>
                <a:spcPct val="50000"/>
              </a:spcBef>
              <a:buFontTx/>
              <a:buChar char="•"/>
            </a:pPr>
            <a:r>
              <a:rPr lang="ar-SA" altLang="en-US" sz="2600" b="1" dirty="0"/>
              <a:t>   دخول أم أبي بكر رضي الله عنها في دين الله . </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Text Box 2"/>
          <p:cNvSpPr txBox="1">
            <a:spLocks noChangeArrowheads="1"/>
          </p:cNvSpPr>
          <p:nvPr/>
        </p:nvSpPr>
        <p:spPr bwMode="auto">
          <a:xfrm>
            <a:off x="1371600" y="381000"/>
            <a:ext cx="6096000" cy="1877437"/>
          </a:xfrm>
          <a:prstGeom prst="rect">
            <a:avLst/>
          </a:prstGeom>
          <a:noFill/>
          <a:ln w="9525">
            <a:noFill/>
            <a:miter lim="800000"/>
            <a:headEnd/>
            <a:tailEnd/>
          </a:ln>
          <a:effectLst/>
        </p:spPr>
        <p:txBody>
          <a:bodyPr>
            <a:spAutoFit/>
          </a:bodyPr>
          <a:lstStyle/>
          <a:p>
            <a:pPr algn="ctr" rtl="1">
              <a:spcBef>
                <a:spcPct val="50000"/>
              </a:spcBef>
            </a:pPr>
            <a:r>
              <a:rPr lang="ar-SA" altLang="en-US" sz="3200" b="1" i="1" u="sng" dirty="0">
                <a:solidFill>
                  <a:srgbClr val="C00000"/>
                </a:solidFill>
                <a:cs typeface="DecoType Naskh Extensions" pitchFamily="2" charset="-78"/>
              </a:rPr>
              <a:t>وسائل الدعوة في المرحلة السرية</a:t>
            </a:r>
            <a:endParaRPr lang="ar-SA" altLang="en-US" sz="3200" b="1" i="1" u="sng" dirty="0">
              <a:solidFill>
                <a:srgbClr val="C00000"/>
              </a:solidFill>
            </a:endParaRPr>
          </a:p>
          <a:p>
            <a:pPr rtl="1">
              <a:spcBef>
                <a:spcPct val="50000"/>
              </a:spcBef>
            </a:pPr>
            <a:endParaRPr lang="ar-SA" altLang="en-US" sz="3200" b="1" i="1" u="sng" dirty="0">
              <a:solidFill>
                <a:schemeClr val="accent2"/>
              </a:solidFill>
            </a:endParaRPr>
          </a:p>
          <a:p>
            <a:pPr rtl="1">
              <a:spcBef>
                <a:spcPct val="50000"/>
              </a:spcBef>
            </a:pPr>
            <a:endParaRPr lang="en-US" altLang="en-US" dirty="0"/>
          </a:p>
        </p:txBody>
      </p:sp>
      <p:sp>
        <p:nvSpPr>
          <p:cNvPr id="157699" name="Text Box 3"/>
          <p:cNvSpPr txBox="1">
            <a:spLocks noChangeArrowheads="1"/>
          </p:cNvSpPr>
          <p:nvPr/>
        </p:nvSpPr>
        <p:spPr bwMode="auto">
          <a:xfrm>
            <a:off x="381000" y="1447800"/>
            <a:ext cx="8153400" cy="4770537"/>
          </a:xfrm>
          <a:prstGeom prst="rect">
            <a:avLst/>
          </a:prstGeom>
          <a:noFill/>
          <a:ln w="9525">
            <a:noFill/>
            <a:miter lim="800000"/>
            <a:headEnd/>
            <a:tailEnd/>
          </a:ln>
          <a:effectLst/>
        </p:spPr>
        <p:txBody>
          <a:bodyPr>
            <a:spAutoFit/>
          </a:bodyPr>
          <a:lstStyle/>
          <a:p>
            <a:pPr algn="just" rtl="1">
              <a:spcBef>
                <a:spcPct val="50000"/>
              </a:spcBef>
              <a:buFontTx/>
              <a:buChar char="•"/>
            </a:pPr>
            <a:r>
              <a:rPr lang="ar-SA" altLang="en-US" sz="3200" dirty="0"/>
              <a:t> </a:t>
            </a:r>
            <a:r>
              <a:rPr lang="ar-SA" altLang="en-US" sz="3200" b="1" dirty="0">
                <a:latin typeface="Arial" pitchFamily="34" charset="0"/>
                <a:cs typeface="Arial" pitchFamily="34" charset="0"/>
              </a:rPr>
              <a:t>الانتقاء والاصطفاء الشخصي بعيدا عن أنضار المشركين.</a:t>
            </a:r>
            <a:endParaRPr lang="en-US" altLang="en-US" sz="3200" b="1" dirty="0">
              <a:latin typeface="Arial" pitchFamily="34" charset="0"/>
              <a:cs typeface="Arial" pitchFamily="34" charset="0"/>
            </a:endParaRPr>
          </a:p>
          <a:p>
            <a:pPr algn="just" rtl="1">
              <a:spcBef>
                <a:spcPct val="50000"/>
              </a:spcBef>
              <a:buFontTx/>
              <a:buChar char="•"/>
            </a:pPr>
            <a:r>
              <a:rPr lang="ar-SA" altLang="en-US" sz="3200" b="1" dirty="0">
                <a:latin typeface="Arial" pitchFamily="34" charset="0"/>
                <a:cs typeface="Arial" pitchFamily="34" charset="0"/>
              </a:rPr>
              <a:t> كان صلى الله عليه وسلم يزور الناس في بيوتهم ويدعوهم إلى   الإسلام سرا .</a:t>
            </a:r>
          </a:p>
          <a:p>
            <a:pPr algn="just" rtl="1">
              <a:spcBef>
                <a:spcPct val="50000"/>
              </a:spcBef>
              <a:buFontTx/>
              <a:buChar char="•"/>
            </a:pPr>
            <a:r>
              <a:rPr lang="ar-SA" altLang="en-US" sz="3200" b="1" dirty="0">
                <a:latin typeface="Arial" pitchFamily="34" charset="0"/>
                <a:cs typeface="Arial" pitchFamily="34" charset="0"/>
              </a:rPr>
              <a:t>  اتصال الرسول عليه السلام بالصحابة سرا في دار الأرقم  بن أبي الأرقم رضي الله عنه .</a:t>
            </a:r>
            <a:endParaRPr lang="en-US" altLang="en-US" sz="3200" b="1" dirty="0">
              <a:latin typeface="Arial" pitchFamily="34" charset="0"/>
              <a:cs typeface="Arial" pitchFamily="34" charset="0"/>
            </a:endParaRPr>
          </a:p>
          <a:p>
            <a:pPr algn="just" rtl="1">
              <a:spcBef>
                <a:spcPct val="50000"/>
              </a:spcBef>
              <a:buFontTx/>
              <a:buChar char="•"/>
            </a:pPr>
            <a:r>
              <a:rPr lang="ar-SA" altLang="en-US" sz="3200" b="1" dirty="0">
                <a:latin typeface="Arial" pitchFamily="34" charset="0"/>
                <a:cs typeface="Arial" pitchFamily="34" charset="0"/>
              </a:rPr>
              <a:t> عبادتهم كانت تتم في دار الأرقم من مواعظ وعبر وقراءة القرآن ، </a:t>
            </a:r>
            <a:r>
              <a:rPr lang="ar-SA" altLang="en-US" sz="3200" b="1" dirty="0" smtClean="0">
                <a:latin typeface="Arial" pitchFamily="34" charset="0"/>
                <a:cs typeface="Arial" pitchFamily="34" charset="0"/>
              </a:rPr>
              <a:t>وإرشادهم </a:t>
            </a:r>
            <a:r>
              <a:rPr lang="ar-SA" altLang="en-US" sz="3200" b="1" dirty="0">
                <a:latin typeface="Arial" pitchFamily="34" charset="0"/>
                <a:cs typeface="Arial" pitchFamily="34" charset="0"/>
              </a:rPr>
              <a:t>بأخذ الحيطة والحذر من الكفار من أجل الوصول إلى الغاية والهدف مع التوكل على الله .</a:t>
            </a:r>
            <a:endParaRPr lang="en-US" altLang="en-US" sz="3200" b="1"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Text Box 2"/>
          <p:cNvSpPr txBox="1">
            <a:spLocks noChangeArrowheads="1"/>
          </p:cNvSpPr>
          <p:nvPr/>
        </p:nvSpPr>
        <p:spPr bwMode="auto">
          <a:xfrm>
            <a:off x="0" y="850900"/>
            <a:ext cx="9018588" cy="5764213"/>
          </a:xfrm>
          <a:prstGeom prst="rect">
            <a:avLst/>
          </a:prstGeom>
          <a:noFill/>
          <a:ln w="9525">
            <a:noFill/>
            <a:prstDash val="sysDot"/>
            <a:miter lim="800000"/>
            <a:headEnd/>
            <a:tailEnd/>
          </a:ln>
          <a:effectLst/>
        </p:spPr>
        <p:txBody>
          <a:bodyPr>
            <a:spAutoFit/>
          </a:bodyPr>
          <a:lstStyle/>
          <a:p>
            <a:pPr algn="ctr" rtl="1">
              <a:spcBef>
                <a:spcPct val="50000"/>
              </a:spcBef>
            </a:pPr>
            <a:endParaRPr lang="en-US" altLang="en-US" sz="3600" b="1" u="sng">
              <a:solidFill>
                <a:schemeClr val="bg1"/>
              </a:solidFill>
            </a:endParaRPr>
          </a:p>
          <a:p>
            <a:pPr algn="just" rtl="1">
              <a:spcBef>
                <a:spcPct val="50000"/>
              </a:spcBef>
            </a:pPr>
            <a:endParaRPr lang="ar-SA" altLang="en-US" sz="3200">
              <a:solidFill>
                <a:schemeClr val="bg1"/>
              </a:solidFill>
            </a:endParaRPr>
          </a:p>
          <a:p>
            <a:pPr algn="just" rtl="1">
              <a:spcBef>
                <a:spcPct val="50000"/>
              </a:spcBef>
            </a:pPr>
            <a:endParaRPr lang="ar-SA" altLang="en-US" sz="3200">
              <a:solidFill>
                <a:schemeClr val="bg1"/>
              </a:solidFill>
            </a:endParaRPr>
          </a:p>
          <a:p>
            <a:pPr algn="just" rtl="1">
              <a:spcBef>
                <a:spcPct val="50000"/>
              </a:spcBef>
            </a:pPr>
            <a:endParaRPr lang="ar-SA" altLang="en-US" sz="3200">
              <a:solidFill>
                <a:schemeClr val="bg1"/>
              </a:solidFill>
            </a:endParaRPr>
          </a:p>
          <a:p>
            <a:pPr algn="just" rtl="1">
              <a:spcBef>
                <a:spcPct val="50000"/>
              </a:spcBef>
            </a:pPr>
            <a:endParaRPr lang="ar-SA" altLang="en-US" sz="3200">
              <a:solidFill>
                <a:schemeClr val="bg1"/>
              </a:solidFill>
            </a:endParaRPr>
          </a:p>
          <a:p>
            <a:pPr algn="just" rtl="1">
              <a:spcBef>
                <a:spcPct val="50000"/>
              </a:spcBef>
            </a:pPr>
            <a:endParaRPr lang="ar-SA" altLang="en-US" sz="3200">
              <a:solidFill>
                <a:schemeClr val="bg1"/>
              </a:solidFill>
            </a:endParaRPr>
          </a:p>
          <a:p>
            <a:pPr algn="just" rtl="1">
              <a:spcBef>
                <a:spcPct val="50000"/>
              </a:spcBef>
            </a:pPr>
            <a:endParaRPr lang="en-US" altLang="en-US" sz="3200">
              <a:solidFill>
                <a:schemeClr val="bg1"/>
              </a:solidFill>
            </a:endParaRPr>
          </a:p>
          <a:p>
            <a:pPr rtl="1">
              <a:spcBef>
                <a:spcPct val="50000"/>
              </a:spcBef>
            </a:pPr>
            <a:endParaRPr lang="en-US" altLang="en-US" sz="3200">
              <a:solidFill>
                <a:schemeClr val="bg1"/>
              </a:solidFill>
            </a:endParaRPr>
          </a:p>
        </p:txBody>
      </p:sp>
      <p:sp>
        <p:nvSpPr>
          <p:cNvPr id="158723" name="Text Box 3"/>
          <p:cNvSpPr txBox="1">
            <a:spLocks noChangeArrowheads="1"/>
          </p:cNvSpPr>
          <p:nvPr/>
        </p:nvSpPr>
        <p:spPr bwMode="auto">
          <a:xfrm>
            <a:off x="1500166" y="533400"/>
            <a:ext cx="6643734" cy="1015663"/>
          </a:xfrm>
          <a:prstGeom prst="rect">
            <a:avLst/>
          </a:prstGeom>
          <a:noFill/>
          <a:ln w="9525">
            <a:noFill/>
            <a:miter lim="800000"/>
            <a:headEnd/>
            <a:tailEnd/>
          </a:ln>
          <a:effectLst/>
        </p:spPr>
        <p:txBody>
          <a:bodyPr wrap="square">
            <a:spAutoFit/>
          </a:bodyPr>
          <a:lstStyle/>
          <a:p>
            <a:pPr algn="ctr" rtl="1">
              <a:spcBef>
                <a:spcPct val="50000"/>
              </a:spcBef>
            </a:pPr>
            <a:r>
              <a:rPr lang="ar-SA" altLang="en-US" sz="6000" b="1" u="sng" dirty="0">
                <a:solidFill>
                  <a:srgbClr val="C00000"/>
                </a:solidFill>
                <a:cs typeface="DecoType Naskh Extensions" pitchFamily="2" charset="-78"/>
              </a:rPr>
              <a:t>الدروس والعبر</a:t>
            </a:r>
            <a:endParaRPr lang="en-US" altLang="en-US" sz="6000" b="1" u="sng" dirty="0">
              <a:solidFill>
                <a:srgbClr val="C00000"/>
              </a:solidFill>
            </a:endParaRPr>
          </a:p>
        </p:txBody>
      </p:sp>
      <p:sp>
        <p:nvSpPr>
          <p:cNvPr id="158724" name="Text Box 4"/>
          <p:cNvSpPr txBox="1">
            <a:spLocks noChangeArrowheads="1"/>
          </p:cNvSpPr>
          <p:nvPr/>
        </p:nvSpPr>
        <p:spPr bwMode="auto">
          <a:xfrm>
            <a:off x="533400" y="1524000"/>
            <a:ext cx="8153400" cy="1722438"/>
          </a:xfrm>
          <a:prstGeom prst="rect">
            <a:avLst/>
          </a:prstGeom>
          <a:noFill/>
          <a:ln w="9525">
            <a:noFill/>
            <a:miter lim="800000"/>
            <a:headEnd/>
            <a:tailEnd/>
          </a:ln>
          <a:effectLst/>
        </p:spPr>
        <p:txBody>
          <a:bodyPr>
            <a:spAutoFit/>
          </a:bodyPr>
          <a:lstStyle/>
          <a:p>
            <a:pPr algn="just" rtl="1">
              <a:spcBef>
                <a:spcPct val="50000"/>
              </a:spcBef>
            </a:pPr>
            <a:r>
              <a:rPr lang="ar-SA" altLang="en-US" sz="3200" dirty="0">
                <a:solidFill>
                  <a:schemeClr val="bg1"/>
                </a:solidFill>
              </a:rPr>
              <a:t>- </a:t>
            </a:r>
            <a:r>
              <a:rPr lang="ar-SA" altLang="en-US" sz="3000" dirty="0">
                <a:solidFill>
                  <a:srgbClr val="0000FF"/>
                </a:solidFill>
              </a:rPr>
              <a:t>يستجيب للدعوة من كانت فطرته سليمة، وعقله مستقيم ويبتعد   عنها من عقم ذهنه ، واختل عقله ، وفسدت فطرته.</a:t>
            </a:r>
            <a:endParaRPr lang="en-US" altLang="en-US" sz="3000" dirty="0">
              <a:solidFill>
                <a:srgbClr val="0000FF"/>
              </a:solidFill>
            </a:endParaRPr>
          </a:p>
          <a:p>
            <a:pPr rtl="1">
              <a:spcBef>
                <a:spcPct val="50000"/>
              </a:spcBef>
            </a:pPr>
            <a:endParaRPr lang="en-US" altLang="en-US" sz="3000" dirty="0">
              <a:solidFill>
                <a:srgbClr val="0000FF"/>
              </a:solidFill>
            </a:endParaRPr>
          </a:p>
        </p:txBody>
      </p:sp>
      <p:sp>
        <p:nvSpPr>
          <p:cNvPr id="158725" name="Text Box 5"/>
          <p:cNvSpPr txBox="1">
            <a:spLocks noChangeArrowheads="1"/>
          </p:cNvSpPr>
          <p:nvPr/>
        </p:nvSpPr>
        <p:spPr bwMode="auto">
          <a:xfrm>
            <a:off x="0" y="2743200"/>
            <a:ext cx="8610600" cy="1722438"/>
          </a:xfrm>
          <a:prstGeom prst="rect">
            <a:avLst/>
          </a:prstGeom>
          <a:noFill/>
          <a:ln w="9525">
            <a:noFill/>
            <a:miter lim="800000"/>
            <a:headEnd/>
            <a:tailEnd/>
          </a:ln>
          <a:effectLst/>
        </p:spPr>
        <p:txBody>
          <a:bodyPr>
            <a:spAutoFit/>
          </a:bodyPr>
          <a:lstStyle/>
          <a:p>
            <a:pPr algn="just" rtl="1">
              <a:spcBef>
                <a:spcPct val="50000"/>
              </a:spcBef>
            </a:pPr>
            <a:r>
              <a:rPr lang="ar-SA" altLang="en-US" sz="3200" dirty="0">
                <a:solidFill>
                  <a:schemeClr val="bg1"/>
                </a:solidFill>
              </a:rPr>
              <a:t>- </a:t>
            </a:r>
            <a:r>
              <a:rPr lang="ar-SA" altLang="en-US" sz="3000" dirty="0">
                <a:solidFill>
                  <a:srgbClr val="0000FF"/>
                </a:solidFill>
              </a:rPr>
              <a:t>تبدأ الدعوات دائما بالعدد القليل وبالمستضعفين من الناس ثم تكبر   وترشد .</a:t>
            </a:r>
            <a:endParaRPr lang="en-US" altLang="en-US" sz="3000" dirty="0">
              <a:solidFill>
                <a:srgbClr val="0000FF"/>
              </a:solidFill>
            </a:endParaRPr>
          </a:p>
          <a:p>
            <a:pPr rtl="1">
              <a:spcBef>
                <a:spcPct val="50000"/>
              </a:spcBef>
            </a:pPr>
            <a:endParaRPr lang="en-US" altLang="en-US" sz="3000" dirty="0">
              <a:solidFill>
                <a:srgbClr val="0000FF"/>
              </a:solidFill>
            </a:endParaRPr>
          </a:p>
        </p:txBody>
      </p:sp>
      <p:sp>
        <p:nvSpPr>
          <p:cNvPr id="158726" name="Text Box 6"/>
          <p:cNvSpPr txBox="1">
            <a:spLocks noChangeArrowheads="1"/>
          </p:cNvSpPr>
          <p:nvPr/>
        </p:nvSpPr>
        <p:spPr bwMode="auto">
          <a:xfrm>
            <a:off x="457200" y="3276600"/>
            <a:ext cx="8153400" cy="2863850"/>
          </a:xfrm>
          <a:prstGeom prst="rect">
            <a:avLst/>
          </a:prstGeom>
          <a:noFill/>
          <a:ln w="9525">
            <a:noFill/>
            <a:miter lim="800000"/>
            <a:headEnd/>
            <a:tailEnd/>
          </a:ln>
          <a:effectLst/>
        </p:spPr>
        <p:txBody>
          <a:bodyPr>
            <a:spAutoFit/>
          </a:bodyPr>
          <a:lstStyle/>
          <a:p>
            <a:pPr algn="just" rtl="1">
              <a:spcBef>
                <a:spcPct val="50000"/>
              </a:spcBef>
            </a:pPr>
            <a:endParaRPr lang="ar-SA" altLang="en-US" sz="3200">
              <a:solidFill>
                <a:srgbClr val="0000FF"/>
              </a:solidFill>
            </a:endParaRPr>
          </a:p>
          <a:p>
            <a:pPr algn="just" rtl="1">
              <a:spcBef>
                <a:spcPct val="50000"/>
              </a:spcBef>
            </a:pPr>
            <a:r>
              <a:rPr lang="ar-SA" altLang="en-US" sz="3200">
                <a:solidFill>
                  <a:srgbClr val="0000FF"/>
                </a:solidFill>
              </a:rPr>
              <a:t>- </a:t>
            </a:r>
            <a:r>
              <a:rPr lang="ar-SA" altLang="en-US" sz="3000">
                <a:solidFill>
                  <a:srgbClr val="0000FF"/>
                </a:solidFill>
              </a:rPr>
              <a:t>على الداعية أن لايفشي سرا  يتعلق بالعقيدة الإسلامية لاسيما إذا كان في وقت انتشار الفتن إلا لمن يأمن سره وأهلا للثقة .</a:t>
            </a:r>
            <a:r>
              <a:rPr lang="ar-SA" altLang="en-US" sz="3200">
                <a:solidFill>
                  <a:srgbClr val="0000FF"/>
                </a:solidFill>
              </a:rPr>
              <a:t> </a:t>
            </a:r>
            <a:endParaRPr lang="en-US" altLang="en-US" sz="3200">
              <a:solidFill>
                <a:srgbClr val="0000FF"/>
              </a:solidFill>
            </a:endParaRPr>
          </a:p>
          <a:p>
            <a:pPr rtl="1">
              <a:spcBef>
                <a:spcPct val="50000"/>
              </a:spcBef>
            </a:pPr>
            <a:endParaRPr lang="ar-SA" altLang="en-US">
              <a:solidFill>
                <a:srgbClr val="0000FF"/>
              </a:solidFill>
            </a:endParaRPr>
          </a:p>
          <a:p>
            <a:pPr rtl="1">
              <a:spcBef>
                <a:spcPct val="50000"/>
              </a:spcBef>
            </a:pPr>
            <a:endParaRPr lang="en-US" altLang="en-US">
              <a:solidFill>
                <a:srgbClr val="0000FF"/>
              </a:solidFill>
            </a:endParaRPr>
          </a:p>
        </p:txBody>
      </p:sp>
      <p:sp>
        <p:nvSpPr>
          <p:cNvPr id="158727" name="Text Box 7"/>
          <p:cNvSpPr txBox="1">
            <a:spLocks noChangeArrowheads="1"/>
          </p:cNvSpPr>
          <p:nvPr/>
        </p:nvSpPr>
        <p:spPr bwMode="auto">
          <a:xfrm>
            <a:off x="0" y="5426075"/>
            <a:ext cx="9144000" cy="1431925"/>
          </a:xfrm>
          <a:prstGeom prst="rect">
            <a:avLst/>
          </a:prstGeom>
          <a:noFill/>
          <a:ln w="9525">
            <a:noFill/>
            <a:miter lim="800000"/>
            <a:headEnd/>
            <a:tailEnd/>
          </a:ln>
          <a:effectLst/>
        </p:spPr>
        <p:txBody>
          <a:bodyPr>
            <a:spAutoFit/>
          </a:bodyPr>
          <a:lstStyle/>
          <a:p>
            <a:pPr algn="just" rtl="1">
              <a:spcBef>
                <a:spcPct val="50000"/>
              </a:spcBef>
            </a:pPr>
            <a:r>
              <a:rPr lang="ar-SA" altLang="en-US" sz="3200" dirty="0">
                <a:solidFill>
                  <a:schemeClr val="bg1"/>
                </a:solidFill>
              </a:rPr>
              <a:t>      </a:t>
            </a:r>
            <a:r>
              <a:rPr lang="ar-SA" altLang="en-US" sz="3200" dirty="0">
                <a:solidFill>
                  <a:srgbClr val="0000FF"/>
                </a:solidFill>
              </a:rPr>
              <a:t>- إذا أراد المؤمن أن يتزود بالطاعة فيختار وقت كمثل الناس فيه      نيام ، وأن يكون المكان غير مكشوف ، كما فعل صلى الله عليه وسلم.</a:t>
            </a:r>
            <a:endParaRPr lang="en-US" altLang="en-US" sz="3200" dirty="0">
              <a:solidFill>
                <a:srgbClr val="0000FF"/>
              </a:solidFill>
            </a:endParaRPr>
          </a:p>
          <a:p>
            <a:pPr rtl="1"/>
            <a:endParaRPr lang="en-US" altLang="en-US" dirty="0">
              <a:solidFill>
                <a:srgbClr val="0000FF"/>
              </a:solidFill>
            </a:endParaRPr>
          </a:p>
        </p:txBody>
      </p:sp>
      <p:sp>
        <p:nvSpPr>
          <p:cNvPr id="158728" name="WordArt 8">
            <a:hlinkClick r:id="rId3" action="ppaction://hlinksldjump"/>
          </p:cNvPr>
          <p:cNvSpPr>
            <a:spLocks noChangeArrowheads="1" noChangeShapeType="1" noTextEdit="1"/>
          </p:cNvSpPr>
          <p:nvPr/>
        </p:nvSpPr>
        <p:spPr bwMode="auto">
          <a:xfrm>
            <a:off x="304800" y="228600"/>
            <a:ext cx="2362200" cy="676275"/>
          </a:xfrm>
          <a:prstGeom prst="rect">
            <a:avLst/>
          </a:prstGeom>
        </p:spPr>
        <p:txBody>
          <a:bodyPr wrap="none" fromWordArt="1">
            <a:prstTxWarp prst="textFadeUp">
              <a:avLst>
                <a:gd name="adj" fmla="val 7593"/>
              </a:avLst>
            </a:prstTxWarp>
          </a:bodyPr>
          <a:lstStyle/>
          <a:p>
            <a:pPr algn="ctr" rtl="1"/>
            <a:endParaRPr lang="ar-EG" sz="3600" kern="10" dirty="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20" name="Rectangle 4">
            <a:hlinkClick r:id="rId2"/>
          </p:cNvPr>
          <p:cNvSpPr>
            <a:spLocks noChangeArrowheads="1"/>
          </p:cNvSpPr>
          <p:nvPr/>
        </p:nvSpPr>
        <p:spPr bwMode="auto">
          <a:xfrm>
            <a:off x="3619500" y="2805113"/>
            <a:ext cx="9144000" cy="0"/>
          </a:xfrm>
          <a:prstGeom prst="rect">
            <a:avLst/>
          </a:prstGeom>
          <a:noFill/>
          <a:ln w="12700">
            <a:noFill/>
            <a:miter lim="800000"/>
            <a:headEnd type="none" w="sm" len="sm"/>
            <a:tailEnd type="none" w="sm" len="sm"/>
          </a:ln>
          <a:effectLst/>
        </p:spPr>
        <p:txBody>
          <a:bodyPr>
            <a:spAutoFit/>
          </a:bodyPr>
          <a:lstStyle/>
          <a:p>
            <a:endParaRPr lang="ar-EG"/>
          </a:p>
        </p:txBody>
      </p:sp>
      <p:sp>
        <p:nvSpPr>
          <p:cNvPr id="162821" name="Rectangle 5"/>
          <p:cNvSpPr>
            <a:spLocks noChangeArrowheads="1"/>
          </p:cNvSpPr>
          <p:nvPr/>
        </p:nvSpPr>
        <p:spPr bwMode="auto">
          <a:xfrm>
            <a:off x="3738563" y="2795588"/>
            <a:ext cx="9144000" cy="0"/>
          </a:xfrm>
          <a:prstGeom prst="rect">
            <a:avLst/>
          </a:prstGeom>
          <a:noFill/>
          <a:ln w="12700">
            <a:noFill/>
            <a:miter lim="800000"/>
            <a:headEnd type="none" w="sm" len="sm"/>
            <a:tailEnd type="none" w="sm" len="sm"/>
          </a:ln>
          <a:effectLst/>
        </p:spPr>
        <p:txBody>
          <a:bodyPr>
            <a:spAutoFit/>
          </a:bodyPr>
          <a:lstStyle/>
          <a:p>
            <a:endParaRPr lang="ar-EG"/>
          </a:p>
        </p:txBody>
      </p:sp>
      <p:sp>
        <p:nvSpPr>
          <p:cNvPr id="162823" name="WordArt 7"/>
          <p:cNvSpPr>
            <a:spLocks noChangeArrowheads="1" noChangeShapeType="1" noTextEdit="1"/>
          </p:cNvSpPr>
          <p:nvPr/>
        </p:nvSpPr>
        <p:spPr bwMode="auto">
          <a:xfrm>
            <a:off x="1371600" y="1981200"/>
            <a:ext cx="6415110" cy="1790700"/>
          </a:xfrm>
          <a:prstGeom prst="rect">
            <a:avLst/>
          </a:prstGeom>
        </p:spPr>
        <p:txBody>
          <a:bodyPr wrap="none" fromWordArt="1">
            <a:prstTxWarp prst="textFadeUp">
              <a:avLst>
                <a:gd name="adj" fmla="val 0"/>
              </a:avLst>
            </a:prstTxWarp>
          </a:bodyPr>
          <a:lstStyle/>
          <a:p>
            <a:pPr algn="ctr" rtl="1"/>
            <a:r>
              <a:rPr lang="ar-EG" sz="3600" kern="10" dirty="0">
                <a:ln w="12700">
                  <a:solidFill>
                    <a:srgbClr val="B2B2B2"/>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l-Kharashi 20"/>
              </a:rPr>
              <a:t>الدعوة العلنية في مكة</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noFill/>
        </p:spPr>
        <p:txBody>
          <a:bodyPr/>
          <a:lstStyle/>
          <a:p>
            <a:pPr algn="ctr" rtl="1"/>
            <a:r>
              <a:rPr lang="ar-SA" altLang="en-US" u="sng" dirty="0">
                <a:solidFill>
                  <a:schemeClr val="tx1"/>
                </a:solidFill>
                <a:cs typeface="DecoType Naskh Extensions" pitchFamily="2" charset="-78"/>
              </a:rPr>
              <a:t>أولا:الجهر بالدعوة من جبل الصفا</a:t>
            </a:r>
            <a:endParaRPr lang="en-US" altLang="en-US" dirty="0">
              <a:solidFill>
                <a:schemeClr val="tx1"/>
              </a:solidFill>
            </a:endParaRPr>
          </a:p>
        </p:txBody>
      </p:sp>
      <p:sp>
        <p:nvSpPr>
          <p:cNvPr id="164867" name="Rectangle 3"/>
          <p:cNvSpPr>
            <a:spLocks noGrp="1" noChangeArrowheads="1"/>
          </p:cNvSpPr>
          <p:nvPr>
            <p:ph type="body" sz="half" idx="1"/>
          </p:nvPr>
        </p:nvSpPr>
        <p:spPr>
          <a:xfrm>
            <a:off x="0" y="1447800"/>
            <a:ext cx="8915400" cy="4695844"/>
          </a:xfrm>
          <a:noFill/>
        </p:spPr>
        <p:txBody>
          <a:bodyPr>
            <a:normAutofit lnSpcReduction="10000"/>
          </a:bodyPr>
          <a:lstStyle/>
          <a:p>
            <a:pPr algn="just" rtl="1">
              <a:buFontTx/>
              <a:buNone/>
            </a:pPr>
            <a:r>
              <a:rPr lang="en-US" altLang="en-US" sz="2800" dirty="0">
                <a:solidFill>
                  <a:schemeClr val="bg1"/>
                </a:solidFill>
              </a:rPr>
              <a:t>. </a:t>
            </a:r>
            <a:r>
              <a:rPr lang="en-US" altLang="en-US" sz="3600" dirty="0">
                <a:solidFill>
                  <a:srgbClr val="FF99CC"/>
                </a:solidFill>
              </a:rPr>
              <a:t>  </a:t>
            </a:r>
            <a:r>
              <a:rPr lang="ar-SA" altLang="en-US" sz="3600" b="1" dirty="0">
                <a:cs typeface="Akhbar MT" pitchFamily="2" charset="-78"/>
              </a:rPr>
              <a:t>لما نزلت هـذه الآية :(و أنذر عشيرتك الأقربين</a:t>
            </a:r>
            <a:r>
              <a:rPr lang="en-US" altLang="en-US" sz="3600" b="1" dirty="0">
                <a:cs typeface="Akhbar MT" pitchFamily="2" charset="-78"/>
              </a:rPr>
              <a:t>)</a:t>
            </a:r>
          </a:p>
          <a:p>
            <a:pPr algn="just">
              <a:buNone/>
            </a:pPr>
            <a:r>
              <a:rPr lang="ar-SA" altLang="en-US" sz="3600" b="1" dirty="0" smtClean="0">
                <a:cs typeface="Akhbar MT" pitchFamily="2" charset="-78"/>
              </a:rPr>
              <a:t>خرج الرسول (صلى الله عليه وسلم )  حتى</a:t>
            </a:r>
            <a:r>
              <a:rPr lang="en-US" altLang="en-US" sz="3600" b="1" dirty="0">
                <a:cs typeface="Akhbar MT" pitchFamily="2" charset="-78"/>
              </a:rPr>
              <a:t> </a:t>
            </a:r>
            <a:r>
              <a:rPr lang="ar-SA" altLang="en-US" sz="3600" b="1" dirty="0">
                <a:cs typeface="Akhbar MT" pitchFamily="2" charset="-78"/>
              </a:rPr>
              <a:t>صعد </a:t>
            </a:r>
            <a:r>
              <a:rPr lang="ar-SA" altLang="en-US" sz="3600" b="1" dirty="0" smtClean="0">
                <a:cs typeface="Akhbar MT" pitchFamily="2" charset="-78"/>
              </a:rPr>
              <a:t>الصفا,فهتف :ا </a:t>
            </a:r>
            <a:r>
              <a:rPr lang="ar-SA" altLang="en-US" sz="3600" b="1" dirty="0">
                <a:cs typeface="Akhbar MT" pitchFamily="2" charset="-78"/>
              </a:rPr>
              <a:t>فـقـال :يا صباحاه </a:t>
            </a:r>
            <a:r>
              <a:rPr lang="ar-SA" altLang="en-US" sz="3600" b="1" dirty="0" smtClean="0">
                <a:cs typeface="Akhbar MT" pitchFamily="2" charset="-78"/>
              </a:rPr>
              <a:t>,فقالوا: من هذا؟فاجتمعوا إليه ,فقال : أريتم إن أخبرتكم أن خيلا تخرج من سفح هذا الجبل أكنتم مصدقي ؟قالوا:ما جربنا عليك كذبا .قال :فإني  نذير </a:t>
            </a:r>
            <a:r>
              <a:rPr lang="ar-SA" altLang="en-US" sz="3600" b="1" dirty="0">
                <a:cs typeface="Akhbar MT" pitchFamily="2" charset="-78"/>
              </a:rPr>
              <a:t>لكم بين يدي عذاب </a:t>
            </a:r>
            <a:r>
              <a:rPr lang="ar-SA" altLang="en-US" sz="3600" b="1" dirty="0" smtClean="0">
                <a:cs typeface="Akhbar MT" pitchFamily="2" charset="-78"/>
              </a:rPr>
              <a:t>عظيم </a:t>
            </a:r>
            <a:r>
              <a:rPr lang="en-US" altLang="en-US" sz="3600" b="1" dirty="0" smtClean="0">
                <a:cs typeface="Akhbar MT" pitchFamily="2" charset="-78"/>
              </a:rPr>
              <a:t>.</a:t>
            </a:r>
            <a:endParaRPr lang="en-US" altLang="en-US" sz="3600" b="1" dirty="0">
              <a:cs typeface="Akhbar MT" pitchFamily="2" charset="-78"/>
            </a:endParaRPr>
          </a:p>
          <a:p>
            <a:pPr algn="just" rtl="1">
              <a:buFontTx/>
              <a:buNone/>
            </a:pPr>
            <a:r>
              <a:rPr lang="ar-SA" altLang="en-US" sz="3600" b="1" dirty="0">
                <a:cs typeface="Akhbar MT" pitchFamily="2" charset="-78"/>
              </a:rPr>
              <a:t>فقال </a:t>
            </a:r>
            <a:r>
              <a:rPr lang="ar-SA" altLang="en-US" sz="3600" b="1" dirty="0" smtClean="0">
                <a:cs typeface="Akhbar MT" pitchFamily="2" charset="-78"/>
              </a:rPr>
              <a:t>أبو </a:t>
            </a:r>
            <a:r>
              <a:rPr lang="ar-SA" altLang="en-US" sz="3600" b="1" dirty="0">
                <a:cs typeface="Akhbar MT" pitchFamily="2" charset="-78"/>
              </a:rPr>
              <a:t>لهب :تبا </a:t>
            </a:r>
            <a:r>
              <a:rPr lang="ar-SA" altLang="en-US" sz="3600" b="1" dirty="0" err="1">
                <a:cs typeface="Akhbar MT" pitchFamily="2" charset="-78"/>
              </a:rPr>
              <a:t>لك</a:t>
            </a:r>
            <a:r>
              <a:rPr lang="ar-SA" altLang="en-US" sz="3600" b="1" dirty="0">
                <a:cs typeface="Akhbar MT" pitchFamily="2" charset="-78"/>
              </a:rPr>
              <a:t> </a:t>
            </a:r>
            <a:r>
              <a:rPr lang="ar-SA" altLang="en-US" sz="3600" b="1" dirty="0" smtClean="0">
                <a:cs typeface="Akhbar MT" pitchFamily="2" charset="-78"/>
              </a:rPr>
              <a:t>ما جمعتنا إلا لهذا؟ثم قام </a:t>
            </a:r>
            <a:endParaRPr lang="en-US" altLang="en-US" sz="3600" b="1" dirty="0">
              <a:cs typeface="Akhbar MT" pitchFamily="2" charset="-78"/>
            </a:endParaRPr>
          </a:p>
          <a:p>
            <a:pPr algn="just" rtl="1">
              <a:buFontTx/>
              <a:buNone/>
            </a:pPr>
            <a:r>
              <a:rPr lang="ar-SA" altLang="en-US" sz="3600" b="1" dirty="0">
                <a:cs typeface="Akhbar MT" pitchFamily="2" charset="-78"/>
              </a:rPr>
              <a:t>فانزل اللّه تعالى : ( تبت يدا </a:t>
            </a:r>
            <a:r>
              <a:rPr lang="ar-SA" altLang="en-US" sz="3600" b="1" dirty="0" smtClean="0">
                <a:cs typeface="Akhbar MT" pitchFamily="2" charset="-78"/>
              </a:rPr>
              <a:t>أبي </a:t>
            </a:r>
            <a:r>
              <a:rPr lang="ar-SA" altLang="en-US" sz="3600" b="1" dirty="0">
                <a:cs typeface="Akhbar MT" pitchFamily="2" charset="-78"/>
              </a:rPr>
              <a:t>لهب وتب ) </a:t>
            </a:r>
            <a:r>
              <a:rPr lang="ar-SA" altLang="en-US" sz="3600" b="1" dirty="0" smtClean="0">
                <a:cs typeface="Akhbar MT" pitchFamily="2" charset="-78"/>
              </a:rPr>
              <a:t>إلى </a:t>
            </a:r>
            <a:r>
              <a:rPr lang="ar-SA" altLang="en-US" sz="3600" b="1" dirty="0">
                <a:cs typeface="Akhbar MT" pitchFamily="2" charset="-78"/>
              </a:rPr>
              <a:t>آخر السورة على </a:t>
            </a:r>
            <a:r>
              <a:rPr lang="ar-SA" altLang="en-US" sz="3600" b="1" dirty="0" smtClean="0">
                <a:cs typeface="Akhbar MT" pitchFamily="2" charset="-78"/>
              </a:rPr>
              <a:t>أبو </a:t>
            </a:r>
            <a:r>
              <a:rPr lang="ar-SA" altLang="en-US" sz="3600" b="1" dirty="0">
                <a:cs typeface="Akhbar MT" pitchFamily="2" charset="-78"/>
              </a:rPr>
              <a:t>لهب</a:t>
            </a:r>
            <a:endParaRPr lang="en-US" altLang="en-US" sz="2800" b="1" dirty="0">
              <a:cs typeface="Akhbar MT" pitchFamily="2" charset="-78"/>
            </a:endParaRPr>
          </a:p>
        </p:txBody>
      </p:sp>
    </p:spTree>
  </p:cSld>
  <p:clrMapOvr>
    <a:masterClrMapping/>
  </p:clrMapOvr>
  <p:transition advClick="0"/>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idx="1"/>
          </p:nvPr>
        </p:nvSpPr>
        <p:spPr>
          <a:xfrm>
            <a:off x="304800" y="533400"/>
            <a:ext cx="8839200" cy="5395930"/>
          </a:xfrm>
          <a:noFill/>
        </p:spPr>
        <p:txBody>
          <a:bodyPr/>
          <a:lstStyle/>
          <a:p>
            <a:pPr algn="just" rtl="1">
              <a:buFontTx/>
              <a:buNone/>
            </a:pPr>
            <a:r>
              <a:rPr lang="ar-SA" altLang="en-US" sz="3600" b="1" dirty="0">
                <a:cs typeface="Akhbar MT" pitchFamily="2" charset="-78"/>
              </a:rPr>
              <a:t>روي </a:t>
            </a:r>
            <a:r>
              <a:rPr lang="ar-SA" altLang="en-US" sz="3600" b="1" dirty="0" smtClean="0">
                <a:cs typeface="Akhbar MT" pitchFamily="2" charset="-78"/>
              </a:rPr>
              <a:t>انه </a:t>
            </a:r>
            <a:r>
              <a:rPr lang="ar-SA" altLang="en-US" sz="3600" b="1" dirty="0">
                <a:cs typeface="Akhbar MT" pitchFamily="2" charset="-78"/>
              </a:rPr>
              <a:t>لما نزل قوله ( وانـذر عشيرتك </a:t>
            </a:r>
            <a:r>
              <a:rPr lang="ar-SA" altLang="en-US" sz="3600" b="1" dirty="0" smtClean="0">
                <a:cs typeface="Akhbar MT" pitchFamily="2" charset="-78"/>
              </a:rPr>
              <a:t>الأقربين </a:t>
            </a:r>
            <a:r>
              <a:rPr lang="ar-SA" altLang="en-US" sz="3600" b="1" dirty="0">
                <a:cs typeface="Akhbar MT" pitchFamily="2" charset="-78"/>
              </a:rPr>
              <a:t>) (أي بعد هذه المرحلة ) صعد رسول اللّه </a:t>
            </a:r>
            <a:r>
              <a:rPr lang="ar-SA" altLang="en-US" sz="3600" b="1" dirty="0" err="1">
                <a:cs typeface="Akhbar MT" pitchFamily="2" charset="-78"/>
              </a:rPr>
              <a:t>ـ</a:t>
            </a:r>
            <a:r>
              <a:rPr lang="ar-SA" altLang="en-US" sz="3600" b="1" dirty="0">
                <a:cs typeface="Akhbar MT" pitchFamily="2" charset="-78"/>
              </a:rPr>
              <a:t> ذات يوم </a:t>
            </a:r>
            <a:r>
              <a:rPr lang="ar-SA" altLang="en-US" sz="3600" b="1" dirty="0" err="1">
                <a:cs typeface="Akhbar MT" pitchFamily="2" charset="-78"/>
              </a:rPr>
              <a:t>ـ</a:t>
            </a:r>
            <a:r>
              <a:rPr lang="ar-SA" altLang="en-US" sz="3600" b="1" dirty="0">
                <a:cs typeface="Akhbar MT" pitchFamily="2" charset="-78"/>
              </a:rPr>
              <a:t> الصفا , فقال : يا صـبـاحـاه </a:t>
            </a:r>
            <a:r>
              <a:rPr lang="ar-SA" altLang="en-US" sz="3600" b="1" dirty="0" smtClean="0">
                <a:cs typeface="Akhbar MT" pitchFamily="2" charset="-78"/>
              </a:rPr>
              <a:t>الخ ..ما </a:t>
            </a:r>
            <a:r>
              <a:rPr lang="ar-SA" altLang="en-US" sz="3600" b="1" dirty="0">
                <a:cs typeface="Akhbar MT" pitchFamily="2" charset="-78"/>
              </a:rPr>
              <a:t>كنتم تصدقونني ؟ قالوا : بلى , قال : فاني نذير لكم بين يدي عذاب شديد. ثم انه خطب فقال : أيها الناس , </a:t>
            </a:r>
            <a:r>
              <a:rPr lang="ar-SA" altLang="en-US" sz="3600" b="1" dirty="0" smtClean="0">
                <a:cs typeface="Akhbar MT" pitchFamily="2" charset="-78"/>
              </a:rPr>
              <a:t>إن </a:t>
            </a:r>
            <a:r>
              <a:rPr lang="ar-SA" altLang="en-US" sz="3600" b="1" dirty="0">
                <a:cs typeface="Akhbar MT" pitchFamily="2" charset="-78"/>
              </a:rPr>
              <a:t>الرائد لا يكذب أهله ,ولو كنت كاذبا لما كذبتكم , واللّه الـذي لا الـه إلا هـو , أنى رسول اللّه إليكم حقا خاصة والى الناس عامة , واللّه لتموتون كما تـنـامـون ,ولـتـبـعـثـون كما تستيقظون , ولتحاسبون كما تعملون , ولتجزون بالإحسان إحسانا </a:t>
            </a:r>
            <a:r>
              <a:rPr lang="ar-SA" altLang="en-US" sz="3600" b="1" dirty="0" smtClean="0">
                <a:cs typeface="Akhbar MT" pitchFamily="2" charset="-78"/>
              </a:rPr>
              <a:t>وبالسوء سوءا, </a:t>
            </a:r>
            <a:r>
              <a:rPr lang="ar-SA" altLang="en-US" sz="3600" b="1" dirty="0">
                <a:cs typeface="Akhbar MT" pitchFamily="2" charset="-78"/>
              </a:rPr>
              <a:t>وإنها الجنة أبدا أو النار أبدا وإنكم أول من أنذرتم</a:t>
            </a:r>
            <a:r>
              <a:rPr lang="en-US" altLang="en-US" sz="3600" b="1" dirty="0">
                <a:cs typeface="Akhbar MT" pitchFamily="2" charset="-78"/>
              </a:rPr>
              <a:t> </a:t>
            </a:r>
            <a:r>
              <a:rPr lang="en-US" altLang="en-US" b="1" dirty="0" smtClean="0"/>
              <a:t>.</a:t>
            </a:r>
          </a:p>
          <a:p>
            <a:pPr algn="r" rtl="1">
              <a:buNone/>
            </a:pPr>
            <a:endParaRPr lang="en-US" altLang="en-US" dirty="0"/>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5" name="Rectangle 3"/>
          <p:cNvSpPr>
            <a:spLocks noGrp="1" noChangeArrowheads="1"/>
          </p:cNvSpPr>
          <p:nvPr>
            <p:ph type="body" sz="half" idx="1"/>
          </p:nvPr>
        </p:nvSpPr>
        <p:spPr>
          <a:xfrm>
            <a:off x="0" y="0"/>
            <a:ext cx="9144000" cy="6858000"/>
          </a:xfrm>
          <a:noFill/>
        </p:spPr>
        <p:txBody>
          <a:bodyPr>
            <a:noAutofit/>
          </a:bodyPr>
          <a:lstStyle/>
          <a:p>
            <a:pPr algn="just" rtl="1">
              <a:buFontTx/>
              <a:buNone/>
            </a:pPr>
            <a:r>
              <a:rPr lang="en-US" altLang="en-US" sz="4400" b="1" dirty="0" smtClean="0">
                <a:cs typeface="Akhbar MT" pitchFamily="2" charset="-78"/>
              </a:rPr>
              <a:t>) </a:t>
            </a:r>
            <a:r>
              <a:rPr lang="ar-SA" altLang="en-US" sz="4400" b="1" dirty="0" err="1" smtClean="0">
                <a:cs typeface="Akhbar MT" pitchFamily="2" charset="-78"/>
              </a:rPr>
              <a:t>فاصدع</a:t>
            </a:r>
            <a:r>
              <a:rPr lang="ar-SA" altLang="en-US" sz="4400" b="1" dirty="0" smtClean="0">
                <a:cs typeface="Akhbar MT" pitchFamily="2" charset="-78"/>
              </a:rPr>
              <a:t> </a:t>
            </a:r>
            <a:r>
              <a:rPr lang="ar-SA" altLang="en-US" sz="4400" b="1" dirty="0">
                <a:cs typeface="Akhbar MT" pitchFamily="2" charset="-78"/>
              </a:rPr>
              <a:t>بما تؤمر واعرض عن المشركين  ) </a:t>
            </a:r>
            <a:r>
              <a:rPr lang="ar-SA" altLang="en-US" sz="4400" b="1" dirty="0" smtClean="0">
                <a:cs typeface="Akhbar MT" pitchFamily="2" charset="-78"/>
              </a:rPr>
              <a:t>أي </a:t>
            </a:r>
            <a:r>
              <a:rPr lang="ar-SA" altLang="en-US" sz="4400" b="1" dirty="0">
                <a:cs typeface="Akhbar MT" pitchFamily="2" charset="-78"/>
              </a:rPr>
              <a:t>اظهر </a:t>
            </a:r>
            <a:r>
              <a:rPr lang="ar-SA" altLang="en-US" sz="4400" b="1" dirty="0" smtClean="0">
                <a:cs typeface="Akhbar MT" pitchFamily="2" charset="-78"/>
              </a:rPr>
              <a:t>وأعلن  </a:t>
            </a:r>
            <a:r>
              <a:rPr lang="ar-SA" altLang="en-US" sz="4400" b="1" dirty="0">
                <a:cs typeface="Akhbar MT" pitchFamily="2" charset="-78"/>
              </a:rPr>
              <a:t>خطب النبي (ص ) للدعوة العلنية :. (يـا مـعـشـر قريش , يا معشر العرب , ادعوكم إلى شهادة </a:t>
            </a:r>
            <a:r>
              <a:rPr lang="ar-SA" altLang="en-US" sz="4400" b="1" dirty="0" smtClean="0">
                <a:cs typeface="Akhbar MT" pitchFamily="2" charset="-78"/>
              </a:rPr>
              <a:t>أن </a:t>
            </a:r>
            <a:r>
              <a:rPr lang="ar-SA" altLang="en-US" sz="4400" b="1" dirty="0">
                <a:cs typeface="Akhbar MT" pitchFamily="2" charset="-78"/>
              </a:rPr>
              <a:t>لا اله إلا </a:t>
            </a:r>
            <a:r>
              <a:rPr lang="ar-SA" altLang="en-US" sz="4400" b="1" dirty="0" smtClean="0">
                <a:cs typeface="Akhbar MT" pitchFamily="2" charset="-78"/>
              </a:rPr>
              <a:t>اللّه واني </a:t>
            </a:r>
            <a:r>
              <a:rPr lang="ar-SA" altLang="en-US" sz="4400" b="1" dirty="0">
                <a:cs typeface="Akhbar MT" pitchFamily="2" charset="-78"/>
              </a:rPr>
              <a:t>رسول اللّه , وآمركم بخلع </a:t>
            </a:r>
            <a:r>
              <a:rPr lang="ar-SA" altLang="en-US" sz="4400" b="1" dirty="0" smtClean="0">
                <a:cs typeface="Akhbar MT" pitchFamily="2" charset="-78"/>
              </a:rPr>
              <a:t>الأنداد والأصنام </a:t>
            </a:r>
            <a:r>
              <a:rPr lang="ar-SA" altLang="en-US" sz="4400" b="1" dirty="0">
                <a:cs typeface="Akhbar MT" pitchFamily="2" charset="-78"/>
              </a:rPr>
              <a:t>, فأجيبوني تملكوا </a:t>
            </a:r>
            <a:r>
              <a:rPr lang="ar-SA" altLang="en-US" sz="4400" b="1" dirty="0" err="1" smtClean="0">
                <a:cs typeface="Akhbar MT" pitchFamily="2" charset="-78"/>
              </a:rPr>
              <a:t>بها</a:t>
            </a:r>
            <a:r>
              <a:rPr lang="ar-SA" altLang="en-US" sz="4400" b="1" dirty="0" smtClean="0">
                <a:cs typeface="Akhbar MT" pitchFamily="2" charset="-78"/>
              </a:rPr>
              <a:t> العرب </a:t>
            </a:r>
            <a:r>
              <a:rPr lang="ar-SA" altLang="en-US" sz="4400" b="1" dirty="0">
                <a:cs typeface="Akhbar MT" pitchFamily="2" charset="-78"/>
              </a:rPr>
              <a:t>وتدين لكم العجم , وتكونوا ملوكا في الجنة )).(أني رسول اللّه , ادعوكم إلى عبادة اللّه وحده وترك عبادة الأصنام التي لا تنفع ولا تضر , ولا تخلق ولا ترزق , ولا تحيي ولا تميت )) فاستهزأت </a:t>
            </a:r>
            <a:r>
              <a:rPr lang="ar-SA" altLang="en-US" sz="4400" b="1" dirty="0" err="1">
                <a:cs typeface="Akhbar MT" pitchFamily="2" charset="-78"/>
              </a:rPr>
              <a:t>به</a:t>
            </a:r>
            <a:r>
              <a:rPr lang="ar-SA" altLang="en-US" sz="4400" b="1" dirty="0">
                <a:cs typeface="Akhbar MT" pitchFamily="2" charset="-78"/>
              </a:rPr>
              <a:t> قريش وآذته</a:t>
            </a:r>
            <a:r>
              <a:rPr lang="en-US" altLang="en-US" sz="4400" dirty="0">
                <a:cs typeface="Akhbar MT" pitchFamily="2" charset="-78"/>
              </a:rPr>
              <a:t> </a:t>
            </a:r>
          </a:p>
        </p:txBody>
      </p:sp>
      <p:pic>
        <p:nvPicPr>
          <p:cNvPr id="166916" name="Picture 4" descr="من جبال مكة"/>
          <p:cNvPicPr>
            <a:picLocks noGrp="1" noChangeAspect="1" noChangeArrowheads="1"/>
          </p:cNvPicPr>
          <p:nvPr>
            <p:ph type="clipArt" sz="half" idx="2"/>
          </p:nvPr>
        </p:nvPicPr>
        <p:blipFill>
          <a:blip r:embed="rId2" r:link="rId3" cstate="print"/>
          <a:srcRect/>
          <a:stretch>
            <a:fillRect/>
          </a:stretch>
        </p:blipFill>
        <p:spPr>
          <a:xfrm>
            <a:off x="304800" y="5181600"/>
            <a:ext cx="2095500" cy="1416050"/>
          </a:xfrm>
          <a:noFill/>
          <a:ln/>
        </p:spPr>
      </p:pic>
    </p:spTree>
  </p:cSld>
  <p:clrMapOvr>
    <a:masterClrMapping/>
  </p:clrMapOvr>
  <p:transition advClick="0"/>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a:xfrm>
            <a:off x="457200" y="704088"/>
            <a:ext cx="8229600" cy="796086"/>
          </a:xfrm>
          <a:noFill/>
        </p:spPr>
        <p:txBody>
          <a:bodyPr>
            <a:normAutofit fontScale="90000"/>
          </a:bodyPr>
          <a:lstStyle/>
          <a:p>
            <a:pPr algn="ctr"/>
            <a:r>
              <a:rPr lang="ar-SA" altLang="en-US" b="1" i="1" dirty="0">
                <a:solidFill>
                  <a:srgbClr val="0000FF"/>
                </a:solidFill>
                <a:cs typeface="DecoType Naskh Extensions" pitchFamily="2" charset="-78"/>
              </a:rPr>
              <a:t>كانت الدعوة تتم على ثلاث اتجاهات</a:t>
            </a:r>
            <a:endParaRPr lang="en-US" altLang="en-US" b="1" i="1" dirty="0"/>
          </a:p>
        </p:txBody>
      </p:sp>
      <p:sp>
        <p:nvSpPr>
          <p:cNvPr id="167939" name="Rectangle 3"/>
          <p:cNvSpPr>
            <a:spLocks noGrp="1" noChangeArrowheads="1"/>
          </p:cNvSpPr>
          <p:nvPr>
            <p:ph idx="1"/>
          </p:nvPr>
        </p:nvSpPr>
        <p:spPr>
          <a:xfrm>
            <a:off x="0" y="1857364"/>
            <a:ext cx="8458200" cy="4714908"/>
          </a:xfrm>
          <a:noFill/>
        </p:spPr>
        <p:txBody>
          <a:bodyPr>
            <a:normAutofit/>
          </a:bodyPr>
          <a:lstStyle/>
          <a:p>
            <a:pPr algn="just" rtl="1">
              <a:buFontTx/>
              <a:buNone/>
            </a:pPr>
            <a:r>
              <a:rPr lang="ar-SA" altLang="en-US" sz="2800" b="1" dirty="0">
                <a:latin typeface="Agency FB" pitchFamily="34" charset="0"/>
              </a:rPr>
              <a:t>الأول: بيان معني الشرك بالله .وتجعله من الخاسرين في الدنيا والآخرة</a:t>
            </a:r>
            <a:r>
              <a:rPr lang="en-US" altLang="en-US" sz="2800" b="1" dirty="0">
                <a:latin typeface="Agency FB" pitchFamily="34" charset="0"/>
              </a:rPr>
              <a:t>.</a:t>
            </a:r>
          </a:p>
          <a:p>
            <a:pPr algn="just" rtl="1">
              <a:buFontTx/>
              <a:buNone/>
            </a:pPr>
            <a:r>
              <a:rPr lang="ar-SA" altLang="en-US" sz="2800" b="1" dirty="0">
                <a:latin typeface="Agency FB" pitchFamily="34" charset="0"/>
              </a:rPr>
              <a:t>الثاني: بيان أن هناك يوما أخر يبعث فيه الناس بعد موتهم للجزاء خير أو شر</a:t>
            </a:r>
            <a:r>
              <a:rPr lang="en-US" altLang="en-US" sz="2800" b="1" dirty="0">
                <a:latin typeface="Agency FB" pitchFamily="34" charset="0"/>
              </a:rPr>
              <a:t>.</a:t>
            </a:r>
          </a:p>
          <a:p>
            <a:pPr algn="just" rtl="1">
              <a:buFontTx/>
              <a:buNone/>
            </a:pPr>
            <a:r>
              <a:rPr lang="ar-SA" altLang="en-US" sz="2800" b="1" dirty="0">
                <a:latin typeface="Agency FB" pitchFamily="34" charset="0"/>
              </a:rPr>
              <a:t>الثالث: محاربة السلوكيات الخاطئة وبيان أحكامها</a:t>
            </a:r>
            <a:r>
              <a:rPr lang="en-US" altLang="en-US" sz="2800" dirty="0">
                <a:latin typeface="Agency FB" pitchFamily="34" charset="0"/>
              </a:rPr>
              <a:t>.</a:t>
            </a:r>
          </a:p>
        </p:txBody>
      </p:sp>
      <p:sp>
        <p:nvSpPr>
          <p:cNvPr id="167940" name="Rectangle 4"/>
          <p:cNvSpPr>
            <a:spLocks noChangeArrowheads="1"/>
          </p:cNvSpPr>
          <p:nvPr/>
        </p:nvSpPr>
        <p:spPr bwMode="auto">
          <a:xfrm>
            <a:off x="3886200" y="2800350"/>
            <a:ext cx="9144000" cy="0"/>
          </a:xfrm>
          <a:prstGeom prst="rect">
            <a:avLst/>
          </a:prstGeom>
          <a:noFill/>
          <a:ln w="12700">
            <a:noFill/>
            <a:miter lim="800000"/>
            <a:headEnd type="none" w="sm" len="sm"/>
            <a:tailEnd type="none" w="sm" len="sm"/>
          </a:ln>
          <a:effectLst/>
        </p:spPr>
        <p:txBody>
          <a:bodyPr>
            <a:spAutoFit/>
          </a:bodyPr>
          <a:lstStyle/>
          <a:p>
            <a:endParaRPr lang="ar-EG"/>
          </a:p>
        </p:txBody>
      </p:sp>
      <p:pic>
        <p:nvPicPr>
          <p:cNvPr id="167941" name="Picture 5" descr="http://www.islamweb.net/seera/images/20w2.JPG"/>
          <p:cNvPicPr>
            <a:picLocks noChangeAspect="1" noChangeArrowheads="1"/>
          </p:cNvPicPr>
          <p:nvPr/>
        </p:nvPicPr>
        <p:blipFill>
          <a:blip r:embed="rId2" r:link="rId3" cstate="print"/>
          <a:srcRect/>
          <a:stretch>
            <a:fillRect/>
          </a:stretch>
        </p:blipFill>
        <p:spPr bwMode="auto">
          <a:xfrm>
            <a:off x="500034" y="4143380"/>
            <a:ext cx="2428892" cy="2286016"/>
          </a:xfrm>
          <a:prstGeom prst="rect">
            <a:avLst/>
          </a:prstGeom>
          <a:noFill/>
        </p:spPr>
      </p:pic>
      <p:sp>
        <p:nvSpPr>
          <p:cNvPr id="167942" name="WordArt 6">
            <a:hlinkClick r:id="rId4"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WordArt 2"/>
          <p:cNvSpPr>
            <a:spLocks noChangeArrowheads="1" noChangeShapeType="1" noTextEdit="1"/>
          </p:cNvSpPr>
          <p:nvPr/>
        </p:nvSpPr>
        <p:spPr bwMode="auto">
          <a:xfrm>
            <a:off x="3124200" y="4724400"/>
            <a:ext cx="5638800" cy="1409700"/>
          </a:xfrm>
          <a:prstGeom prst="rect">
            <a:avLst/>
          </a:prstGeom>
        </p:spPr>
        <p:txBody>
          <a:bodyPr wrap="none" fromWordArt="1">
            <a:prstTxWarp prst="textFadeUp">
              <a:avLst>
                <a:gd name="adj" fmla="val 0"/>
              </a:avLst>
            </a:prstTxWarp>
          </a:bodyPr>
          <a:lstStyle/>
          <a:p>
            <a:pPr algn="ctr" rtl="1"/>
            <a:r>
              <a:rPr lang="ar-EG" sz="3600" kern="10" dirty="0">
                <a:ln w="12700">
                  <a:solidFill>
                    <a:srgbClr val="00CC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l-Kharshi 10"/>
              </a:rPr>
              <a:t>ولا تنسونا من صالح دعائكم</a:t>
            </a:r>
          </a:p>
        </p:txBody>
      </p:sp>
      <p:sp>
        <p:nvSpPr>
          <p:cNvPr id="585731" name="WordArt 3"/>
          <p:cNvSpPr>
            <a:spLocks noChangeArrowheads="1" noChangeShapeType="1" noTextEdit="1"/>
          </p:cNvSpPr>
          <p:nvPr/>
        </p:nvSpPr>
        <p:spPr bwMode="auto">
          <a:xfrm>
            <a:off x="228600" y="3200400"/>
            <a:ext cx="2717800" cy="609600"/>
          </a:xfrm>
          <a:prstGeom prst="rect">
            <a:avLst/>
          </a:prstGeom>
        </p:spPr>
        <p:txBody>
          <a:bodyPr wrap="none" fromWordArt="1">
            <a:prstTxWarp prst="textFadeUp">
              <a:avLst>
                <a:gd name="adj" fmla="val 9991"/>
              </a:avLst>
            </a:prstTxWarp>
          </a:bodyPr>
          <a:lstStyle/>
          <a:p>
            <a:pPr algn="ctr" rtl="1"/>
            <a:r>
              <a:rPr lang="ar-EG" sz="3600" kern="10">
                <a:ln w="12700">
                  <a:solidFill>
                    <a:srgbClr val="00CC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l-Kharshi 10"/>
              </a:rPr>
              <a:t>معا على الدرب</a:t>
            </a:r>
          </a:p>
        </p:txBody>
      </p:sp>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قنية">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3664</TotalTime>
  <Words>2813</Words>
  <Application>Microsoft Office PowerPoint</Application>
  <PresentationFormat>عرض على الشاشة (3:4)‏</PresentationFormat>
  <Paragraphs>253</Paragraphs>
  <Slides>44</Slides>
  <Notes>3</Notes>
  <HiddenSlides>0</HiddenSlides>
  <MMClips>0</MMClips>
  <ScaleCrop>false</ScaleCrop>
  <HeadingPairs>
    <vt:vector size="6" baseType="variant">
      <vt:variant>
        <vt:lpstr>سمة</vt:lpstr>
      </vt:variant>
      <vt:variant>
        <vt:i4>1</vt:i4>
      </vt:variant>
      <vt:variant>
        <vt:lpstr>خوادم OLE مضمنة</vt:lpstr>
      </vt:variant>
      <vt:variant>
        <vt:i4>1</vt:i4>
      </vt:variant>
      <vt:variant>
        <vt:lpstr>عناوين الشرائح</vt:lpstr>
      </vt:variant>
      <vt:variant>
        <vt:i4>44</vt:i4>
      </vt:variant>
    </vt:vector>
  </HeadingPairs>
  <TitlesOfParts>
    <vt:vector size="46" baseType="lpstr">
      <vt:lpstr>تدفق</vt:lpstr>
      <vt:lpstr>حزمة</vt:lpstr>
      <vt:lpstr>الشريحة 1</vt:lpstr>
      <vt:lpstr>محاضرات في فقه السيرة</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أولا:الجهر بالدعوة من جبل الصفا</vt:lpstr>
      <vt:lpstr>الشريحة 41</vt:lpstr>
      <vt:lpstr>الشريحة 42</vt:lpstr>
      <vt:lpstr>كانت الدعوة تتم على ثلاث اتجاهات</vt:lpstr>
      <vt:lpstr>الشريحة 44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soso</dc:creator>
  <cp:lastModifiedBy>Automate</cp:lastModifiedBy>
  <cp:revision>312</cp:revision>
  <cp:lastPrinted>2000-05-14T05:39:45Z</cp:lastPrinted>
  <dcterms:created xsi:type="dcterms:W3CDTF">2000-02-25T19:54:01Z</dcterms:created>
  <dcterms:modified xsi:type="dcterms:W3CDTF">2012-08-31T11:33:07Z</dcterms:modified>
</cp:coreProperties>
</file>