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728" r:id="rId2"/>
    <p:sldId id="752" r:id="rId3"/>
    <p:sldId id="729" r:id="rId4"/>
    <p:sldId id="730" r:id="rId5"/>
    <p:sldId id="750" r:id="rId6"/>
    <p:sldId id="737" r:id="rId7"/>
    <p:sldId id="738" r:id="rId8"/>
    <p:sldId id="739" r:id="rId9"/>
    <p:sldId id="753" r:id="rId10"/>
    <p:sldId id="740" r:id="rId11"/>
    <p:sldId id="741" r:id="rId12"/>
    <p:sldId id="742" r:id="rId13"/>
    <p:sldId id="743" r:id="rId14"/>
    <p:sldId id="744" r:id="rId15"/>
    <p:sldId id="745" r:id="rId16"/>
    <p:sldId id="746" r:id="rId17"/>
    <p:sldId id="747" r:id="rId18"/>
    <p:sldId id="748" r:id="rId19"/>
    <p:sldId id="749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00FF"/>
    <a:srgbClr val="FF99CC"/>
    <a:srgbClr val="D60093"/>
    <a:srgbClr val="FFFF00"/>
    <a:srgbClr val="000099"/>
    <a:srgbClr val="FF0000"/>
    <a:srgbClr val="66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22" autoAdjust="0"/>
    <p:restoredTop sz="94660"/>
  </p:normalViewPr>
  <p:slideViewPr>
    <p:cSldViewPr>
      <p:cViewPr>
        <p:scale>
          <a:sx n="50" d="100"/>
          <a:sy n="50" d="100"/>
        </p:scale>
        <p:origin x="-1722" y="-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notesViewPr>
    <p:cSldViewPr>
      <p:cViewPr varScale="1">
        <p:scale>
          <a:sx n="40" d="100"/>
          <a:sy n="40" d="100"/>
        </p:scale>
        <p:origin x="-1488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F655E5B-BA3A-43FB-85C3-E4C664144687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949441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SA" smtClean="0"/>
              <a:t>Click to edit Master text styles</a:t>
            </a:r>
          </a:p>
          <a:p>
            <a:pPr lvl="1"/>
            <a:r>
              <a:rPr lang="en-US" altLang="ar-SA" smtClean="0"/>
              <a:t>Second level</a:t>
            </a:r>
          </a:p>
          <a:p>
            <a:pPr lvl="2"/>
            <a:r>
              <a:rPr lang="en-US" altLang="ar-SA" smtClean="0"/>
              <a:t>Third level</a:t>
            </a:r>
          </a:p>
          <a:p>
            <a:pPr lvl="3"/>
            <a:r>
              <a:rPr lang="en-US" altLang="ar-SA" smtClean="0"/>
              <a:t>Fourth level</a:t>
            </a:r>
          </a:p>
          <a:p>
            <a:pPr lvl="4"/>
            <a:r>
              <a:rPr lang="en-US" altLang="ar-SA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58A0322-1DDA-48EB-ABDC-2718608359CD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0074663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E993BD-2651-445F-9801-57E20F10F346}" type="slidenum">
              <a:rPr lang="ar-SA" altLang="en-US"/>
              <a:pPr/>
              <a:t>15</a:t>
            </a:fld>
            <a:endParaRPr lang="en-US" altLang="en-US"/>
          </a:p>
        </p:txBody>
      </p:sp>
      <p:sp>
        <p:nvSpPr>
          <p:cNvPr id="579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9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D2A89D-766C-4E95-ABA9-E28F67D76B15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5E5F68-1FB3-44A5-ABB7-18EA51941EB1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942143-7C80-4C08-9AF4-326935761B50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0" y="1447800"/>
            <a:ext cx="44958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4958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4F89F-75A4-404A-81F0-99362AA1AC3B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6A89CF-6031-4465-AEDB-CCDE5A721CA1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DA45A8-335A-4AA4-9DB1-D13EB2D089D5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AB62B2-8868-42E5-898D-34FA0441C7AE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679418-16CE-438D-A121-6446555AC5B0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845DA-BA8D-4300-B754-5B07FA12CBD3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6A3A19-352C-4076-A496-5AD8DFD28707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8580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8580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FB5F5F-1186-4583-8299-9B4DE9BA7142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عنوان، ونص، وقصاصة فن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1"/>
          </p:nvPr>
        </p:nvSpPr>
        <p:spPr>
          <a:xfrm>
            <a:off x="0" y="1447800"/>
            <a:ext cx="4495800" cy="5410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قصاصة الفنية 3"/>
          <p:cNvSpPr>
            <a:spLocks noGrp="1"/>
          </p:cNvSpPr>
          <p:nvPr>
            <p:ph type="clipArt" sz="half" idx="2"/>
          </p:nvPr>
        </p:nvSpPr>
        <p:spPr>
          <a:xfrm>
            <a:off x="4648200" y="1447800"/>
            <a:ext cx="4495800" cy="5410200"/>
          </a:xfrm>
        </p:spPr>
        <p:txBody>
          <a:bodyPr/>
          <a:lstStyle/>
          <a:p>
            <a:endParaRPr lang="ar-EG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53DBE64-696A-4142-8D66-391C6331DDE0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371600"/>
          </a:xfrm>
          <a:prstGeom prst="rect">
            <a:avLst/>
          </a:prstGeom>
          <a:gradFill rotWithShape="0">
            <a:gsLst>
              <a:gs pos="0">
                <a:srgbClr val="FF8200"/>
              </a:gs>
              <a:gs pos="5001">
                <a:srgbClr val="FF0000"/>
              </a:gs>
              <a:gs pos="17501">
                <a:srgbClr val="BA0066"/>
              </a:gs>
              <a:gs pos="35000">
                <a:srgbClr val="66008F"/>
              </a:gs>
              <a:gs pos="50000">
                <a:srgbClr val="000082"/>
              </a:gs>
              <a:gs pos="65000">
                <a:srgbClr val="66008F"/>
              </a:gs>
              <a:gs pos="82500">
                <a:srgbClr val="BA0066"/>
              </a:gs>
              <a:gs pos="95000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000082"/>
            </a:extrusionClr>
          </a:sp3d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  <a:flatTx/>
          </a:bodyPr>
          <a:lstStyle/>
          <a:p>
            <a:pPr lvl="0"/>
            <a:r>
              <a:rPr lang="en-US" altLang="ar-SA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47800"/>
            <a:ext cx="9144000" cy="5410200"/>
          </a:xfrm>
          <a:prstGeom prst="rect">
            <a:avLst/>
          </a:prstGeom>
          <a:solidFill>
            <a:srgbClr val="000099"/>
          </a:solidFill>
          <a:ln w="9525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000099"/>
            </a:extrusionClr>
          </a:sp3d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flatTx/>
          </a:bodyPr>
          <a:lstStyle/>
          <a:p>
            <a:pPr lvl="0"/>
            <a:r>
              <a:rPr lang="en-US" altLang="ar-SA" smtClean="0"/>
              <a:t>Click to edit Master text styles</a:t>
            </a:r>
          </a:p>
          <a:p>
            <a:pPr lvl="1"/>
            <a:r>
              <a:rPr lang="en-US" altLang="ar-SA" smtClean="0"/>
              <a:t>Second level</a:t>
            </a:r>
          </a:p>
          <a:p>
            <a:pPr lvl="2"/>
            <a:r>
              <a:rPr lang="en-US" altLang="ar-SA" smtClean="0"/>
              <a:t>Third level</a:t>
            </a:r>
          </a:p>
          <a:p>
            <a:pPr lvl="3"/>
            <a:r>
              <a:rPr lang="en-US" altLang="ar-SA" smtClean="0"/>
              <a:t>Fourth level</a:t>
            </a:r>
          </a:p>
          <a:p>
            <a:pPr lvl="4"/>
            <a:r>
              <a:rPr lang="en-US" altLang="ar-SA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BA0C4A-01FB-4B31-9118-B7FD11D28706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0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5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animBg="1" autoUpdateAnimBg="0">
        <p:tmplLst>
          <p:tmpl>
            <p:tnLst>
              <p:par>
                <p:cTn presetID="1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5.xml"/><Relationship Id="rId4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WordArt 2"/>
          <p:cNvSpPr>
            <a:spLocks noChangeArrowheads="1" noChangeShapeType="1" noTextEdit="1"/>
          </p:cNvSpPr>
          <p:nvPr/>
        </p:nvSpPr>
        <p:spPr bwMode="auto">
          <a:xfrm>
            <a:off x="4905375" y="2667000"/>
            <a:ext cx="4238625" cy="14478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1"/>
            <a:r>
              <a:rPr lang="ar-EG" sz="3600" kern="10">
                <a:ln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/>
                  </a:outerShdw>
                </a:effectLst>
                <a:latin typeface="Al-Kharashi 32"/>
              </a:rPr>
              <a:t>بسم الله الرحمن الرحيم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764704"/>
            <a:ext cx="9144000" cy="1512168"/>
          </a:xfrm>
        </p:spPr>
        <p:txBody>
          <a:bodyPr/>
          <a:lstStyle/>
          <a:p>
            <a:r>
              <a:rPr lang="ar-EG" dirty="0" smtClean="0"/>
              <a:t>محاضرات في فقه السيرة</a:t>
            </a:r>
            <a:endParaRPr lang="ar-E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348880"/>
            <a:ext cx="9144000" cy="4509120"/>
          </a:xfrm>
        </p:spPr>
        <p:txBody>
          <a:bodyPr/>
          <a:lstStyle/>
          <a:p>
            <a:pPr algn="ctr"/>
            <a:r>
              <a:rPr lang="ar-EG" dirty="0" smtClean="0"/>
              <a:t>إعداد</a:t>
            </a:r>
            <a:endParaRPr lang="ar-EG" sz="4400" dirty="0" smtClean="0"/>
          </a:p>
          <a:p>
            <a:pPr algn="ctr"/>
            <a:r>
              <a:rPr lang="ar-EG" sz="4400" dirty="0" smtClean="0"/>
              <a:t>الأستاذ الدكتور / أحمد عبد الله الطيار</a:t>
            </a:r>
          </a:p>
          <a:p>
            <a:pPr algn="ctr"/>
            <a:r>
              <a:rPr lang="ar-EG" sz="4400" dirty="0" smtClean="0"/>
              <a:t>الأستاذ بكلية الآداب للبنات جامعة الدمام </a:t>
            </a:r>
          </a:p>
          <a:p>
            <a:pPr algn="ctr"/>
            <a:r>
              <a:rPr lang="ar-EG" dirty="0" smtClean="0"/>
              <a:t>بالدمام</a:t>
            </a:r>
            <a:endParaRPr lang="ar-EG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54" name="WordArt 2"/>
          <p:cNvSpPr>
            <a:spLocks noChangeArrowheads="1" noChangeShapeType="1" noTextEdit="1"/>
          </p:cNvSpPr>
          <p:nvPr/>
        </p:nvSpPr>
        <p:spPr bwMode="auto">
          <a:xfrm>
            <a:off x="2286000" y="1143000"/>
            <a:ext cx="4838700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EG" sz="3600" i="1" kern="10" spc="720">
                <a:ln w="9525">
                  <a:noFill/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l-Kharshi 10"/>
              </a:rPr>
              <a:t>فقه السيرة النبوية</a:t>
            </a:r>
          </a:p>
        </p:txBody>
      </p:sp>
      <p:sp>
        <p:nvSpPr>
          <p:cNvPr id="561155" name="WordArt 3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6553200" y="3276600"/>
            <a:ext cx="2314575" cy="1176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EG" sz="3600" kern="10"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"/>
                <a:cs typeface="Arial"/>
              </a:rPr>
              <a:t>الجزء الأول</a:t>
            </a:r>
          </a:p>
        </p:txBody>
      </p:sp>
      <p:sp>
        <p:nvSpPr>
          <p:cNvPr id="561156" name="WordArt 4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762000" y="3429000"/>
            <a:ext cx="2286000" cy="981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EG" sz="3600" kern="10"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"/>
                <a:cs typeface="Arial"/>
              </a:rPr>
              <a:t>الجزء الثاني</a:t>
            </a:r>
          </a:p>
        </p:txBody>
      </p:sp>
      <p:sp>
        <p:nvSpPr>
          <p:cNvPr id="561157" name="WordArt 5">
            <a:hlinkClick r:id="" action="ppaction://noaction"/>
          </p:cNvPr>
          <p:cNvSpPr>
            <a:spLocks noChangeArrowheads="1" noChangeShapeType="1" noTextEdit="1"/>
          </p:cNvSpPr>
          <p:nvPr/>
        </p:nvSpPr>
        <p:spPr bwMode="auto">
          <a:xfrm>
            <a:off x="4114800" y="6096000"/>
            <a:ext cx="100012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EG" sz="3600" kern="10">
                <a:ln w="12700">
                  <a:solidFill>
                    <a:srgbClr val="EAEAEA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"/>
                <a:cs typeface="Arial"/>
              </a:rPr>
              <a:t>الخاتمة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9" name="WordArt 3">
            <a:hlinkClick r:id="" action="ppaction://noaction"/>
          </p:cNvPr>
          <p:cNvSpPr>
            <a:spLocks noChangeArrowheads="1" noChangeShapeType="1" noTextEdit="1"/>
          </p:cNvSpPr>
          <p:nvPr/>
        </p:nvSpPr>
        <p:spPr bwMode="auto">
          <a:xfrm>
            <a:off x="7315200" y="1524000"/>
            <a:ext cx="895350" cy="762000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9" lon="19439998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</a:sp3d>
          </a:bodyPr>
          <a:lstStyle/>
          <a:p>
            <a:pPr algn="ctr" rtl="1"/>
            <a:r>
              <a:rPr lang="ar-EG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Arial"/>
                <a:cs typeface="Arial"/>
              </a:rPr>
              <a:t>الوحي</a:t>
            </a:r>
          </a:p>
        </p:txBody>
      </p:sp>
      <p:sp>
        <p:nvSpPr>
          <p:cNvPr id="562180" name="WordArt 4">
            <a:hlinkClick r:id="" action="ppaction://noaction"/>
          </p:cNvPr>
          <p:cNvSpPr>
            <a:spLocks noChangeArrowheads="1" noChangeShapeType="1" noTextEdit="1"/>
          </p:cNvSpPr>
          <p:nvPr/>
        </p:nvSpPr>
        <p:spPr bwMode="auto">
          <a:xfrm>
            <a:off x="6000750" y="2743200"/>
            <a:ext cx="3143250" cy="762000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9" lon="19439998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</a:sp3d>
          </a:bodyPr>
          <a:lstStyle/>
          <a:p>
            <a:pPr algn="ctr" rtl="1"/>
            <a:r>
              <a:rPr lang="ar-EG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Arial"/>
                <a:cs typeface="Arial"/>
              </a:rPr>
              <a:t>الدعوة السرية في مكة</a:t>
            </a:r>
          </a:p>
        </p:txBody>
      </p:sp>
      <p:sp>
        <p:nvSpPr>
          <p:cNvPr id="562181" name="WordArt 5">
            <a:hlinkClick r:id="" action="ppaction://noaction"/>
          </p:cNvPr>
          <p:cNvSpPr>
            <a:spLocks noChangeArrowheads="1" noChangeShapeType="1" noTextEdit="1"/>
          </p:cNvSpPr>
          <p:nvPr/>
        </p:nvSpPr>
        <p:spPr bwMode="auto">
          <a:xfrm>
            <a:off x="6477000" y="4114800"/>
            <a:ext cx="1905000" cy="762000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9" lon="19439998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</a:sp3d>
          </a:bodyPr>
          <a:lstStyle/>
          <a:p>
            <a:pPr algn="ctr" rtl="1"/>
            <a:r>
              <a:rPr lang="ar-EG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Arial"/>
                <a:cs typeface="Arial"/>
              </a:rPr>
              <a:t>الدعوة العلنية</a:t>
            </a:r>
          </a:p>
        </p:txBody>
      </p:sp>
      <p:sp>
        <p:nvSpPr>
          <p:cNvPr id="562185" name="WordArt 9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457200" y="2895600"/>
            <a:ext cx="3781425" cy="80327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rtl="1"/>
            <a:r>
              <a:rPr lang="ar-EG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Arial"/>
                <a:cs typeface="Arial"/>
              </a:rPr>
              <a:t>الإبتعاد عن ميدان الصراع</a:t>
            </a:r>
          </a:p>
        </p:txBody>
      </p:sp>
      <p:sp>
        <p:nvSpPr>
          <p:cNvPr id="562186" name="WordArt 10">
            <a:hlinkClick r:id="" action="ppaction://noaction"/>
          </p:cNvPr>
          <p:cNvSpPr>
            <a:spLocks noChangeArrowheads="1" noChangeShapeType="1" noTextEdit="1"/>
          </p:cNvSpPr>
          <p:nvPr/>
        </p:nvSpPr>
        <p:spPr bwMode="auto">
          <a:xfrm>
            <a:off x="228600" y="4191000"/>
            <a:ext cx="4267200" cy="80327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rtl="1"/>
            <a:r>
              <a:rPr lang="ar-EG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Arial"/>
                <a:cs typeface="Arial"/>
              </a:rPr>
              <a:t>عرض النبي نفسه على القبائل</a:t>
            </a:r>
          </a:p>
        </p:txBody>
      </p:sp>
      <p:sp>
        <p:nvSpPr>
          <p:cNvPr id="562187" name="WordArt 11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762000" y="1676400"/>
            <a:ext cx="2686050" cy="80327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rtl="1"/>
            <a:r>
              <a:rPr lang="ar-EG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Arial"/>
                <a:cs typeface="Arial"/>
              </a:rPr>
              <a:t>الإيذاء على صوره</a:t>
            </a:r>
          </a:p>
        </p:txBody>
      </p:sp>
      <p:sp>
        <p:nvSpPr>
          <p:cNvPr id="562188" name="WordArt 12">
            <a:hlinkClick r:id="rId5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962400" y="457200"/>
            <a:ext cx="1924050" cy="6985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rtl="1"/>
            <a:r>
              <a:rPr lang="ar-EG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Arial"/>
                <a:cs typeface="Arial"/>
              </a:rPr>
              <a:t>مدخل إلى السيرة</a:t>
            </a:r>
          </a:p>
        </p:txBody>
      </p:sp>
      <p:sp>
        <p:nvSpPr>
          <p:cNvPr id="562189" name="WordArt 13">
            <a:hlinkClick r:id="rId6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505200" y="5791200"/>
            <a:ext cx="2362200" cy="67627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7593"/>
              </a:avLst>
            </a:prstTxWarp>
          </a:bodyPr>
          <a:lstStyle/>
          <a:p>
            <a:pPr algn="ctr" rtl="1"/>
            <a:r>
              <a:rPr lang="ar-EG" sz="3600" kern="10">
                <a:ln w="12700">
                  <a:solidFill>
                    <a:srgbClr val="FFFF00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"/>
                <a:cs typeface="Arial"/>
              </a:rPr>
              <a:t>عودة للبداية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WordArt 2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057400" y="1524000"/>
            <a:ext cx="48387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EG" sz="3600" i="1" kern="10" spc="720">
                <a:ln w="9525">
                  <a:noFill/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l-Kharshi 10"/>
              </a:rPr>
              <a:t>صفاته صلى الله عليه وسلم</a:t>
            </a:r>
          </a:p>
        </p:txBody>
      </p:sp>
      <p:sp>
        <p:nvSpPr>
          <p:cNvPr id="584707" name="WordArt 3">
            <a:hlinkClick r:id="" action="ppaction://noaction"/>
          </p:cNvPr>
          <p:cNvSpPr>
            <a:spLocks noChangeArrowheads="1" noChangeShapeType="1" noTextEdit="1"/>
          </p:cNvSpPr>
          <p:nvPr/>
        </p:nvSpPr>
        <p:spPr bwMode="auto">
          <a:xfrm>
            <a:off x="2438400" y="3124200"/>
            <a:ext cx="40957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EG" sz="3600" i="1" kern="10" spc="720">
                <a:ln w="9525">
                  <a:noFill/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l-Kharshi 10"/>
              </a:rPr>
              <a:t>مصادر السيرة النبوية</a:t>
            </a:r>
          </a:p>
        </p:txBody>
      </p:sp>
      <p:sp>
        <p:nvSpPr>
          <p:cNvPr id="584708" name="WordArt 4">
            <a:hlinkClick r:id="" action="ppaction://noaction"/>
          </p:cNvPr>
          <p:cNvSpPr>
            <a:spLocks noChangeArrowheads="1" noChangeShapeType="1" noTextEdit="1"/>
          </p:cNvSpPr>
          <p:nvPr/>
        </p:nvSpPr>
        <p:spPr bwMode="auto">
          <a:xfrm>
            <a:off x="2971800" y="4343400"/>
            <a:ext cx="32575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EG" sz="3600" i="1" kern="10" spc="720">
                <a:ln w="9525">
                  <a:noFill/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l-Kharshi 10"/>
              </a:rPr>
              <a:t>مناهج السيرة </a:t>
            </a:r>
          </a:p>
        </p:txBody>
      </p:sp>
      <p:sp>
        <p:nvSpPr>
          <p:cNvPr id="584709" name="WordArt 5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505200" y="5791200"/>
            <a:ext cx="2362200" cy="67627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7593"/>
              </a:avLst>
            </a:prstTxWarp>
          </a:bodyPr>
          <a:lstStyle/>
          <a:p>
            <a:pPr algn="ctr" rtl="1"/>
            <a:r>
              <a:rPr lang="ar-EG" sz="3600" kern="10">
                <a:ln w="12700">
                  <a:solidFill>
                    <a:srgbClr val="FFFF00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"/>
                <a:cs typeface="Arial"/>
              </a:rPr>
              <a:t>عودة للبداية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7158" y="785794"/>
            <a:ext cx="8101042" cy="2286016"/>
          </a:xfrm>
          <a:noFill/>
        </p:spPr>
        <p:txBody>
          <a:bodyPr/>
          <a:lstStyle/>
          <a:p>
            <a:r>
              <a:rPr lang="ar-SA" altLang="en-US" sz="4800" b="1" dirty="0">
                <a:cs typeface="Al-Kharashi 20" pitchFamily="2" charset="-78"/>
              </a:rPr>
              <a:t>خصائص الرسول ـصلى الله عليه وسلم</a:t>
            </a:r>
            <a:r>
              <a:rPr lang="ar-SA" altLang="en-US" sz="4800" b="1" dirty="0"/>
              <a:t> </a:t>
            </a:r>
            <a:r>
              <a:rPr lang="ar-SA" altLang="en-US" sz="4800" dirty="0" err="1"/>
              <a:t>ـ</a:t>
            </a:r>
            <a:endParaRPr lang="en-US" altLang="en-US" dirty="0"/>
          </a:p>
        </p:txBody>
      </p:sp>
      <p:sp>
        <p:nvSpPr>
          <p:cNvPr id="5703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5720" y="3286124"/>
            <a:ext cx="8286808" cy="2352676"/>
          </a:xfrm>
          <a:noFill/>
        </p:spPr>
        <p:txBody>
          <a:bodyPr/>
          <a:lstStyle/>
          <a:p>
            <a:endParaRPr lang="ar-SA" altLang="en-US" sz="4000" dirty="0" smtClean="0">
              <a:cs typeface="Al-Kharashi 20" pitchFamily="2" charset="-78"/>
            </a:endParaRPr>
          </a:p>
          <a:p>
            <a:r>
              <a:rPr lang="ar-SA" altLang="en-US" sz="4000" b="1" dirty="0" smtClean="0">
                <a:cs typeface="Al-Kharashi 20" pitchFamily="2" charset="-78"/>
              </a:rPr>
              <a:t>الخلقيــــــة </a:t>
            </a:r>
            <a:r>
              <a:rPr lang="ar-SA" altLang="en-US" sz="4000" b="1" dirty="0">
                <a:cs typeface="Al-Kharashi 20" pitchFamily="2" charset="-78"/>
              </a:rPr>
              <a:t>والخلقيــــــة</a:t>
            </a:r>
            <a:endParaRPr lang="en-US" altLang="en-US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28800"/>
            <a:ext cx="8929718" cy="5029200"/>
          </a:xfrm>
          <a:noFill/>
        </p:spPr>
        <p:txBody>
          <a:bodyPr/>
          <a:lstStyle/>
          <a:p>
            <a:r>
              <a:rPr lang="ar-SA" altLang="en-US" b="1" dirty="0">
                <a:cs typeface="DecoType Naskh Extensions" pitchFamily="2" charset="-78"/>
              </a:rPr>
              <a:t>ولد في اشرف بيت من بيوت العرب نسبا قال :صلى الله عليه وسلم (أ </a:t>
            </a:r>
            <a:r>
              <a:rPr lang="ar-SA" altLang="en-US" b="1" dirty="0" err="1">
                <a:cs typeface="DecoType Naskh Extensions" pitchFamily="2" charset="-78"/>
              </a:rPr>
              <a:t>ن</a:t>
            </a:r>
            <a:r>
              <a:rPr lang="ar-SA" altLang="en-US" b="1" dirty="0">
                <a:cs typeface="DecoType Naskh Extensions" pitchFamily="2" charset="-78"/>
              </a:rPr>
              <a:t>  الله  اصطفى كنانة  من  ولد  </a:t>
            </a:r>
            <a:r>
              <a:rPr lang="ar-SA" altLang="en-US" b="1" dirty="0" err="1">
                <a:cs typeface="DecoType Naskh Extensions" pitchFamily="2" charset="-78"/>
              </a:rPr>
              <a:t>اسماعيل</a:t>
            </a:r>
            <a:r>
              <a:rPr lang="ar-SA" altLang="en-US" b="1" dirty="0">
                <a:cs typeface="DecoType Naskh Extensions" pitchFamily="2" charset="-78"/>
              </a:rPr>
              <a:t> , واصطفى  قريش من كنانة , واصطفى  قريش بني  هاشم , (واصطفاني  من  بني  هاشم</a:t>
            </a:r>
            <a:r>
              <a:rPr lang="en-US" altLang="en-US" b="1" dirty="0">
                <a:cs typeface="DecoType Naskh Extensions" pitchFamily="2" charset="-78"/>
              </a:rPr>
              <a:t> </a:t>
            </a:r>
          </a:p>
        </p:txBody>
      </p:sp>
      <p:sp>
        <p:nvSpPr>
          <p:cNvPr id="571395" name="WordArt 3"/>
          <p:cNvSpPr>
            <a:spLocks noChangeArrowheads="1" noChangeShapeType="1" noTextEdit="1"/>
          </p:cNvSpPr>
          <p:nvPr/>
        </p:nvSpPr>
        <p:spPr bwMode="auto">
          <a:xfrm>
            <a:off x="1219200" y="-1524000"/>
            <a:ext cx="6858000" cy="3657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9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 rtl="1"/>
            <a:endParaRPr lang="ar-EG" sz="2000" b="1" kern="1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DCEBF5"/>
                  </a:gs>
                  <a:gs pos="8000">
                    <a:srgbClr val="83A7C3"/>
                  </a:gs>
                  <a:gs pos="13000">
                    <a:srgbClr val="768FB9"/>
                  </a:gs>
                  <a:gs pos="21001">
                    <a:srgbClr val="83A7C3"/>
                  </a:gs>
                  <a:gs pos="52000">
                    <a:srgbClr val="FFFFFF"/>
                  </a:gs>
                  <a:gs pos="56000">
                    <a:srgbClr val="9C6563"/>
                  </a:gs>
                  <a:gs pos="58000">
                    <a:srgbClr val="80302D"/>
                  </a:gs>
                  <a:gs pos="71001">
                    <a:srgbClr val="C0524E"/>
                  </a:gs>
                  <a:gs pos="94000">
                    <a:srgbClr val="EBDAD4"/>
                  </a:gs>
                  <a:gs pos="100000">
                    <a:srgbClr val="55261C"/>
                  </a:gs>
                </a:gsLst>
                <a:lin ang="5400000" scaled="1"/>
              </a:gradFill>
              <a:latin typeface="Al-Kharshi 10"/>
            </a:endParaRPr>
          </a:p>
          <a:p>
            <a:pPr algn="ctr" rtl="1"/>
            <a:r>
              <a:rPr lang="ar-EG" sz="2000" b="1" kern="10" dirty="0" err="1">
                <a:ln w="9525">
                  <a:round/>
                  <a:headEnd/>
                  <a:tailEnd/>
                </a:ln>
                <a:solidFill>
                  <a:schemeClr val="accent3"/>
                </a:solidFill>
                <a:latin typeface="Al-Kharshi 10"/>
              </a:rPr>
              <a:t>اولا</a:t>
            </a:r>
            <a:r>
              <a:rPr lang="ar-EG" sz="2000" b="1" kern="10" dirty="0">
                <a:ln w="9525">
                  <a:round/>
                  <a:headEnd/>
                  <a:tailEnd/>
                </a:ln>
                <a:solidFill>
                  <a:schemeClr val="accent3"/>
                </a:solidFill>
                <a:latin typeface="Al-Kharshi 10"/>
              </a:rPr>
              <a:t> : ولد في اشرف بيت من بيوت العرب نسبا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  <a:noFill/>
        </p:spPr>
        <p:txBody>
          <a:bodyPr/>
          <a:lstStyle/>
          <a:p>
            <a:pPr algn="just" rtl="1"/>
            <a:r>
              <a:rPr lang="ar-SA" altLang="en-US" sz="4000" b="1" dirty="0" smtClean="0">
                <a:cs typeface="DecoType Naskh Extensions" pitchFamily="2" charset="-78"/>
              </a:rPr>
              <a:t>اختاره  </a:t>
            </a:r>
            <a:r>
              <a:rPr lang="ar-SA" altLang="en-US" sz="4000" b="1" dirty="0">
                <a:cs typeface="DecoType Naskh Extensions" pitchFamily="2" charset="-78"/>
              </a:rPr>
              <a:t>الله  هاديا  مهديا  من </a:t>
            </a:r>
            <a:r>
              <a:rPr lang="ar-SA" altLang="en-US" sz="4000" b="1" dirty="0" smtClean="0">
                <a:cs typeface="DecoType Naskh Extensions" pitchFamily="2" charset="-78"/>
              </a:rPr>
              <a:t>أوسط  </a:t>
            </a:r>
            <a:r>
              <a:rPr lang="ar-SA" altLang="en-US" sz="4000" b="1" dirty="0">
                <a:cs typeface="DecoType Naskh Extensions" pitchFamily="2" charset="-78"/>
              </a:rPr>
              <a:t>العرب  نسبا  فهو  من  صميم  قريش  التي  لها  القدم  </a:t>
            </a:r>
            <a:r>
              <a:rPr lang="ar-SA" altLang="en-US" sz="4000" b="1" dirty="0" smtClean="0">
                <a:cs typeface="DecoType Naskh Extensions" pitchFamily="2" charset="-78"/>
              </a:rPr>
              <a:t>الأولى  </a:t>
            </a:r>
            <a:r>
              <a:rPr lang="ar-SA" altLang="en-US" sz="4000" b="1" dirty="0">
                <a:cs typeface="DecoType Naskh Extensions" pitchFamily="2" charset="-78"/>
              </a:rPr>
              <a:t>في  الشرف والمكانة  بين  العرب  ولا  تجد  في  سلسلة  آبائه  </a:t>
            </a:r>
            <a:r>
              <a:rPr lang="ar-SA" altLang="en-US" sz="4000" b="1" dirty="0" smtClean="0">
                <a:cs typeface="DecoType Naskh Extensions" pitchFamily="2" charset="-78"/>
              </a:rPr>
              <a:t>إلا </a:t>
            </a:r>
            <a:r>
              <a:rPr lang="ar-SA" altLang="en-US" sz="4000" b="1" dirty="0">
                <a:cs typeface="DecoType Naskh Extensions" pitchFamily="2" charset="-78"/>
              </a:rPr>
              <a:t>كراما  ليس  فيهم  مسترذل  بل  كلهم   سادة   قادة   ,  كانت  عشيرة   الرسول تنبأ  مكانة  اجتماعية.فهو محمد بن عبد الله بن عبد المطلب بن هاشم بن عبد مناف بن قصي بن كلاب  بن  مرة  بن  كعب  بن</a:t>
            </a:r>
            <a:r>
              <a:rPr lang="en-US" altLang="en-US" sz="4000" b="1" dirty="0">
                <a:cs typeface="DecoType Naskh Extensions" pitchFamily="2" charset="-78"/>
              </a:rPr>
              <a:t>   </a:t>
            </a:r>
            <a:r>
              <a:rPr lang="ar-SA" altLang="en-US" sz="4000" b="1" dirty="0" err="1">
                <a:cs typeface="DecoType Naskh Extensions" pitchFamily="2" charset="-78"/>
              </a:rPr>
              <a:t>لؤ</a:t>
            </a:r>
            <a:r>
              <a:rPr lang="ar-SA" altLang="en-US" sz="4000" b="1" dirty="0">
                <a:cs typeface="DecoType Naskh Extensions" pitchFamily="2" charset="-78"/>
              </a:rPr>
              <a:t> ي   بن  غالب  بن فهر بن مالك بن النضر بن كنانة ابن خز</a:t>
            </a:r>
            <a:r>
              <a:rPr lang="en-US" altLang="en-US" sz="4000" b="1" dirty="0">
                <a:cs typeface="DecoType Naskh Extensions" pitchFamily="2" charset="-78"/>
              </a:rPr>
              <a:t> </a:t>
            </a:r>
            <a:r>
              <a:rPr lang="ar-SA" altLang="en-US" sz="4000" b="1" dirty="0" err="1">
                <a:cs typeface="DecoType Naskh Extensions" pitchFamily="2" charset="-78"/>
              </a:rPr>
              <a:t>يمة</a:t>
            </a:r>
            <a:r>
              <a:rPr lang="en-US" altLang="en-US" sz="4000" b="1" dirty="0">
                <a:cs typeface="DecoType Naskh Extensions" pitchFamily="2" charset="-78"/>
              </a:rPr>
              <a:t>  </a:t>
            </a:r>
            <a:r>
              <a:rPr lang="ar-SA" altLang="en-US" sz="4000" b="1" dirty="0">
                <a:cs typeface="DecoType Naskh Extensions" pitchFamily="2" charset="-78"/>
              </a:rPr>
              <a:t>بن  مدركة  بن</a:t>
            </a:r>
            <a:r>
              <a:rPr lang="en-US" altLang="en-US" sz="4000" b="1" dirty="0">
                <a:cs typeface="DecoType Naskh Extensions" pitchFamily="2" charset="-78"/>
              </a:rPr>
              <a:t>  </a:t>
            </a:r>
            <a:r>
              <a:rPr lang="ar-SA" altLang="en-US" sz="4000" b="1" dirty="0" err="1">
                <a:cs typeface="DecoType Naskh Extensions" pitchFamily="2" charset="-78"/>
              </a:rPr>
              <a:t>الياس</a:t>
            </a:r>
            <a:r>
              <a:rPr lang="en-US" altLang="en-US" sz="4000" b="1" dirty="0">
                <a:cs typeface="DecoType Naskh Extensions" pitchFamily="2" charset="-78"/>
              </a:rPr>
              <a:t>  </a:t>
            </a:r>
            <a:r>
              <a:rPr lang="ar-SA" altLang="en-US" sz="4000" b="1" dirty="0">
                <a:cs typeface="DecoType Naskh Extensions" pitchFamily="2" charset="-78"/>
              </a:rPr>
              <a:t>بن  مضر  بن  نزار   بن  معد بن    عدنان</a:t>
            </a:r>
            <a:r>
              <a:rPr lang="ar-SA" altLang="en-US" sz="3600" b="1" dirty="0">
                <a:cs typeface="DecoType Naskh Extensions" pitchFamily="2" charset="-78"/>
              </a:rPr>
              <a:t>0</a:t>
            </a:r>
            <a:endParaRPr lang="en-US" altLang="en-US" sz="3600" b="1" dirty="0">
              <a:cs typeface="DecoType Naskh Extensions" pitchFamily="2" charset="-78"/>
            </a:endParaRPr>
          </a:p>
          <a:p>
            <a:pPr algn="just" rtl="1"/>
            <a:endParaRPr lang="en-US" altLang="en-US" b="1" dirty="0">
              <a:cs typeface="DecoType Naskh Extensions" pitchFamily="2" charset="-78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14348" y="785794"/>
            <a:ext cx="7572428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3600" b="1" dirty="0" smtClean="0">
                <a:solidFill>
                  <a:srgbClr val="00CC00"/>
                </a:solidFill>
              </a:rPr>
              <a:t>حكم وفوائد من هذا الاصطفاء:</a:t>
            </a:r>
          </a:p>
          <a:p>
            <a:pPr algn="r"/>
            <a:r>
              <a:rPr lang="ar-SA" sz="3600" b="1" dirty="0" smtClean="0">
                <a:solidFill>
                  <a:srgbClr val="00CC00"/>
                </a:solidFill>
              </a:rPr>
              <a:t>1- </a:t>
            </a:r>
            <a:r>
              <a:rPr lang="ar-SA" sz="3600" b="1" dirty="0" smtClean="0">
                <a:solidFill>
                  <a:schemeClr val="accent3"/>
                </a:solidFill>
              </a:rPr>
              <a:t>مادامت العرب لا تسمع إلا لذوي الأنساب العالية فيهم , فقد اقتضت حكمة الله –تعالى – أن يكون نبيه محمد صلى الله عليه وسلم من أعلاهم نسبا , حتى لا يكون لأعداء الإسلام سلاح في أيديهم للصد عن سبيل الله .</a:t>
            </a:r>
          </a:p>
          <a:p>
            <a:pPr algn="r"/>
            <a:r>
              <a:rPr lang="ar-SA" sz="3600" b="1" dirty="0" smtClean="0">
                <a:solidFill>
                  <a:schemeClr val="accent3"/>
                </a:solidFill>
              </a:rPr>
              <a:t>2- أن اختيار الله – تعالى – لنبيه محمد صلى الله عليه وسلم من العرب يقتضي من المسلم أن يحبهم من حيث الجنس , لا من حيث </a:t>
            </a:r>
            <a:r>
              <a:rPr lang="ar-SA" sz="3600" b="1" dirty="0" err="1" smtClean="0">
                <a:solidFill>
                  <a:schemeClr val="accent3"/>
                </a:solidFill>
              </a:rPr>
              <a:t>الأفرد</a:t>
            </a:r>
            <a:r>
              <a:rPr lang="ar-SA" sz="3600" b="1" dirty="0" smtClean="0">
                <a:solidFill>
                  <a:schemeClr val="accent3"/>
                </a:solidFill>
              </a:rPr>
              <a:t>, لأن </a:t>
            </a:r>
            <a:r>
              <a:rPr lang="ar-SA" sz="3600" b="1" dirty="0" err="1" smtClean="0">
                <a:solidFill>
                  <a:schemeClr val="accent3"/>
                </a:solidFill>
              </a:rPr>
              <a:t>الأ</a:t>
            </a:r>
            <a:r>
              <a:rPr lang="ar-SA" sz="3600" b="1" dirty="0" smtClean="0">
                <a:solidFill>
                  <a:schemeClr val="accent3"/>
                </a:solidFill>
              </a:rPr>
              <a:t> فراد قد ينحرفون عن الإسلام , فينبغي هنا كره أفعالهم المنحرفة لا كره جنسهم العربي .   </a:t>
            </a:r>
            <a:endParaRPr lang="ar-SA" sz="3600" b="1" dirty="0">
              <a:solidFill>
                <a:srgbClr val="00CC00"/>
              </a:solidFill>
            </a:endParaRPr>
          </a:p>
        </p:txBody>
      </p:sp>
    </p:spTree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76400"/>
            <a:ext cx="8929718" cy="51816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en-US" sz="2800" b="1" dirty="0"/>
          </a:p>
          <a:p>
            <a:pPr algn="r" rtl="1">
              <a:lnSpc>
                <a:spcPct val="90000"/>
              </a:lnSpc>
            </a:pPr>
            <a:r>
              <a:rPr lang="ar-SA" altLang="en-US" sz="3600" b="1" dirty="0">
                <a:cs typeface="DecoType Naskh Extensions" pitchFamily="2" charset="-78"/>
              </a:rPr>
              <a:t>تنفس محمد عليه الصلاة والسلام نسيم الحياة يتيما ففقد . . . . . . . . .أباه وهو جنين في بطن أمه</a:t>
            </a:r>
            <a:r>
              <a:rPr lang="en-US" altLang="en-US" sz="3600" b="1" dirty="0">
                <a:cs typeface="DecoType Naskh Extensions" pitchFamily="2" charset="-78"/>
              </a:rPr>
              <a:t>. </a:t>
            </a:r>
          </a:p>
          <a:p>
            <a:pPr algn="r" rtl="1">
              <a:lnSpc>
                <a:spcPct val="90000"/>
              </a:lnSpc>
            </a:pPr>
            <a:r>
              <a:rPr lang="en-US" altLang="en-US" sz="3600" b="1" dirty="0">
                <a:cs typeface="DecoType Naskh Extensions" pitchFamily="2" charset="-78"/>
              </a:rPr>
              <a:t>(</a:t>
            </a:r>
            <a:r>
              <a:rPr lang="ar-SA" altLang="en-US" sz="3600" b="1" dirty="0">
                <a:cs typeface="DecoType Naskh Extensions" pitchFamily="2" charset="-78"/>
              </a:rPr>
              <a:t>واليتيم هو من مات أبوه .(بل هو أبلغ اليتم وأعلى</a:t>
            </a:r>
            <a:r>
              <a:rPr lang="en-US" altLang="en-US" sz="3600" b="1" dirty="0">
                <a:cs typeface="DecoType Naskh Extensions" pitchFamily="2" charset="-78"/>
              </a:rPr>
              <a:t> </a:t>
            </a:r>
          </a:p>
          <a:p>
            <a:pPr algn="r" rtl="1">
              <a:lnSpc>
                <a:spcPct val="90000"/>
              </a:lnSpc>
            </a:pPr>
            <a:r>
              <a:rPr lang="ar-SA" altLang="en-US" sz="3600" b="1" dirty="0">
                <a:cs typeface="DecoType Naskh Extensions" pitchFamily="2" charset="-78"/>
              </a:rPr>
              <a:t>مراتبه وما لبث </a:t>
            </a:r>
            <a:r>
              <a:rPr lang="ar-SA" altLang="en-US" sz="3600" b="1" dirty="0" err="1">
                <a:cs typeface="DecoType Naskh Extensions" pitchFamily="2" charset="-78"/>
              </a:rPr>
              <a:t>الا</a:t>
            </a:r>
            <a:r>
              <a:rPr lang="ar-SA" altLang="en-US" sz="3600" b="1" dirty="0">
                <a:cs typeface="DecoType Naskh Extensions" pitchFamily="2" charset="-78"/>
              </a:rPr>
              <a:t> سنوات قليلة حتى ماتت أمه وعمره</a:t>
            </a:r>
            <a:r>
              <a:rPr lang="en-US" altLang="en-US" sz="3600" b="1" dirty="0">
                <a:cs typeface="DecoType Naskh Extensions" pitchFamily="2" charset="-78"/>
              </a:rPr>
              <a:t> </a:t>
            </a:r>
          </a:p>
          <a:p>
            <a:pPr algn="r" rtl="1">
              <a:lnSpc>
                <a:spcPct val="90000"/>
              </a:lnSpc>
            </a:pPr>
            <a:r>
              <a:rPr lang="ar-SA" altLang="en-US" sz="3600" b="1" dirty="0">
                <a:cs typeface="DecoType Naskh Extensions" pitchFamily="2" charset="-78"/>
              </a:rPr>
              <a:t>ست سنوات قضى جزءا منها بين يدي مرضعته حليمة</a:t>
            </a:r>
            <a:r>
              <a:rPr lang="en-US" altLang="en-US" sz="3600" b="1" dirty="0">
                <a:cs typeface="DecoType Naskh Extensions" pitchFamily="2" charset="-78"/>
              </a:rPr>
              <a:t> </a:t>
            </a:r>
          </a:p>
          <a:p>
            <a:pPr algn="r" rtl="1">
              <a:lnSpc>
                <a:spcPct val="90000"/>
              </a:lnSpc>
            </a:pPr>
            <a:r>
              <a:rPr lang="ar-SA" altLang="en-US" sz="3600" b="1" dirty="0">
                <a:cs typeface="DecoType Naskh Extensions" pitchFamily="2" charset="-78"/>
              </a:rPr>
              <a:t>السعدية في ديار بني سعد بعيدا</a:t>
            </a:r>
            <a:endParaRPr lang="en-US" altLang="en-US" sz="3600" b="1" dirty="0">
              <a:cs typeface="DecoType Naskh Extensions" pitchFamily="2" charset="-78"/>
            </a:endParaRPr>
          </a:p>
          <a:p>
            <a:pPr algn="r" rtl="1">
              <a:lnSpc>
                <a:spcPct val="90000"/>
              </a:lnSpc>
            </a:pPr>
            <a:endParaRPr lang="en-US" altLang="en-US" sz="2800" b="1" dirty="0">
              <a:cs typeface="DecoType Naskh Extensions" pitchFamily="2" charset="-78"/>
            </a:endParaRPr>
          </a:p>
          <a:p>
            <a:pPr algn="r" rtl="1">
              <a:lnSpc>
                <a:spcPct val="90000"/>
              </a:lnSpc>
            </a:pPr>
            <a:r>
              <a:rPr lang="en-US" altLang="en-US" sz="2800" dirty="0"/>
              <a:t> </a:t>
            </a:r>
            <a:endParaRPr lang="en-US" altLang="ar-SA" sz="2800" dirty="0"/>
          </a:p>
        </p:txBody>
      </p:sp>
      <p:sp>
        <p:nvSpPr>
          <p:cNvPr id="573444" name="WordArt 4"/>
          <p:cNvSpPr>
            <a:spLocks noChangeArrowheads="1" noChangeShapeType="1" noTextEdit="1"/>
          </p:cNvSpPr>
          <p:nvPr/>
        </p:nvSpPr>
        <p:spPr bwMode="auto">
          <a:xfrm>
            <a:off x="1524000" y="0"/>
            <a:ext cx="6248400" cy="1447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3597"/>
              </a:avLst>
            </a:prstTxWarp>
            <a:scene3d>
              <a:camera prst="legacyPerspectiveBottomRight">
                <a:rot lat="0" lon="21239999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 rtl="1"/>
            <a:endParaRPr lang="ar-EG" sz="3600" b="1" kern="1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DCEBF5"/>
                  </a:gs>
                  <a:gs pos="8000">
                    <a:srgbClr val="83A7C3"/>
                  </a:gs>
                  <a:gs pos="13000">
                    <a:srgbClr val="768FB9"/>
                  </a:gs>
                  <a:gs pos="21001">
                    <a:srgbClr val="83A7C3"/>
                  </a:gs>
                  <a:gs pos="52000">
                    <a:srgbClr val="FFFFFF"/>
                  </a:gs>
                  <a:gs pos="56000">
                    <a:srgbClr val="9C6563"/>
                  </a:gs>
                  <a:gs pos="58000">
                    <a:srgbClr val="80302D"/>
                  </a:gs>
                  <a:gs pos="71001">
                    <a:srgbClr val="C0524E"/>
                  </a:gs>
                  <a:gs pos="94000">
                    <a:srgbClr val="EBDAD4"/>
                  </a:gs>
                  <a:gs pos="100000">
                    <a:srgbClr val="55261C"/>
                  </a:gs>
                </a:gsLst>
                <a:lin ang="5400000" scaled="1"/>
              </a:gradFill>
              <a:latin typeface="Al-Kharshi 10"/>
            </a:endParaRPr>
          </a:p>
          <a:p>
            <a:pPr algn="ctr" rtl="1"/>
            <a:r>
              <a:rPr lang="ar-EG" sz="3600" b="1" kern="10" dirty="0">
                <a:ln w="9525">
                  <a:round/>
                  <a:headEnd/>
                  <a:tailEnd/>
                </a:ln>
                <a:solidFill>
                  <a:schemeClr val="accent3"/>
                </a:solidFill>
                <a:latin typeface="Al-Kharshi 10"/>
              </a:rPr>
              <a:t>ثانيا : ولد يتيما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857364"/>
            <a:ext cx="8643998" cy="5429288"/>
          </a:xfrm>
          <a:noFill/>
        </p:spPr>
        <p:txBody>
          <a:bodyPr/>
          <a:lstStyle/>
          <a:p>
            <a:pPr algn="r" rtl="1"/>
            <a:endParaRPr lang="ar-SA" altLang="en-US" b="1" dirty="0" smtClean="0">
              <a:cs typeface="DecoType Naskh Extensions" pitchFamily="2" charset="-78"/>
            </a:endParaRPr>
          </a:p>
          <a:p>
            <a:pPr algn="r" rtl="1"/>
            <a:endParaRPr lang="ar-SA" altLang="en-US" b="1" dirty="0" smtClean="0">
              <a:cs typeface="DecoType Naskh Extensions" pitchFamily="2" charset="-78"/>
            </a:endParaRPr>
          </a:p>
          <a:p>
            <a:pPr algn="r" rtl="1"/>
            <a:r>
              <a:rPr lang="ar-SA" altLang="en-US" sz="3600" b="1" dirty="0" smtClean="0">
                <a:cs typeface="DecoType Naskh Extensions" pitchFamily="2" charset="-78"/>
              </a:rPr>
              <a:t>لقد  </a:t>
            </a:r>
            <a:r>
              <a:rPr lang="ar-SA" altLang="en-US" sz="3600" b="1" dirty="0">
                <a:cs typeface="DecoType Naskh Extensions" pitchFamily="2" charset="-78"/>
              </a:rPr>
              <a:t>كان  أهل  مكة  يرسلون  أبناءهم  </a:t>
            </a:r>
            <a:r>
              <a:rPr lang="ar-SA" altLang="en-US" sz="3600" b="1" dirty="0" err="1">
                <a:cs typeface="DecoType Naskh Extensions" pitchFamily="2" charset="-78"/>
              </a:rPr>
              <a:t>الى</a:t>
            </a:r>
            <a:r>
              <a:rPr lang="ar-SA" altLang="en-US" sz="3600" b="1" dirty="0">
                <a:cs typeface="DecoType Naskh Extensions" pitchFamily="2" charset="-78"/>
              </a:rPr>
              <a:t>  البادية للرضاعة  في  سن  مبكرة ,  وكان  جده   عبد المطلب يطلب  له  المراضع  في  نساء  البوادي  فأخذ </a:t>
            </a:r>
            <a:r>
              <a:rPr lang="ar-SA" altLang="en-US" sz="3600" b="1" dirty="0" err="1">
                <a:cs typeface="DecoType Naskh Extensions" pitchFamily="2" charset="-78"/>
              </a:rPr>
              <a:t>ت</a:t>
            </a:r>
            <a:r>
              <a:rPr lang="ar-SA" altLang="en-US" sz="3600" b="1" dirty="0">
                <a:cs typeface="DecoType Naskh Extensions" pitchFamily="2" charset="-78"/>
              </a:rPr>
              <a:t>  حليمة السعد آية  محمد  صلى  الله  عليه  وسلم  </a:t>
            </a:r>
            <a:r>
              <a:rPr lang="ar-SA" altLang="en-US" sz="3600" b="1" dirty="0" err="1">
                <a:cs typeface="DecoType Naskh Extensions" pitchFamily="2" charset="-78"/>
              </a:rPr>
              <a:t>الى</a:t>
            </a:r>
            <a:r>
              <a:rPr lang="ar-SA" altLang="en-US" sz="3600" b="1" dirty="0">
                <a:cs typeface="DecoType Naskh Extensions" pitchFamily="2" charset="-78"/>
              </a:rPr>
              <a:t>  مكة  فمكث  عندها  </a:t>
            </a:r>
            <a:r>
              <a:rPr lang="ar-SA" altLang="en-US" sz="3600" b="1" dirty="0" err="1">
                <a:cs typeface="DecoType Naskh Extensions" pitchFamily="2" charset="-78"/>
              </a:rPr>
              <a:t>اربع</a:t>
            </a:r>
            <a:r>
              <a:rPr lang="ar-SA" altLang="en-US" sz="3600" b="1" dirty="0">
                <a:cs typeface="DecoType Naskh Extensions" pitchFamily="2" charset="-78"/>
              </a:rPr>
              <a:t>  سنوات  ثم أعادته  </a:t>
            </a:r>
            <a:r>
              <a:rPr lang="ar-SA" altLang="en-US" sz="3600" b="1" dirty="0" err="1">
                <a:cs typeface="DecoType Naskh Extensions" pitchFamily="2" charset="-78"/>
              </a:rPr>
              <a:t>الى</a:t>
            </a:r>
            <a:r>
              <a:rPr lang="ar-SA" altLang="en-US" sz="3600" b="1" dirty="0">
                <a:cs typeface="DecoType Naskh Extensions" pitchFamily="2" charset="-78"/>
              </a:rPr>
              <a:t>  أهله .طلبا لصفاء  البادية  وتعود  أهلها  على  الخشونة  والقوة </a:t>
            </a:r>
            <a:r>
              <a:rPr lang="ar-SA" altLang="en-US" sz="3600" b="1" dirty="0" err="1">
                <a:cs typeface="DecoType Naskh Extensions" pitchFamily="2" charset="-78"/>
              </a:rPr>
              <a:t>واكفاء</a:t>
            </a:r>
            <a:r>
              <a:rPr lang="ar-SA" altLang="en-US" sz="3600" b="1" dirty="0">
                <a:cs typeface="DecoType Naskh Extensions" pitchFamily="2" charset="-78"/>
              </a:rPr>
              <a:t>  لو خامة  المدن  وتخريج </a:t>
            </a:r>
            <a:r>
              <a:rPr lang="ar-SA" altLang="en-US" sz="3600" b="1" dirty="0" err="1">
                <a:cs typeface="DecoType Naskh Extensions" pitchFamily="2" charset="-78"/>
              </a:rPr>
              <a:t>ا</a:t>
            </a:r>
            <a:r>
              <a:rPr lang="ar-SA" altLang="en-US" sz="3600" b="1" dirty="0">
                <a:cs typeface="DecoType Naskh Extensions" pitchFamily="2" charset="-78"/>
              </a:rPr>
              <a:t> في  التقرب</a:t>
            </a:r>
            <a:endParaRPr lang="en-US" altLang="en-US" sz="3600" b="1" dirty="0"/>
          </a:p>
        </p:txBody>
      </p:sp>
      <p:sp>
        <p:nvSpPr>
          <p:cNvPr id="574468" name="WordArt 4"/>
          <p:cNvSpPr>
            <a:spLocks noChangeArrowheads="1" noChangeShapeType="1" noTextEdit="1"/>
          </p:cNvSpPr>
          <p:nvPr/>
        </p:nvSpPr>
        <p:spPr bwMode="auto">
          <a:xfrm>
            <a:off x="642910" y="214290"/>
            <a:ext cx="7500990" cy="161451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rtl="1"/>
            <a:r>
              <a:rPr lang="ar-EG" sz="2000" b="1" i="1" kern="10" dirty="0">
                <a:ln w="9525">
                  <a:round/>
                  <a:headEnd/>
                  <a:tailEnd/>
                </a:ln>
                <a:solidFill>
                  <a:schemeClr val="accent3"/>
                </a:solidFill>
                <a:latin typeface="Al-Kharshi 10"/>
              </a:rPr>
              <a:t>ثالثا : نشأ النشأة </a:t>
            </a:r>
            <a:r>
              <a:rPr lang="ar-EG" sz="2000" b="1" i="1" kern="10" dirty="0" err="1">
                <a:ln w="9525">
                  <a:round/>
                  <a:headEnd/>
                  <a:tailEnd/>
                </a:ln>
                <a:solidFill>
                  <a:schemeClr val="accent3"/>
                </a:solidFill>
                <a:latin typeface="Al-Kharshi 10"/>
              </a:rPr>
              <a:t>الاولى</a:t>
            </a:r>
            <a:r>
              <a:rPr lang="ar-EG" sz="2000" b="1" i="1" kern="10" dirty="0">
                <a:ln w="9525">
                  <a:round/>
                  <a:headEnd/>
                  <a:tailEnd/>
                </a:ln>
                <a:solidFill>
                  <a:schemeClr val="accent3"/>
                </a:solidFill>
                <a:latin typeface="Al-Kharshi 10"/>
              </a:rPr>
              <a:t> في البادية والصحراء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76400"/>
            <a:ext cx="8715404" cy="4724400"/>
          </a:xfrm>
          <a:noFill/>
        </p:spPr>
        <p:txBody>
          <a:bodyPr/>
          <a:lstStyle/>
          <a:p>
            <a:endParaRPr lang="en-US" altLang="en-US" dirty="0"/>
          </a:p>
          <a:p>
            <a:pPr algn="r"/>
            <a:r>
              <a:rPr lang="ar-SA" altLang="en-US" b="1" dirty="0"/>
              <a:t>فكان يأخذ أغنام الناس بمكة وينطلق </a:t>
            </a:r>
            <a:r>
              <a:rPr lang="ar-SA" altLang="en-US" b="1" dirty="0" err="1"/>
              <a:t>بهما</a:t>
            </a:r>
            <a:r>
              <a:rPr lang="ar-SA" altLang="en-US" b="1" dirty="0"/>
              <a:t> يطلب مواضع الرعي ومنابت الشجر حول مكة سهلا وجبلا . ليس هذا العمل وكان قريبا </a:t>
            </a:r>
            <a:r>
              <a:rPr lang="ar-SA" altLang="en-US" b="1" dirty="0" smtClean="0"/>
              <a:t>إلى </a:t>
            </a:r>
            <a:r>
              <a:rPr lang="ar-SA" altLang="en-US" b="1" dirty="0"/>
              <a:t>نفس النبي صلى الله عليه وسلم أنه عمل يتيح له الهدوء الذي تتطلب نفسه الكريمة ويتيح له التطلع في مظاهر جلال الله في عظمة الخلق</a:t>
            </a:r>
            <a:r>
              <a:rPr lang="en-US" altLang="en-US" b="1" dirty="0"/>
              <a:t> </a:t>
            </a:r>
          </a:p>
          <a:p>
            <a:pPr algn="r"/>
            <a:r>
              <a:rPr lang="ar-SA" altLang="en-US" b="1" dirty="0"/>
              <a:t>قال :صلى الله عليه وسلم (ما من نبي </a:t>
            </a:r>
            <a:r>
              <a:rPr lang="ar-SA" altLang="en-US" b="1" dirty="0" smtClean="0"/>
              <a:t>إلا </a:t>
            </a:r>
            <a:r>
              <a:rPr lang="ar-SA" altLang="en-US" b="1" dirty="0"/>
              <a:t>وقد رعى الغنم وقد رعيت الغنم على قراريط </a:t>
            </a:r>
            <a:r>
              <a:rPr lang="ar-SA" altLang="en-US" b="1" dirty="0" smtClean="0"/>
              <a:t>لأهل </a:t>
            </a:r>
            <a:r>
              <a:rPr lang="ar-SA" altLang="en-US" b="1" dirty="0"/>
              <a:t>مكة)0</a:t>
            </a:r>
            <a:r>
              <a:rPr lang="en-US" altLang="en-US" dirty="0"/>
              <a:t> </a:t>
            </a:r>
          </a:p>
        </p:txBody>
      </p:sp>
      <p:sp>
        <p:nvSpPr>
          <p:cNvPr id="575492" name="WordArt 4"/>
          <p:cNvSpPr>
            <a:spLocks noChangeArrowheads="1" noChangeShapeType="1" noTextEdit="1"/>
          </p:cNvSpPr>
          <p:nvPr/>
        </p:nvSpPr>
        <p:spPr bwMode="auto">
          <a:xfrm>
            <a:off x="928662" y="0"/>
            <a:ext cx="7391400" cy="1447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endParaRPr lang="ar-EG" b="1" kern="1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Al-Kharshi 10"/>
            </a:endParaRPr>
          </a:p>
          <a:p>
            <a:pPr algn="ctr" rtl="1"/>
            <a:r>
              <a:rPr lang="ar-EG" b="1" kern="10" dirty="0">
                <a:ln w="9525">
                  <a:noFill/>
                  <a:round/>
                  <a:headEnd/>
                  <a:tailEnd/>
                </a:ln>
                <a:solidFill>
                  <a:schemeClr val="accent3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Al-Kharshi 10"/>
              </a:rPr>
              <a:t>رابعا : مارس صلى الله عليه وسلم رعاية الغنم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828800"/>
            <a:ext cx="8215370" cy="4724400"/>
          </a:xfrm>
          <a:noFill/>
        </p:spPr>
        <p:txBody>
          <a:bodyPr/>
          <a:lstStyle/>
          <a:p>
            <a:pPr algn="r" rtl="1"/>
            <a:endParaRPr lang="ar-SA" altLang="en-US" sz="3600" b="1" dirty="0" smtClean="0"/>
          </a:p>
          <a:p>
            <a:pPr algn="r" rtl="1"/>
            <a:r>
              <a:rPr lang="ar-SA" altLang="en-US" sz="3600" b="1" dirty="0" smtClean="0"/>
              <a:t>عندما  </a:t>
            </a:r>
            <a:r>
              <a:rPr lang="ar-SA" altLang="en-US" sz="3600" b="1" dirty="0"/>
              <a:t>اختلفت قريش عند تجديد بناء الكعبة من الذي يرفع الحجر </a:t>
            </a:r>
            <a:r>
              <a:rPr lang="ar-SA" altLang="en-US" sz="3600" b="1" dirty="0" err="1"/>
              <a:t>الاسود</a:t>
            </a:r>
            <a:r>
              <a:rPr lang="ar-SA" altLang="en-US" sz="3600" b="1" dirty="0"/>
              <a:t> مكانه ؟ فاتفقوا أن يحكموا أول من يدخل من باب بني شيبه فدخل محمد بن عبد الله فقالوا أتاكم </a:t>
            </a:r>
            <a:r>
              <a:rPr lang="ar-SA" altLang="en-US" sz="3600" b="1" dirty="0" err="1"/>
              <a:t>الامين</a:t>
            </a:r>
            <a:r>
              <a:rPr lang="ar-SA" altLang="en-US" sz="3600" b="1" dirty="0"/>
              <a:t> فأمر بثوب فأخذ الحجر ووضعه في وسطه ثم أمرهم برفعه جميعا ثم أخذه فوضعه مكانه من البناء ورضوا جميعا بحكمه وعلموا قدر عقله ونجابته</a:t>
            </a:r>
            <a:r>
              <a:rPr lang="en-US" altLang="en-US" sz="3600" b="1" dirty="0"/>
              <a:t> .</a:t>
            </a:r>
            <a:endParaRPr lang="en-US" altLang="en-US" dirty="0"/>
          </a:p>
        </p:txBody>
      </p:sp>
      <p:sp>
        <p:nvSpPr>
          <p:cNvPr id="576516" name="WordArt 4"/>
          <p:cNvSpPr>
            <a:spLocks noChangeArrowheads="1" noChangeShapeType="1" noTextEdit="1"/>
          </p:cNvSpPr>
          <p:nvPr/>
        </p:nvSpPr>
        <p:spPr bwMode="auto">
          <a:xfrm>
            <a:off x="1905000" y="-1600200"/>
            <a:ext cx="6324600" cy="2895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9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 rtl="1"/>
            <a:endParaRPr lang="ar-EG" sz="2800" b="1" kern="1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DCEBF5"/>
                  </a:gs>
                  <a:gs pos="8000">
                    <a:srgbClr val="83A7C3"/>
                  </a:gs>
                  <a:gs pos="13000">
                    <a:srgbClr val="768FB9"/>
                  </a:gs>
                  <a:gs pos="21001">
                    <a:srgbClr val="83A7C3"/>
                  </a:gs>
                  <a:gs pos="52000">
                    <a:srgbClr val="FFFFFF"/>
                  </a:gs>
                  <a:gs pos="56000">
                    <a:srgbClr val="9C6563"/>
                  </a:gs>
                  <a:gs pos="58000">
                    <a:srgbClr val="80302D"/>
                  </a:gs>
                  <a:gs pos="71001">
                    <a:srgbClr val="C0524E"/>
                  </a:gs>
                  <a:gs pos="94000">
                    <a:srgbClr val="EBDAD4"/>
                  </a:gs>
                  <a:gs pos="100000">
                    <a:srgbClr val="55261C"/>
                  </a:gs>
                </a:gsLst>
                <a:lin ang="5400000" scaled="1"/>
              </a:gradFill>
              <a:latin typeface="Al-Kharshi 10"/>
            </a:endParaRPr>
          </a:p>
          <a:p>
            <a:pPr algn="ctr" rtl="1"/>
            <a:endParaRPr lang="ar-SA" sz="2800" b="1" kern="10" dirty="0" smtClean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DCEBF5"/>
                  </a:gs>
                  <a:gs pos="8000">
                    <a:srgbClr val="83A7C3"/>
                  </a:gs>
                  <a:gs pos="13000">
                    <a:srgbClr val="768FB9"/>
                  </a:gs>
                  <a:gs pos="21001">
                    <a:srgbClr val="83A7C3"/>
                  </a:gs>
                  <a:gs pos="52000">
                    <a:srgbClr val="FFFFFF"/>
                  </a:gs>
                  <a:gs pos="56000">
                    <a:srgbClr val="9C6563"/>
                  </a:gs>
                  <a:gs pos="58000">
                    <a:srgbClr val="80302D"/>
                  </a:gs>
                  <a:gs pos="71001">
                    <a:srgbClr val="C0524E"/>
                  </a:gs>
                  <a:gs pos="94000">
                    <a:srgbClr val="EBDAD4"/>
                  </a:gs>
                  <a:gs pos="100000">
                    <a:srgbClr val="55261C"/>
                  </a:gs>
                </a:gsLst>
                <a:lin ang="5400000" scaled="1"/>
              </a:gradFill>
              <a:latin typeface="Al-Kharshi 10"/>
            </a:endParaRPr>
          </a:p>
          <a:p>
            <a:pPr algn="ctr" rtl="1"/>
            <a:r>
              <a:rPr lang="ar-EG" sz="2800" b="1" kern="10" dirty="0" smtClean="0">
                <a:ln w="9525">
                  <a:round/>
                  <a:headEnd/>
                  <a:tailEnd/>
                </a:ln>
                <a:solidFill>
                  <a:schemeClr val="accent3"/>
                </a:solidFill>
                <a:latin typeface="Al-Kharshi 10"/>
              </a:rPr>
              <a:t>خامسا </a:t>
            </a:r>
            <a:r>
              <a:rPr lang="ar-EG" sz="2800" b="1" kern="10" dirty="0">
                <a:ln w="9525">
                  <a:round/>
                  <a:headEnd/>
                  <a:tailEnd/>
                </a:ln>
                <a:solidFill>
                  <a:schemeClr val="accent3"/>
                </a:solidFill>
                <a:latin typeface="Al-Kharshi 10"/>
              </a:rPr>
              <a:t>: كان راجح الرأي نجيبا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600200"/>
            <a:ext cx="8501122" cy="4900634"/>
          </a:xfrm>
          <a:noFill/>
        </p:spPr>
        <p:txBody>
          <a:bodyPr/>
          <a:lstStyle/>
          <a:p>
            <a:pPr algn="r" rtl="1"/>
            <a:endParaRPr lang="ar-SA" altLang="en-US" b="1" dirty="0" smtClean="0">
              <a:cs typeface="DecoType Naskh Extensions" pitchFamily="2" charset="-78"/>
            </a:endParaRPr>
          </a:p>
          <a:p>
            <a:pPr algn="r" rtl="1"/>
            <a:r>
              <a:rPr lang="ar-SA" altLang="en-US" sz="3600" b="1" dirty="0" smtClean="0">
                <a:cs typeface="DecoType Naskh Extensions" pitchFamily="2" charset="-78"/>
              </a:rPr>
              <a:t>نزاهته  </a:t>
            </a:r>
            <a:r>
              <a:rPr lang="ar-SA" altLang="en-US" sz="3600" b="1" dirty="0">
                <a:cs typeface="DecoType Naskh Extensions" pitchFamily="2" charset="-78"/>
              </a:rPr>
              <a:t>في  عدم  مشاركته  في  آثام  الجاهلية  من  عبادة </a:t>
            </a:r>
            <a:r>
              <a:rPr lang="ar-SA" altLang="en-US" sz="3600" b="1" dirty="0" smtClean="0">
                <a:cs typeface="DecoType Naskh Extensions" pitchFamily="2" charset="-78"/>
              </a:rPr>
              <a:t>لأصنام  </a:t>
            </a:r>
            <a:r>
              <a:rPr lang="ar-SA" altLang="en-US" sz="3600" b="1" dirty="0">
                <a:cs typeface="DecoType Naskh Extensions" pitchFamily="2" charset="-78"/>
              </a:rPr>
              <a:t>أو  شرب  للخمر  أو ممارسة  التعري</a:t>
            </a:r>
            <a:endParaRPr lang="en-US" altLang="en-US" sz="3600" b="1" dirty="0">
              <a:cs typeface="DecoType Naskh Extensions" pitchFamily="2" charset="-78"/>
            </a:endParaRPr>
          </a:p>
          <a:p>
            <a:pPr algn="r" rtl="1"/>
            <a:r>
              <a:rPr lang="ar-SA" altLang="en-US" sz="3600" b="1" dirty="0" smtClean="0">
                <a:cs typeface="DecoType Naskh Extensions" pitchFamily="2" charset="-78"/>
              </a:rPr>
              <a:t>أرادت  </a:t>
            </a:r>
            <a:r>
              <a:rPr lang="ar-SA" altLang="en-US" sz="3600" b="1" dirty="0">
                <a:cs typeface="DecoType Naskh Extensions" pitchFamily="2" charset="-78"/>
              </a:rPr>
              <a:t>قريش  تجديد  بناء  الكعبة  اشترك  مع  عمه العباس  في  نقل  الحجارة   فأقتر </a:t>
            </a:r>
            <a:r>
              <a:rPr lang="ar-SA" altLang="en-US" sz="3600" b="1" dirty="0" err="1">
                <a:cs typeface="DecoType Naskh Extensions" pitchFamily="2" charset="-78"/>
              </a:rPr>
              <a:t>ح</a:t>
            </a:r>
            <a:r>
              <a:rPr lang="ar-SA" altLang="en-US" sz="3600" b="1" dirty="0">
                <a:cs typeface="DecoType Naskh Extensions" pitchFamily="2" charset="-78"/>
              </a:rPr>
              <a:t> عليه  العباس  </a:t>
            </a:r>
            <a:r>
              <a:rPr lang="ar-SA" altLang="en-US" sz="3600" b="1" dirty="0" smtClean="0">
                <a:cs typeface="DecoType Naskh Extensions" pitchFamily="2" charset="-78"/>
              </a:rPr>
              <a:t>أن  </a:t>
            </a:r>
            <a:r>
              <a:rPr lang="ar-SA" altLang="en-US" sz="3600" b="1" dirty="0">
                <a:cs typeface="DecoType Naskh Extensions" pitchFamily="2" charset="-78"/>
              </a:rPr>
              <a:t>يرفع  </a:t>
            </a:r>
            <a:r>
              <a:rPr lang="ar-SA" altLang="en-US" sz="3600" b="1" dirty="0" smtClean="0">
                <a:cs typeface="DecoType Naskh Extensions" pitchFamily="2" charset="-78"/>
              </a:rPr>
              <a:t>إزاره  </a:t>
            </a:r>
            <a:r>
              <a:rPr lang="ar-SA" altLang="en-US" sz="3600" b="1" dirty="0">
                <a:cs typeface="DecoType Naskh Extensions" pitchFamily="2" charset="-78"/>
              </a:rPr>
              <a:t>ويجعله  على   رقبته  ليقيه  اثر  الحجارة ما دام   بعيدا  عن  الناس  فلما  فعل  سقط  مغشيا عليه  فلما</a:t>
            </a:r>
            <a:r>
              <a:rPr lang="en-US" altLang="en-US" sz="3600" b="1" dirty="0">
                <a:cs typeface="DecoType Naskh Extensions" pitchFamily="2" charset="-78"/>
              </a:rPr>
              <a:t>  </a:t>
            </a:r>
            <a:r>
              <a:rPr lang="ar-SA" altLang="en-US" sz="3600" b="1" dirty="0" err="1">
                <a:cs typeface="DecoType Naskh Extensions" pitchFamily="2" charset="-78"/>
              </a:rPr>
              <a:t>افا</a:t>
            </a:r>
            <a:r>
              <a:rPr lang="ar-SA" altLang="en-US" sz="3600" b="1" dirty="0">
                <a:cs typeface="DecoType Naskh Extensions" pitchFamily="2" charset="-78"/>
              </a:rPr>
              <a:t> ق  طلب  </a:t>
            </a:r>
            <a:r>
              <a:rPr lang="ar-SA" altLang="en-US" sz="3600" b="1" dirty="0" smtClean="0">
                <a:cs typeface="DecoType Naskh Extensions" pitchFamily="2" charset="-78"/>
              </a:rPr>
              <a:t>أن  </a:t>
            </a:r>
            <a:r>
              <a:rPr lang="ar-SA" altLang="en-US" sz="3600" b="1" dirty="0">
                <a:cs typeface="DecoType Naskh Extensions" pitchFamily="2" charset="-78"/>
              </a:rPr>
              <a:t>يشدوا    عليه   </a:t>
            </a:r>
            <a:r>
              <a:rPr lang="ar-SA" altLang="en-US" sz="3600" b="1" dirty="0" smtClean="0">
                <a:cs typeface="DecoType Naskh Extensions" pitchFamily="2" charset="-78"/>
              </a:rPr>
              <a:t>إزاره</a:t>
            </a:r>
            <a:r>
              <a:rPr lang="en-US" altLang="en-US" sz="3600" b="1" dirty="0" smtClean="0"/>
              <a:t> </a:t>
            </a:r>
            <a:r>
              <a:rPr lang="en-US" altLang="en-US" sz="2800" dirty="0" smtClean="0"/>
              <a:t>  </a:t>
            </a:r>
            <a:endParaRPr lang="en-US" altLang="en-US" sz="2800" dirty="0"/>
          </a:p>
        </p:txBody>
      </p:sp>
      <p:sp>
        <p:nvSpPr>
          <p:cNvPr id="577540" name="WordArt 4"/>
          <p:cNvSpPr>
            <a:spLocks noChangeArrowheads="1" noChangeShapeType="1" noTextEdit="1"/>
          </p:cNvSpPr>
          <p:nvPr/>
        </p:nvSpPr>
        <p:spPr bwMode="auto">
          <a:xfrm>
            <a:off x="762000" y="-1295400"/>
            <a:ext cx="7162800" cy="25908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rtl="1"/>
            <a:endParaRPr lang="ar-EG" b="1" kern="1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Al-Kharshi 10"/>
            </a:endParaRPr>
          </a:p>
          <a:p>
            <a:pPr algn="ctr" rtl="1"/>
            <a:r>
              <a:rPr lang="ar-EG" b="1" kern="10" dirty="0">
                <a:ln w="9525">
                  <a:round/>
                  <a:headEnd/>
                  <a:tailEnd/>
                </a:ln>
                <a:solidFill>
                  <a:schemeClr val="accent3"/>
                </a:solidFill>
                <a:latin typeface="Al-Kharshi 10"/>
              </a:rPr>
              <a:t>سادسا :كان صلى الله عليه وسلم نزيها غير آثم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590800"/>
            <a:ext cx="7772400" cy="3810000"/>
          </a:xfrm>
          <a:noFill/>
        </p:spPr>
        <p:txBody>
          <a:bodyPr/>
          <a:lstStyle/>
          <a:p>
            <a:pPr algn="r" rtl="1"/>
            <a:r>
              <a:rPr lang="ar-SA" altLang="en-US" sz="3600" b="1">
                <a:cs typeface="DecoType Naskh Extensions" pitchFamily="2" charset="-78"/>
              </a:rPr>
              <a:t>كان عليه السلام احسن الناس خلقا واصدقهم حديثا واعظمهم امانة وابعدهم عن الفحشاء , فسموه الامين لما جمع الله فيه من الامور الصالحة والحميدة والفعال السديدة من الحلم والصبر</a:t>
            </a:r>
            <a:r>
              <a:rPr lang="ar-SA" altLang="en-US" sz="3600" b="1"/>
              <a:t> </a:t>
            </a:r>
            <a:r>
              <a:rPr lang="ar-SA" altLang="en-US" sz="3600" b="1">
                <a:cs typeface="DecoType Naskh Extensions" pitchFamily="2" charset="-78"/>
              </a:rPr>
              <a:t>والتواضع</a:t>
            </a:r>
            <a:r>
              <a:rPr lang="en-US" altLang="en-US" sz="3600" b="1">
                <a:cs typeface="DecoType Naskh Extensions" pitchFamily="2" charset="-78"/>
              </a:rPr>
              <a:t> .</a:t>
            </a:r>
            <a:endParaRPr lang="en-US" altLang="en-US"/>
          </a:p>
        </p:txBody>
      </p:sp>
      <p:sp>
        <p:nvSpPr>
          <p:cNvPr id="578564" name="WordArt 4"/>
          <p:cNvSpPr>
            <a:spLocks noChangeArrowheads="1" noChangeShapeType="1" noTextEdit="1"/>
          </p:cNvSpPr>
          <p:nvPr/>
        </p:nvSpPr>
        <p:spPr bwMode="auto">
          <a:xfrm>
            <a:off x="1752600" y="304800"/>
            <a:ext cx="59436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9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 rtl="1"/>
            <a:r>
              <a:rPr lang="ar-EG" sz="3600" b="1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l-Kharshi 10"/>
              </a:rPr>
              <a:t>سابعا : الصادق الامين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WordArt 2"/>
          <p:cNvSpPr>
            <a:spLocks noChangeArrowheads="1" noChangeShapeType="1" noTextEdit="1"/>
          </p:cNvSpPr>
          <p:nvPr/>
        </p:nvSpPr>
        <p:spPr bwMode="auto">
          <a:xfrm>
            <a:off x="685800" y="2514600"/>
            <a:ext cx="7696200" cy="3581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EG" sz="1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C0C0C0"/>
                  </a:outerShdw>
                </a:effectLst>
                <a:latin typeface="Times New Roman"/>
                <a:cs typeface="Times New Roman"/>
              </a:rPr>
              <a:t>سافرإلى خارج الحجاز مرتين:</a:t>
            </a:r>
          </a:p>
          <a:p>
            <a:pPr algn="ctr" rtl="1"/>
            <a:r>
              <a:rPr lang="ar-EG" sz="1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C0C0C0"/>
                  </a:outerShdw>
                </a:effectLst>
                <a:latin typeface="Times New Roman"/>
                <a:cs typeface="Times New Roman"/>
              </a:rPr>
              <a:t>الأولى: مع عمه أبي طالب إلى الشام وهو صغير(عمره اثنا عشر عاما)0</a:t>
            </a:r>
          </a:p>
          <a:p>
            <a:pPr algn="ctr" rtl="1"/>
            <a:r>
              <a:rPr lang="ar-EG" sz="1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C0C0C0"/>
                  </a:outerShdw>
                </a:effectLst>
                <a:latin typeface="Times New Roman"/>
                <a:cs typeface="Times New Roman"/>
              </a:rPr>
              <a:t>الثانية: في تجارة خديجة فبل الزواج منها وقبل البعثة0</a:t>
            </a:r>
          </a:p>
        </p:txBody>
      </p:sp>
      <p:sp>
        <p:nvSpPr>
          <p:cNvPr id="580611" name="WordArt 3"/>
          <p:cNvSpPr>
            <a:spLocks noChangeArrowheads="1" noChangeShapeType="1" noTextEdit="1"/>
          </p:cNvSpPr>
          <p:nvPr/>
        </p:nvSpPr>
        <p:spPr bwMode="auto">
          <a:xfrm>
            <a:off x="1600200" y="685800"/>
            <a:ext cx="5562600" cy="13716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 rtl="1"/>
            <a:r>
              <a:rPr lang="ar-EG" sz="3200" i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Al-Kharshi 10"/>
              </a:rPr>
              <a:t>ثامنا:- سفره إلى الحجاز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ar-SA" altLang="en-US" sz="7200" b="1" u="sng"/>
              <a:t>تاسعا:حببت إليه الخلوة</a:t>
            </a:r>
            <a:endParaRPr lang="en-US" altLang="en-US" sz="7200" b="1" u="sng"/>
          </a:p>
        </p:txBody>
      </p:sp>
      <p:sp>
        <p:nvSpPr>
          <p:cNvPr id="5816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447800"/>
            <a:ext cx="7924800" cy="4267200"/>
          </a:xfrm>
          <a:noFill/>
        </p:spPr>
        <p:txBody>
          <a:bodyPr/>
          <a:lstStyle/>
          <a:p>
            <a:pPr algn="r" rtl="1"/>
            <a:r>
              <a:rPr lang="ar-SA" altLang="en-US" dirty="0">
                <a:cs typeface="DecoType Naskh Extensions" pitchFamily="2" charset="-78"/>
              </a:rPr>
              <a:t>وقد حببت إليه العزلة والتعبد، فكان يعتزل الناس، ويذهب إلى غار</a:t>
            </a:r>
            <a:r>
              <a:rPr lang="en-US" altLang="en-US" dirty="0">
                <a:cs typeface="DecoType Naskh Extensions" pitchFamily="2" charset="-78"/>
              </a:rPr>
              <a:t> </a:t>
            </a:r>
            <a:r>
              <a:rPr lang="ar-SA" altLang="en-US" dirty="0">
                <a:cs typeface="DecoType Naskh Extensions" pitchFamily="2" charset="-78"/>
              </a:rPr>
              <a:t>حراء</a:t>
            </a:r>
            <a:r>
              <a:rPr lang="en-US" altLang="en-US" dirty="0">
                <a:cs typeface="DecoType Naskh Extensions" pitchFamily="2" charset="-78"/>
              </a:rPr>
              <a:t> 0</a:t>
            </a:r>
          </a:p>
          <a:p>
            <a:pPr algn="r" rtl="1"/>
            <a:r>
              <a:rPr lang="ar-SA" altLang="en-US" dirty="0">
                <a:cs typeface="DecoType Naskh Extensions" pitchFamily="2" charset="-78"/>
              </a:rPr>
              <a:t>وقيل إن هذه الخلوة هي من بقايا الإبراهيمية التي كان الناس عليها قبل الشرك والوثنية0</a:t>
            </a:r>
            <a:r>
              <a:rPr lang="en-US" altLang="en-US" sz="2800" dirty="0">
                <a:cs typeface="DecoType Naskh Extensions" pitchFamily="2" charset="-78"/>
              </a:rPr>
              <a:t>         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rtl="1"/>
            <a:r>
              <a:rPr lang="ar-SA" altLang="en-US"/>
              <a:t>صفاته _صلى الله عليه وسلم_الخلقية0</a:t>
            </a:r>
            <a:endParaRPr lang="en-US" altLang="en-US"/>
          </a:p>
        </p:txBody>
      </p:sp>
      <p:sp>
        <p:nvSpPr>
          <p:cNvPr id="582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362200" y="1447800"/>
            <a:ext cx="4483100" cy="5410200"/>
          </a:xfrm>
          <a:noFill/>
        </p:spPr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 altLang="en-US" sz="2400" b="1">
                <a:cs typeface="DecoType Naskh Extensions" pitchFamily="2" charset="-78"/>
              </a:rPr>
              <a:t>أحسن الناس وجها</a:t>
            </a:r>
            <a:endParaRPr lang="en-US" altLang="en-US" sz="2400" b="1">
              <a:cs typeface="DecoType Naskh Extensions" pitchFamily="2" charset="-78"/>
            </a:endParaRPr>
          </a:p>
          <a:p>
            <a:pPr algn="r" rtl="1">
              <a:lnSpc>
                <a:spcPct val="90000"/>
              </a:lnSpc>
            </a:pPr>
            <a:r>
              <a:rPr lang="ar-SA" altLang="en-US" sz="2400" b="1">
                <a:cs typeface="DecoType Naskh Extensions" pitchFamily="2" charset="-78"/>
              </a:rPr>
              <a:t>أبيض اللون بياضا مزهرا0</a:t>
            </a:r>
            <a:endParaRPr lang="en-US" altLang="en-US" sz="2400" b="1">
              <a:cs typeface="DecoType Naskh Extensions" pitchFamily="2" charset="-78"/>
            </a:endParaRPr>
          </a:p>
          <a:p>
            <a:pPr algn="r" rtl="1">
              <a:lnSpc>
                <a:spcPct val="90000"/>
              </a:lnSpc>
            </a:pPr>
            <a:r>
              <a:rPr lang="ar-SA" altLang="en-US" sz="2400" b="1">
                <a:cs typeface="DecoType Naskh Extensions" pitchFamily="2" charset="-78"/>
              </a:rPr>
              <a:t>مستدير الوجه ،واسع الفم،طويل شق العينين، رجل الشعر بين</a:t>
            </a:r>
            <a:r>
              <a:rPr lang="en-US" altLang="en-US" sz="2400" b="1">
                <a:cs typeface="DecoType Naskh Extensions" pitchFamily="2" charset="-78"/>
              </a:rPr>
              <a:t> </a:t>
            </a:r>
            <a:r>
              <a:rPr lang="ar-SA" altLang="en-US" sz="2400" b="1">
                <a:cs typeface="DecoType Naskh Extensions" pitchFamily="2" charset="-78"/>
              </a:rPr>
              <a:t>الجعودة والسبط0 يصل إلى شحمة أذنيه0</a:t>
            </a:r>
            <a:endParaRPr lang="en-US" altLang="en-US" sz="2400" b="1">
              <a:cs typeface="DecoType Naskh Extensions" pitchFamily="2" charset="-78"/>
            </a:endParaRPr>
          </a:p>
          <a:p>
            <a:pPr algn="r" rtl="1">
              <a:lnSpc>
                <a:spcPct val="90000"/>
              </a:lnSpc>
            </a:pPr>
            <a:r>
              <a:rPr lang="ar-SA" altLang="en-US" sz="2400" b="1">
                <a:cs typeface="DecoType Naskh Extensions" pitchFamily="2" charset="-78"/>
              </a:rPr>
              <a:t>لم يشب شعره الأسود إلا اليسير منه، يميل اللون إلى الحمرة في بعض شعره من أثر الطيب0</a:t>
            </a:r>
            <a:endParaRPr lang="en-US" altLang="en-US" sz="2400" b="1">
              <a:cs typeface="DecoType Naskh Extensions" pitchFamily="2" charset="-78"/>
            </a:endParaRPr>
          </a:p>
          <a:p>
            <a:pPr algn="r" rtl="1">
              <a:lnSpc>
                <a:spcPct val="90000"/>
              </a:lnSpc>
            </a:pPr>
            <a:r>
              <a:rPr lang="ar-SA" altLang="en-US" sz="2400" b="1">
                <a:cs typeface="DecoType Naskh Extensions" pitchFamily="2" charset="-78"/>
              </a:rPr>
              <a:t>متوسط القامة والوزن ،عريض الصدر ضخم اليدين والقدمين،مبسوط الكفين، قليل لحم العقبين، اقنى الأنف0</a:t>
            </a:r>
            <a:endParaRPr lang="en-US" altLang="en-US" sz="2400" b="1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ar-SA" altLang="en-US" sz="7200" dirty="0">
                <a:solidFill>
                  <a:schemeClr val="accent3"/>
                </a:solidFill>
              </a:rPr>
              <a:t>الدروس والعبر</a:t>
            </a:r>
            <a:endParaRPr lang="en-US" altLang="en-US" dirty="0">
              <a:solidFill>
                <a:schemeClr val="accent3"/>
              </a:solidFill>
            </a:endParaRPr>
          </a:p>
        </p:txBody>
      </p:sp>
      <p:sp>
        <p:nvSpPr>
          <p:cNvPr id="5836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r" rtl="1"/>
            <a:r>
              <a:rPr lang="ar-SA" altLang="en-US" sz="3600" b="1" dirty="0">
                <a:cs typeface="DecoType Naskh Extensions" pitchFamily="2" charset="-78"/>
              </a:rPr>
              <a:t>يظهر أثر الحياة الفطرية غير المعقدة في تناول </a:t>
            </a:r>
            <a:r>
              <a:rPr lang="ar-SA" altLang="en-US" sz="3600" b="1" dirty="0" smtClean="0">
                <a:cs typeface="DecoType Naskh Extensions" pitchFamily="2" charset="-78"/>
              </a:rPr>
              <a:t>الأحداث </a:t>
            </a:r>
            <a:r>
              <a:rPr lang="ar-SA" altLang="en-US" sz="3600" b="1" dirty="0">
                <a:cs typeface="DecoType Naskh Extensions" pitchFamily="2" charset="-78"/>
              </a:rPr>
              <a:t>ومعالجتها في حياة الرسول _صلى الله عليه وسلم</a:t>
            </a:r>
            <a:endParaRPr lang="en-US" altLang="en-US" sz="3600" b="1" dirty="0">
              <a:cs typeface="DecoType Naskh Extensions" pitchFamily="2" charset="-78"/>
            </a:endParaRPr>
          </a:p>
          <a:p>
            <a:pPr algn="r" rtl="1">
              <a:buFontTx/>
              <a:buNone/>
            </a:pPr>
            <a:r>
              <a:rPr lang="ar-SA" altLang="en-US" sz="3600" b="1" dirty="0" smtClean="0">
                <a:cs typeface="DecoType Naskh Extensions" pitchFamily="2" charset="-78"/>
              </a:rPr>
              <a:t>               يتنزه </a:t>
            </a:r>
            <a:r>
              <a:rPr lang="ar-SA" altLang="en-US" sz="3600" b="1" dirty="0">
                <a:cs typeface="DecoType Naskh Extensions" pitchFamily="2" charset="-78"/>
              </a:rPr>
              <a:t>المسلم عن الوقوع في المعصية</a:t>
            </a:r>
            <a:r>
              <a:rPr lang="en-US" altLang="en-US" sz="3600" b="1" dirty="0">
                <a:cs typeface="DecoType Naskh Extensions" pitchFamily="2" charset="-78"/>
              </a:rPr>
              <a:t> </a:t>
            </a:r>
          </a:p>
          <a:p>
            <a:pPr algn="r" rtl="1">
              <a:buFontTx/>
              <a:buNone/>
            </a:pPr>
            <a:r>
              <a:rPr lang="ar-SA" altLang="en-US" sz="3600" b="1" dirty="0" smtClean="0">
                <a:cs typeface="DecoType Naskh Extensions" pitchFamily="2" charset="-78"/>
              </a:rPr>
              <a:t>               لا </a:t>
            </a:r>
            <a:r>
              <a:rPr lang="ar-SA" altLang="en-US" sz="3600" b="1" dirty="0">
                <a:cs typeface="DecoType Naskh Extensions" pitchFamily="2" charset="-78"/>
              </a:rPr>
              <a:t>ينقاد الناس </a:t>
            </a:r>
            <a:r>
              <a:rPr lang="ar-SA" altLang="en-US" sz="3600" b="1" dirty="0" smtClean="0">
                <a:cs typeface="DecoType Naskh Extensions" pitchFamily="2" charset="-78"/>
              </a:rPr>
              <a:t>إلا للأذكياء </a:t>
            </a:r>
            <a:r>
              <a:rPr lang="ar-SA" altLang="en-US" sz="3600" b="1" dirty="0">
                <a:cs typeface="DecoType Naskh Extensions" pitchFamily="2" charset="-78"/>
              </a:rPr>
              <a:t>النجباء</a:t>
            </a:r>
            <a:r>
              <a:rPr lang="en-US" altLang="en-US" sz="3600" b="1" dirty="0">
                <a:cs typeface="DecoType Naskh Extensions" pitchFamily="2" charset="-78"/>
              </a:rPr>
              <a:t> </a:t>
            </a:r>
          </a:p>
          <a:p>
            <a:pPr algn="r" rtl="1">
              <a:buFontTx/>
              <a:buNone/>
            </a:pPr>
            <a:r>
              <a:rPr lang="ar-SA" altLang="en-US" sz="3600" b="1" dirty="0" smtClean="0">
                <a:cs typeface="DecoType Naskh Extensions" pitchFamily="2" charset="-78"/>
              </a:rPr>
              <a:t>                تجب التوبة </a:t>
            </a:r>
            <a:r>
              <a:rPr lang="ar-SA" altLang="en-US" sz="3600" b="1" dirty="0">
                <a:cs typeface="DecoType Naskh Extensions" pitchFamily="2" charset="-78"/>
              </a:rPr>
              <a:t>ما قبلها كما يوجب </a:t>
            </a:r>
            <a:r>
              <a:rPr lang="ar-SA" altLang="en-US" sz="3600" b="1" dirty="0" smtClean="0">
                <a:cs typeface="DecoType Naskh Extensions" pitchFamily="2" charset="-78"/>
              </a:rPr>
              <a:t>الإسلام </a:t>
            </a:r>
            <a:r>
              <a:rPr lang="ar-SA" altLang="en-US" sz="3600" b="1" dirty="0">
                <a:cs typeface="DecoType Naskh Extensions" pitchFamily="2" charset="-78"/>
              </a:rPr>
              <a:t>ما قبله</a:t>
            </a:r>
            <a:endParaRPr lang="en-US" altLang="en-US" sz="3600" b="1" dirty="0">
              <a:cs typeface="DecoType Naskh Extensions" pitchFamily="2" charset="-78"/>
            </a:endParaRPr>
          </a:p>
          <a:p>
            <a:pPr algn="r" rtl="1">
              <a:buFontTx/>
              <a:buNone/>
            </a:pPr>
            <a:r>
              <a:rPr lang="ar-SA" altLang="en-US" sz="3600" b="1" dirty="0" smtClean="0">
                <a:cs typeface="DecoType Naskh Extensions" pitchFamily="2" charset="-78"/>
              </a:rPr>
              <a:t>                يعتمد </a:t>
            </a:r>
            <a:r>
              <a:rPr lang="ar-SA" altLang="en-US" sz="3600" b="1" dirty="0">
                <a:cs typeface="DecoType Naskh Extensions" pitchFamily="2" charset="-78"/>
              </a:rPr>
              <a:t>المسلم على جهده وعمله في تحصيل رزقه ومعيشته</a:t>
            </a:r>
            <a:endParaRPr lang="en-US" altLang="en-US" sz="3600" b="1" dirty="0">
              <a:cs typeface="DecoType Naskh Extensions" pitchFamily="2" charset="-78"/>
            </a:endParaRPr>
          </a:p>
          <a:p>
            <a:pPr algn="r" rtl="1">
              <a:buFontTx/>
              <a:buNone/>
            </a:pPr>
            <a:endParaRPr lang="en-US" altLang="en-US" dirty="0">
              <a:cs typeface="DecoType Naskh Extensions" pitchFamily="2" charset="-78"/>
            </a:endParaRPr>
          </a:p>
        </p:txBody>
      </p:sp>
      <p:sp>
        <p:nvSpPr>
          <p:cNvPr id="583684" name="WordArt 4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505200" y="5791200"/>
            <a:ext cx="2362200" cy="67627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7593"/>
              </a:avLst>
            </a:prstTxWarp>
          </a:bodyPr>
          <a:lstStyle/>
          <a:p>
            <a:pPr algn="ctr" rtl="1"/>
            <a:r>
              <a:rPr lang="ar-EG" sz="3600" kern="10">
                <a:ln w="12700">
                  <a:solidFill>
                    <a:srgbClr val="FFFF00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"/>
                <a:cs typeface="Arial"/>
              </a:rPr>
              <a:t>عودة للبداية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3585</TotalTime>
  <Words>879</Words>
  <Application>Microsoft Office PowerPoint</Application>
  <PresentationFormat>عرض على الشاشة (3:4)‏</PresentationFormat>
  <Paragraphs>84</Paragraphs>
  <Slides>19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Default Design</vt:lpstr>
      <vt:lpstr>الشريحة 1</vt:lpstr>
      <vt:lpstr>محاضرات في فقه السيرة</vt:lpstr>
      <vt:lpstr>الشريحة 3</vt:lpstr>
      <vt:lpstr>الشريحة 4</vt:lpstr>
      <vt:lpstr>الشريحة 5</vt:lpstr>
      <vt:lpstr>خصائص الرسول ـصلى الله عليه وسلم ـ</vt:lpstr>
      <vt:lpstr>ولد في اشرف بيت من بيوت العرب نسبا قال :صلى الله عليه وسلم (أ ن  الله  اصطفى كنانة  من  ولد  اسماعيل , واصطفى  قريش من كنانة , واصطفى  قريش بني  هاشم , (واصطفاني  من  بني  هاشم 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تاسعا:حببت إليه الخلوة</vt:lpstr>
      <vt:lpstr>صفاته _صلى الله عليه وسلم_الخلقية0</vt:lpstr>
      <vt:lpstr>الدروس والعبر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soso</dc:creator>
  <cp:lastModifiedBy>Automate</cp:lastModifiedBy>
  <cp:revision>301</cp:revision>
  <cp:lastPrinted>2000-05-14T05:39:45Z</cp:lastPrinted>
  <dcterms:created xsi:type="dcterms:W3CDTF">2000-02-25T19:54:01Z</dcterms:created>
  <dcterms:modified xsi:type="dcterms:W3CDTF">2012-02-16T21:48:27Z</dcterms:modified>
</cp:coreProperties>
</file>