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33"/>
  </p:notesMasterIdLst>
  <p:handoutMasterIdLst>
    <p:handoutMasterId r:id="rId34"/>
  </p:handoutMasterIdLst>
  <p:sldIdLst>
    <p:sldId id="728" r:id="rId2"/>
    <p:sldId id="752" r:id="rId3"/>
    <p:sldId id="753" r:id="rId4"/>
    <p:sldId id="754" r:id="rId5"/>
    <p:sldId id="755" r:id="rId6"/>
    <p:sldId id="544" r:id="rId7"/>
    <p:sldId id="545" r:id="rId8"/>
    <p:sldId id="546" r:id="rId9"/>
    <p:sldId id="547" r:id="rId10"/>
    <p:sldId id="763" r:id="rId11"/>
    <p:sldId id="764" r:id="rId12"/>
    <p:sldId id="765" r:id="rId13"/>
    <p:sldId id="766" r:id="rId14"/>
    <p:sldId id="768" r:id="rId15"/>
    <p:sldId id="770" r:id="rId16"/>
    <p:sldId id="769" r:id="rId17"/>
    <p:sldId id="548" r:id="rId18"/>
    <p:sldId id="549" r:id="rId19"/>
    <p:sldId id="550" r:id="rId20"/>
    <p:sldId id="551" r:id="rId21"/>
    <p:sldId id="552" r:id="rId22"/>
    <p:sldId id="553" r:id="rId23"/>
    <p:sldId id="756" r:id="rId24"/>
    <p:sldId id="757" r:id="rId25"/>
    <p:sldId id="758" r:id="rId26"/>
    <p:sldId id="759" r:id="rId27"/>
    <p:sldId id="760" r:id="rId28"/>
    <p:sldId id="767" r:id="rId29"/>
    <p:sldId id="761" r:id="rId30"/>
    <p:sldId id="762" r:id="rId31"/>
    <p:sldId id="796" r:id="rId3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a:srgbClr val="00CC00"/>
    <a:srgbClr val="0000FF"/>
    <a:srgbClr val="FF99CC"/>
    <a:srgbClr val="D60093"/>
    <a:srgbClr val="000099"/>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13" autoAdjust="0"/>
    <p:restoredTop sz="75292" autoAdjust="0"/>
  </p:normalViewPr>
  <p:slideViewPr>
    <p:cSldViewPr>
      <p:cViewPr>
        <p:scale>
          <a:sx n="50" d="100"/>
          <a:sy n="50" d="100"/>
        </p:scale>
        <p:origin x="-41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a:p>
        </p:txBody>
      </p:sp>
    </p:spTree>
    <p:extLst>
      <p:ext uri="{BB962C8B-B14F-4D97-AF65-F5344CB8AC3E}">
        <p14:creationId xmlns:p14="http://schemas.microsoft.com/office/powerpoint/2010/main" xmlns="" val="949441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a:p>
        </p:txBody>
      </p:sp>
    </p:spTree>
    <p:extLst>
      <p:ext uri="{BB962C8B-B14F-4D97-AF65-F5344CB8AC3E}">
        <p14:creationId xmlns:p14="http://schemas.microsoft.com/office/powerpoint/2010/main" xmlns="" val="2007466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58A0322-1DDA-48EB-ABDC-2718608359CD}" type="slidenum">
              <a:rPr lang="ar-SA" altLang="en-US" smtClean="0"/>
              <a:pPr/>
              <a:t>24</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endParaRPr lang="en-US" altLang="en-US"/>
          </a:p>
        </p:txBody>
      </p:sp>
      <p:sp>
        <p:nvSpPr>
          <p:cNvPr id="2" name="عنصر نائب للتذييل 1"/>
          <p:cNvSpPr>
            <a:spLocks noGrp="1"/>
          </p:cNvSpPr>
          <p:nvPr>
            <p:ph type="ftr" sz="quarter" idx="11"/>
          </p:nvPr>
        </p:nvSpPr>
        <p:spPr/>
        <p:txBody>
          <a:bodyPr/>
          <a:lstStyle/>
          <a:p>
            <a:endParaRPr lang="en-US" altLang="en-US"/>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71D2A89D-766C-4E95-ABA9-E28F67D76B15}"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endParaRPr lang="en-US" altLang="en-US"/>
          </a:p>
        </p:txBody>
      </p:sp>
      <p:sp>
        <p:nvSpPr>
          <p:cNvPr id="19" name="عنصر نائب للتذييل 18"/>
          <p:cNvSpPr>
            <a:spLocks noGrp="1"/>
          </p:cNvSpPr>
          <p:nvPr>
            <p:ph type="ftr" sz="quarter" idx="11"/>
          </p:nvPr>
        </p:nvSpPr>
        <p:spPr>
          <a:xfrm>
            <a:off x="3581400" y="76200"/>
            <a:ext cx="2895600" cy="288925"/>
          </a:xfrm>
        </p:spPr>
        <p:txBody>
          <a:bodyPr/>
          <a:lstStyle/>
          <a:p>
            <a:endParaRPr lang="en-US" altLang="en-US"/>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3A5E5F68-1FB3-44A5-ABB7-18EA51941EB1}"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endParaRPr lang="en-US" altLang="en-US"/>
          </a:p>
        </p:txBody>
      </p:sp>
      <p:sp>
        <p:nvSpPr>
          <p:cNvPr id="11" name="عنصر نائب للتذييل 10"/>
          <p:cNvSpPr>
            <a:spLocks noGrp="1"/>
          </p:cNvSpPr>
          <p:nvPr>
            <p:ph type="ftr" sz="quarter" idx="11"/>
          </p:nvPr>
        </p:nvSpPr>
        <p:spPr/>
        <p:txBody>
          <a:bodyPr/>
          <a:lstStyle/>
          <a:p>
            <a:endParaRPr lang="en-US" altLang="en-US"/>
          </a:p>
        </p:txBody>
      </p:sp>
      <p:sp>
        <p:nvSpPr>
          <p:cNvPr id="16" name="عنصر نائب لرقم الشريحة 15"/>
          <p:cNvSpPr>
            <a:spLocks noGrp="1"/>
          </p:cNvSpPr>
          <p:nvPr>
            <p:ph type="sldNum" sz="quarter" idx="12"/>
          </p:nvPr>
        </p:nvSpPr>
        <p:spPr/>
        <p:txBody>
          <a:bodyPr/>
          <a:lstStyle/>
          <a:p>
            <a:fld id="{E8942143-7C80-4C08-9AF4-326935761B50}" type="slidenum">
              <a:rPr lang="ar-SA" altLang="en-US" smtClean="0"/>
              <a:pPr/>
              <a:t>‹#›</a:t>
            </a:fld>
            <a:endParaRPr lang="en-US" altLang="en-US"/>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endParaRPr lang="en-US" altLang="en-US"/>
          </a:p>
        </p:txBody>
      </p:sp>
      <p:sp>
        <p:nvSpPr>
          <p:cNvPr id="10" name="عنصر نائب للتذييل 9"/>
          <p:cNvSpPr>
            <a:spLocks noGrp="1"/>
          </p:cNvSpPr>
          <p:nvPr>
            <p:ph type="ftr" sz="quarter" idx="11"/>
          </p:nvPr>
        </p:nvSpPr>
        <p:spPr/>
        <p:txBody>
          <a:bodyPr/>
          <a:lstStyle/>
          <a:p>
            <a:endParaRPr lang="en-US" altLang="en-US"/>
          </a:p>
        </p:txBody>
      </p:sp>
      <p:sp>
        <p:nvSpPr>
          <p:cNvPr id="31" name="عنصر نائب لرقم الشريحة 30"/>
          <p:cNvSpPr>
            <a:spLocks noGrp="1"/>
          </p:cNvSpPr>
          <p:nvPr>
            <p:ph type="sldNum" sz="quarter" idx="12"/>
          </p:nvPr>
        </p:nvSpPr>
        <p:spPr/>
        <p:txBody>
          <a:bodyPr/>
          <a:lstStyle/>
          <a:p>
            <a:fld id="{60F4F89F-75A4-404A-81F0-99362AA1AC3B}"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endParaRPr lang="en-US" altLang="en-US"/>
          </a:p>
        </p:txBody>
      </p:sp>
      <p:sp>
        <p:nvSpPr>
          <p:cNvPr id="6" name="عنصر نائب للتذييل 5"/>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a:xfrm>
            <a:off x="8229600" y="6477000"/>
            <a:ext cx="762000" cy="246888"/>
          </a:xfrm>
        </p:spPr>
        <p:txBody>
          <a:bodyPr/>
          <a:lstStyle/>
          <a:p>
            <a:fld id="{7E6A89CF-6031-4465-AEDB-CCDE5A721CA1}" type="slidenum">
              <a:rPr lang="ar-SA" altLang="en-US" smtClean="0"/>
              <a:pPr/>
              <a:t>‹#›</a:t>
            </a:fld>
            <a:endParaRPr lang="en-US" altLang="en-US"/>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endParaRPr lang="en-US" altLang="en-US"/>
          </a:p>
        </p:txBody>
      </p:sp>
      <p:sp>
        <p:nvSpPr>
          <p:cNvPr id="21" name="عنصر نائب للتذييل 20"/>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C8DA45A8-335A-4AA4-9DB1-D13EB2D089D5}" type="slidenum">
              <a:rPr lang="ar-SA"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endParaRPr lang="en-US" altLang="en-US"/>
          </a:p>
        </p:txBody>
      </p:sp>
      <p:sp>
        <p:nvSpPr>
          <p:cNvPr id="24" name="عنصر نائب للتذييل 23"/>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81AB62B2-8868-42E5-898D-34FA0441C7AE}" type="slidenum">
              <a:rPr lang="ar-SA"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endParaRPr lang="en-US" altLang="en-US"/>
          </a:p>
        </p:txBody>
      </p:sp>
      <p:sp>
        <p:nvSpPr>
          <p:cNvPr id="29" name="عنصر نائب للتذييل 28"/>
          <p:cNvSpPr>
            <a:spLocks noGrp="1"/>
          </p:cNvSpPr>
          <p:nvPr>
            <p:ph type="ftr" sz="quarter" idx="11"/>
          </p:nvPr>
        </p:nvSpPr>
        <p:spPr/>
        <p:txBody>
          <a:bodyPr/>
          <a:lstStyle/>
          <a:p>
            <a:endParaRPr lang="en-US" altLang="en-US"/>
          </a:p>
        </p:txBody>
      </p:sp>
      <p:sp>
        <p:nvSpPr>
          <p:cNvPr id="7" name="عنصر نائب لرقم الشريحة 6"/>
          <p:cNvSpPr>
            <a:spLocks noGrp="1"/>
          </p:cNvSpPr>
          <p:nvPr>
            <p:ph type="sldNum" sz="quarter" idx="12"/>
          </p:nvPr>
        </p:nvSpPr>
        <p:spPr/>
        <p:txBody>
          <a:bodyPr/>
          <a:lstStyle/>
          <a:p>
            <a:fld id="{FE679418-16CE-438D-A121-6446555AC5B0}"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31" name="عنصر نائب لرقم الشريحة 30"/>
          <p:cNvSpPr>
            <a:spLocks noGrp="1"/>
          </p:cNvSpPr>
          <p:nvPr>
            <p:ph type="sldNum" sz="quarter" idx="12"/>
          </p:nvPr>
        </p:nvSpPr>
        <p:spPr/>
        <p:txBody>
          <a:bodyPr/>
          <a:lstStyle/>
          <a:p>
            <a:fld id="{3E3845DA-BA8D-4300-B754-5B07FA12CBD3}" type="slidenum">
              <a:rPr lang="ar-SA" altLang="en-US" smtClean="0"/>
              <a:pPr/>
              <a:t>‹#›</a:t>
            </a:fld>
            <a:endParaRPr lang="en-US" altLang="en-US"/>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6B6A3A19-352C-4076-A496-5AD8DFD28707}"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endParaRPr lang="en-US" altLang="en-US"/>
          </a:p>
        </p:txBody>
      </p:sp>
      <p:sp>
        <p:nvSpPr>
          <p:cNvPr id="5" name="عنصر نائب للتذييل 4"/>
          <p:cNvSpPr>
            <a:spLocks noGrp="1"/>
          </p:cNvSpPr>
          <p:nvPr>
            <p:ph type="ftr" sz="quarter" idx="11"/>
          </p:nvPr>
        </p:nvSpPr>
        <p:spPr/>
        <p:txBody>
          <a:bodyPr/>
          <a:lstStyle/>
          <a:p>
            <a:endParaRPr lang="en-US" altLang="en-US"/>
          </a:p>
        </p:txBody>
      </p:sp>
      <p:sp>
        <p:nvSpPr>
          <p:cNvPr id="6" name="عنصر نائب لرقم الشريحة 5"/>
          <p:cNvSpPr>
            <a:spLocks noGrp="1"/>
          </p:cNvSpPr>
          <p:nvPr>
            <p:ph type="sldNum" sz="quarter" idx="12"/>
          </p:nvPr>
        </p:nvSpPr>
        <p:spPr/>
        <p:txBody>
          <a:bodyPr/>
          <a:lstStyle/>
          <a:p>
            <a:fld id="{50FB5F5F-1186-4583-8299-9B4DE9BA7142}" type="slidenum">
              <a:rPr lang="ar-SA" altLang="en-US" smtClean="0"/>
              <a:pPr/>
              <a:t>‹#›</a:t>
            </a:fld>
            <a:endParaRPr lang="en-US"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en-US" altLang="en-US"/>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ltLang="en-US"/>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DBA0C4A-01FB-4B31-9118-B7FD11D28706}" type="slidenum">
              <a:rPr lang="ar-SA" altLang="en-US" smtClean="0"/>
              <a:pPr/>
              <a:t>‹#›</a:t>
            </a:fld>
            <a:endParaRPr lang="en-US" altLang="en-US"/>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lide(fromTop)">
                                      <p:cBhvr>
                                        <p:cTn id="7" dur="500"/>
                                        <p:tgtEl>
                                          <p:spTgt spid="8">
                                            <p:txEl>
                                              <p:pRg st="0" end="0"/>
                                            </p:txEl>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slide(fromTop)">
                                      <p:cBhvr>
                                        <p:cTn id="10" dur="500"/>
                                        <p:tgtEl>
                                          <p:spTgt spid="8">
                                            <p:txEl>
                                              <p:pRg st="1" end="1"/>
                                            </p:txEl>
                                          </p:spTgt>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slide(fromTop)">
                                      <p:cBhvr>
                                        <p:cTn id="13" dur="500"/>
                                        <p:tgtEl>
                                          <p:spTgt spid="8">
                                            <p:txEl>
                                              <p:pRg st="2" end="2"/>
                                            </p:txEl>
                                          </p:spTgt>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slide(fromTop)">
                                      <p:cBhvr>
                                        <p:cTn id="16" dur="500"/>
                                        <p:tgtEl>
                                          <p:spTgt spid="8">
                                            <p:txEl>
                                              <p:pRg st="3" end="3"/>
                                            </p:txEl>
                                          </p:spTgt>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slide(fromTop)">
                                      <p:cBhvr>
                                        <p:cTn id="19"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3" Type="http://schemas.openxmlformats.org/officeDocument/2006/relationships/oleObject" Target="../embeddings/oleObject1.bin"/><Relationship Id="rId7" Type="http://schemas.openxmlformats.org/officeDocument/2006/relationships/oleObject" Target="../embeddings/oleObject5.bin"/><Relationship Id="rId12"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12.bin"/></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14.bin"/></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15.bin"/></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16.bin"/></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17.bin"/></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18.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19.bin"/></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20.bin"/></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21.bin"/></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22.bin"/></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slide" Target="slide17.xml"/><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pPr algn="ctr"/>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buNone/>
            </a:pPr>
            <a:endParaRPr lang="ar-EG"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6752" name="Object 1024"/>
          <p:cNvGraphicFramePr>
            <a:graphicFrameLocks noChangeAspect="1"/>
          </p:cNvGraphicFramePr>
          <p:nvPr/>
        </p:nvGraphicFramePr>
        <p:xfrm flipH="1">
          <a:off x="0" y="0"/>
          <a:ext cx="5943600" cy="6850063"/>
        </p:xfrm>
        <a:graphic>
          <a:graphicData uri="http://schemas.openxmlformats.org/presentationml/2006/ole">
            <p:oleObj spid="_x0000_s882690" name="Photo Editor Photo" r:id="rId3" imgW="952633" imgH="714286" progId="">
              <p:embed/>
            </p:oleObj>
          </a:graphicData>
        </a:graphic>
      </p:graphicFrame>
      <p:graphicFrame>
        <p:nvGraphicFramePr>
          <p:cNvPr id="586753" name="Object 1025"/>
          <p:cNvGraphicFramePr>
            <a:graphicFrameLocks noChangeAspect="1"/>
          </p:cNvGraphicFramePr>
          <p:nvPr/>
        </p:nvGraphicFramePr>
        <p:xfrm>
          <a:off x="7543800" y="0"/>
          <a:ext cx="1600200" cy="1295400"/>
        </p:xfrm>
        <a:graphic>
          <a:graphicData uri="http://schemas.openxmlformats.org/presentationml/2006/ole">
            <p:oleObj spid="_x0000_s882691" name="Photo Editor Photo" r:id="rId4" imgW="952633" imgH="714286" progId="">
              <p:embed/>
            </p:oleObj>
          </a:graphicData>
        </a:graphic>
      </p:graphicFrame>
      <p:graphicFrame>
        <p:nvGraphicFramePr>
          <p:cNvPr id="586754" name="Object 1026"/>
          <p:cNvGraphicFramePr>
            <a:graphicFrameLocks noChangeAspect="1"/>
          </p:cNvGraphicFramePr>
          <p:nvPr/>
        </p:nvGraphicFramePr>
        <p:xfrm>
          <a:off x="7543800" y="1295400"/>
          <a:ext cx="1600200" cy="1295400"/>
        </p:xfrm>
        <a:graphic>
          <a:graphicData uri="http://schemas.openxmlformats.org/presentationml/2006/ole">
            <p:oleObj spid="_x0000_s882692" name="Photo Editor Photo" r:id="rId5" imgW="952633" imgH="714286" progId="">
              <p:embed/>
            </p:oleObj>
          </a:graphicData>
        </a:graphic>
      </p:graphicFrame>
      <p:graphicFrame>
        <p:nvGraphicFramePr>
          <p:cNvPr id="586755" name="Object 1027"/>
          <p:cNvGraphicFramePr>
            <a:graphicFrameLocks noChangeAspect="1"/>
          </p:cNvGraphicFramePr>
          <p:nvPr/>
        </p:nvGraphicFramePr>
        <p:xfrm>
          <a:off x="7543800" y="2590800"/>
          <a:ext cx="1600200" cy="1295400"/>
        </p:xfrm>
        <a:graphic>
          <a:graphicData uri="http://schemas.openxmlformats.org/presentationml/2006/ole">
            <p:oleObj spid="_x0000_s882693" name="Photo Editor Photo" r:id="rId6" imgW="952633" imgH="714286" progId="">
              <p:embed/>
            </p:oleObj>
          </a:graphicData>
        </a:graphic>
      </p:graphicFrame>
      <p:graphicFrame>
        <p:nvGraphicFramePr>
          <p:cNvPr id="586756" name="Object 1028"/>
          <p:cNvGraphicFramePr>
            <a:graphicFrameLocks noChangeAspect="1"/>
          </p:cNvGraphicFramePr>
          <p:nvPr/>
        </p:nvGraphicFramePr>
        <p:xfrm>
          <a:off x="7543800" y="3886200"/>
          <a:ext cx="1600200" cy="1524000"/>
        </p:xfrm>
        <a:graphic>
          <a:graphicData uri="http://schemas.openxmlformats.org/presentationml/2006/ole">
            <p:oleObj spid="_x0000_s882694" name="Photo Editor Photo" r:id="rId7" imgW="952633" imgH="714286" progId="">
              <p:embed/>
            </p:oleObj>
          </a:graphicData>
        </a:graphic>
      </p:graphicFrame>
      <p:graphicFrame>
        <p:nvGraphicFramePr>
          <p:cNvPr id="586757" name="Object 1029"/>
          <p:cNvGraphicFramePr>
            <a:graphicFrameLocks noChangeAspect="1"/>
          </p:cNvGraphicFramePr>
          <p:nvPr/>
        </p:nvGraphicFramePr>
        <p:xfrm>
          <a:off x="7543800" y="5410200"/>
          <a:ext cx="1600200" cy="1447800"/>
        </p:xfrm>
        <a:graphic>
          <a:graphicData uri="http://schemas.openxmlformats.org/presentationml/2006/ole">
            <p:oleObj spid="_x0000_s882695" name="Photo Editor Photo" r:id="rId8" imgW="952633" imgH="714286" progId="">
              <p:embed/>
            </p:oleObj>
          </a:graphicData>
        </a:graphic>
      </p:graphicFrame>
      <p:graphicFrame>
        <p:nvGraphicFramePr>
          <p:cNvPr id="586758" name="Object 1030"/>
          <p:cNvGraphicFramePr>
            <a:graphicFrameLocks noChangeAspect="1"/>
          </p:cNvGraphicFramePr>
          <p:nvPr/>
        </p:nvGraphicFramePr>
        <p:xfrm>
          <a:off x="5943600" y="5410200"/>
          <a:ext cx="1600200" cy="1447800"/>
        </p:xfrm>
        <a:graphic>
          <a:graphicData uri="http://schemas.openxmlformats.org/presentationml/2006/ole">
            <p:oleObj spid="_x0000_s882696" name="Photo Editor Photo" r:id="rId9" imgW="952633" imgH="714286" progId="">
              <p:embed/>
            </p:oleObj>
          </a:graphicData>
        </a:graphic>
      </p:graphicFrame>
      <p:graphicFrame>
        <p:nvGraphicFramePr>
          <p:cNvPr id="586759" name="Object 1031"/>
          <p:cNvGraphicFramePr>
            <a:graphicFrameLocks noChangeAspect="1"/>
          </p:cNvGraphicFramePr>
          <p:nvPr/>
        </p:nvGraphicFramePr>
        <p:xfrm>
          <a:off x="5943600" y="3886200"/>
          <a:ext cx="1600200" cy="1524000"/>
        </p:xfrm>
        <a:graphic>
          <a:graphicData uri="http://schemas.openxmlformats.org/presentationml/2006/ole">
            <p:oleObj spid="_x0000_s882697" name="Photo Editor Photo" r:id="rId10" imgW="952633" imgH="714286" progId="">
              <p:embed/>
            </p:oleObj>
          </a:graphicData>
        </a:graphic>
      </p:graphicFrame>
      <p:graphicFrame>
        <p:nvGraphicFramePr>
          <p:cNvPr id="586760" name="Object 1032"/>
          <p:cNvGraphicFramePr>
            <a:graphicFrameLocks noChangeAspect="1"/>
          </p:cNvGraphicFramePr>
          <p:nvPr/>
        </p:nvGraphicFramePr>
        <p:xfrm>
          <a:off x="5943600" y="2590800"/>
          <a:ext cx="1600200" cy="1295400"/>
        </p:xfrm>
        <a:graphic>
          <a:graphicData uri="http://schemas.openxmlformats.org/presentationml/2006/ole">
            <p:oleObj spid="_x0000_s882698" name="Photo Editor Photo" r:id="rId11" imgW="952633" imgH="714286" progId="">
              <p:embed/>
            </p:oleObj>
          </a:graphicData>
        </a:graphic>
      </p:graphicFrame>
      <p:graphicFrame>
        <p:nvGraphicFramePr>
          <p:cNvPr id="586761" name="Object 1033"/>
          <p:cNvGraphicFramePr>
            <a:graphicFrameLocks noChangeAspect="1"/>
          </p:cNvGraphicFramePr>
          <p:nvPr/>
        </p:nvGraphicFramePr>
        <p:xfrm>
          <a:off x="5943600" y="1295400"/>
          <a:ext cx="1600200" cy="1295400"/>
        </p:xfrm>
        <a:graphic>
          <a:graphicData uri="http://schemas.openxmlformats.org/presentationml/2006/ole">
            <p:oleObj spid="_x0000_s882699" name="Photo Editor Photo" r:id="rId12" imgW="952633" imgH="714286" progId="">
              <p:embed/>
            </p:oleObj>
          </a:graphicData>
        </a:graphic>
      </p:graphicFrame>
      <p:graphicFrame>
        <p:nvGraphicFramePr>
          <p:cNvPr id="586762" name="Object 1034"/>
          <p:cNvGraphicFramePr>
            <a:graphicFrameLocks noChangeAspect="1"/>
          </p:cNvGraphicFramePr>
          <p:nvPr/>
        </p:nvGraphicFramePr>
        <p:xfrm>
          <a:off x="5943600" y="0"/>
          <a:ext cx="1600200" cy="1295400"/>
        </p:xfrm>
        <a:graphic>
          <a:graphicData uri="http://schemas.openxmlformats.org/presentationml/2006/ole">
            <p:oleObj spid="_x0000_s882700" name="Photo Editor Photo" r:id="rId13" imgW="952633" imgH="714286" progId="">
              <p:embed/>
            </p:oleObj>
          </a:graphicData>
        </a:graphic>
      </p:graphicFrame>
      <p:sp>
        <p:nvSpPr>
          <p:cNvPr id="345101" name="WordArt 13"/>
          <p:cNvSpPr>
            <a:spLocks noChangeArrowheads="1" noChangeShapeType="1" noTextEdit="1"/>
          </p:cNvSpPr>
          <p:nvPr/>
        </p:nvSpPr>
        <p:spPr bwMode="auto">
          <a:xfrm>
            <a:off x="1143000" y="1295400"/>
            <a:ext cx="7086600" cy="2971800"/>
          </a:xfrm>
          <a:prstGeom prst="rect">
            <a:avLst/>
          </a:prstGeom>
        </p:spPr>
        <p:txBody>
          <a:bodyPr wrap="none" fromWordArt="1">
            <a:prstTxWarp prst="textPlain">
              <a:avLst>
                <a:gd name="adj" fmla="val 50000"/>
              </a:avLst>
            </a:prstTxWarp>
          </a:bodyPr>
          <a:lstStyle/>
          <a:p>
            <a:pPr algn="ctr" rtl="1"/>
            <a:r>
              <a:rPr lang="ar-EG" sz="3600" kern="10">
                <a:ln w="9525">
                  <a:solidFill>
                    <a:srgbClr val="000000"/>
                  </a:solidFill>
                  <a:round/>
                  <a:headEnd/>
                  <a:tailEnd/>
                </a:ln>
                <a:solidFill>
                  <a:srgbClr val="FFFFFF"/>
                </a:solidFill>
                <a:effectLst>
                  <a:outerShdw dist="35921" dir="2700000" algn="ctr" rotWithShape="0">
                    <a:srgbClr val="808080"/>
                  </a:outerShdw>
                </a:effectLst>
                <a:cs typeface="Andalus"/>
              </a:rPr>
              <a:t>غزوة الحديبية</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a:xfrm>
            <a:off x="457200" y="267494"/>
            <a:ext cx="8229600" cy="1018366"/>
          </a:xfrm>
          <a:noFill/>
        </p:spPr>
        <p:txBody>
          <a:bodyPr>
            <a:normAutofit fontScale="90000"/>
          </a:bodyPr>
          <a:lstStyle/>
          <a:p>
            <a:pPr algn="ctr" rtl="1"/>
            <a:r>
              <a:rPr lang="ar-SA" altLang="en-US" sz="7200" dirty="0">
                <a:solidFill>
                  <a:schemeClr val="accent2"/>
                </a:solidFill>
                <a:cs typeface="Al-Kharashi 6" pitchFamily="2" charset="-78"/>
              </a:rPr>
              <a:t>سبب التسمية</a:t>
            </a:r>
            <a:endParaRPr lang="en-US" altLang="en-US" dirty="0">
              <a:cs typeface="Al-Kharashi 6" pitchFamily="2" charset="-78"/>
            </a:endParaRPr>
          </a:p>
        </p:txBody>
      </p:sp>
      <p:sp>
        <p:nvSpPr>
          <p:cNvPr id="347139" name="Text Box 3"/>
          <p:cNvSpPr txBox="1">
            <a:spLocks noChangeArrowheads="1"/>
          </p:cNvSpPr>
          <p:nvPr/>
        </p:nvSpPr>
        <p:spPr bwMode="auto">
          <a:xfrm>
            <a:off x="0" y="1071546"/>
            <a:ext cx="9144000" cy="5908180"/>
          </a:xfrm>
          <a:prstGeom prst="rect">
            <a:avLst/>
          </a:prstGeom>
          <a:noFill/>
          <a:ln w="9525">
            <a:noFill/>
            <a:miter lim="800000"/>
            <a:headEnd/>
            <a:tailEnd/>
          </a:ln>
          <a:effectLst/>
        </p:spPr>
        <p:txBody>
          <a:bodyPr wrap="square">
            <a:spAutoFit/>
          </a:bodyPr>
          <a:lstStyle/>
          <a:p>
            <a:pPr algn="just" rtl="1">
              <a:spcBef>
                <a:spcPct val="50000"/>
              </a:spcBef>
            </a:pPr>
            <a:r>
              <a:rPr lang="en-US" altLang="en-US" dirty="0">
                <a:cs typeface="DecoType Naskh Extensions" pitchFamily="2" charset="-78"/>
              </a:rPr>
              <a:t>  </a:t>
            </a:r>
            <a:endParaRPr lang="en-US" altLang="en-US" dirty="0" smtClean="0">
              <a:cs typeface="DecoType Naskh Extensions" pitchFamily="2" charset="-78"/>
            </a:endParaRPr>
          </a:p>
          <a:p>
            <a:pPr algn="just" rtl="1">
              <a:spcBef>
                <a:spcPct val="50000"/>
              </a:spcBef>
            </a:pPr>
            <a:r>
              <a:rPr lang="en-US" altLang="en-US" dirty="0" smtClean="0">
                <a:cs typeface="DecoType Naskh Extensions" pitchFamily="2" charset="-78"/>
              </a:rPr>
              <a:t>    </a:t>
            </a:r>
            <a:r>
              <a:rPr lang="ar-SA" altLang="en-US" sz="4000" dirty="0">
                <a:cs typeface="DecoType Naskh Extensions" pitchFamily="2" charset="-78"/>
              </a:rPr>
              <a:t>سميت بالحديبية لاسم البئر التي تقع على بعد 22كم </a:t>
            </a:r>
            <a:r>
              <a:rPr lang="ar-SA" altLang="en-US" sz="4000" dirty="0" smtClean="0">
                <a:cs typeface="DecoType Naskh Extensions" pitchFamily="2" charset="-78"/>
              </a:rPr>
              <a:t>إلى الشمال </a:t>
            </a:r>
            <a:r>
              <a:rPr lang="ar-SA" altLang="en-US" sz="4000" dirty="0">
                <a:cs typeface="DecoType Naskh Extensions" pitchFamily="2" charset="-78"/>
              </a:rPr>
              <a:t>الغربي من مكة المكرمة وتعرف اليوم </a:t>
            </a:r>
            <a:r>
              <a:rPr lang="ar-SA" altLang="en-US" sz="4000" dirty="0" smtClean="0">
                <a:cs typeface="DecoType Naskh Extensions" pitchFamily="2" charset="-78"/>
              </a:rPr>
              <a:t>بالشمسي ،و </a:t>
            </a:r>
            <a:r>
              <a:rPr lang="ar-SA" altLang="en-US" sz="4000" dirty="0" err="1" smtClean="0">
                <a:cs typeface="DecoType Naskh Extensions" pitchFamily="2" charset="-78"/>
              </a:rPr>
              <a:t>بها</a:t>
            </a:r>
            <a:r>
              <a:rPr lang="ar-SA" altLang="en-US" sz="4000" dirty="0" smtClean="0">
                <a:cs typeface="DecoType Naskh Extensions" pitchFamily="2" charset="-78"/>
              </a:rPr>
              <a:t> حدائق الحديبية ومسجد الرضوان .</a:t>
            </a:r>
          </a:p>
          <a:p>
            <a:pPr algn="just" rtl="1">
              <a:spcBef>
                <a:spcPct val="50000"/>
              </a:spcBef>
            </a:pPr>
            <a:r>
              <a:rPr lang="ar-SA" altLang="en-US" sz="4000" dirty="0" smtClean="0">
                <a:cs typeface="DecoType Naskh Extensions" pitchFamily="2" charset="-78"/>
              </a:rPr>
              <a:t>خرج الرسول صلى الله عليه وسلم وأصحابه لأداء العمرة </a:t>
            </a:r>
            <a:endParaRPr lang="en-US" altLang="en-US" sz="4000" dirty="0" smtClean="0">
              <a:cs typeface="DecoType Naskh Extensions" pitchFamily="2" charset="-78"/>
            </a:endParaRPr>
          </a:p>
          <a:p>
            <a:pPr algn="just" rtl="1">
              <a:spcBef>
                <a:spcPct val="50000"/>
              </a:spcBef>
            </a:pPr>
            <a:r>
              <a:rPr lang="en-US" altLang="en-US" sz="4000" dirty="0" smtClean="0">
                <a:cs typeface="DecoType Naskh Extensions" pitchFamily="2" charset="-78"/>
              </a:rPr>
              <a:t>    </a:t>
            </a:r>
            <a:r>
              <a:rPr lang="ar-SA" altLang="en-US" sz="4000" dirty="0">
                <a:cs typeface="DecoType Naskh Extensions" pitchFamily="2" charset="-78"/>
              </a:rPr>
              <a:t>وعند وصول الرسول صلى الله عليه وسلم وأصحابه إليها وجدوا ماءها قليلا فشكوا ذلك للنبي فأعطاهم سهما من كنانته فغرزوه في البئر فكثر الماء</a:t>
            </a:r>
            <a:r>
              <a:rPr lang="en-US" altLang="en-US" sz="4000" dirty="0">
                <a:cs typeface="DecoType Naskh Extensions" pitchFamily="2" charset="-78"/>
              </a:rPr>
              <a:t>.</a:t>
            </a:r>
            <a:endParaRPr lang="en-US" altLang="en-US" dirty="0">
              <a:cs typeface="DecoType Naskh Extensions" pitchFamily="2" charset="-78"/>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Text Box 2"/>
          <p:cNvSpPr txBox="1">
            <a:spLocks noChangeArrowheads="1"/>
          </p:cNvSpPr>
          <p:nvPr/>
        </p:nvSpPr>
        <p:spPr bwMode="auto">
          <a:xfrm>
            <a:off x="457200" y="1357298"/>
            <a:ext cx="8382000" cy="1200329"/>
          </a:xfrm>
          <a:prstGeom prst="rect">
            <a:avLst/>
          </a:prstGeom>
          <a:noFill/>
          <a:ln w="9525">
            <a:noFill/>
            <a:miter lim="800000"/>
            <a:headEnd/>
            <a:tailEnd/>
          </a:ln>
          <a:effectLst/>
        </p:spPr>
        <p:txBody>
          <a:bodyPr wrap="square">
            <a:spAutoFit/>
          </a:bodyPr>
          <a:lstStyle/>
          <a:p>
            <a:pPr algn="just" rtl="1">
              <a:spcBef>
                <a:spcPct val="50000"/>
              </a:spcBef>
            </a:pPr>
            <a:r>
              <a:rPr lang="en-US" altLang="en-US" sz="7200" dirty="0" smtClean="0">
                <a:cs typeface="DecoType Naskh Extensions" pitchFamily="2" charset="-78"/>
              </a:rPr>
              <a:t>.</a:t>
            </a:r>
            <a:endParaRPr lang="en-US" altLang="en-US" dirty="0">
              <a:cs typeface="DecoType Naskh Extensions" pitchFamily="2" charset="-78"/>
            </a:endParaRPr>
          </a:p>
        </p:txBody>
      </p:sp>
      <p:sp>
        <p:nvSpPr>
          <p:cNvPr id="348163" name="WordArt 3"/>
          <p:cNvSpPr>
            <a:spLocks noChangeArrowheads="1" noChangeShapeType="1" noTextEdit="1"/>
          </p:cNvSpPr>
          <p:nvPr/>
        </p:nvSpPr>
        <p:spPr bwMode="auto">
          <a:xfrm>
            <a:off x="2133600" y="304800"/>
            <a:ext cx="4724400" cy="990600"/>
          </a:xfrm>
          <a:prstGeom prst="rect">
            <a:avLst/>
          </a:prstGeom>
        </p:spPr>
        <p:txBody>
          <a:bodyPr wrap="none" fromWordArt="1">
            <a:prstTxWarp prst="textPlain">
              <a:avLst>
                <a:gd name="adj" fmla="val 45759"/>
              </a:avLst>
            </a:prstTxWarp>
          </a:bodyPr>
          <a:lstStyle/>
          <a:p>
            <a:pPr algn="ctr" rtl="1"/>
            <a:r>
              <a:rPr lang="ar-EG" sz="3600" kern="10">
                <a:ln w="19050">
                  <a:solidFill>
                    <a:srgbClr val="99CCFF"/>
                  </a:solidFill>
                  <a:round/>
                  <a:headEnd/>
                  <a:tailEnd/>
                </a:ln>
                <a:solidFill>
                  <a:srgbClr val="0066CC"/>
                </a:solidFill>
                <a:effectLst>
                  <a:outerShdw dist="35921" dir="2700000" algn="ctr" rotWithShape="0">
                    <a:srgbClr val="990000"/>
                  </a:outerShdw>
                </a:effectLst>
                <a:latin typeface="Al-Kharashi 6"/>
              </a:rPr>
              <a:t> تاريخها</a:t>
            </a:r>
          </a:p>
        </p:txBody>
      </p:sp>
      <p:sp>
        <p:nvSpPr>
          <p:cNvPr id="4" name="مستطيل 3"/>
          <p:cNvSpPr/>
          <p:nvPr/>
        </p:nvSpPr>
        <p:spPr>
          <a:xfrm>
            <a:off x="-214346" y="1142984"/>
            <a:ext cx="9358346" cy="6001643"/>
          </a:xfrm>
          <a:prstGeom prst="rect">
            <a:avLst/>
          </a:prstGeom>
        </p:spPr>
        <p:txBody>
          <a:bodyPr wrap="square">
            <a:spAutoFit/>
          </a:bodyPr>
          <a:lstStyle/>
          <a:p>
            <a:pPr algn="r"/>
            <a:r>
              <a:rPr lang="ar-SA" sz="3200" b="1" dirty="0" smtClean="0"/>
              <a:t>خرج رسول الله صلى الله عليه وسلم إلى الحديبية، في يوم الاثنين ذي القعدة من السنة السادسة للهجرة قاصداً العمرة، ونظراً لتوقع الشر من قريش فقد أخذ المسلمون سلاحهم معهم، وبلغ عدد المسلمين في </a:t>
            </a:r>
            <a:r>
              <a:rPr lang="ar-SA" sz="2800" b="1" dirty="0" smtClean="0"/>
              <a:t>الحديبية ألفاً وأربعمائة </a:t>
            </a:r>
            <a:r>
              <a:rPr lang="ar-SA" sz="3200" b="1" dirty="0" smtClean="0"/>
              <a:t>رجل. وقد صلى المسلمون بذي الحليفة واحرموا بالعمرة وساقوا الهدي (سبعين بدنه).</a:t>
            </a:r>
          </a:p>
          <a:p>
            <a:pPr algn="r"/>
            <a:r>
              <a:rPr lang="ar-SA" sz="2800" b="1" dirty="0" smtClean="0"/>
              <a:t>وعندما سمعت قريش بمسيرتهم </a:t>
            </a:r>
            <a:r>
              <a:rPr lang="ar-SA" sz="3200" b="1" dirty="0" smtClean="0"/>
              <a:t>جمعت الجموع لصدهم عن دخول مكة، وخرج خالد بن الوليد على رأس خيالة قريش لملاقاة المسلمين، ولكن الرسول صلى الله عليه وسلم غير طريق جيشه تجنباً للقتال، ثم عدل عن دخول مكة فنزل على بئر قليلة الماء، فاشتكى المسلمون العطش، فانتزع سهماً من كنانته ثم أمرهم أن يجعلوه فيها</a:t>
            </a:r>
            <a:r>
              <a:rPr lang="ar-SA" sz="2800" b="1" dirty="0" smtClean="0"/>
              <a:t>، فما زال يجيش بالماء </a:t>
            </a:r>
            <a:r>
              <a:rPr lang="ar-SA" sz="3200" b="1" dirty="0" smtClean="0"/>
              <a:t>حتى صدروا عنه، وهذه معجزة تكثير الماء في تلك الغزوة.‏‏</a:t>
            </a:r>
            <a:br>
              <a:rPr lang="ar-SA" sz="3200" b="1" dirty="0" smtClean="0"/>
            </a:br>
            <a:endParaRPr lang="ar-SA" sz="32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0848" name="Object 0"/>
          <p:cNvGraphicFramePr>
            <a:graphicFrameLocks noChangeAspect="1"/>
          </p:cNvGraphicFramePr>
          <p:nvPr/>
        </p:nvGraphicFramePr>
        <p:xfrm>
          <a:off x="0" y="0"/>
          <a:ext cx="4724400" cy="6858000"/>
        </p:xfrm>
        <a:graphic>
          <a:graphicData uri="http://schemas.openxmlformats.org/presentationml/2006/ole">
            <p:oleObj spid="_x0000_s590851" name="Photo Editor Photo" r:id="rId4" imgW="3123810" imgH="1952898" progId="">
              <p:embed/>
            </p:oleObj>
          </a:graphicData>
        </a:graphic>
      </p:graphicFrame>
      <p:sp>
        <p:nvSpPr>
          <p:cNvPr id="352259" name="Text Box 3"/>
          <p:cNvSpPr txBox="1">
            <a:spLocks noChangeArrowheads="1"/>
          </p:cNvSpPr>
          <p:nvPr/>
        </p:nvSpPr>
        <p:spPr bwMode="auto">
          <a:xfrm>
            <a:off x="4800600" y="0"/>
            <a:ext cx="4343400" cy="762000"/>
          </a:xfrm>
          <a:prstGeom prst="rect">
            <a:avLst/>
          </a:prstGeom>
          <a:noFill/>
          <a:ln w="9525">
            <a:noFill/>
            <a:miter lim="800000"/>
            <a:headEnd/>
            <a:tailEnd/>
          </a:ln>
          <a:effectLst/>
        </p:spPr>
        <p:txBody>
          <a:bodyPr>
            <a:spAutoFit/>
          </a:bodyPr>
          <a:lstStyle/>
          <a:p>
            <a:pPr algn="ctr" rtl="1">
              <a:spcBef>
                <a:spcPct val="50000"/>
              </a:spcBef>
            </a:pPr>
            <a:r>
              <a:rPr lang="en-US" altLang="en-US" sz="4400">
                <a:solidFill>
                  <a:srgbClr val="A50021"/>
                </a:solidFill>
                <a:cs typeface="Al-Kharashi 6" pitchFamily="2" charset="-78"/>
              </a:rPr>
              <a:t> </a:t>
            </a:r>
            <a:r>
              <a:rPr lang="ar-SA" altLang="en-US" sz="4400">
                <a:solidFill>
                  <a:srgbClr val="A50021"/>
                </a:solidFill>
                <a:cs typeface="Al-Kharashi 6" pitchFamily="2" charset="-78"/>
              </a:rPr>
              <a:t>تغيير الطريق</a:t>
            </a:r>
            <a:r>
              <a:rPr lang="en-US" altLang="en-US" sz="4400">
                <a:solidFill>
                  <a:srgbClr val="A50021"/>
                </a:solidFill>
                <a:cs typeface="Al-Kharashi 6" pitchFamily="2" charset="-78"/>
              </a:rPr>
              <a:t>:</a:t>
            </a:r>
            <a:endParaRPr lang="en-US" altLang="en-US">
              <a:solidFill>
                <a:srgbClr val="A50021"/>
              </a:solidFill>
              <a:cs typeface="Al-Kharashi 6" pitchFamily="2" charset="-78"/>
            </a:endParaRPr>
          </a:p>
        </p:txBody>
      </p:sp>
      <p:sp>
        <p:nvSpPr>
          <p:cNvPr id="352260" name="Text Box 4"/>
          <p:cNvSpPr txBox="1">
            <a:spLocks noChangeArrowheads="1"/>
          </p:cNvSpPr>
          <p:nvPr/>
        </p:nvSpPr>
        <p:spPr bwMode="auto">
          <a:xfrm>
            <a:off x="4648200" y="914400"/>
            <a:ext cx="4495800" cy="5214938"/>
          </a:xfrm>
          <a:prstGeom prst="rect">
            <a:avLst/>
          </a:prstGeom>
          <a:noFill/>
          <a:ln w="9525">
            <a:noFill/>
            <a:miter lim="800000"/>
            <a:headEnd/>
            <a:tailEnd/>
          </a:ln>
          <a:effectLst/>
        </p:spPr>
        <p:txBody>
          <a:bodyPr>
            <a:spAutoFit/>
          </a:bodyPr>
          <a:lstStyle/>
          <a:p>
            <a:pPr algn="just" rtl="1">
              <a:spcBef>
                <a:spcPct val="50000"/>
              </a:spcBef>
            </a:pPr>
            <a:r>
              <a:rPr lang="ar-SA" altLang="en-US" sz="4800" b="1" dirty="0">
                <a:solidFill>
                  <a:schemeClr val="bg1"/>
                </a:solidFill>
                <a:cs typeface="DecoType Naskh Extensions" pitchFamily="2" charset="-78"/>
              </a:rPr>
              <a:t>لما علم النبي بقرب خيل قريش قرر تغيير الطريق ، فاتجه غربا إلى جهة الساحل إلى الحديبية ، وعندها أحس خالد بتغيير الطريق فرجع إلى   مكة</a:t>
            </a:r>
            <a:r>
              <a:rPr lang="en-US" altLang="en-US" sz="4800" b="1" dirty="0">
                <a:solidFill>
                  <a:schemeClr val="bg1"/>
                </a:solidFill>
                <a:cs typeface="DecoType Naskh Extensions" pitchFamily="2" charset="-78"/>
              </a:rPr>
              <a:t>.</a:t>
            </a:r>
            <a:endParaRPr lang="en-US" altLang="en-US" dirty="0">
              <a:solidFill>
                <a:schemeClr val="bg1"/>
              </a:solidFill>
              <a:cs typeface="DecoType Naskh Extensions" pitchFamily="2" charset="-78"/>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1872" name="Object 0"/>
          <p:cNvGraphicFramePr>
            <a:graphicFrameLocks noChangeAspect="1"/>
          </p:cNvGraphicFramePr>
          <p:nvPr/>
        </p:nvGraphicFramePr>
        <p:xfrm>
          <a:off x="1905000" y="838200"/>
          <a:ext cx="5334000" cy="4724400"/>
        </p:xfrm>
        <a:graphic>
          <a:graphicData uri="http://schemas.openxmlformats.org/presentationml/2006/ole">
            <p:oleObj spid="_x0000_s591875" name="Photo Editor Photo" r:id="rId4" imgW="952633" imgH="714286" progId="">
              <p:embed/>
            </p:oleObj>
          </a:graphicData>
        </a:graphic>
      </p:graphicFrame>
      <p:sp>
        <p:nvSpPr>
          <p:cNvPr id="353283" name="Text Box 3"/>
          <p:cNvSpPr txBox="1">
            <a:spLocks noChangeArrowheads="1"/>
          </p:cNvSpPr>
          <p:nvPr/>
        </p:nvSpPr>
        <p:spPr bwMode="auto">
          <a:xfrm>
            <a:off x="0" y="381000"/>
            <a:ext cx="9144000" cy="1006475"/>
          </a:xfrm>
          <a:prstGeom prst="rect">
            <a:avLst/>
          </a:prstGeom>
          <a:noFill/>
          <a:ln w="9525">
            <a:noFill/>
            <a:miter lim="800000"/>
            <a:headEnd/>
            <a:tailEnd/>
          </a:ln>
          <a:effectLst/>
        </p:spPr>
        <p:txBody>
          <a:bodyPr>
            <a:spAutoFit/>
          </a:bodyPr>
          <a:lstStyle/>
          <a:p>
            <a:pPr algn="r" rtl="1">
              <a:spcBef>
                <a:spcPct val="50000"/>
              </a:spcBef>
              <a:buFont typeface="AGA Arabesque" pitchFamily="2" charset="2"/>
              <a:buChar char="?"/>
            </a:pPr>
            <a:r>
              <a:rPr lang="ar-SA" altLang="en-US" sz="6000" dirty="0">
                <a:solidFill>
                  <a:srgbClr val="FF0000"/>
                </a:solidFill>
                <a:cs typeface="Al-Kharashi 6" pitchFamily="2" charset="-78"/>
              </a:rPr>
              <a:t>الوصول إلى الحديبية</a:t>
            </a:r>
            <a:r>
              <a:rPr lang="en-US" altLang="en-US" sz="6000" dirty="0">
                <a:solidFill>
                  <a:schemeClr val="bg1"/>
                </a:solidFill>
                <a:cs typeface="Al-Kharashi 6" pitchFamily="2" charset="-78"/>
              </a:rPr>
              <a:t>:</a:t>
            </a:r>
            <a:endParaRPr lang="en-US" altLang="en-US" sz="3200" dirty="0">
              <a:solidFill>
                <a:schemeClr val="bg1"/>
              </a:solidFill>
            </a:endParaRPr>
          </a:p>
        </p:txBody>
      </p:sp>
      <p:sp>
        <p:nvSpPr>
          <p:cNvPr id="353284" name="Text Box 4"/>
          <p:cNvSpPr txBox="1">
            <a:spLocks noChangeArrowheads="1"/>
          </p:cNvSpPr>
          <p:nvPr/>
        </p:nvSpPr>
        <p:spPr bwMode="auto">
          <a:xfrm>
            <a:off x="304800" y="1371600"/>
            <a:ext cx="8534400" cy="4832092"/>
          </a:xfrm>
          <a:prstGeom prst="rect">
            <a:avLst/>
          </a:prstGeom>
          <a:noFill/>
          <a:ln w="9525">
            <a:noFill/>
            <a:miter lim="800000"/>
            <a:headEnd/>
            <a:tailEnd/>
          </a:ln>
          <a:effectLst/>
        </p:spPr>
        <p:txBody>
          <a:bodyPr>
            <a:spAutoFit/>
          </a:bodyPr>
          <a:lstStyle/>
          <a:p>
            <a:pPr algn="r" rtl="1">
              <a:spcBef>
                <a:spcPct val="50000"/>
              </a:spcBef>
            </a:pPr>
            <a:r>
              <a:rPr lang="en-US" altLang="en-US" dirty="0"/>
              <a:t>  </a:t>
            </a:r>
            <a:r>
              <a:rPr lang="ar-SA" altLang="en-US" sz="4400" b="1" dirty="0">
                <a:solidFill>
                  <a:schemeClr val="bg1"/>
                </a:solidFill>
                <a:cs typeface="DecoType Naskh Extensions" pitchFamily="2" charset="-78"/>
              </a:rPr>
              <a:t>عندما وصل النبي إلى الحديبية بركت ناقته </a:t>
            </a:r>
            <a:r>
              <a:rPr lang="ar-SA" altLang="en-US" sz="4400" b="1" dirty="0" err="1">
                <a:solidFill>
                  <a:schemeClr val="bg1"/>
                </a:solidFill>
                <a:cs typeface="DecoType Naskh Extensions" pitchFamily="2" charset="-78"/>
              </a:rPr>
              <a:t>القصواء</a:t>
            </a:r>
            <a:r>
              <a:rPr lang="ar-SA" altLang="en-US" sz="4400" b="1" dirty="0">
                <a:solidFill>
                  <a:schemeClr val="bg1"/>
                </a:solidFill>
                <a:cs typeface="DecoType Naskh Extensions" pitchFamily="2" charset="-78"/>
              </a:rPr>
              <a:t> ، فقال الصحابة ((</a:t>
            </a:r>
            <a:r>
              <a:rPr lang="ar-SA" altLang="en-US" sz="4400" b="1" dirty="0" err="1">
                <a:solidFill>
                  <a:schemeClr val="bg1"/>
                </a:solidFill>
                <a:cs typeface="DecoType Naskh Extensions" pitchFamily="2" charset="-78"/>
              </a:rPr>
              <a:t>خلأت</a:t>
            </a:r>
            <a:r>
              <a:rPr lang="ar-SA" altLang="en-US" sz="4400" b="1" dirty="0">
                <a:solidFill>
                  <a:schemeClr val="bg1"/>
                </a:solidFill>
                <a:cs typeface="DecoType Naskh Extensions" pitchFamily="2" charset="-78"/>
              </a:rPr>
              <a:t> </a:t>
            </a:r>
            <a:r>
              <a:rPr lang="ar-SA" altLang="en-US" sz="4400" b="1" dirty="0" err="1">
                <a:solidFill>
                  <a:schemeClr val="bg1"/>
                </a:solidFill>
                <a:cs typeface="DecoType Naskh Extensions" pitchFamily="2" charset="-78"/>
              </a:rPr>
              <a:t>القصواء</a:t>
            </a:r>
            <a:r>
              <a:rPr lang="en-US" altLang="en-US" sz="4400" b="1" dirty="0">
                <a:solidFill>
                  <a:schemeClr val="bg1"/>
                </a:solidFill>
                <a:cs typeface="DecoType Naskh Extensions" pitchFamily="2" charset="-78"/>
              </a:rPr>
              <a:t>)).</a:t>
            </a:r>
          </a:p>
          <a:p>
            <a:pPr algn="r" rtl="1">
              <a:spcBef>
                <a:spcPct val="50000"/>
              </a:spcBef>
            </a:pPr>
            <a:r>
              <a:rPr lang="en-US" altLang="en-US" sz="4400" b="1" dirty="0">
                <a:solidFill>
                  <a:schemeClr val="bg1"/>
                </a:solidFill>
                <a:cs typeface="DecoType Naskh Extensions" pitchFamily="2" charset="-78"/>
              </a:rPr>
              <a:t>   </a:t>
            </a:r>
            <a:r>
              <a:rPr lang="ar-SA" altLang="en-US" sz="4400" b="1" dirty="0">
                <a:solidFill>
                  <a:schemeClr val="bg1"/>
                </a:solidFill>
                <a:cs typeface="DecoType Naskh Extensions" pitchFamily="2" charset="-78"/>
              </a:rPr>
              <a:t>فقال النبي (ما </a:t>
            </a:r>
            <a:r>
              <a:rPr lang="ar-SA" altLang="en-US" sz="4400" b="1" dirty="0" err="1">
                <a:solidFill>
                  <a:schemeClr val="bg1"/>
                </a:solidFill>
                <a:cs typeface="DecoType Naskh Extensions" pitchFamily="2" charset="-78"/>
              </a:rPr>
              <a:t>خلأت</a:t>
            </a:r>
            <a:r>
              <a:rPr lang="ar-SA" altLang="en-US" sz="4400" b="1" dirty="0">
                <a:solidFill>
                  <a:schemeClr val="bg1"/>
                </a:solidFill>
                <a:cs typeface="DecoType Naskh Extensions" pitchFamily="2" charset="-78"/>
              </a:rPr>
              <a:t> </a:t>
            </a:r>
            <a:r>
              <a:rPr lang="ar-SA" altLang="en-US" sz="4400" b="1" dirty="0" err="1">
                <a:solidFill>
                  <a:schemeClr val="bg1"/>
                </a:solidFill>
                <a:cs typeface="DecoType Naskh Extensions" pitchFamily="2" charset="-78"/>
              </a:rPr>
              <a:t>القصواء</a:t>
            </a:r>
            <a:r>
              <a:rPr lang="ar-SA" altLang="en-US" sz="4400" b="1" dirty="0">
                <a:solidFill>
                  <a:schemeClr val="bg1"/>
                </a:solidFill>
                <a:cs typeface="DecoType Naskh Extensions" pitchFamily="2" charset="-78"/>
              </a:rPr>
              <a:t> ، وما هو لها بخلق ، ولكن حبسها حابس الفيل</a:t>
            </a:r>
            <a:r>
              <a:rPr lang="en-US" altLang="en-US" sz="4400" b="1" dirty="0">
                <a:solidFill>
                  <a:schemeClr val="bg1"/>
                </a:solidFill>
                <a:cs typeface="DecoType Naskh Extensions" pitchFamily="2" charset="-78"/>
              </a:rPr>
              <a:t>).</a:t>
            </a:r>
          </a:p>
          <a:p>
            <a:pPr algn="r" rtl="1">
              <a:spcBef>
                <a:spcPct val="50000"/>
              </a:spcBef>
            </a:pPr>
            <a:r>
              <a:rPr lang="en-US" altLang="en-US" sz="4400" b="1" dirty="0">
                <a:solidFill>
                  <a:schemeClr val="bg1"/>
                </a:solidFill>
                <a:cs typeface="DecoType Naskh Extensions" pitchFamily="2" charset="-78"/>
              </a:rPr>
              <a:t>   </a:t>
            </a:r>
            <a:r>
              <a:rPr lang="ar-SA" altLang="en-US" sz="4400" b="1" dirty="0">
                <a:solidFill>
                  <a:schemeClr val="bg1"/>
                </a:solidFill>
                <a:cs typeface="DecoType Naskh Extensions" pitchFamily="2" charset="-78"/>
              </a:rPr>
              <a:t>ثم زجرها الرسول فوثبت ، وسار حتى نزل بأقصى الحديبية على بئر ماء</a:t>
            </a:r>
            <a:r>
              <a:rPr lang="en-US" altLang="en-US" sz="4400" b="1" dirty="0">
                <a:solidFill>
                  <a:schemeClr val="bg1"/>
                </a:solidFill>
                <a:cs typeface="DecoType Naskh Extensions" pitchFamily="2" charset="-78"/>
              </a:rPr>
              <a:t>.</a:t>
            </a:r>
            <a:endParaRPr lang="en-US" altLang="en-US" dirty="0">
              <a:solidFill>
                <a:schemeClr val="bg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noFill/>
        </p:spPr>
        <p:txBody>
          <a:bodyPr/>
          <a:lstStyle/>
          <a:p>
            <a:pPr algn="r" rtl="1"/>
            <a:r>
              <a:rPr lang="ar-SA" altLang="en-US" sz="4000" dirty="0">
                <a:solidFill>
                  <a:srgbClr val="FF0000"/>
                </a:solidFill>
                <a:cs typeface="Al-Kharashi 6" pitchFamily="2" charset="-78"/>
              </a:rPr>
              <a:t>توضيح الموقف بين النبي وأهل مكة</a:t>
            </a:r>
            <a:r>
              <a:rPr lang="en-US" altLang="en-US" sz="4000" dirty="0">
                <a:solidFill>
                  <a:srgbClr val="FF0000"/>
                </a:solidFill>
                <a:cs typeface="Al-Kharashi 6" pitchFamily="2" charset="-78"/>
              </a:rPr>
              <a:t>:</a:t>
            </a:r>
          </a:p>
        </p:txBody>
      </p:sp>
      <p:sp>
        <p:nvSpPr>
          <p:cNvPr id="354307" name="Text Box 3"/>
          <p:cNvSpPr txBox="1">
            <a:spLocks noChangeArrowheads="1"/>
          </p:cNvSpPr>
          <p:nvPr/>
        </p:nvSpPr>
        <p:spPr bwMode="auto">
          <a:xfrm>
            <a:off x="0" y="1981200"/>
            <a:ext cx="9144000" cy="3416320"/>
          </a:xfrm>
          <a:prstGeom prst="rect">
            <a:avLst/>
          </a:prstGeom>
          <a:noFill/>
          <a:ln w="9525">
            <a:noFill/>
            <a:miter lim="800000"/>
            <a:headEnd/>
            <a:tailEnd/>
          </a:ln>
          <a:effectLst/>
        </p:spPr>
        <p:txBody>
          <a:bodyPr>
            <a:spAutoFit/>
          </a:bodyPr>
          <a:lstStyle/>
          <a:p>
            <a:pPr algn="r" rtl="1">
              <a:spcBef>
                <a:spcPct val="50000"/>
              </a:spcBef>
            </a:pPr>
            <a:r>
              <a:rPr lang="en-US" altLang="en-US" dirty="0">
                <a:solidFill>
                  <a:schemeClr val="bg1"/>
                </a:solidFill>
              </a:rPr>
              <a:t>     </a:t>
            </a:r>
            <a:r>
              <a:rPr lang="en-US" altLang="en-US" sz="5400" dirty="0">
                <a:solidFill>
                  <a:schemeClr val="bg1"/>
                </a:solidFill>
              </a:rPr>
              <a:t>1. </a:t>
            </a:r>
            <a:r>
              <a:rPr lang="ar-SA" altLang="en-US" sz="5400" dirty="0">
                <a:solidFill>
                  <a:schemeClr val="bg1"/>
                </a:solidFill>
                <a:cs typeface="DecoType Naskh Extensions" pitchFamily="2" charset="-78"/>
              </a:rPr>
              <a:t>تقليد البدن وإشعارها</a:t>
            </a:r>
            <a:r>
              <a:rPr lang="en-US" altLang="en-US" sz="5400" dirty="0">
                <a:solidFill>
                  <a:schemeClr val="bg1"/>
                </a:solidFill>
                <a:cs typeface="DecoType Naskh Extensions" pitchFamily="2" charset="-78"/>
              </a:rPr>
              <a:t>.</a:t>
            </a:r>
          </a:p>
          <a:p>
            <a:pPr algn="r" rtl="1">
              <a:spcBef>
                <a:spcPct val="50000"/>
              </a:spcBef>
            </a:pPr>
            <a:r>
              <a:rPr lang="en-US" altLang="en-US" sz="5400" dirty="0">
                <a:solidFill>
                  <a:schemeClr val="bg1"/>
                </a:solidFill>
                <a:cs typeface="DecoType Naskh Extensions" pitchFamily="2" charset="-78"/>
              </a:rPr>
              <a:t>  2. </a:t>
            </a:r>
            <a:r>
              <a:rPr lang="ar-SA" altLang="en-US" sz="5400" dirty="0">
                <a:solidFill>
                  <a:schemeClr val="bg1"/>
                </a:solidFill>
                <a:cs typeface="DecoType Naskh Extensions" pitchFamily="2" charset="-78"/>
              </a:rPr>
              <a:t>إرسال عثمان إلى مكة</a:t>
            </a:r>
            <a:r>
              <a:rPr lang="en-US" altLang="en-US" sz="5400" dirty="0">
                <a:solidFill>
                  <a:schemeClr val="bg1"/>
                </a:solidFill>
                <a:cs typeface="DecoType Naskh Extensions" pitchFamily="2" charset="-78"/>
              </a:rPr>
              <a:t>.</a:t>
            </a:r>
          </a:p>
          <a:p>
            <a:pPr lvl="1" algn="r" rtl="1">
              <a:spcBef>
                <a:spcPct val="50000"/>
              </a:spcBef>
            </a:pPr>
            <a:r>
              <a:rPr lang="en-US" altLang="en-US" sz="5400" dirty="0">
                <a:solidFill>
                  <a:schemeClr val="bg1"/>
                </a:solidFill>
                <a:cs typeface="DecoType Naskh Extensions" pitchFamily="2" charset="-78"/>
              </a:rPr>
              <a:t>3. </a:t>
            </a:r>
            <a:r>
              <a:rPr lang="ar-SA" altLang="en-US" sz="5400" dirty="0">
                <a:solidFill>
                  <a:schemeClr val="bg1"/>
                </a:solidFill>
                <a:cs typeface="DecoType Naskh Extensions" pitchFamily="2" charset="-78"/>
              </a:rPr>
              <a:t>وفد خزاعة</a:t>
            </a:r>
            <a:r>
              <a:rPr lang="en-US" altLang="en-US" sz="5400" dirty="0">
                <a:solidFill>
                  <a:schemeClr val="bg1"/>
                </a:solidFill>
                <a:cs typeface="DecoType Naskh Extensions" pitchFamily="2" charset="-78"/>
              </a:rPr>
              <a:t>.</a:t>
            </a:r>
            <a:endParaRPr lang="en-US" altLang="en-US" dirty="0">
              <a:solidFill>
                <a:schemeClr val="bg1"/>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2896" name="Object 0"/>
          <p:cNvGraphicFramePr>
            <a:graphicFrameLocks noChangeAspect="1"/>
          </p:cNvGraphicFramePr>
          <p:nvPr/>
        </p:nvGraphicFramePr>
        <p:xfrm>
          <a:off x="0" y="3581400"/>
          <a:ext cx="3505200" cy="3276600"/>
        </p:xfrm>
        <a:graphic>
          <a:graphicData uri="http://schemas.openxmlformats.org/presentationml/2006/ole">
            <p:oleObj spid="_x0000_s592899" name="Photo Editor Photo" r:id="rId4" imgW="952633" imgH="714286" progId="">
              <p:embed/>
            </p:oleObj>
          </a:graphicData>
        </a:graphic>
      </p:graphicFrame>
      <p:sp>
        <p:nvSpPr>
          <p:cNvPr id="355331" name="Text Box 3"/>
          <p:cNvSpPr txBox="1">
            <a:spLocks noChangeArrowheads="1"/>
          </p:cNvSpPr>
          <p:nvPr/>
        </p:nvSpPr>
        <p:spPr bwMode="auto">
          <a:xfrm>
            <a:off x="762000" y="0"/>
            <a:ext cx="8382000" cy="6524863"/>
          </a:xfrm>
          <a:prstGeom prst="rect">
            <a:avLst/>
          </a:prstGeom>
          <a:noFill/>
          <a:ln w="9525">
            <a:noFill/>
            <a:miter lim="800000"/>
            <a:headEnd/>
            <a:tailEnd/>
          </a:ln>
          <a:effectLst/>
        </p:spPr>
        <p:txBody>
          <a:bodyPr>
            <a:spAutoFit/>
          </a:bodyPr>
          <a:lstStyle/>
          <a:p>
            <a:pPr algn="ctr" rtl="1">
              <a:spcBef>
                <a:spcPct val="50000"/>
              </a:spcBef>
              <a:buClr>
                <a:srgbClr val="996600"/>
              </a:buClr>
              <a:buFont typeface="Wingdings" pitchFamily="2" charset="2"/>
              <a:buNone/>
            </a:pPr>
            <a:r>
              <a:rPr lang="ar-SA" altLang="en-US" sz="7200" dirty="0">
                <a:solidFill>
                  <a:srgbClr val="FF0000"/>
                </a:solidFill>
                <a:cs typeface="Al-Kharashi 6" pitchFamily="2" charset="-78"/>
              </a:rPr>
              <a:t>موقف قريش</a:t>
            </a:r>
            <a:r>
              <a:rPr lang="en-US" altLang="en-US" sz="7200" dirty="0">
                <a:solidFill>
                  <a:srgbClr val="FF0000"/>
                </a:solidFill>
                <a:cs typeface="Al-Kharashi 6" pitchFamily="2" charset="-78"/>
              </a:rPr>
              <a:t>:</a:t>
            </a:r>
            <a:endParaRPr lang="en-US" altLang="en-US" sz="3600" dirty="0"/>
          </a:p>
          <a:p>
            <a:pPr algn="just" rtl="1">
              <a:spcBef>
                <a:spcPct val="50000"/>
              </a:spcBef>
              <a:buClr>
                <a:srgbClr val="996600"/>
              </a:buClr>
            </a:pPr>
            <a:r>
              <a:rPr lang="en-US" altLang="en-US" sz="3600" dirty="0"/>
              <a:t>   </a:t>
            </a:r>
            <a:r>
              <a:rPr lang="ar-SA" altLang="en-US" sz="4000" dirty="0">
                <a:solidFill>
                  <a:schemeClr val="bg1"/>
                </a:solidFill>
                <a:cs typeface="DecoType Naskh Extensions" pitchFamily="2" charset="-78"/>
              </a:rPr>
              <a:t>اتسم موقف قريش بالعناد على عدم الموافقة على دخول النبي مكة</a:t>
            </a:r>
            <a:r>
              <a:rPr lang="en-US" altLang="en-US" sz="4000" dirty="0" smtClean="0">
                <a:solidFill>
                  <a:schemeClr val="bg1"/>
                </a:solidFill>
                <a:cs typeface="DecoType Naskh Extensions" pitchFamily="2" charset="-78"/>
              </a:rPr>
              <a:t>.</a:t>
            </a:r>
            <a:r>
              <a:rPr lang="en-US" altLang="en-US" sz="4400" dirty="0" smtClean="0">
                <a:solidFill>
                  <a:schemeClr val="bg1"/>
                </a:solidFill>
                <a:cs typeface="DecoType Naskh Extensions" pitchFamily="2" charset="-78"/>
              </a:rPr>
              <a:t> </a:t>
            </a:r>
            <a:r>
              <a:rPr lang="ar-SA" altLang="en-US" sz="4000" dirty="0" smtClean="0">
                <a:solidFill>
                  <a:schemeClr val="bg1"/>
                </a:solidFill>
                <a:cs typeface="DecoType Naskh Extensions" pitchFamily="2" charset="-78"/>
              </a:rPr>
              <a:t>إلا أنهم مالوا إلى حل يضمن لهم ما أرادوا ويبعدهم عن القتال وهو(إرسال الوفود إلى النبي ) وكان منهم</a:t>
            </a:r>
            <a:r>
              <a:rPr lang="en-US" altLang="en-US" sz="4000" dirty="0" smtClean="0">
                <a:solidFill>
                  <a:schemeClr val="bg1"/>
                </a:solidFill>
                <a:cs typeface="DecoType Naskh Extensions" pitchFamily="2" charset="-78"/>
              </a:rPr>
              <a:t> :</a:t>
            </a:r>
          </a:p>
          <a:p>
            <a:pPr algn="just" rtl="1">
              <a:spcBef>
                <a:spcPct val="50000"/>
              </a:spcBef>
              <a:buClr>
                <a:srgbClr val="996600"/>
              </a:buClr>
              <a:buFont typeface="Wingdings" pitchFamily="2" charset="2"/>
              <a:buNone/>
            </a:pPr>
            <a:r>
              <a:rPr lang="en-US" altLang="en-US" sz="3600" dirty="0" smtClean="0">
                <a:solidFill>
                  <a:schemeClr val="bg1"/>
                </a:solidFill>
                <a:cs typeface="DecoType Naskh Extensions" pitchFamily="2" charset="-78"/>
              </a:rPr>
              <a:t>1.</a:t>
            </a:r>
            <a:r>
              <a:rPr lang="ar-SA" altLang="en-US" sz="3600" dirty="0">
                <a:solidFill>
                  <a:schemeClr val="bg1"/>
                </a:solidFill>
                <a:cs typeface="DecoType Naskh Extensions" pitchFamily="2" charset="-78"/>
              </a:rPr>
              <a:t>عروة بن مسعود الثقفي</a:t>
            </a:r>
            <a:endParaRPr lang="en-US" altLang="en-US" sz="3600" dirty="0">
              <a:solidFill>
                <a:schemeClr val="bg1"/>
              </a:solidFill>
              <a:cs typeface="DecoType Naskh Extensions" pitchFamily="2" charset="-78"/>
            </a:endParaRPr>
          </a:p>
          <a:p>
            <a:pPr algn="just" rtl="1">
              <a:spcBef>
                <a:spcPct val="50000"/>
              </a:spcBef>
              <a:buClr>
                <a:srgbClr val="996600"/>
              </a:buClr>
              <a:buFont typeface="Wingdings" pitchFamily="2" charset="2"/>
              <a:buNone/>
            </a:pPr>
            <a:r>
              <a:rPr lang="en-US" altLang="en-US" sz="3600" dirty="0">
                <a:solidFill>
                  <a:schemeClr val="bg1"/>
                </a:solidFill>
                <a:cs typeface="DecoType Naskh Extensions" pitchFamily="2" charset="-78"/>
              </a:rPr>
              <a:t>   2. </a:t>
            </a:r>
            <a:r>
              <a:rPr lang="ar-SA" altLang="en-US" sz="3600" dirty="0" err="1">
                <a:solidFill>
                  <a:schemeClr val="bg1"/>
                </a:solidFill>
                <a:cs typeface="DecoType Naskh Extensions" pitchFamily="2" charset="-78"/>
              </a:rPr>
              <a:t>مكرز</a:t>
            </a:r>
            <a:r>
              <a:rPr lang="ar-SA" altLang="en-US" sz="3600" dirty="0">
                <a:solidFill>
                  <a:schemeClr val="bg1"/>
                </a:solidFill>
                <a:cs typeface="DecoType Naskh Extensions" pitchFamily="2" charset="-78"/>
              </a:rPr>
              <a:t> بن حفص</a:t>
            </a:r>
            <a:r>
              <a:rPr lang="en-US" altLang="en-US" dirty="0">
                <a:solidFill>
                  <a:schemeClr val="bg1"/>
                </a:solidFill>
                <a:cs typeface="DecoType Naskh Extensions" pitchFamily="2" charset="-78"/>
              </a:rPr>
              <a:t>            </a:t>
            </a:r>
            <a:r>
              <a:rPr lang="en-US" altLang="en-US" sz="3600" dirty="0">
                <a:solidFill>
                  <a:schemeClr val="bg1"/>
                </a:solidFill>
                <a:cs typeface="DecoType Naskh Extensions" pitchFamily="2" charset="-78"/>
              </a:rPr>
              <a:t> </a:t>
            </a:r>
          </a:p>
          <a:p>
            <a:pPr algn="just" rtl="1">
              <a:spcBef>
                <a:spcPct val="50000"/>
              </a:spcBef>
              <a:buClr>
                <a:srgbClr val="996600"/>
              </a:buClr>
              <a:buFont typeface="Wingdings" pitchFamily="2" charset="2"/>
              <a:buNone/>
            </a:pPr>
            <a:r>
              <a:rPr lang="en-US" altLang="en-US" sz="3600" dirty="0">
                <a:solidFill>
                  <a:schemeClr val="bg1"/>
                </a:solidFill>
                <a:cs typeface="DecoType Naskh Extensions" pitchFamily="2" charset="-78"/>
              </a:rPr>
              <a:t>   3. </a:t>
            </a:r>
            <a:r>
              <a:rPr lang="ar-SA" altLang="en-US" sz="3600" b="1" dirty="0">
                <a:solidFill>
                  <a:schemeClr val="bg1"/>
                </a:solidFill>
                <a:cs typeface="DecoType Naskh Extensions" pitchFamily="2" charset="-78"/>
              </a:rPr>
              <a:t>سهيل بن عمرو</a:t>
            </a:r>
            <a:endParaRPr lang="en-US" altLang="en-US" sz="3600" b="1" dirty="0">
              <a:solidFill>
                <a:schemeClr val="bg1"/>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2896" name="Object 0"/>
          <p:cNvGraphicFramePr>
            <a:graphicFrameLocks noChangeAspect="1"/>
          </p:cNvGraphicFramePr>
          <p:nvPr/>
        </p:nvGraphicFramePr>
        <p:xfrm>
          <a:off x="0" y="3581400"/>
          <a:ext cx="3505200" cy="3276600"/>
        </p:xfrm>
        <a:graphic>
          <a:graphicData uri="http://schemas.openxmlformats.org/presentationml/2006/ole">
            <p:oleObj spid="_x0000_s903170" name="Photo Editor Photo" r:id="rId4" imgW="952633" imgH="714286" progId="">
              <p:embed/>
            </p:oleObj>
          </a:graphicData>
        </a:graphic>
      </p:graphicFrame>
      <p:sp>
        <p:nvSpPr>
          <p:cNvPr id="355331" name="Text Box 3"/>
          <p:cNvSpPr txBox="1">
            <a:spLocks noChangeArrowheads="1"/>
          </p:cNvSpPr>
          <p:nvPr/>
        </p:nvSpPr>
        <p:spPr bwMode="auto">
          <a:xfrm>
            <a:off x="0" y="0"/>
            <a:ext cx="9144000" cy="2031325"/>
          </a:xfrm>
          <a:prstGeom prst="rect">
            <a:avLst/>
          </a:prstGeom>
          <a:noFill/>
          <a:ln w="9525">
            <a:noFill/>
            <a:miter lim="800000"/>
            <a:headEnd/>
            <a:tailEnd/>
          </a:ln>
          <a:effectLst/>
        </p:spPr>
        <p:txBody>
          <a:bodyPr wrap="square">
            <a:spAutoFit/>
          </a:bodyPr>
          <a:lstStyle/>
          <a:p>
            <a:pPr algn="ctr" rtl="1">
              <a:spcBef>
                <a:spcPct val="50000"/>
              </a:spcBef>
              <a:buClr>
                <a:srgbClr val="996600"/>
              </a:buClr>
              <a:buFont typeface="Wingdings" pitchFamily="2" charset="2"/>
              <a:buNone/>
            </a:pPr>
            <a:r>
              <a:rPr lang="ar-SA" altLang="en-US" sz="7200" dirty="0">
                <a:solidFill>
                  <a:srgbClr val="FF0000"/>
                </a:solidFill>
                <a:cs typeface="Al-Kharashi 6" pitchFamily="2" charset="-78"/>
              </a:rPr>
              <a:t>موقف قريش</a:t>
            </a:r>
            <a:r>
              <a:rPr lang="en-US" altLang="en-US" sz="7200" dirty="0" smtClean="0">
                <a:solidFill>
                  <a:srgbClr val="FF0000"/>
                </a:solidFill>
                <a:cs typeface="Al-Kharashi 6" pitchFamily="2" charset="-78"/>
              </a:rPr>
              <a:t>:</a:t>
            </a:r>
          </a:p>
          <a:p>
            <a:pPr algn="r" rtl="1">
              <a:spcBef>
                <a:spcPct val="50000"/>
              </a:spcBef>
              <a:buClr>
                <a:srgbClr val="996600"/>
              </a:buClr>
              <a:buFont typeface="Wingdings" pitchFamily="2" charset="2"/>
              <a:buNone/>
            </a:pPr>
            <a:endParaRPr lang="en-US" altLang="en-US" sz="3600" dirty="0"/>
          </a:p>
        </p:txBody>
      </p:sp>
      <p:sp>
        <p:nvSpPr>
          <p:cNvPr id="4" name="مستطيل 3"/>
          <p:cNvSpPr/>
          <p:nvPr/>
        </p:nvSpPr>
        <p:spPr>
          <a:xfrm>
            <a:off x="0" y="1166843"/>
            <a:ext cx="9144000" cy="6001643"/>
          </a:xfrm>
          <a:prstGeom prst="rect">
            <a:avLst/>
          </a:prstGeom>
        </p:spPr>
        <p:txBody>
          <a:bodyPr wrap="square">
            <a:spAutoFit/>
          </a:bodyPr>
          <a:lstStyle/>
          <a:p>
            <a:pPr algn="r"/>
            <a:r>
              <a:rPr lang="ar-SA" b="1" dirty="0" smtClean="0">
                <a:solidFill>
                  <a:schemeClr val="bg1"/>
                </a:solidFill>
              </a:rPr>
              <a:t>أما قريش فقد أصابهم الفزع بعدما تأكدوا أن النبي صلى الله عليه وسلم عازم على دخول مكة، فأرسلوا إليه رسلا يستوضحون الأمر، وكان أول الرسل بديل بن ورقاء الخزاعي، فقال له الرسول صلى الله عليه وسلم: (إنا لم نجئ لقتال أحد ولكن جئنا معتمرين .. يا ويح قريش، لقد أكلتهم الحرب، ماذا عليهم لو خلوا بيني وبين سائر العرب، فإن هم أصابوني كان ذلك الذي أرادوا، وإن أظهرني الله عليهم دخلوا في الإسلام وافرين، وإن لم يفعلوا قاتلوا وبهم</a:t>
            </a:r>
          </a:p>
          <a:p>
            <a:pPr algn="r"/>
            <a:r>
              <a:rPr lang="ar-SA" b="1" dirty="0" smtClean="0">
                <a:solidFill>
                  <a:schemeClr val="bg1"/>
                </a:solidFill>
              </a:rPr>
              <a:t>فما تظن قريش، </a:t>
            </a:r>
            <a:r>
              <a:rPr lang="ar-SA" b="1" dirty="0" err="1" smtClean="0">
                <a:solidFill>
                  <a:schemeClr val="bg1"/>
                </a:solidFill>
              </a:rPr>
              <a:t>فوالله</a:t>
            </a:r>
            <a:r>
              <a:rPr lang="ar-SA" b="1" dirty="0" smtClean="0">
                <a:solidFill>
                  <a:schemeClr val="bg1"/>
                </a:solidFill>
              </a:rPr>
              <a:t> لا أزال أجاهد على الذي بعثني الله </a:t>
            </a:r>
            <a:r>
              <a:rPr lang="ar-SA" b="1" dirty="0" err="1" smtClean="0">
                <a:solidFill>
                  <a:schemeClr val="bg1"/>
                </a:solidFill>
              </a:rPr>
              <a:t>به</a:t>
            </a:r>
            <a:r>
              <a:rPr lang="ar-SA" b="1" dirty="0" smtClean="0">
                <a:solidFill>
                  <a:schemeClr val="bg1"/>
                </a:solidFill>
              </a:rPr>
              <a:t> حتى يظهره الله أو تنفرد هذه السالفة (يقصد: الموت)).</a:t>
            </a:r>
          </a:p>
          <a:p>
            <a:pPr algn="r"/>
            <a:r>
              <a:rPr lang="ar-SA" b="1" dirty="0" smtClean="0">
                <a:solidFill>
                  <a:schemeClr val="bg1"/>
                </a:solidFill>
              </a:rPr>
              <a:t>وكان آخر الرسل عروة بن مسعود الثقفي عم الصحابي المغيرة ابن شعبة، وإذا </a:t>
            </a:r>
            <a:r>
              <a:rPr lang="ar-SA" b="1" dirty="0" err="1" smtClean="0">
                <a:solidFill>
                  <a:schemeClr val="bg1"/>
                </a:solidFill>
              </a:rPr>
              <a:t>به</a:t>
            </a:r>
            <a:r>
              <a:rPr lang="ar-SA" b="1" dirty="0" smtClean="0">
                <a:solidFill>
                  <a:schemeClr val="bg1"/>
                </a:solidFill>
              </a:rPr>
              <a:t> يقف مبهورًا من طاعة المسلمين لرسول الله صلى الله عليه وسلم وتماسكهم وقوة إيمانهم، فعاد إلى قومه يقول لهم: أي قوم، والله لقد وفدت على الملوك، على كسرى وقيصر والنجاشي، وإني والله ما رأيت ملكًا يعظمه أصحابه ما يعظم أصحاب محمد محمدًا، والله ما </a:t>
            </a:r>
            <a:r>
              <a:rPr lang="ar-SA" b="1" dirty="0" err="1" smtClean="0">
                <a:solidFill>
                  <a:schemeClr val="bg1"/>
                </a:solidFill>
              </a:rPr>
              <a:t>تَنخَّم</a:t>
            </a:r>
            <a:r>
              <a:rPr lang="ar-SA" b="1" dirty="0" smtClean="0">
                <a:solidFill>
                  <a:schemeClr val="bg1"/>
                </a:solidFill>
              </a:rPr>
              <a:t> (بصق) </a:t>
            </a:r>
            <a:r>
              <a:rPr lang="ar-SA" b="1" dirty="0" err="1" smtClean="0">
                <a:solidFill>
                  <a:schemeClr val="bg1"/>
                </a:solidFill>
              </a:rPr>
              <a:t>نخامة</a:t>
            </a:r>
            <a:r>
              <a:rPr lang="ar-SA" b="1" dirty="0" smtClean="0">
                <a:solidFill>
                  <a:schemeClr val="bg1"/>
                </a:solidFill>
              </a:rPr>
              <a:t> إلا وقعت في كف رجل منهم فدلَّك </a:t>
            </a:r>
            <a:r>
              <a:rPr lang="ar-SA" b="1" dirty="0" err="1" smtClean="0">
                <a:solidFill>
                  <a:schemeClr val="bg1"/>
                </a:solidFill>
              </a:rPr>
              <a:t>بها</a:t>
            </a:r>
            <a:r>
              <a:rPr lang="ar-SA" b="1" dirty="0" smtClean="0">
                <a:solidFill>
                  <a:schemeClr val="bg1"/>
                </a:solidFill>
              </a:rPr>
              <a:t> وجهه وجلده، وإذا أمرهم ابتدروا أمره، وما يحدُّون النظر إليه تعظيمًا له، وقد عرض عليكم خطة رشد فاقبلوها</a:t>
            </a:r>
            <a:r>
              <a:rPr lang="en-US" b="1" dirty="0" smtClean="0">
                <a:solidFill>
                  <a:schemeClr val="bg1"/>
                </a:solidFill>
              </a:rPr>
              <a:t>.</a:t>
            </a:r>
            <a:endParaRPr lang="ar-SA" b="1" dirty="0" smtClean="0">
              <a:solidFill>
                <a:schemeClr val="bg1"/>
              </a:solidFill>
            </a:endParaRPr>
          </a:p>
          <a:p>
            <a:pPr algn="r"/>
            <a:r>
              <a:rPr lang="ar-SA" b="1" dirty="0" smtClean="0"/>
              <a:t> </a:t>
            </a:r>
          </a:p>
          <a:p>
            <a:pPr algn="r"/>
            <a:r>
              <a:rPr lang="en-US" b="1" dirty="0" smtClean="0"/>
              <a:t/>
            </a:r>
            <a:br>
              <a:rPr lang="en-US" b="1" dirty="0" smtClean="0"/>
            </a:br>
            <a:endParaRPr lang="ar-SA"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2896" name="Object 0"/>
          <p:cNvGraphicFramePr>
            <a:graphicFrameLocks noChangeAspect="1"/>
          </p:cNvGraphicFramePr>
          <p:nvPr/>
        </p:nvGraphicFramePr>
        <p:xfrm>
          <a:off x="0" y="3581400"/>
          <a:ext cx="3505200" cy="3276600"/>
        </p:xfrm>
        <a:graphic>
          <a:graphicData uri="http://schemas.openxmlformats.org/presentationml/2006/ole">
            <p:oleObj spid="_x0000_s904194" name="Photo Editor Photo" r:id="rId4" imgW="952633" imgH="714286" progId="">
              <p:embed/>
            </p:oleObj>
          </a:graphicData>
        </a:graphic>
      </p:graphicFrame>
      <p:sp>
        <p:nvSpPr>
          <p:cNvPr id="355331" name="Text Box 3"/>
          <p:cNvSpPr txBox="1">
            <a:spLocks noChangeArrowheads="1"/>
          </p:cNvSpPr>
          <p:nvPr/>
        </p:nvSpPr>
        <p:spPr bwMode="auto">
          <a:xfrm>
            <a:off x="0" y="0"/>
            <a:ext cx="9144000" cy="2031325"/>
          </a:xfrm>
          <a:prstGeom prst="rect">
            <a:avLst/>
          </a:prstGeom>
          <a:noFill/>
          <a:ln w="9525">
            <a:noFill/>
            <a:miter lim="800000"/>
            <a:headEnd/>
            <a:tailEnd/>
          </a:ln>
          <a:effectLst/>
        </p:spPr>
        <p:txBody>
          <a:bodyPr wrap="square">
            <a:spAutoFit/>
          </a:bodyPr>
          <a:lstStyle/>
          <a:p>
            <a:pPr algn="ctr" rtl="1">
              <a:spcBef>
                <a:spcPct val="50000"/>
              </a:spcBef>
              <a:buClr>
                <a:srgbClr val="996600"/>
              </a:buClr>
              <a:buFont typeface="Wingdings" pitchFamily="2" charset="2"/>
              <a:buNone/>
            </a:pPr>
            <a:r>
              <a:rPr lang="ar-SA" altLang="en-US" sz="7200" dirty="0">
                <a:solidFill>
                  <a:srgbClr val="FF0000"/>
                </a:solidFill>
                <a:cs typeface="Al-Kharashi 6" pitchFamily="2" charset="-78"/>
              </a:rPr>
              <a:t>موقف قريش</a:t>
            </a:r>
            <a:r>
              <a:rPr lang="en-US" altLang="en-US" sz="7200" dirty="0" smtClean="0">
                <a:solidFill>
                  <a:srgbClr val="FF0000"/>
                </a:solidFill>
                <a:cs typeface="Al-Kharashi 6" pitchFamily="2" charset="-78"/>
              </a:rPr>
              <a:t>:</a:t>
            </a:r>
          </a:p>
          <a:p>
            <a:pPr algn="r" rtl="1">
              <a:spcBef>
                <a:spcPct val="50000"/>
              </a:spcBef>
              <a:buClr>
                <a:srgbClr val="996600"/>
              </a:buClr>
              <a:buFont typeface="Wingdings" pitchFamily="2" charset="2"/>
              <a:buNone/>
            </a:pPr>
            <a:endParaRPr lang="en-US" altLang="en-US" sz="3600" dirty="0"/>
          </a:p>
        </p:txBody>
      </p:sp>
      <p:sp>
        <p:nvSpPr>
          <p:cNvPr id="4" name="مستطيل 3"/>
          <p:cNvSpPr/>
          <p:nvPr/>
        </p:nvSpPr>
        <p:spPr>
          <a:xfrm>
            <a:off x="0" y="1166843"/>
            <a:ext cx="9144000" cy="1569660"/>
          </a:xfrm>
          <a:prstGeom prst="rect">
            <a:avLst/>
          </a:prstGeom>
        </p:spPr>
        <p:txBody>
          <a:bodyPr wrap="square">
            <a:spAutoFit/>
          </a:bodyPr>
          <a:lstStyle/>
          <a:p>
            <a:pPr algn="r"/>
            <a:r>
              <a:rPr lang="en-US" b="1" dirty="0" smtClean="0"/>
              <a:t>.</a:t>
            </a:r>
            <a:endParaRPr lang="ar-SA" b="1" dirty="0" smtClean="0"/>
          </a:p>
          <a:p>
            <a:pPr algn="r"/>
            <a:r>
              <a:rPr lang="ar-SA" b="1" dirty="0" smtClean="0"/>
              <a:t> </a:t>
            </a:r>
          </a:p>
          <a:p>
            <a:pPr algn="r"/>
            <a:r>
              <a:rPr lang="en-US" b="1" dirty="0" smtClean="0"/>
              <a:t/>
            </a:r>
            <a:br>
              <a:rPr lang="en-US" b="1" dirty="0" smtClean="0"/>
            </a:br>
            <a:endParaRPr lang="ar-SA" dirty="0"/>
          </a:p>
        </p:txBody>
      </p:sp>
      <p:sp>
        <p:nvSpPr>
          <p:cNvPr id="5" name="مستطيل 4"/>
          <p:cNvSpPr/>
          <p:nvPr/>
        </p:nvSpPr>
        <p:spPr>
          <a:xfrm>
            <a:off x="0" y="982177"/>
            <a:ext cx="9144000" cy="5878532"/>
          </a:xfrm>
          <a:prstGeom prst="rect">
            <a:avLst/>
          </a:prstGeom>
        </p:spPr>
        <p:txBody>
          <a:bodyPr wrap="square">
            <a:spAutoFit/>
          </a:bodyPr>
          <a:lstStyle/>
          <a:p>
            <a:pPr algn="r"/>
            <a:r>
              <a:rPr lang="ar-SA" b="1" dirty="0" smtClean="0">
                <a:solidFill>
                  <a:schemeClr val="bg1"/>
                </a:solidFill>
              </a:rPr>
              <a:t>وأرسل النبي صلى الله عليه وسلم عثمان بن عفان -رضي الله عنه- ليشرح لقريش ما يريده المسلمون، وإذا بالمشركين يعرضون على عثمان أن يطوف وحده بالبيت، ولكنه رفض أن يطوف وحده دون المسلمين، فاحتبسته قريش عندها، فلما طالت غيبته ظن المسلمون أن الكفار قتلوه، فاجتمعوا حول نبيهم صلى الله عليه وسلم وبايعوه على القتال حتى الاستشهاد في سبيل الله، وفيهم نزل قوله تعالى: {لقد رضي الله عن المؤمنين إذ يبايعونك تحت الشجرة </a:t>
            </a:r>
            <a:r>
              <a:rPr lang="en-US" b="1" dirty="0" smtClean="0">
                <a:solidFill>
                  <a:schemeClr val="bg1"/>
                </a:solidFill>
              </a:rPr>
              <a:t>18</a:t>
            </a:r>
            <a:r>
              <a:rPr lang="ar-SA" b="1" dirty="0" smtClean="0">
                <a:solidFill>
                  <a:schemeClr val="bg1"/>
                </a:solidFill>
              </a:rPr>
              <a:t>فعلم ما في قلوبهم فأنزل السكينة عليهم وأثابهم فتحًا قريبًا} [الفتح: </a:t>
            </a:r>
          </a:p>
          <a:p>
            <a:pPr algn="r"/>
            <a:r>
              <a:rPr lang="ar-SA" sz="3200" b="1" dirty="0" smtClean="0">
                <a:solidFill>
                  <a:srgbClr val="FF0000"/>
                </a:solidFill>
              </a:rPr>
              <a:t>شروط الصلح :</a:t>
            </a:r>
          </a:p>
          <a:p>
            <a:pPr algn="r"/>
            <a:r>
              <a:rPr lang="ar-SA" sz="2800" b="1" dirty="0" smtClean="0">
                <a:solidFill>
                  <a:srgbClr val="FFFF00"/>
                </a:solidFill>
              </a:rPr>
              <a:t>وعلمت قريش بهذه النية، فخافت وأطلقت عثمان على الفور، وأرسلت</a:t>
            </a:r>
            <a:r>
              <a:rPr lang="en-US" sz="2800" b="1" dirty="0" smtClean="0">
                <a:solidFill>
                  <a:srgbClr val="FFFF00"/>
                </a:solidFill>
              </a:rPr>
              <a:t/>
            </a:r>
            <a:br>
              <a:rPr lang="en-US" sz="2800" b="1" dirty="0" smtClean="0">
                <a:solidFill>
                  <a:srgbClr val="FFFF00"/>
                </a:solidFill>
              </a:rPr>
            </a:br>
            <a:r>
              <a:rPr lang="ar-SA" sz="2800" b="1" dirty="0" smtClean="0">
                <a:solidFill>
                  <a:srgbClr val="FFFF00"/>
                </a:solidFill>
              </a:rPr>
              <a:t>سهيل بن عمرو، وكان رجلا فصيحًا عاقلا يجيد التفاوض، فلما رآه الرسول صلى الله عليه وسلم قال: قد أراد القوم الصلح حين بعثوا هذا الرجل، فلما جاء سهيل إلى رسول الله صلى الله عليه وسلم تكلما طويلا ثم جري بينهما</a:t>
            </a:r>
            <a:r>
              <a:rPr lang="en-US" sz="2800" b="1" dirty="0" smtClean="0">
                <a:solidFill>
                  <a:srgbClr val="FFFF00"/>
                </a:solidFill>
              </a:rPr>
              <a:t/>
            </a:r>
            <a:br>
              <a:rPr lang="en-US" sz="2800" b="1" dirty="0" smtClean="0">
                <a:solidFill>
                  <a:srgbClr val="FFFF00"/>
                </a:solidFill>
              </a:rPr>
            </a:br>
            <a:r>
              <a:rPr lang="ar-SA" sz="2800" b="1" dirty="0" smtClean="0">
                <a:solidFill>
                  <a:srgbClr val="FFFF00"/>
                </a:solidFill>
              </a:rPr>
              <a:t>الصلح، فاتفق مع رسول الله صلى الله عليه وسلم على</a:t>
            </a:r>
            <a:r>
              <a:rPr lang="en-US" sz="2800" b="1" dirty="0" smtClean="0">
                <a:solidFill>
                  <a:srgbClr val="FFFF00"/>
                </a:solidFill>
              </a:rPr>
              <a:t>:</a:t>
            </a:r>
            <a:br>
              <a:rPr lang="en-US" sz="2800" b="1" dirty="0" smtClean="0">
                <a:solidFill>
                  <a:srgbClr val="FFFF00"/>
                </a:solidFill>
              </a:rPr>
            </a:br>
            <a:r>
              <a:rPr lang="en-US" sz="2800" b="1" dirty="0" smtClean="0">
                <a:solidFill>
                  <a:srgbClr val="FFFF00"/>
                </a:solidFill>
              </a:rPr>
              <a:t>- </a:t>
            </a:r>
            <a:r>
              <a:rPr lang="ar-SA" sz="2800" b="1" dirty="0" smtClean="0">
                <a:solidFill>
                  <a:srgbClr val="FFFF00"/>
                </a:solidFill>
              </a:rPr>
              <a:t>أن يرجع المسلمون هذا العام ويعودوا في العام القادم</a:t>
            </a:r>
            <a:r>
              <a:rPr lang="en-US" sz="2800" b="1" dirty="0" smtClean="0">
                <a:solidFill>
                  <a:srgbClr val="FFFF00"/>
                </a:solidFill>
              </a:rPr>
              <a:t>.</a:t>
            </a:r>
            <a:br>
              <a:rPr lang="en-US" sz="2800" b="1" dirty="0" smtClean="0">
                <a:solidFill>
                  <a:srgbClr val="FFFF00"/>
                </a:solidFill>
              </a:rPr>
            </a:br>
            <a:r>
              <a:rPr lang="en-US" sz="2800" b="1" dirty="0" smtClean="0">
                <a:solidFill>
                  <a:srgbClr val="FFFF00"/>
                </a:solidFill>
              </a:rPr>
              <a:t>-</a:t>
            </a:r>
            <a:r>
              <a:rPr lang="ar-SA" sz="2800" b="1" dirty="0" smtClean="0">
                <a:solidFill>
                  <a:srgbClr val="FFFF00"/>
                </a:solidFill>
              </a:rPr>
              <a:t>وأن تتوقف الحرب بينهما لمدة عشر سنوات</a:t>
            </a:r>
            <a:r>
              <a:rPr lang="en-US" sz="3200" b="1" dirty="0" smtClean="0">
                <a:solidFill>
                  <a:srgbClr val="FFFF00"/>
                </a:solidFill>
              </a:rPr>
              <a:t>.</a:t>
            </a:r>
            <a:r>
              <a:rPr lang="en-US" sz="3200" b="1" dirty="0" smtClean="0"/>
              <a:t>-</a:t>
            </a:r>
            <a:r>
              <a:rPr lang="en-US" sz="3200" b="1" dirty="0" smtClean="0">
                <a:solidFill>
                  <a:srgbClr val="FF0000"/>
                </a:solidFill>
              </a:rPr>
              <a:t>:</a:t>
            </a:r>
            <a:endParaRPr lang="ar-SA" sz="3200" dirty="0">
              <a:solidFill>
                <a:srgbClr val="FF0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2896" name="Object 0"/>
          <p:cNvGraphicFramePr>
            <a:graphicFrameLocks noChangeAspect="1"/>
          </p:cNvGraphicFramePr>
          <p:nvPr/>
        </p:nvGraphicFramePr>
        <p:xfrm>
          <a:off x="0" y="3581400"/>
          <a:ext cx="3505200" cy="3276600"/>
        </p:xfrm>
        <a:graphic>
          <a:graphicData uri="http://schemas.openxmlformats.org/presentationml/2006/ole">
            <p:oleObj spid="_x0000_s905218" name="Photo Editor Photo" r:id="rId4" imgW="952633" imgH="714286" progId="">
              <p:embed/>
            </p:oleObj>
          </a:graphicData>
        </a:graphic>
      </p:graphicFrame>
      <p:sp>
        <p:nvSpPr>
          <p:cNvPr id="355331" name="Text Box 3"/>
          <p:cNvSpPr txBox="1">
            <a:spLocks noChangeArrowheads="1"/>
          </p:cNvSpPr>
          <p:nvPr/>
        </p:nvSpPr>
        <p:spPr bwMode="auto">
          <a:xfrm>
            <a:off x="0" y="1"/>
            <a:ext cx="9144000" cy="1415772"/>
          </a:xfrm>
          <a:prstGeom prst="rect">
            <a:avLst/>
          </a:prstGeom>
          <a:noFill/>
          <a:ln w="9525">
            <a:noFill/>
            <a:miter lim="800000"/>
            <a:headEnd/>
            <a:tailEnd/>
          </a:ln>
          <a:effectLst/>
        </p:spPr>
        <p:txBody>
          <a:bodyPr wrap="square">
            <a:spAutoFit/>
          </a:bodyPr>
          <a:lstStyle/>
          <a:p>
            <a:pPr algn="ctr" rtl="1">
              <a:spcBef>
                <a:spcPct val="50000"/>
              </a:spcBef>
              <a:buClr>
                <a:srgbClr val="996600"/>
              </a:buClr>
              <a:buFont typeface="Wingdings" pitchFamily="2" charset="2"/>
              <a:buNone/>
            </a:pPr>
            <a:r>
              <a:rPr lang="ar-SA" altLang="en-US" sz="3200" b="1" dirty="0" smtClean="0">
                <a:solidFill>
                  <a:srgbClr val="FF0000"/>
                </a:solidFill>
                <a:cs typeface="Al-Kharashi 6" pitchFamily="2" charset="-78"/>
              </a:rPr>
              <a:t>شروط الصلح  </a:t>
            </a:r>
            <a:endParaRPr lang="en-US" altLang="en-US" sz="3200" b="1" dirty="0" smtClean="0">
              <a:solidFill>
                <a:srgbClr val="FF0000"/>
              </a:solidFill>
              <a:cs typeface="Al-Kharashi 6" pitchFamily="2" charset="-78"/>
            </a:endParaRPr>
          </a:p>
          <a:p>
            <a:pPr algn="r" rtl="1">
              <a:spcBef>
                <a:spcPct val="50000"/>
              </a:spcBef>
              <a:buClr>
                <a:srgbClr val="996600"/>
              </a:buClr>
              <a:buFont typeface="Wingdings" pitchFamily="2" charset="2"/>
              <a:buNone/>
            </a:pPr>
            <a:endParaRPr lang="en-US" altLang="en-US" sz="3600" dirty="0"/>
          </a:p>
        </p:txBody>
      </p:sp>
      <p:sp>
        <p:nvSpPr>
          <p:cNvPr id="4" name="مستطيل 3"/>
          <p:cNvSpPr/>
          <p:nvPr/>
        </p:nvSpPr>
        <p:spPr>
          <a:xfrm>
            <a:off x="0" y="1166843"/>
            <a:ext cx="9144000" cy="1569660"/>
          </a:xfrm>
          <a:prstGeom prst="rect">
            <a:avLst/>
          </a:prstGeom>
        </p:spPr>
        <p:txBody>
          <a:bodyPr wrap="square">
            <a:spAutoFit/>
          </a:bodyPr>
          <a:lstStyle/>
          <a:p>
            <a:pPr algn="r"/>
            <a:r>
              <a:rPr lang="en-US" b="1" dirty="0" smtClean="0"/>
              <a:t>.</a:t>
            </a:r>
            <a:endParaRPr lang="ar-SA" b="1" dirty="0" smtClean="0"/>
          </a:p>
          <a:p>
            <a:pPr algn="r"/>
            <a:r>
              <a:rPr lang="ar-SA" b="1" dirty="0" smtClean="0"/>
              <a:t> </a:t>
            </a:r>
          </a:p>
          <a:p>
            <a:pPr algn="r"/>
            <a:r>
              <a:rPr lang="en-US" b="1" dirty="0" smtClean="0"/>
              <a:t/>
            </a:r>
            <a:br>
              <a:rPr lang="en-US" b="1" dirty="0" smtClean="0"/>
            </a:br>
            <a:endParaRPr lang="ar-SA" dirty="0"/>
          </a:p>
        </p:txBody>
      </p:sp>
      <p:sp>
        <p:nvSpPr>
          <p:cNvPr id="5" name="مستطيل 4"/>
          <p:cNvSpPr/>
          <p:nvPr/>
        </p:nvSpPr>
        <p:spPr>
          <a:xfrm>
            <a:off x="0" y="500042"/>
            <a:ext cx="9144000" cy="6708399"/>
          </a:xfrm>
          <a:prstGeom prst="rect">
            <a:avLst/>
          </a:prstGeom>
        </p:spPr>
        <p:txBody>
          <a:bodyPr wrap="square">
            <a:spAutoFit/>
          </a:bodyPr>
          <a:lstStyle/>
          <a:p>
            <a:pPr algn="r"/>
            <a:r>
              <a:rPr lang="ar-SA" b="1" dirty="0" smtClean="0">
                <a:solidFill>
                  <a:srgbClr val="FFFF00"/>
                </a:solidFill>
              </a:rPr>
              <a:t>وأن من أراد أن يتحالف مع المسلمين فله ذلك، ومن أراد التحالف مع قريش فله ذلك</a:t>
            </a:r>
            <a:r>
              <a:rPr lang="en-US" b="1" dirty="0" smtClean="0">
                <a:solidFill>
                  <a:srgbClr val="FFFF00"/>
                </a:solidFill>
              </a:rPr>
              <a:t>.</a:t>
            </a:r>
            <a:br>
              <a:rPr lang="en-US" b="1" dirty="0" smtClean="0">
                <a:solidFill>
                  <a:srgbClr val="FFFF00"/>
                </a:solidFill>
              </a:rPr>
            </a:br>
            <a:r>
              <a:rPr lang="en-US" b="1" dirty="0" smtClean="0">
                <a:solidFill>
                  <a:srgbClr val="FFFF00"/>
                </a:solidFill>
              </a:rPr>
              <a:t>-</a:t>
            </a:r>
            <a:r>
              <a:rPr lang="ar-SA" b="1" dirty="0" smtClean="0">
                <a:solidFill>
                  <a:srgbClr val="FFFF00"/>
                </a:solidFill>
              </a:rPr>
              <a:t>وأن يرد الرسول صلى الله عليه وسلم من جاء إليه من قريش دون إذن وليه، ولا ترد قريش من يأتيها من المسلمين </a:t>
            </a:r>
            <a:r>
              <a:rPr lang="en-US" b="1" dirty="0" smtClean="0">
                <a:solidFill>
                  <a:srgbClr val="FFFF00"/>
                </a:solidFill>
              </a:rPr>
              <a:t/>
            </a:r>
            <a:br>
              <a:rPr lang="en-US" b="1" dirty="0" smtClean="0">
                <a:solidFill>
                  <a:srgbClr val="FFFF00"/>
                </a:solidFill>
              </a:rPr>
            </a:br>
            <a:r>
              <a:rPr lang="ar-SA" b="1" dirty="0" smtClean="0">
                <a:solidFill>
                  <a:srgbClr val="FFFF00"/>
                </a:solidFill>
              </a:rPr>
              <a:t>وعند سماع عمر بهذه الشروط أتى أبا بكر فقال: يا أبا بكر أليس برسول الله؟ قال: بلي. قال: أو لسنا بالمسلمين؟ قال: بلى. قال: أو ليسوا بالمشركين؟ قال: بلي. قال: فعلام نعطي الدنية في ديننا؟ قال أبو بكر: يا عمر ألزم غرزه، فإني أشهد أنه رسول الله. قال عمر: وأنا أشهد أنه رسول الله. ثم دعا النبي صلى الله عليه وسلم علي بن أبي طالب وقال له اكتب: بسم الله الرحمن الرحيم. فقال سهيل: لا أعرف هذا، ولكن اكتب: باسمك اللهم. فقال الرسول صلى الله عليه وسلم: اكتب باسمك اللهم. فكتبها، ثم قال: اكتب: هذا ما صالح عليه محمد رسول الله سهيل بن عمرو. فقال سهيل : لو شهدت أنك رسول الله لم أقاتلك، ولكن اكتب اسمك واسم أبيك. فقال صلى الله عليه وسلم: اكتب. هذا ما صالح عليه محمدُ بن </a:t>
            </a:r>
            <a:r>
              <a:rPr lang="ar-SA" b="1" dirty="0" err="1" smtClean="0">
                <a:solidFill>
                  <a:srgbClr val="FFFF00"/>
                </a:solidFill>
              </a:rPr>
              <a:t>عبدالله</a:t>
            </a:r>
            <a:r>
              <a:rPr lang="ar-SA" b="1" dirty="0" smtClean="0">
                <a:solidFill>
                  <a:srgbClr val="FFFF00"/>
                </a:solidFill>
              </a:rPr>
              <a:t>، سهيلَ بن عمرو. فرفض على أن يمحو كلمة رسول الله بعد ما كتبها، فمحاها الرسول صلى الله عليه وسلم بنفسه. _</a:t>
            </a:r>
            <a:r>
              <a:rPr lang="en-US" b="1" dirty="0" smtClean="0">
                <a:solidFill>
                  <a:srgbClr val="FFFF00"/>
                </a:solidFill>
              </a:rPr>
              <a:t>].</a:t>
            </a:r>
            <a:br>
              <a:rPr lang="en-US" b="1" dirty="0" smtClean="0">
                <a:solidFill>
                  <a:srgbClr val="FFFF00"/>
                </a:solidFill>
              </a:rPr>
            </a:br>
            <a:r>
              <a:rPr lang="ar-SA" b="1" dirty="0" smtClean="0">
                <a:solidFill>
                  <a:srgbClr val="FFFF00"/>
                </a:solidFill>
              </a:rPr>
              <a:t>وبهذا الصلح دخلت قبيلة خزاعة في عهد المسلمين ودخلت قبيلة بني بكر في عهد المشركين، وقبل أن يوقع الرسول صلى الله عليه وسلم على كتاب الصلح إذا بأبي جندل بن سهيل بن عمرو يأتي مسلمًا، فلما رآه أبوه سهيل؛ قام إليه فضرب وجهه، وأخذ بثيابه، ثم قال: يا محمد، قد لجت القضية (أي حسمت) بيني وبينك قبل أن يأتي هذا. قال: صدقت</a:t>
            </a:r>
            <a:r>
              <a:rPr lang="en-US" sz="3200" b="1" dirty="0" smtClean="0">
                <a:solidFill>
                  <a:srgbClr val="FFFF00"/>
                </a:solidFill>
              </a:rPr>
              <a:t>.</a:t>
            </a:r>
            <a:endParaRPr lang="ar-SA" sz="3200" dirty="0">
              <a:solidFill>
                <a:srgbClr val="FFFF00"/>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2896" name="Object 0"/>
          <p:cNvGraphicFramePr>
            <a:graphicFrameLocks noChangeAspect="1"/>
          </p:cNvGraphicFramePr>
          <p:nvPr/>
        </p:nvGraphicFramePr>
        <p:xfrm>
          <a:off x="0" y="3581400"/>
          <a:ext cx="3505200" cy="3276600"/>
        </p:xfrm>
        <a:graphic>
          <a:graphicData uri="http://schemas.openxmlformats.org/presentationml/2006/ole">
            <p:oleObj spid="_x0000_s906242" name="Photo Editor Photo" r:id="rId4" imgW="952633" imgH="714286" progId="">
              <p:embed/>
            </p:oleObj>
          </a:graphicData>
        </a:graphic>
      </p:graphicFrame>
      <p:sp>
        <p:nvSpPr>
          <p:cNvPr id="4" name="مستطيل 3"/>
          <p:cNvSpPr/>
          <p:nvPr/>
        </p:nvSpPr>
        <p:spPr>
          <a:xfrm>
            <a:off x="0" y="1166843"/>
            <a:ext cx="9144000" cy="1569660"/>
          </a:xfrm>
          <a:prstGeom prst="rect">
            <a:avLst/>
          </a:prstGeom>
        </p:spPr>
        <p:txBody>
          <a:bodyPr wrap="square">
            <a:spAutoFit/>
          </a:bodyPr>
          <a:lstStyle/>
          <a:p>
            <a:pPr algn="r"/>
            <a:r>
              <a:rPr lang="en-US" b="1" dirty="0" smtClean="0"/>
              <a:t>.</a:t>
            </a:r>
            <a:endParaRPr lang="ar-SA" b="1" dirty="0" smtClean="0"/>
          </a:p>
          <a:p>
            <a:pPr algn="r"/>
            <a:r>
              <a:rPr lang="ar-SA" b="1" dirty="0" smtClean="0"/>
              <a:t> </a:t>
            </a:r>
          </a:p>
          <a:p>
            <a:pPr algn="r"/>
            <a:r>
              <a:rPr lang="en-US" b="1" dirty="0" smtClean="0"/>
              <a:t/>
            </a:r>
            <a:br>
              <a:rPr lang="en-US" b="1" dirty="0" smtClean="0"/>
            </a:br>
            <a:endParaRPr lang="ar-SA" dirty="0"/>
          </a:p>
        </p:txBody>
      </p:sp>
      <p:sp>
        <p:nvSpPr>
          <p:cNvPr id="5" name="مستطيل 4"/>
          <p:cNvSpPr/>
          <p:nvPr/>
        </p:nvSpPr>
        <p:spPr>
          <a:xfrm>
            <a:off x="0" y="500042"/>
            <a:ext cx="9144000" cy="6863417"/>
          </a:xfrm>
          <a:prstGeom prst="rect">
            <a:avLst/>
          </a:prstGeom>
        </p:spPr>
        <p:txBody>
          <a:bodyPr wrap="square">
            <a:spAutoFit/>
          </a:bodyPr>
          <a:lstStyle/>
          <a:p>
            <a:pPr algn="r"/>
            <a:r>
              <a:rPr lang="ar-SA" b="1" dirty="0" smtClean="0">
                <a:solidFill>
                  <a:srgbClr val="FFFF00"/>
                </a:solidFill>
              </a:rPr>
              <a:t>فأخذ سهيل يجر ابنه ليرده إلى قريش، وجعل أبو جندل يصرخ بأعلى صوته: يا معشر المسلمين، أأرد إلى المشركين </a:t>
            </a:r>
            <a:r>
              <a:rPr lang="ar-SA" b="1" dirty="0" err="1" smtClean="0">
                <a:solidFill>
                  <a:srgbClr val="FFFF00"/>
                </a:solidFill>
              </a:rPr>
              <a:t>يفتنونني</a:t>
            </a:r>
            <a:r>
              <a:rPr lang="ar-SA" b="1" dirty="0" smtClean="0">
                <a:solidFill>
                  <a:srgbClr val="FFFF00"/>
                </a:solidFill>
              </a:rPr>
              <a:t> في ديني؟ فقال صلى الله عليه وسلم: (يا أبا جندل، اصبر واحتسب، فإن الله جاعل </a:t>
            </a:r>
            <a:r>
              <a:rPr lang="ar-SA" b="1" dirty="0" err="1" smtClean="0">
                <a:solidFill>
                  <a:srgbClr val="FFFF00"/>
                </a:solidFill>
              </a:rPr>
              <a:t>لك</a:t>
            </a:r>
            <a:r>
              <a:rPr lang="ar-SA" b="1" dirty="0" smtClean="0">
                <a:solidFill>
                  <a:srgbClr val="FFFF00"/>
                </a:solidFill>
              </a:rPr>
              <a:t> ولمن معك من المستضعفين فرجًا ومخرجًا، إنا قد عقدنا بيننا وبين القوم صلحًا وأعطيناهم على ذلك، وأعطونا عهد الله، وإنا لا نغدر بهم) وغضب المسلمون من هذا الصلح، فقد بَدَت الشروط في أعينهم ظالمة، فقال لهم الرسول صلى الله عليه وسلم: (أنا عبد الله ورسوله، لن أخالف أمره، ولن يُضَيِّعني) </a:t>
            </a:r>
            <a:r>
              <a:rPr lang="en-US" b="1" dirty="0" smtClean="0">
                <a:solidFill>
                  <a:srgbClr val="FFFF00"/>
                </a:solidFill>
              </a:rPr>
              <a:t/>
            </a:r>
            <a:br>
              <a:rPr lang="en-US" b="1" dirty="0" smtClean="0">
                <a:solidFill>
                  <a:srgbClr val="FFFF00"/>
                </a:solidFill>
              </a:rPr>
            </a:br>
            <a:r>
              <a:rPr lang="ar-SA" b="1" dirty="0" smtClean="0">
                <a:solidFill>
                  <a:srgbClr val="FFFF00"/>
                </a:solidFill>
              </a:rPr>
              <a:t>ولما فرغ رسول الله صلى الله عليه وسلم من كتابة المعاهدة، قال للمسلمين: (قوموا، </a:t>
            </a:r>
            <a:r>
              <a:rPr lang="ar-SA" b="1" dirty="0" err="1" smtClean="0">
                <a:solidFill>
                  <a:srgbClr val="FFFF00"/>
                </a:solidFill>
              </a:rPr>
              <a:t>فانحروا</a:t>
            </a:r>
            <a:r>
              <a:rPr lang="ar-SA" b="1" dirty="0" smtClean="0">
                <a:solidFill>
                  <a:srgbClr val="FFFF00"/>
                </a:solidFill>
              </a:rPr>
              <a:t>) وقالها ثلاثًا، فلم يقم أحد، فغضب الرسول صلى الله عليه وسلم، ودخل على أم </a:t>
            </a:r>
            <a:r>
              <a:rPr lang="ar-SA" b="1" dirty="0" err="1" smtClean="0">
                <a:solidFill>
                  <a:srgbClr val="FFFF00"/>
                </a:solidFill>
              </a:rPr>
              <a:t>سلمة</a:t>
            </a:r>
            <a:r>
              <a:rPr lang="ar-SA" b="1" dirty="0" smtClean="0">
                <a:solidFill>
                  <a:srgbClr val="FFFF00"/>
                </a:solidFill>
              </a:rPr>
              <a:t> فذكر لها ما لقي من الناس، فقالت: يا رسول الله أتحب ذلك؟ اخرج، ثم لا تكلم أحدًا كلمة حتى تنحر بُدْنَكَ، وتدعو </a:t>
            </a:r>
            <a:r>
              <a:rPr lang="ar-SA" b="1" dirty="0" err="1" smtClean="0">
                <a:solidFill>
                  <a:srgbClr val="FFFF00"/>
                </a:solidFill>
              </a:rPr>
              <a:t>حالقك</a:t>
            </a:r>
            <a:r>
              <a:rPr lang="ar-SA" b="1" dirty="0" smtClean="0">
                <a:solidFill>
                  <a:srgbClr val="FFFF00"/>
                </a:solidFill>
              </a:rPr>
              <a:t> فيحلقك. فقام الرسول صلى الله عليه وسلم وخرج فلم يكلم أحدًا حتى نحر بدنه، ودعا </a:t>
            </a:r>
            <a:r>
              <a:rPr lang="ar-SA" b="1" dirty="0" err="1" smtClean="0">
                <a:solidFill>
                  <a:srgbClr val="FFFF00"/>
                </a:solidFill>
              </a:rPr>
              <a:t>حالقه</a:t>
            </a:r>
            <a:r>
              <a:rPr lang="ar-SA" b="1" dirty="0" smtClean="0">
                <a:solidFill>
                  <a:srgbClr val="FFFF00"/>
                </a:solidFill>
              </a:rPr>
              <a:t> فحلقه، فلما رأى الناس ذلك قاموا فنحروا إبلهم، وجعل بعضهم يحلق لبعض.</a:t>
            </a:r>
            <a:r>
              <a:rPr lang="ar-SA" b="1" dirty="0" smtClean="0"/>
              <a:t> </a:t>
            </a:r>
            <a:r>
              <a:rPr lang="ar-SA" b="1" dirty="0" smtClean="0">
                <a:solidFill>
                  <a:srgbClr val="FFFF00"/>
                </a:solidFill>
              </a:rPr>
              <a:t>ولكن هل التزم المسلمون والمشركون بشروط هذه المعاهدة؟ لقد ضاق المسلمون المعذبون في مكة بمقامهم بعيدًا عن الرسول صلى الله عليه وسلم والمسلمين في المدينة، ففر منهم أبو بصير عبيد الله بن أسيد، وهاجر إلى المدينة يبغي المقام فيها مع المسلمين، فأرسلت قريش وراءه اثنين من رجالها، ليعودا </a:t>
            </a:r>
            <a:r>
              <a:rPr lang="ar-SA" b="1" dirty="0" err="1" smtClean="0">
                <a:solidFill>
                  <a:srgbClr val="FFFF00"/>
                </a:solidFill>
              </a:rPr>
              <a:t>به</a:t>
            </a:r>
            <a:r>
              <a:rPr lang="ar-SA" b="1" dirty="0" smtClean="0">
                <a:solidFill>
                  <a:srgbClr val="FFFF00"/>
                </a:solidFill>
              </a:rPr>
              <a:t> إليها تنفيذًا لشروط الصلح، فقال الرسول صلى الله عليه وسلم: (يا أبا بصير، إنا قد أعطينا هؤلاء القوم ما قد علمت، ولا يصلح لنا في ديننا الغدر، وإن الله جاعل </a:t>
            </a:r>
            <a:r>
              <a:rPr lang="ar-SA" b="1" dirty="0" err="1" smtClean="0">
                <a:solidFill>
                  <a:srgbClr val="FFFF00"/>
                </a:solidFill>
              </a:rPr>
              <a:t>لك</a:t>
            </a:r>
            <a:r>
              <a:rPr lang="ar-SA" b="1" dirty="0" smtClean="0">
                <a:solidFill>
                  <a:srgbClr val="FFFF00"/>
                </a:solidFill>
              </a:rPr>
              <a:t> ولمن معك من المستضعفين فرجًا ومخرجًا، فانطلق إلى قومك) )</a:t>
            </a:r>
            <a:r>
              <a:rPr lang="en-US" b="1" dirty="0" smtClean="0">
                <a:solidFill>
                  <a:srgbClr val="FFFF00"/>
                </a:solidFill>
              </a:rPr>
              <a:t>].</a:t>
            </a:r>
            <a:br>
              <a:rPr lang="en-US" b="1" dirty="0" smtClean="0">
                <a:solidFill>
                  <a:srgbClr val="FFFF00"/>
                </a:solidFill>
              </a:rPr>
            </a:br>
            <a:endParaRPr lang="ar-SA" sz="3200" dirty="0">
              <a:solidFill>
                <a:srgbClr val="FFFF00"/>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357158" y="571480"/>
            <a:ext cx="8072494" cy="6370975"/>
          </a:xfrm>
          <a:prstGeom prst="rect">
            <a:avLst/>
          </a:prstGeom>
          <a:noFill/>
        </p:spPr>
        <p:txBody>
          <a:bodyPr wrap="square" rtlCol="1">
            <a:spAutoFit/>
          </a:bodyPr>
          <a:lstStyle/>
          <a:p>
            <a:pPr algn="r"/>
            <a:r>
              <a:rPr lang="ar-SA" b="1" dirty="0" smtClean="0"/>
              <a:t>وكان هدي رسول الله صلى الله عليه وسلم يومئذ جملاً لأبي جهل من غنائم بدر ، نحره ليغيظ بذلك المشركين . ونحروا بعض الهدي في الحديبية في الحل والبعض الآخر نحره ناجية بن جندب داخل منطقة الحرم.</a:t>
            </a:r>
            <a:br>
              <a:rPr lang="ar-SA" b="1" dirty="0" smtClean="0"/>
            </a:br>
            <a:r>
              <a:rPr lang="ar-SA" b="1" dirty="0" smtClean="0"/>
              <a:t>ولا شك أن هذا التصرف من عمر وغيره من المسلمين ما هو إلا اجتهاد منهم ورغبة في إذلال المشركين.</a:t>
            </a:r>
            <a:br>
              <a:rPr lang="ar-SA" b="1" dirty="0" smtClean="0"/>
            </a:br>
            <a:r>
              <a:rPr lang="ar-SA" b="1" dirty="0" smtClean="0"/>
              <a:t>ولم تتوقف قريش عن التحرش بالمسلمين واستفزازهم خلال مفاوضات كتابة الصلح وبعد كتابته ، وقد تصرف الرسول صلى الله عليه وسلم والصحابة بانضباط شديد إزاء هذه الأفعال. فعندما حاول ثمانون من رجال مكة مهاجمة معسكر المسلمين في غرة ، أسرهم المسلمين وعفا عنهم الرسول صلى الله عليه وسلم ، وكرر المحاولة ثلاثون آخرون من قريش أثناء إبرام الصلح ، فأسروا ، وأطلق الرسول صلى الله عليه وسلم أيضا سراحهم.</a:t>
            </a:r>
          </a:p>
          <a:p>
            <a:pPr algn="r"/>
            <a:r>
              <a:rPr lang="ar-SA" b="1" dirty="0" smtClean="0"/>
              <a:t>وبعد إبرام الصلح حاول سبعون من المشركين استفزاز المسلمين، فأسروهم وقبض </a:t>
            </a:r>
            <a:r>
              <a:rPr lang="ar-SA" b="1" dirty="0" err="1" smtClean="0"/>
              <a:t>سلمة</a:t>
            </a:r>
            <a:r>
              <a:rPr lang="ar-SA" b="1" dirty="0" smtClean="0"/>
              <a:t> بن </a:t>
            </a:r>
            <a:r>
              <a:rPr lang="ar-SA" b="1" dirty="0" err="1" smtClean="0"/>
              <a:t>الأكوع</a:t>
            </a:r>
            <a:r>
              <a:rPr lang="ar-SA" b="1" dirty="0" smtClean="0"/>
              <a:t> على أربعة من المشركين أساءوا إلى الرسول صلى الله عليه وسلم ، بعد إبرام الصلح ، فعفا عنهم الرسول صلى الله عليه وسلم. وقد نزلت في ذلك الآية { وهو الذي كف أيديهم عنكم وأيديكم عنهم ببطن مكة من بعد أن أظفركم عليهم}.</a:t>
            </a:r>
            <a:br>
              <a:rPr lang="ar-SA" b="1" dirty="0" smtClean="0"/>
            </a:b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500042"/>
            <a:ext cx="8143932" cy="6001643"/>
          </a:xfrm>
          <a:prstGeom prst="rect">
            <a:avLst/>
          </a:prstGeom>
          <a:noFill/>
        </p:spPr>
        <p:txBody>
          <a:bodyPr wrap="square" rtlCol="1">
            <a:spAutoFit/>
          </a:bodyPr>
          <a:lstStyle/>
          <a:p>
            <a:pPr algn="r"/>
            <a:r>
              <a:rPr lang="ar-SA" b="1" dirty="0" smtClean="0"/>
              <a:t>ثم رجع المسلمون إلى المدينة بعد أن غابوا عنها شهراً ونصف الشهر ، منها بضعة عشر يوماً ، ويقال عشرين يوماً ، </a:t>
            </a:r>
            <a:r>
              <a:rPr lang="ar-SA" b="1" dirty="0" err="1" smtClean="0"/>
              <a:t>مكثوها</a:t>
            </a:r>
            <a:r>
              <a:rPr lang="ar-SA" b="1" dirty="0" smtClean="0"/>
              <a:t> بالحديبية.</a:t>
            </a:r>
          </a:p>
          <a:p>
            <a:pPr algn="r"/>
            <a:r>
              <a:rPr lang="ar-SA" b="1" dirty="0" smtClean="0"/>
              <a:t>وفي طريق العودة تكررت معجزة النبي صلى الله عليه وسلم في تكثير الطعام والماء ، مثلما حدث في طعام جابر يوم الخندق ، وتكثير ماء بئر الحديبية ، فقد ذكر </a:t>
            </a:r>
            <a:r>
              <a:rPr lang="ar-SA" b="1" dirty="0" err="1" smtClean="0"/>
              <a:t>سلمة</a:t>
            </a:r>
            <a:r>
              <a:rPr lang="ar-SA" b="1" dirty="0" smtClean="0"/>
              <a:t> بن </a:t>
            </a:r>
            <a:r>
              <a:rPr lang="ar-SA" b="1" dirty="0" err="1" smtClean="0"/>
              <a:t>الأكوع</a:t>
            </a:r>
            <a:r>
              <a:rPr lang="ar-SA" b="1" dirty="0" smtClean="0"/>
              <a:t> أنهم عندما أصابهم الجوع وكادوا أن يذبحوا رواحلهم دعا الرسول صلى الله عليه وسلم </a:t>
            </a:r>
            <a:r>
              <a:rPr lang="ar-SA" b="1" dirty="0" err="1" smtClean="0"/>
              <a:t>بأزواد</a:t>
            </a:r>
            <a:r>
              <a:rPr lang="ar-SA" b="1" dirty="0" smtClean="0"/>
              <a:t> الجيش ، فلم يتجاوز </a:t>
            </a:r>
            <a:r>
              <a:rPr lang="ar-SA" b="1" dirty="0" err="1" smtClean="0"/>
              <a:t>ربضة</a:t>
            </a:r>
            <a:r>
              <a:rPr lang="ar-SA" b="1" dirty="0" smtClean="0"/>
              <a:t> </a:t>
            </a:r>
            <a:r>
              <a:rPr lang="ar-SA" b="1" dirty="0" err="1" smtClean="0"/>
              <a:t>العنز</a:t>
            </a:r>
            <a:r>
              <a:rPr lang="ar-SA" b="1" dirty="0" smtClean="0"/>
              <a:t> ، وهم أربع عشرة مائة ، فأكلوا حتى شبعوا جميعاً وحشوا جربهم ، ثم جيء له </a:t>
            </a:r>
            <a:r>
              <a:rPr lang="ar-SA" b="1" dirty="0" err="1" smtClean="0"/>
              <a:t>بأداوة</a:t>
            </a:r>
            <a:r>
              <a:rPr lang="ar-SA" b="1" dirty="0" smtClean="0"/>
              <a:t> وضوء فيها </a:t>
            </a:r>
            <a:endParaRPr lang="en-US" b="1" dirty="0" smtClean="0"/>
          </a:p>
          <a:p>
            <a:pPr algn="r"/>
            <a:r>
              <a:rPr lang="ar-SA" b="1" dirty="0" smtClean="0"/>
              <a:t>نطفة ماء فأفرغها في قدح ، فتوضأ منها كل الجيش. ونزلت سورة الفتح ، وهم في طريق العودة : {إنا فتحنا </a:t>
            </a:r>
            <a:r>
              <a:rPr lang="ar-SA" b="1" dirty="0" err="1" smtClean="0"/>
              <a:t>لك</a:t>
            </a:r>
            <a:r>
              <a:rPr lang="ar-SA" b="1" dirty="0" smtClean="0"/>
              <a:t> فتحا مبينا} وقال عنها الرسول صلى الله عليه وسلم : { لقد أنزلت علي الليلة سورة لهي أحب إلي مما طلعت عليه الشمس}. وقال عمر متعجباً: أو فتح هو ؟ فقال له الرسول صلى الله عليه وسلم : { نعم} ، فطابت نفسه ورجع: { نعم ، والذي نفسي بيده إنه لفتح} وفرح المسلمون بذلك فرحاً غامراً ، وانجلت تلك السحابة من الغم ، وأدركوا قصورهم عن إدراك كل الأسباب والنتائج ، وأن الخير في التسليم لأمر الله ورسوله.</a:t>
            </a:r>
            <a:endParaRPr lang="en-US" dirty="0" smtClean="0"/>
          </a:p>
          <a:p>
            <a:pPr algn="r"/>
            <a:r>
              <a:rPr lang="ar-SA" b="1" dirty="0" smtClean="0"/>
              <a:t/>
            </a:r>
            <a:br>
              <a:rPr lang="ar-SA" b="1" dirty="0" smtClean="0"/>
            </a:b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428604"/>
            <a:ext cx="9144000" cy="6863417"/>
          </a:xfrm>
          <a:prstGeom prst="rect">
            <a:avLst/>
          </a:prstGeom>
          <a:noFill/>
        </p:spPr>
        <p:txBody>
          <a:bodyPr wrap="square" rtlCol="1">
            <a:spAutoFit/>
          </a:bodyPr>
          <a:lstStyle/>
          <a:p>
            <a:pPr algn="r"/>
            <a:r>
              <a:rPr lang="ar-SA" b="1" dirty="0" smtClean="0">
                <a:solidFill>
                  <a:srgbClr val="C00000"/>
                </a:solidFill>
              </a:rPr>
              <a:t>فأخذ سهيل يجر ابنه ليرده إلى قريش، وجعل أبو جندل يصرخ بأعلى صوته: يا معشر المسلمين، أأرد إلى المشركين </a:t>
            </a:r>
            <a:r>
              <a:rPr lang="ar-SA" b="1" dirty="0" err="1" smtClean="0">
                <a:solidFill>
                  <a:srgbClr val="C00000"/>
                </a:solidFill>
              </a:rPr>
              <a:t>يفتنونني</a:t>
            </a:r>
            <a:r>
              <a:rPr lang="ar-SA" b="1" dirty="0" smtClean="0">
                <a:solidFill>
                  <a:srgbClr val="C00000"/>
                </a:solidFill>
              </a:rPr>
              <a:t> في ديني؟ فقال صلى الله عليه وسلم: (يا أبا جندل، اصبر واحتسب، فإن الله جاعل </a:t>
            </a:r>
            <a:r>
              <a:rPr lang="ar-SA" b="1" dirty="0" err="1" smtClean="0">
                <a:solidFill>
                  <a:srgbClr val="C00000"/>
                </a:solidFill>
              </a:rPr>
              <a:t>لك</a:t>
            </a:r>
            <a:r>
              <a:rPr lang="ar-SA" b="1" dirty="0" smtClean="0">
                <a:solidFill>
                  <a:srgbClr val="C00000"/>
                </a:solidFill>
              </a:rPr>
              <a:t> ولمن معك من المستضعفين فرجًا ومخرجًا، إنا قد عقدنا بيننا وبين القوم صلحًا وأعطيناهم على ذلك، وأعطونا عهد الله، وإنا لا نغدر بهم) وغضب المسلمون من هذا الصلح، فقد بَدَت الشروط في أعينهم ظالمة، فقال لهم الرسول صلى الله عليه وسلم: (أنا عبد الله ورسوله، لن أخالف أمره، ولن يُضَيِّعني) </a:t>
            </a:r>
            <a:r>
              <a:rPr lang="en-US" b="1" dirty="0" smtClean="0">
                <a:solidFill>
                  <a:srgbClr val="C00000"/>
                </a:solidFill>
              </a:rPr>
              <a:t/>
            </a:r>
            <a:br>
              <a:rPr lang="en-US" b="1" dirty="0" smtClean="0">
                <a:solidFill>
                  <a:srgbClr val="C00000"/>
                </a:solidFill>
              </a:rPr>
            </a:br>
            <a:r>
              <a:rPr lang="ar-SA" b="1" dirty="0" smtClean="0">
                <a:solidFill>
                  <a:srgbClr val="C00000"/>
                </a:solidFill>
              </a:rPr>
              <a:t>ولما فرغ رسول الله صلى الله عليه وسلم من كتابة المعاهدة، قال للمسلمين: (قوموا، </a:t>
            </a:r>
            <a:r>
              <a:rPr lang="ar-SA" b="1" dirty="0" err="1" smtClean="0">
                <a:solidFill>
                  <a:srgbClr val="C00000"/>
                </a:solidFill>
              </a:rPr>
              <a:t>فانحروا</a:t>
            </a:r>
            <a:r>
              <a:rPr lang="ar-SA" b="1" dirty="0" smtClean="0">
                <a:solidFill>
                  <a:srgbClr val="C00000"/>
                </a:solidFill>
              </a:rPr>
              <a:t>) وقالها ثلاثًا، فلم يقم أحد، فغضب الرسول صلى الله عليه وسلم، ودخل على أم </a:t>
            </a:r>
            <a:r>
              <a:rPr lang="ar-SA" b="1" dirty="0" err="1" smtClean="0">
                <a:solidFill>
                  <a:srgbClr val="C00000"/>
                </a:solidFill>
              </a:rPr>
              <a:t>سلمة</a:t>
            </a:r>
            <a:r>
              <a:rPr lang="ar-SA" b="1" dirty="0" smtClean="0">
                <a:solidFill>
                  <a:srgbClr val="C00000"/>
                </a:solidFill>
              </a:rPr>
              <a:t> فذكر لها ما لقي من الناس، فقالت: يا رسول الله أتحب ذلك؟ اخرج، ثم لا تكلم أحدًا كلمة حتى تنحر بُدْنَكَ، وتدعو </a:t>
            </a:r>
            <a:r>
              <a:rPr lang="ar-SA" b="1" dirty="0" err="1" smtClean="0">
                <a:solidFill>
                  <a:srgbClr val="C00000"/>
                </a:solidFill>
              </a:rPr>
              <a:t>حالقك</a:t>
            </a:r>
            <a:r>
              <a:rPr lang="ar-SA" b="1" dirty="0" smtClean="0">
                <a:solidFill>
                  <a:srgbClr val="C00000"/>
                </a:solidFill>
              </a:rPr>
              <a:t> فيحلقك. فقام الرسول صلى الله عليه وسلم وخرج فلم يكلم أحدًا حتى نحر بدنه، ودعا </a:t>
            </a:r>
            <a:r>
              <a:rPr lang="ar-SA" b="1" dirty="0" err="1" smtClean="0">
                <a:solidFill>
                  <a:srgbClr val="C00000"/>
                </a:solidFill>
              </a:rPr>
              <a:t>حالقه</a:t>
            </a:r>
            <a:r>
              <a:rPr lang="ar-SA" b="1" dirty="0" smtClean="0">
                <a:solidFill>
                  <a:srgbClr val="C00000"/>
                </a:solidFill>
              </a:rPr>
              <a:t> فحلقه، فلما رأى الناس ذلك قاموا فنحروا إبلهم، وجعل بعضهم يحلق لبعض. ولكن هل التزم المسلمون والمشركون بشروط هذه المعاهدة؟ لقد ضاق المسلمون المعذبون في مكة بمقامهم بعيدًا عن الرسول صلى الله عليه وسلم والمسلمين في المدينة، ففر منهم أبو بصير عبيد الله بن أسيد، وهاجر إلى المدينة يبغي المقام فيها مع المسلمين، فأرسلت قريش وراءه اثنين من رجالها، ليعودا </a:t>
            </a:r>
            <a:r>
              <a:rPr lang="ar-SA" b="1" dirty="0" err="1" smtClean="0">
                <a:solidFill>
                  <a:srgbClr val="C00000"/>
                </a:solidFill>
              </a:rPr>
              <a:t>به</a:t>
            </a:r>
            <a:r>
              <a:rPr lang="ar-SA" b="1" dirty="0" smtClean="0">
                <a:solidFill>
                  <a:srgbClr val="C00000"/>
                </a:solidFill>
              </a:rPr>
              <a:t> إليها تنفيذًا لشروط الصلح، فقال الرسول صلى الله عليه وسلم: (يا أبا بصير، إنا قد أعطينا هؤلاء القوم ما قد علمت، ولا يصلح لنا في ديننا الغدر، وإن الله جاعل </a:t>
            </a:r>
            <a:r>
              <a:rPr lang="ar-SA" b="1" dirty="0" err="1" smtClean="0">
                <a:solidFill>
                  <a:srgbClr val="C00000"/>
                </a:solidFill>
              </a:rPr>
              <a:t>لك</a:t>
            </a:r>
            <a:r>
              <a:rPr lang="ar-SA" b="1" dirty="0" smtClean="0">
                <a:solidFill>
                  <a:srgbClr val="C00000"/>
                </a:solidFill>
              </a:rPr>
              <a:t> ولمن معك من المستضعفين فرجًا ومخرجًا، فانطلق إلى قومك) )</a:t>
            </a:r>
            <a:r>
              <a:rPr lang="en-US" b="1" dirty="0" smtClean="0">
                <a:solidFill>
                  <a:srgbClr val="FFFF00"/>
                </a:solidFill>
              </a:rPr>
              <a:t>].</a:t>
            </a:r>
            <a:br>
              <a:rPr lang="en-US" b="1" dirty="0" smtClean="0">
                <a:solidFill>
                  <a:srgbClr val="FFFF00"/>
                </a:solidFill>
              </a:rPr>
            </a:br>
            <a:endParaRPr lang="ar-SA" sz="3200"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3920" name="Object 0"/>
          <p:cNvGraphicFramePr>
            <a:graphicFrameLocks noChangeAspect="1"/>
          </p:cNvGraphicFramePr>
          <p:nvPr/>
        </p:nvGraphicFramePr>
        <p:xfrm flipH="1">
          <a:off x="2362200" y="1600200"/>
          <a:ext cx="5181600" cy="3429000"/>
        </p:xfrm>
        <a:graphic>
          <a:graphicData uri="http://schemas.openxmlformats.org/presentationml/2006/ole">
            <p:oleObj spid="_x0000_s593923" name="Photo Editor Photo" r:id="rId4" imgW="952633" imgH="714286" progId="">
              <p:embed/>
            </p:oleObj>
          </a:graphicData>
        </a:graphic>
      </p:graphicFrame>
      <p:sp>
        <p:nvSpPr>
          <p:cNvPr id="356355" name="Text Box 3"/>
          <p:cNvSpPr txBox="1">
            <a:spLocks noChangeArrowheads="1"/>
          </p:cNvSpPr>
          <p:nvPr/>
        </p:nvSpPr>
        <p:spPr bwMode="auto">
          <a:xfrm>
            <a:off x="0" y="0"/>
            <a:ext cx="9144000" cy="6617196"/>
          </a:xfrm>
          <a:prstGeom prst="rect">
            <a:avLst/>
          </a:prstGeom>
          <a:noFill/>
          <a:ln w="9525">
            <a:noFill/>
            <a:miter lim="800000"/>
            <a:headEnd/>
            <a:tailEnd/>
          </a:ln>
          <a:effectLst/>
        </p:spPr>
        <p:txBody>
          <a:bodyPr>
            <a:spAutoFit/>
          </a:bodyPr>
          <a:lstStyle/>
          <a:p>
            <a:pPr algn="ctr" rtl="1">
              <a:spcBef>
                <a:spcPct val="50000"/>
              </a:spcBef>
              <a:buFont typeface="AGA Arabesque" pitchFamily="2" charset="2"/>
              <a:buChar char="g"/>
            </a:pPr>
            <a:r>
              <a:rPr lang="ar-SA" altLang="en-US" sz="4400" b="1" dirty="0">
                <a:solidFill>
                  <a:srgbClr val="C00000"/>
                </a:solidFill>
                <a:cs typeface="Al-Kharashi 6" pitchFamily="2" charset="-78"/>
              </a:rPr>
              <a:t>بيعة الرضوان في الحديبية</a:t>
            </a:r>
            <a:r>
              <a:rPr lang="en-US" altLang="en-US" sz="4400" b="1" dirty="0">
                <a:solidFill>
                  <a:srgbClr val="C00000"/>
                </a:solidFill>
                <a:cs typeface="Al-Kharashi 6" pitchFamily="2" charset="-78"/>
              </a:rPr>
              <a:t>:</a:t>
            </a:r>
            <a:endParaRPr lang="en-US" altLang="en-US" sz="4400" b="1" dirty="0">
              <a:solidFill>
                <a:srgbClr val="C00000"/>
              </a:solidFill>
            </a:endParaRPr>
          </a:p>
          <a:p>
            <a:pPr algn="just" rtl="1">
              <a:spcBef>
                <a:spcPct val="50000"/>
              </a:spcBef>
              <a:buFont typeface="AGA Arabesque" pitchFamily="2" charset="2"/>
              <a:buNone/>
            </a:pPr>
            <a:r>
              <a:rPr lang="en-US" altLang="en-US" sz="4400" dirty="0">
                <a:solidFill>
                  <a:srgbClr val="FFFF00"/>
                </a:solidFill>
              </a:rPr>
              <a:t>  </a:t>
            </a:r>
            <a:r>
              <a:rPr lang="en-US" altLang="en-US" sz="4400" dirty="0"/>
              <a:t> </a:t>
            </a:r>
            <a:r>
              <a:rPr lang="ar-SA" altLang="en-US" sz="3600" b="1" dirty="0">
                <a:solidFill>
                  <a:schemeClr val="bg1"/>
                </a:solidFill>
                <a:cs typeface="DecoType Naskh Extensions" pitchFamily="2" charset="-78"/>
              </a:rPr>
              <a:t>عندما أرسل النبي عثمان بن عفان إلى مكة ليبلغهم هدف رسول الله من المجيء ، احتبسته قريش عندها</a:t>
            </a:r>
            <a:r>
              <a:rPr lang="en-US" altLang="en-US" sz="3600" b="1" dirty="0">
                <a:solidFill>
                  <a:schemeClr val="bg1"/>
                </a:solidFill>
                <a:cs typeface="DecoType Naskh Extensions" pitchFamily="2" charset="-78"/>
              </a:rPr>
              <a:t> .</a:t>
            </a:r>
          </a:p>
          <a:p>
            <a:pPr algn="just" rtl="1">
              <a:spcBef>
                <a:spcPct val="50000"/>
              </a:spcBef>
              <a:buFont typeface="AGA Arabesque" pitchFamily="2" charset="2"/>
              <a:buNone/>
            </a:pPr>
            <a:r>
              <a:rPr lang="en-US" altLang="en-US" sz="3600" b="1" dirty="0">
                <a:solidFill>
                  <a:schemeClr val="bg1"/>
                </a:solidFill>
                <a:cs typeface="DecoType Naskh Extensions" pitchFamily="2" charset="-78"/>
              </a:rPr>
              <a:t>      </a:t>
            </a:r>
            <a:r>
              <a:rPr lang="ar-SA" altLang="en-US" sz="3600" b="1" dirty="0">
                <a:solidFill>
                  <a:schemeClr val="bg1"/>
                </a:solidFill>
                <a:cs typeface="DecoType Naskh Extensions" pitchFamily="2" charset="-78"/>
              </a:rPr>
              <a:t>فبلغ النبي أصحابه للبيعة تحت شجرة  سمرة فبايعوه جميعا على الموت</a:t>
            </a:r>
            <a:r>
              <a:rPr lang="en-US" altLang="en-US" sz="3600" b="1" dirty="0">
                <a:solidFill>
                  <a:schemeClr val="bg1"/>
                </a:solidFill>
                <a:cs typeface="DecoType Naskh Extensions" pitchFamily="2" charset="-78"/>
              </a:rPr>
              <a:t> .</a:t>
            </a:r>
          </a:p>
          <a:p>
            <a:pPr algn="just" rtl="1">
              <a:spcBef>
                <a:spcPct val="50000"/>
              </a:spcBef>
              <a:buFont typeface="AGA Arabesque" pitchFamily="2" charset="2"/>
              <a:buNone/>
            </a:pPr>
            <a:r>
              <a:rPr lang="ar-SA" altLang="en-US" sz="3600" b="1" dirty="0">
                <a:solidFill>
                  <a:schemeClr val="bg1"/>
                </a:solidFill>
                <a:cs typeface="DecoType Naskh Extensions" pitchFamily="2" charset="-78"/>
              </a:rPr>
              <a:t>وقد أثنى النبي على أصحابه المبايعين فقال : أنتم </a:t>
            </a:r>
            <a:r>
              <a:rPr lang="ar-SA" altLang="en-US" sz="3600" b="1" dirty="0" err="1">
                <a:solidFill>
                  <a:schemeClr val="bg1"/>
                </a:solidFill>
                <a:cs typeface="DecoType Naskh Extensions" pitchFamily="2" charset="-78"/>
              </a:rPr>
              <a:t>خيرأهل</a:t>
            </a:r>
            <a:r>
              <a:rPr lang="ar-SA" altLang="en-US" sz="3600" b="1" dirty="0">
                <a:solidFill>
                  <a:schemeClr val="bg1"/>
                </a:solidFill>
                <a:cs typeface="DecoType Naskh Extensions" pitchFamily="2" charset="-78"/>
              </a:rPr>
              <a:t> الأرض</a:t>
            </a:r>
            <a:r>
              <a:rPr lang="en-US" altLang="en-US" sz="3600" b="1" dirty="0">
                <a:solidFill>
                  <a:schemeClr val="bg1"/>
                </a:solidFill>
                <a:cs typeface="DecoType Naskh Extensions" pitchFamily="2" charset="-78"/>
              </a:rPr>
              <a:t>.</a:t>
            </a:r>
          </a:p>
          <a:p>
            <a:pPr algn="just" rtl="1">
              <a:spcBef>
                <a:spcPct val="50000"/>
              </a:spcBef>
              <a:buFont typeface="AGA Arabesque" pitchFamily="2" charset="2"/>
              <a:buNone/>
            </a:pPr>
            <a:r>
              <a:rPr lang="ar-SA" altLang="en-US" sz="3600" b="1" dirty="0">
                <a:solidFill>
                  <a:schemeClr val="bg1"/>
                </a:solidFill>
                <a:cs typeface="DecoType Naskh Extensions" pitchFamily="2" charset="-78"/>
              </a:rPr>
              <a:t>وقال : </a:t>
            </a:r>
            <a:r>
              <a:rPr lang="ar-SA" altLang="en-US" sz="3600" b="1" dirty="0" err="1">
                <a:solidFill>
                  <a:schemeClr val="bg1"/>
                </a:solidFill>
                <a:cs typeface="DecoType Naskh Extensions" pitchFamily="2" charset="-78"/>
              </a:rPr>
              <a:t>لايدخل</a:t>
            </a:r>
            <a:r>
              <a:rPr lang="ar-SA" altLang="en-US" sz="3600" b="1" dirty="0">
                <a:solidFill>
                  <a:schemeClr val="bg1"/>
                </a:solidFill>
                <a:cs typeface="DecoType Naskh Extensions" pitchFamily="2" charset="-78"/>
              </a:rPr>
              <a:t> النار إن شاء الله من أصحاب الشجرة أحد الذين بايعوا تحتها</a:t>
            </a:r>
            <a:r>
              <a:rPr lang="en-US" altLang="en-US" sz="3600" b="1" dirty="0">
                <a:solidFill>
                  <a:schemeClr val="bg1"/>
                </a:solidFill>
                <a:cs typeface="DecoType Naskh Extensions" pitchFamily="2" charset="-78"/>
              </a:rPr>
              <a:t> .</a:t>
            </a:r>
            <a:r>
              <a:rPr lang="en-US" altLang="en-US" sz="4400" dirty="0">
                <a:solidFill>
                  <a:schemeClr val="bg1"/>
                </a:solidFill>
              </a:rPr>
              <a:t>  </a:t>
            </a:r>
            <a:endParaRPr lang="en-US" altLang="en-US" sz="3200" dirty="0">
              <a:solidFill>
                <a:schemeClr val="bg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4944" name="Object 0"/>
          <p:cNvGraphicFramePr>
            <a:graphicFrameLocks noChangeAspect="1"/>
          </p:cNvGraphicFramePr>
          <p:nvPr/>
        </p:nvGraphicFramePr>
        <p:xfrm>
          <a:off x="0" y="0"/>
          <a:ext cx="3352800" cy="3429000"/>
        </p:xfrm>
        <a:graphic>
          <a:graphicData uri="http://schemas.openxmlformats.org/presentationml/2006/ole">
            <p:oleObj spid="_x0000_s594947" name="Photo Editor Photo" r:id="rId4" imgW="952633" imgH="714286" progId="">
              <p:embed/>
            </p:oleObj>
          </a:graphicData>
        </a:graphic>
      </p:graphicFrame>
      <p:sp>
        <p:nvSpPr>
          <p:cNvPr id="357379" name="Text Box 3"/>
          <p:cNvSpPr txBox="1">
            <a:spLocks noChangeArrowheads="1"/>
          </p:cNvSpPr>
          <p:nvPr/>
        </p:nvSpPr>
        <p:spPr bwMode="auto">
          <a:xfrm>
            <a:off x="0" y="1524000"/>
            <a:ext cx="9144000" cy="4955203"/>
          </a:xfrm>
          <a:prstGeom prst="rect">
            <a:avLst/>
          </a:prstGeom>
          <a:noFill/>
          <a:ln w="9525">
            <a:noFill/>
            <a:miter lim="800000"/>
            <a:headEnd/>
            <a:tailEnd/>
          </a:ln>
          <a:effectLst/>
        </p:spPr>
        <p:txBody>
          <a:bodyPr>
            <a:spAutoFit/>
          </a:bodyPr>
          <a:lstStyle/>
          <a:p>
            <a:pPr algn="just" rtl="1">
              <a:spcBef>
                <a:spcPct val="50000"/>
              </a:spcBef>
            </a:pPr>
            <a:endParaRPr lang="ar-SA" altLang="en-US" sz="4000" b="1" dirty="0" smtClean="0">
              <a:cs typeface="DecoType Naskh Extensions" pitchFamily="2" charset="-78"/>
            </a:endParaRPr>
          </a:p>
          <a:p>
            <a:pPr algn="just" rtl="1">
              <a:spcBef>
                <a:spcPct val="50000"/>
              </a:spcBef>
            </a:pPr>
            <a:r>
              <a:rPr lang="ar-SA" altLang="en-US" sz="4000" b="1" dirty="0" smtClean="0">
                <a:solidFill>
                  <a:schemeClr val="bg1"/>
                </a:solidFill>
                <a:cs typeface="DecoType Naskh Extensions" pitchFamily="2" charset="-78"/>
              </a:rPr>
              <a:t>قال </a:t>
            </a:r>
            <a:r>
              <a:rPr lang="ar-SA" altLang="en-US" sz="4000" b="1" dirty="0">
                <a:solidFill>
                  <a:schemeClr val="bg1"/>
                </a:solidFill>
                <a:cs typeface="DecoType Naskh Extensions" pitchFamily="2" charset="-78"/>
              </a:rPr>
              <a:t>تعالى</a:t>
            </a:r>
            <a:r>
              <a:rPr lang="en-US" altLang="en-US" sz="4000" b="1" dirty="0">
                <a:solidFill>
                  <a:schemeClr val="bg1"/>
                </a:solidFill>
                <a:cs typeface="DecoType Naskh Extensions" pitchFamily="2" charset="-78"/>
              </a:rPr>
              <a:t> :</a:t>
            </a:r>
            <a:r>
              <a:rPr lang="en-US" altLang="en-US" sz="3600" dirty="0">
                <a:solidFill>
                  <a:schemeClr val="bg1"/>
                </a:solidFill>
                <a:cs typeface="DecoType Naskh Extensions" pitchFamily="2" charset="-78"/>
              </a:rPr>
              <a:t>-</a:t>
            </a:r>
            <a:endParaRPr lang="en-US" altLang="en-US" dirty="0">
              <a:solidFill>
                <a:schemeClr val="bg1"/>
              </a:solidFill>
              <a:cs typeface="DecoType Naskh Extensions" pitchFamily="2" charset="-78"/>
            </a:endParaRPr>
          </a:p>
          <a:p>
            <a:pPr algn="just" rtl="1">
              <a:spcBef>
                <a:spcPct val="50000"/>
              </a:spcBef>
            </a:pPr>
            <a:r>
              <a:rPr lang="en-US" altLang="en-US" sz="3200" b="1" dirty="0">
                <a:solidFill>
                  <a:schemeClr val="bg1"/>
                </a:solidFill>
                <a:cs typeface="DecoType Naskh Extensions" pitchFamily="2" charset="-78"/>
              </a:rPr>
              <a:t>( </a:t>
            </a:r>
            <a:r>
              <a:rPr lang="ar-SA" altLang="en-US" sz="3600" b="1" dirty="0">
                <a:solidFill>
                  <a:schemeClr val="bg1"/>
                </a:solidFill>
                <a:cs typeface="DecoType Naskh Extensions" pitchFamily="2" charset="-78"/>
              </a:rPr>
              <a:t>لقد </a:t>
            </a:r>
            <a:r>
              <a:rPr lang="ar-SA" altLang="en-US" sz="3600" b="1" dirty="0" smtClean="0">
                <a:solidFill>
                  <a:schemeClr val="bg1"/>
                </a:solidFill>
                <a:cs typeface="DecoType Naskh Extensions" pitchFamily="2" charset="-78"/>
              </a:rPr>
              <a:t>رضي </a:t>
            </a:r>
            <a:r>
              <a:rPr lang="ar-SA" altLang="en-US" sz="3600" b="1" dirty="0">
                <a:solidFill>
                  <a:schemeClr val="bg1"/>
                </a:solidFill>
                <a:cs typeface="DecoType Naskh Extensions" pitchFamily="2" charset="-78"/>
              </a:rPr>
              <a:t>الله عن المؤمنين إذ يبايعونك تحت الشجرة فعلم ما في قلوبهم فأنزل السكينة عليهم وأثابهم فتحاً قريباً</a:t>
            </a:r>
            <a:r>
              <a:rPr lang="en-US" altLang="en-US" sz="3600" b="1" dirty="0">
                <a:solidFill>
                  <a:schemeClr val="bg1"/>
                </a:solidFill>
                <a:cs typeface="DecoType Naskh Extensions" pitchFamily="2" charset="-78"/>
              </a:rPr>
              <a:t> )</a:t>
            </a:r>
            <a:r>
              <a:rPr lang="en-US" altLang="en-US" sz="3200" b="1" dirty="0">
                <a:solidFill>
                  <a:schemeClr val="bg1"/>
                </a:solidFill>
                <a:cs typeface="DecoType Naskh Extensions" pitchFamily="2" charset="-78"/>
              </a:rPr>
              <a:t> </a:t>
            </a:r>
          </a:p>
          <a:p>
            <a:pPr algn="just" rtl="1">
              <a:spcBef>
                <a:spcPct val="50000"/>
              </a:spcBef>
            </a:pPr>
            <a:r>
              <a:rPr lang="ar-SA" altLang="en-US" sz="3600" b="1" dirty="0">
                <a:solidFill>
                  <a:schemeClr val="bg1"/>
                </a:solidFill>
                <a:cs typeface="DecoType Naskh Extensions" pitchFamily="2" charset="-78"/>
              </a:rPr>
              <a:t>هذا هو صلح الحديبية وبهذه البيعة أصبح المسلمون على استعداد </a:t>
            </a:r>
            <a:r>
              <a:rPr lang="ar-SA" altLang="en-US" sz="3600" b="1" dirty="0" err="1">
                <a:solidFill>
                  <a:schemeClr val="bg1"/>
                </a:solidFill>
                <a:cs typeface="DecoType Naskh Extensions" pitchFamily="2" charset="-78"/>
              </a:rPr>
              <a:t>لمناجزة</a:t>
            </a:r>
            <a:r>
              <a:rPr lang="ar-SA" altLang="en-US" sz="3600" b="1" dirty="0">
                <a:solidFill>
                  <a:schemeClr val="bg1"/>
                </a:solidFill>
                <a:cs typeface="DecoType Naskh Extensions" pitchFamily="2" charset="-78"/>
              </a:rPr>
              <a:t> قريش ..ثم ما لبث أن جاءهم عثمان بن عفان رضي الله عنه سالماً وبذلك كفى الله المؤمنين القتال</a:t>
            </a:r>
            <a:r>
              <a:rPr lang="en-US" altLang="en-US" sz="3200" b="1" dirty="0">
                <a:solidFill>
                  <a:schemeClr val="bg1"/>
                </a:solidFill>
                <a:cs typeface="DecoType Naskh Extensions" pitchFamily="2" charset="-78"/>
              </a:rPr>
              <a:t>  </a:t>
            </a:r>
            <a:endParaRPr lang="en-US" altLang="en-US" dirty="0">
              <a:solidFill>
                <a:schemeClr val="bg1"/>
              </a:solidFill>
              <a:cs typeface="DecoType Naskh Extensions" pitchFamily="2" charset="-78"/>
            </a:endParaRPr>
          </a:p>
        </p:txBody>
      </p:sp>
      <p:sp>
        <p:nvSpPr>
          <p:cNvPr id="357380" name="Text Box 4"/>
          <p:cNvSpPr txBox="1">
            <a:spLocks noChangeArrowheads="1"/>
          </p:cNvSpPr>
          <p:nvPr/>
        </p:nvSpPr>
        <p:spPr bwMode="auto">
          <a:xfrm>
            <a:off x="381000" y="214290"/>
            <a:ext cx="8763000" cy="2031325"/>
          </a:xfrm>
          <a:prstGeom prst="rect">
            <a:avLst/>
          </a:prstGeom>
          <a:noFill/>
          <a:ln w="9525">
            <a:noFill/>
            <a:miter lim="800000"/>
            <a:headEnd/>
            <a:tailEnd/>
          </a:ln>
          <a:effectLst/>
        </p:spPr>
        <p:txBody>
          <a:bodyPr wrap="square">
            <a:spAutoFit/>
          </a:bodyPr>
          <a:lstStyle/>
          <a:p>
            <a:pPr algn="just" rtl="1">
              <a:spcBef>
                <a:spcPct val="50000"/>
              </a:spcBef>
            </a:pPr>
            <a:endParaRPr lang="ar-SA" altLang="en-US" sz="3600" b="1" dirty="0" smtClean="0">
              <a:solidFill>
                <a:srgbClr val="FFFF00"/>
              </a:solidFill>
              <a:cs typeface="DecoType Naskh Extensions" pitchFamily="2" charset="-78"/>
            </a:endParaRPr>
          </a:p>
          <a:p>
            <a:pPr algn="just" rtl="1">
              <a:spcBef>
                <a:spcPct val="50000"/>
              </a:spcBef>
            </a:pPr>
            <a:r>
              <a:rPr lang="ar-SA" altLang="en-US" sz="3600" b="1" dirty="0" smtClean="0">
                <a:solidFill>
                  <a:srgbClr val="FFFF00"/>
                </a:solidFill>
                <a:cs typeface="DecoType Naskh Extensions" pitchFamily="2" charset="-78"/>
              </a:rPr>
              <a:t>وقد </a:t>
            </a:r>
            <a:r>
              <a:rPr lang="ar-SA" altLang="en-US" sz="3600" b="1" dirty="0">
                <a:solidFill>
                  <a:srgbClr val="FFFF00"/>
                </a:solidFill>
                <a:cs typeface="DecoType Naskh Extensions" pitchFamily="2" charset="-78"/>
              </a:rPr>
              <a:t>عرفة هذه البيعة ببيعة الرضوان ؟؟ لأن الله تعالى أخبر بأنه </a:t>
            </a:r>
            <a:r>
              <a:rPr lang="ar-SA" altLang="en-US" sz="3600" b="1" dirty="0" smtClean="0">
                <a:solidFill>
                  <a:srgbClr val="FFFF00"/>
                </a:solidFill>
                <a:cs typeface="DecoType Naskh Extensions" pitchFamily="2" charset="-78"/>
              </a:rPr>
              <a:t>رضي </a:t>
            </a:r>
            <a:r>
              <a:rPr lang="ar-SA" altLang="en-US" sz="3600" b="1" dirty="0">
                <a:solidFill>
                  <a:srgbClr val="FFFF00"/>
                </a:solidFill>
                <a:cs typeface="DecoType Naskh Extensions" pitchFamily="2" charset="-78"/>
              </a:rPr>
              <a:t>عن أصحابها</a:t>
            </a:r>
            <a:r>
              <a:rPr lang="en-US" altLang="en-US" sz="3600" b="1" dirty="0">
                <a:solidFill>
                  <a:srgbClr val="FFFF00"/>
                </a:solidFill>
                <a:cs typeface="DecoType Naskh Extensions" pitchFamily="2" charset="-78"/>
              </a:rPr>
              <a:t> .</a:t>
            </a:r>
            <a:r>
              <a:rPr lang="en-US" altLang="en-US" b="1" dirty="0">
                <a:solidFill>
                  <a:srgbClr val="FFFF00"/>
                </a:solidFill>
                <a:cs typeface="DecoType Naskh Extensions" pitchFamily="2" charset="-78"/>
              </a:rPr>
              <a:t>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5968" name="Object 0"/>
          <p:cNvGraphicFramePr>
            <a:graphicFrameLocks noChangeAspect="1"/>
          </p:cNvGraphicFramePr>
          <p:nvPr/>
        </p:nvGraphicFramePr>
        <p:xfrm>
          <a:off x="0" y="0"/>
          <a:ext cx="3429000" cy="1600200"/>
        </p:xfrm>
        <a:graphic>
          <a:graphicData uri="http://schemas.openxmlformats.org/presentationml/2006/ole">
            <p:oleObj spid="_x0000_s595971" name="Photo Editor Photo" r:id="rId4" imgW="952633" imgH="714286" progId="">
              <p:embed/>
            </p:oleObj>
          </a:graphicData>
        </a:graphic>
      </p:graphicFrame>
      <p:sp>
        <p:nvSpPr>
          <p:cNvPr id="358403" name="Text Box 3"/>
          <p:cNvSpPr txBox="1">
            <a:spLocks noChangeArrowheads="1"/>
          </p:cNvSpPr>
          <p:nvPr/>
        </p:nvSpPr>
        <p:spPr bwMode="auto">
          <a:xfrm>
            <a:off x="762000" y="0"/>
            <a:ext cx="7924800" cy="579438"/>
          </a:xfrm>
          <a:prstGeom prst="rect">
            <a:avLst/>
          </a:prstGeom>
          <a:noFill/>
          <a:ln w="9525">
            <a:noFill/>
            <a:miter lim="800000"/>
            <a:headEnd/>
            <a:tailEnd/>
          </a:ln>
          <a:effectLst/>
        </p:spPr>
        <p:txBody>
          <a:bodyPr>
            <a:spAutoFit/>
          </a:bodyPr>
          <a:lstStyle/>
          <a:p>
            <a:pPr rtl="1">
              <a:spcBef>
                <a:spcPct val="50000"/>
              </a:spcBef>
            </a:pPr>
            <a:endParaRPr lang="en-US" altLang="en-US" sz="3200" b="1">
              <a:solidFill>
                <a:schemeClr val="tx2"/>
              </a:solidFill>
              <a:cs typeface="DecoType Naskh Extensions" pitchFamily="2" charset="-78"/>
            </a:endParaRPr>
          </a:p>
        </p:txBody>
      </p:sp>
      <p:sp>
        <p:nvSpPr>
          <p:cNvPr id="358404" name="Text Box 4"/>
          <p:cNvSpPr txBox="1">
            <a:spLocks noChangeArrowheads="1"/>
          </p:cNvSpPr>
          <p:nvPr/>
        </p:nvSpPr>
        <p:spPr bwMode="auto">
          <a:xfrm>
            <a:off x="381000" y="0"/>
            <a:ext cx="8382000" cy="1600438"/>
          </a:xfrm>
          <a:prstGeom prst="rect">
            <a:avLst/>
          </a:prstGeom>
          <a:noFill/>
          <a:ln w="9525">
            <a:noFill/>
            <a:miter lim="800000"/>
            <a:headEnd/>
            <a:tailEnd/>
          </a:ln>
          <a:effectLst/>
        </p:spPr>
        <p:txBody>
          <a:bodyPr>
            <a:spAutoFit/>
          </a:bodyPr>
          <a:lstStyle/>
          <a:p>
            <a:pPr algn="ctr" rtl="1">
              <a:spcBef>
                <a:spcPct val="50000"/>
              </a:spcBef>
              <a:buFont typeface="AGA Arabesque" pitchFamily="2" charset="2"/>
              <a:buNone/>
            </a:pPr>
            <a:r>
              <a:rPr lang="en-US" altLang="en-US" sz="3600" b="1" dirty="0">
                <a:solidFill>
                  <a:schemeClr val="tx2"/>
                </a:solidFill>
                <a:cs typeface="DecoType Naskh Extensions" pitchFamily="2" charset="-78"/>
              </a:rPr>
              <a:t> </a:t>
            </a:r>
            <a:r>
              <a:rPr lang="ar-SA" altLang="en-US" sz="4400" b="1" dirty="0">
                <a:solidFill>
                  <a:srgbClr val="FF0000"/>
                </a:solidFill>
                <a:cs typeface="Al-Kharashi 6" pitchFamily="2" charset="-78"/>
              </a:rPr>
              <a:t>شروط صلح الحديبية</a:t>
            </a:r>
            <a:r>
              <a:rPr lang="en-US" altLang="en-US" sz="3600" b="1" dirty="0">
                <a:solidFill>
                  <a:srgbClr val="FF0000"/>
                </a:solidFill>
                <a:cs typeface="DecoType Naskh Extensions" pitchFamily="2" charset="-78"/>
              </a:rPr>
              <a:t> </a:t>
            </a:r>
          </a:p>
          <a:p>
            <a:pPr algn="ctr" rtl="1">
              <a:spcBef>
                <a:spcPct val="50000"/>
              </a:spcBef>
              <a:buFont typeface="AGA Arabesque" pitchFamily="2" charset="2"/>
              <a:buNone/>
            </a:pPr>
            <a:r>
              <a:rPr lang="ar-SA" altLang="en-US" sz="3600" b="1" dirty="0">
                <a:solidFill>
                  <a:schemeClr val="bg1"/>
                </a:solidFill>
                <a:cs typeface="DecoType Naskh Extensions" pitchFamily="2" charset="-78"/>
              </a:rPr>
              <a:t>وكانت شروط الصلح على ما يأتي</a:t>
            </a:r>
            <a:r>
              <a:rPr lang="en-US" altLang="en-US" sz="3600" b="1" dirty="0">
                <a:solidFill>
                  <a:schemeClr val="bg1"/>
                </a:solidFill>
                <a:cs typeface="DecoType Naskh Extensions" pitchFamily="2" charset="-78"/>
              </a:rPr>
              <a:t> :</a:t>
            </a:r>
            <a:r>
              <a:rPr lang="en-US" altLang="en-US" sz="3600" b="1" dirty="0">
                <a:solidFill>
                  <a:srgbClr val="FF0000"/>
                </a:solidFill>
                <a:cs typeface="DecoType Naskh Extensions" pitchFamily="2" charset="-78"/>
              </a:rPr>
              <a:t>  </a:t>
            </a:r>
            <a:r>
              <a:rPr lang="en-US" altLang="en-US" sz="3600" b="1" dirty="0">
                <a:solidFill>
                  <a:schemeClr val="tx2"/>
                </a:solidFill>
                <a:cs typeface="DecoType Naskh Extensions" pitchFamily="2" charset="-78"/>
              </a:rPr>
              <a:t> </a:t>
            </a:r>
          </a:p>
        </p:txBody>
      </p:sp>
      <p:sp>
        <p:nvSpPr>
          <p:cNvPr id="358405" name="Text Box 5"/>
          <p:cNvSpPr txBox="1">
            <a:spLocks noChangeArrowheads="1"/>
          </p:cNvSpPr>
          <p:nvPr/>
        </p:nvSpPr>
        <p:spPr bwMode="auto">
          <a:xfrm>
            <a:off x="533400" y="1600200"/>
            <a:ext cx="8077200" cy="1798638"/>
          </a:xfrm>
          <a:prstGeom prst="rect">
            <a:avLst/>
          </a:prstGeom>
          <a:noFill/>
          <a:ln w="9525">
            <a:noFill/>
            <a:miter lim="800000"/>
            <a:headEnd/>
            <a:tailEnd/>
          </a:ln>
          <a:effectLst/>
        </p:spPr>
        <p:txBody>
          <a:bodyPr>
            <a:spAutoFit/>
          </a:bodyPr>
          <a:lstStyle/>
          <a:p>
            <a:pPr algn="just" rtl="1">
              <a:spcBef>
                <a:spcPct val="50000"/>
              </a:spcBef>
              <a:buFont typeface="Wingdings" pitchFamily="2" charset="2"/>
              <a:buNone/>
            </a:pPr>
            <a:r>
              <a:rPr lang="en-US" altLang="en-US" b="1" dirty="0">
                <a:solidFill>
                  <a:schemeClr val="bg1"/>
                </a:solidFill>
                <a:cs typeface="DecoType Naskh Extensions" pitchFamily="2" charset="-78"/>
              </a:rPr>
              <a:t> </a:t>
            </a:r>
            <a:r>
              <a:rPr lang="ar-SA" altLang="en-US" sz="3200" b="1" dirty="0">
                <a:solidFill>
                  <a:schemeClr val="bg1"/>
                </a:solidFill>
                <a:cs typeface="DecoType Naskh Extensions" pitchFamily="2" charset="-78"/>
              </a:rPr>
              <a:t>وضع الحرب بين المسلمين وقريش عشر سنين </a:t>
            </a:r>
            <a:r>
              <a:rPr lang="ar-SA" altLang="en-US" sz="3200" b="1" dirty="0" err="1">
                <a:solidFill>
                  <a:schemeClr val="bg1"/>
                </a:solidFill>
                <a:cs typeface="DecoType Naskh Extensions" pitchFamily="2" charset="-78"/>
              </a:rPr>
              <a:t>يأمن</a:t>
            </a:r>
            <a:r>
              <a:rPr lang="ar-SA" altLang="en-US" sz="3200" b="1" dirty="0">
                <a:solidFill>
                  <a:schemeClr val="bg1"/>
                </a:solidFill>
                <a:cs typeface="DecoType Naskh Extensions" pitchFamily="2" charset="-78"/>
              </a:rPr>
              <a:t> فيها الناس ويكف بعضهم عن بعض</a:t>
            </a:r>
            <a:r>
              <a:rPr lang="en-US" altLang="en-US" sz="3200" b="1" dirty="0">
                <a:solidFill>
                  <a:schemeClr val="bg1"/>
                </a:solidFill>
                <a:cs typeface="DecoType Naskh Extensions" pitchFamily="2" charset="-78"/>
              </a:rPr>
              <a:t> …</a:t>
            </a:r>
          </a:p>
          <a:p>
            <a:pPr algn="just" rtl="1">
              <a:spcBef>
                <a:spcPct val="50000"/>
              </a:spcBef>
              <a:buFont typeface="Wingdings" pitchFamily="2" charset="2"/>
              <a:buNone/>
            </a:pPr>
            <a:r>
              <a:rPr lang="ar-SA" altLang="en-US" sz="3200" b="1" dirty="0">
                <a:solidFill>
                  <a:schemeClr val="bg1"/>
                </a:solidFill>
                <a:cs typeface="DecoType Naskh Extensions" pitchFamily="2" charset="-78"/>
              </a:rPr>
              <a:t>أن يعود النبي وأصحابه ، ويأتوا من العام القادم</a:t>
            </a:r>
            <a:r>
              <a:rPr lang="en-US" altLang="en-US" sz="2800" b="1" dirty="0">
                <a:solidFill>
                  <a:schemeClr val="bg1"/>
                </a:solidFill>
                <a:cs typeface="DecoType Naskh Extensions" pitchFamily="2" charset="-78"/>
              </a:rPr>
              <a:t>.</a:t>
            </a:r>
            <a:endParaRPr lang="en-US" altLang="en-US" b="1" dirty="0">
              <a:solidFill>
                <a:schemeClr val="bg1"/>
              </a:solidFill>
              <a:cs typeface="DecoType Naskh Extensions" pitchFamily="2" charset="-78"/>
            </a:endParaRPr>
          </a:p>
        </p:txBody>
      </p:sp>
      <p:sp>
        <p:nvSpPr>
          <p:cNvPr id="358406" name="Text Box 6"/>
          <p:cNvSpPr txBox="1">
            <a:spLocks noChangeArrowheads="1"/>
          </p:cNvSpPr>
          <p:nvPr/>
        </p:nvSpPr>
        <p:spPr bwMode="auto">
          <a:xfrm>
            <a:off x="838200" y="3581400"/>
            <a:ext cx="7772400" cy="1190625"/>
          </a:xfrm>
          <a:prstGeom prst="rect">
            <a:avLst/>
          </a:prstGeom>
          <a:noFill/>
          <a:ln w="9525">
            <a:noFill/>
            <a:miter lim="800000"/>
            <a:headEnd/>
            <a:tailEnd/>
          </a:ln>
          <a:effectLst/>
        </p:spPr>
        <p:txBody>
          <a:bodyPr>
            <a:spAutoFit/>
          </a:bodyPr>
          <a:lstStyle/>
          <a:p>
            <a:pPr algn="just" rtl="1">
              <a:spcBef>
                <a:spcPct val="50000"/>
              </a:spcBef>
              <a:buFont typeface="Wingdings" pitchFamily="2" charset="2"/>
              <a:buNone/>
            </a:pPr>
            <a:r>
              <a:rPr lang="en-US" altLang="en-US" sz="3600" b="1" dirty="0">
                <a:cs typeface="DecoType Naskh Extensions" pitchFamily="2" charset="-78"/>
              </a:rPr>
              <a:t> </a:t>
            </a:r>
            <a:r>
              <a:rPr lang="ar-SA" altLang="en-US" sz="3600" b="1" dirty="0">
                <a:solidFill>
                  <a:schemeClr val="bg1"/>
                </a:solidFill>
                <a:cs typeface="DecoType Naskh Extensions" pitchFamily="2" charset="-78"/>
              </a:rPr>
              <a:t>من أتى محمداً من قريش بغير إذن وليه رده عليهم ومن جاء قريشاً ممن مع محمد لم يردوه عليه</a:t>
            </a:r>
            <a:r>
              <a:rPr lang="en-US" altLang="en-US" sz="3600" b="1" dirty="0">
                <a:solidFill>
                  <a:schemeClr val="bg1"/>
                </a:solidFill>
                <a:cs typeface="DecoType Naskh Extensions" pitchFamily="2" charset="-78"/>
              </a:rPr>
              <a:t> </a:t>
            </a:r>
            <a:r>
              <a:rPr lang="en-US" altLang="en-US" sz="3600" b="1" dirty="0">
                <a:solidFill>
                  <a:srgbClr val="FF0000"/>
                </a:solidFill>
                <a:cs typeface="DecoType Naskh Extensions" pitchFamily="2" charset="-78"/>
              </a:rPr>
              <a:t>.</a:t>
            </a:r>
          </a:p>
        </p:txBody>
      </p:sp>
      <p:sp>
        <p:nvSpPr>
          <p:cNvPr id="358407" name="Text Box 7"/>
          <p:cNvSpPr txBox="1">
            <a:spLocks noChangeArrowheads="1"/>
          </p:cNvSpPr>
          <p:nvPr/>
        </p:nvSpPr>
        <p:spPr bwMode="auto">
          <a:xfrm>
            <a:off x="457200" y="5118100"/>
            <a:ext cx="8229600" cy="1739900"/>
          </a:xfrm>
          <a:prstGeom prst="rect">
            <a:avLst/>
          </a:prstGeom>
          <a:noFill/>
          <a:ln w="9525">
            <a:noFill/>
            <a:miter lim="800000"/>
            <a:headEnd/>
            <a:tailEnd/>
          </a:ln>
          <a:effectLst/>
        </p:spPr>
        <p:txBody>
          <a:bodyPr>
            <a:spAutoFit/>
          </a:bodyPr>
          <a:lstStyle/>
          <a:p>
            <a:pPr algn="just" rtl="1">
              <a:spcBef>
                <a:spcPct val="50000"/>
              </a:spcBef>
              <a:buFont typeface="Wingdings" pitchFamily="2" charset="2"/>
              <a:buNone/>
            </a:pPr>
            <a:r>
              <a:rPr lang="en-US" altLang="en-US" sz="3600" b="1" dirty="0">
                <a:solidFill>
                  <a:schemeClr val="tx2"/>
                </a:solidFill>
                <a:cs typeface="DecoType Naskh Extensions" pitchFamily="2" charset="-78"/>
              </a:rPr>
              <a:t> </a:t>
            </a:r>
            <a:r>
              <a:rPr lang="ar-SA" altLang="en-US" sz="3600" b="1" dirty="0">
                <a:solidFill>
                  <a:schemeClr val="bg1"/>
                </a:solidFill>
                <a:cs typeface="DecoType Naskh Extensions" pitchFamily="2" charset="-78"/>
              </a:rPr>
              <a:t>من أحب أن يدخل في عقد محمد وعهده دخل فيه فدخلت خزاعة ، ومن أحب أن يدخل في عقد قريش وعهدهم دخل فدخلت بنو بكر في عقد قريش</a:t>
            </a:r>
            <a:r>
              <a:rPr lang="en-US" altLang="en-US" sz="3600" b="1" dirty="0">
                <a:solidFill>
                  <a:schemeClr val="bg1"/>
                </a:solidFill>
                <a:cs typeface="DecoType Naskh Extensions" pitchFamily="2" charset="-78"/>
              </a:rPr>
              <a:t>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6992" name="Object 0"/>
          <p:cNvGraphicFramePr>
            <a:graphicFrameLocks noChangeAspect="1"/>
          </p:cNvGraphicFramePr>
          <p:nvPr/>
        </p:nvGraphicFramePr>
        <p:xfrm>
          <a:off x="0" y="0"/>
          <a:ext cx="3048000" cy="2514600"/>
        </p:xfrm>
        <a:graphic>
          <a:graphicData uri="http://schemas.openxmlformats.org/presentationml/2006/ole">
            <p:oleObj spid="_x0000_s596995" name="Photo Editor Photo" r:id="rId4" imgW="952633" imgH="714286" progId="">
              <p:embed/>
            </p:oleObj>
          </a:graphicData>
        </a:graphic>
      </p:graphicFrame>
      <p:sp>
        <p:nvSpPr>
          <p:cNvPr id="359427" name="Text Box 3"/>
          <p:cNvSpPr txBox="1">
            <a:spLocks noChangeArrowheads="1"/>
          </p:cNvSpPr>
          <p:nvPr/>
        </p:nvSpPr>
        <p:spPr bwMode="auto">
          <a:xfrm>
            <a:off x="0" y="457200"/>
            <a:ext cx="8929718" cy="7848302"/>
          </a:xfrm>
          <a:prstGeom prst="rect">
            <a:avLst/>
          </a:prstGeom>
          <a:noFill/>
          <a:ln w="9525">
            <a:noFill/>
            <a:miter lim="800000"/>
            <a:headEnd/>
            <a:tailEnd/>
          </a:ln>
          <a:effectLst/>
        </p:spPr>
        <p:txBody>
          <a:bodyPr wrap="square">
            <a:spAutoFit/>
          </a:bodyPr>
          <a:lstStyle/>
          <a:p>
            <a:pPr algn="ctr" rtl="1">
              <a:spcBef>
                <a:spcPct val="50000"/>
              </a:spcBef>
              <a:buFont typeface="AGA Arabesque" pitchFamily="2" charset="2"/>
              <a:buNone/>
            </a:pPr>
            <a:r>
              <a:rPr lang="en-US" altLang="en-US" sz="3600" b="1" dirty="0">
                <a:solidFill>
                  <a:srgbClr val="FF0000"/>
                </a:solidFill>
              </a:rPr>
              <a:t> </a:t>
            </a:r>
            <a:r>
              <a:rPr lang="ar-SA" altLang="en-US" sz="3600" b="1" dirty="0">
                <a:solidFill>
                  <a:srgbClr val="FF0000"/>
                </a:solidFill>
                <a:cs typeface="Al-Kharashi 6" pitchFamily="2" charset="-78"/>
              </a:rPr>
              <a:t>أحداث في الحديبية</a:t>
            </a:r>
            <a:r>
              <a:rPr lang="en-US" altLang="en-US" sz="3600" b="1" dirty="0">
                <a:solidFill>
                  <a:srgbClr val="FF0000"/>
                </a:solidFill>
                <a:cs typeface="Al-Kharashi 6" pitchFamily="2" charset="-78"/>
              </a:rPr>
              <a:t>:</a:t>
            </a:r>
            <a:endParaRPr lang="en-US" altLang="en-US" sz="3600" b="1" dirty="0">
              <a:solidFill>
                <a:srgbClr val="FF0000"/>
              </a:solidFill>
            </a:endParaRPr>
          </a:p>
          <a:p>
            <a:pPr algn="r" rtl="1">
              <a:spcBef>
                <a:spcPct val="50000"/>
              </a:spcBef>
              <a:buFont typeface="AGA Arabesque" pitchFamily="2" charset="2"/>
              <a:buNone/>
            </a:pPr>
            <a:r>
              <a:rPr lang="en-US" altLang="en-US" sz="3600" b="1" dirty="0">
                <a:solidFill>
                  <a:schemeClr val="bg1"/>
                </a:solidFill>
              </a:rPr>
              <a:t> </a:t>
            </a:r>
            <a:r>
              <a:rPr lang="ar-SA" altLang="en-US" sz="3600" b="1" dirty="0">
                <a:solidFill>
                  <a:schemeClr val="bg1"/>
                </a:solidFill>
                <a:cs typeface="DecoType Naskh Extensions" pitchFamily="2" charset="-78"/>
              </a:rPr>
              <a:t>أولها : اعتراض سهيل بن عمر على كتابة </a:t>
            </a:r>
            <a:r>
              <a:rPr lang="ar-SA" altLang="en-US" sz="3600" b="1" dirty="0" err="1">
                <a:solidFill>
                  <a:schemeClr val="bg1"/>
                </a:solidFill>
                <a:cs typeface="DecoType Naskh Extensions" pitchFamily="2" charset="-78"/>
              </a:rPr>
              <a:t>البسمله</a:t>
            </a:r>
            <a:r>
              <a:rPr lang="en-US" altLang="en-US" sz="3600" b="1" dirty="0">
                <a:solidFill>
                  <a:schemeClr val="bg1"/>
                </a:solidFill>
                <a:cs typeface="DecoType Naskh Extensions" pitchFamily="2" charset="-78"/>
              </a:rPr>
              <a:t> .</a:t>
            </a:r>
          </a:p>
          <a:p>
            <a:pPr algn="r" rtl="1">
              <a:spcBef>
                <a:spcPct val="50000"/>
              </a:spcBef>
              <a:buFont typeface="AGA Arabesque" pitchFamily="2" charset="2"/>
              <a:buNone/>
            </a:pPr>
            <a:r>
              <a:rPr lang="en-US" altLang="en-US" sz="3600" b="1" dirty="0">
                <a:solidFill>
                  <a:schemeClr val="bg1"/>
                </a:solidFill>
                <a:cs typeface="DecoType Naskh Extensions" pitchFamily="2" charset="-78"/>
              </a:rPr>
              <a:t> </a:t>
            </a:r>
            <a:r>
              <a:rPr lang="ar-SA" altLang="en-US" sz="3600" b="1" dirty="0">
                <a:solidFill>
                  <a:schemeClr val="bg1"/>
                </a:solidFill>
                <a:cs typeface="DecoType Naskh Extensions" pitchFamily="2" charset="-78"/>
              </a:rPr>
              <a:t>ثانيا : اعتراضه أيضا على عبارة (محمد صلى الله عليه وسلم</a:t>
            </a:r>
            <a:r>
              <a:rPr lang="en-US" altLang="en-US" sz="3600" b="1" dirty="0">
                <a:solidFill>
                  <a:schemeClr val="bg1"/>
                </a:solidFill>
                <a:cs typeface="DecoType Naskh Extensions" pitchFamily="2" charset="-78"/>
              </a:rPr>
              <a:t> )</a:t>
            </a:r>
          </a:p>
          <a:p>
            <a:pPr algn="r" rtl="1">
              <a:spcBef>
                <a:spcPct val="50000"/>
              </a:spcBef>
              <a:buFont typeface="AGA Arabesque" pitchFamily="2" charset="2"/>
              <a:buNone/>
            </a:pPr>
            <a:r>
              <a:rPr lang="en-US" altLang="en-US" sz="3600" b="1" dirty="0">
                <a:solidFill>
                  <a:schemeClr val="bg1"/>
                </a:solidFill>
                <a:cs typeface="DecoType Naskh Extensions" pitchFamily="2" charset="-78"/>
              </a:rPr>
              <a:t> </a:t>
            </a:r>
            <a:r>
              <a:rPr lang="ar-SA" altLang="en-US" sz="3600" b="1" dirty="0">
                <a:solidFill>
                  <a:schemeClr val="bg1"/>
                </a:solidFill>
                <a:cs typeface="DecoType Naskh Extensions" pitchFamily="2" charset="-78"/>
              </a:rPr>
              <a:t>ثالثا : خروج أبي جندل بن سهيل رضي الله عنه من مكة</a:t>
            </a:r>
            <a:r>
              <a:rPr lang="en-US" altLang="en-US" sz="3600" b="1" dirty="0">
                <a:solidFill>
                  <a:schemeClr val="bg1"/>
                </a:solidFill>
                <a:cs typeface="DecoType Naskh Extensions" pitchFamily="2" charset="-78"/>
              </a:rPr>
              <a:t> .</a:t>
            </a:r>
          </a:p>
          <a:p>
            <a:pPr algn="r" rtl="1">
              <a:spcBef>
                <a:spcPct val="50000"/>
              </a:spcBef>
              <a:buFont typeface="AGA Arabesque" pitchFamily="2" charset="2"/>
              <a:buNone/>
            </a:pPr>
            <a:r>
              <a:rPr lang="en-US" altLang="en-US" sz="3600" b="1" dirty="0">
                <a:solidFill>
                  <a:schemeClr val="bg1"/>
                </a:solidFill>
                <a:cs typeface="DecoType Naskh Extensions" pitchFamily="2" charset="-78"/>
              </a:rPr>
              <a:t> </a:t>
            </a:r>
            <a:r>
              <a:rPr lang="ar-SA" altLang="en-US" sz="3600" b="1" dirty="0">
                <a:solidFill>
                  <a:schemeClr val="bg1"/>
                </a:solidFill>
                <a:cs typeface="DecoType Naskh Extensions" pitchFamily="2" charset="-78"/>
              </a:rPr>
              <a:t>رابعا : أمر العودة </a:t>
            </a:r>
            <a:r>
              <a:rPr lang="ar-SA" altLang="en-US" sz="3600" b="1" dirty="0" smtClean="0">
                <a:solidFill>
                  <a:schemeClr val="bg1"/>
                </a:solidFill>
                <a:cs typeface="DecoType Naskh Extensions" pitchFamily="2" charset="-78"/>
              </a:rPr>
              <a:t>يبدءا </a:t>
            </a:r>
            <a:r>
              <a:rPr lang="ar-SA" altLang="en-US" sz="3600" b="1" dirty="0">
                <a:solidFill>
                  <a:schemeClr val="bg1"/>
                </a:solidFill>
                <a:cs typeface="DecoType Naskh Extensions" pitchFamily="2" charset="-78"/>
              </a:rPr>
              <a:t>بفك الإحرام</a:t>
            </a:r>
            <a:r>
              <a:rPr lang="en-US" altLang="en-US" sz="3600" b="1" dirty="0">
                <a:solidFill>
                  <a:schemeClr val="bg1"/>
                </a:solidFill>
                <a:cs typeface="DecoType Naskh Extensions" pitchFamily="2" charset="-78"/>
              </a:rPr>
              <a:t>.</a:t>
            </a:r>
          </a:p>
          <a:p>
            <a:pPr algn="r" rtl="1">
              <a:spcBef>
                <a:spcPct val="50000"/>
              </a:spcBef>
              <a:buFont typeface="AGA Arabesque" pitchFamily="2" charset="2"/>
              <a:buNone/>
            </a:pPr>
            <a:r>
              <a:rPr lang="ar-SA" altLang="en-US" sz="3600" b="1" dirty="0">
                <a:solidFill>
                  <a:schemeClr val="bg1"/>
                </a:solidFill>
                <a:cs typeface="DecoType Naskh Extensions" pitchFamily="2" charset="-78"/>
              </a:rPr>
              <a:t>خامسا :  تذمر الصحابة رضوان الله عليهم من أمر الصلح</a:t>
            </a:r>
            <a:r>
              <a:rPr lang="en-US" altLang="en-US" sz="3600" b="1" dirty="0">
                <a:solidFill>
                  <a:schemeClr val="bg1"/>
                </a:solidFill>
                <a:cs typeface="DecoType Naskh Extensions" pitchFamily="2" charset="-78"/>
              </a:rPr>
              <a:t>.</a:t>
            </a:r>
          </a:p>
          <a:p>
            <a:pPr algn="r" rtl="1">
              <a:spcBef>
                <a:spcPct val="50000"/>
              </a:spcBef>
              <a:buFont typeface="AGA Arabesque" pitchFamily="2" charset="2"/>
              <a:buNone/>
            </a:pPr>
            <a:r>
              <a:rPr lang="en-US" altLang="en-US" sz="3600" b="1" dirty="0">
                <a:solidFill>
                  <a:schemeClr val="bg1"/>
                </a:solidFill>
                <a:cs typeface="DecoType Naskh Extensions" pitchFamily="2" charset="-78"/>
              </a:rPr>
              <a:t> </a:t>
            </a:r>
            <a:r>
              <a:rPr lang="ar-SA" altLang="en-US" sz="3600" b="1" dirty="0">
                <a:solidFill>
                  <a:schemeClr val="bg1"/>
                </a:solidFill>
                <a:cs typeface="DecoType Naskh Extensions" pitchFamily="2" charset="-78"/>
              </a:rPr>
              <a:t>سادسا : استثناء المؤمنات من شرط الرد</a:t>
            </a:r>
            <a:r>
              <a:rPr lang="en-US" altLang="en-US" sz="3600" b="1" dirty="0">
                <a:cs typeface="DecoType Naskh Extensions" pitchFamily="2" charset="-78"/>
              </a:rPr>
              <a:t>.</a:t>
            </a:r>
            <a:endParaRPr lang="en-US" altLang="en-US" sz="3600" b="1" dirty="0"/>
          </a:p>
          <a:p>
            <a:pPr algn="r" rtl="1">
              <a:spcBef>
                <a:spcPct val="50000"/>
              </a:spcBef>
              <a:buFont typeface="AGA Arabesque" pitchFamily="2" charset="2"/>
              <a:buNone/>
            </a:pPr>
            <a:r>
              <a:rPr lang="en-US" altLang="en-US" sz="3200" b="1" dirty="0"/>
              <a:t> </a:t>
            </a:r>
          </a:p>
          <a:p>
            <a:pPr algn="r" rtl="1">
              <a:spcBef>
                <a:spcPct val="50000"/>
              </a:spcBef>
              <a:buFont typeface="AGA Arabesque" pitchFamily="2" charset="2"/>
              <a:buNone/>
            </a:pPr>
            <a:endParaRPr lang="en-US" altLang="en-US" sz="3200" b="1" dirty="0">
              <a:solidFill>
                <a:schemeClr val="accent2"/>
              </a:solidFill>
            </a:endParaRPr>
          </a:p>
          <a:p>
            <a:pPr algn="r" rtl="1">
              <a:spcBef>
                <a:spcPct val="50000"/>
              </a:spcBef>
              <a:buFont typeface="AGA Arabesque" pitchFamily="2" charset="2"/>
              <a:buNone/>
            </a:pPr>
            <a:r>
              <a:rPr lang="en-US" altLang="en-US" sz="3200" b="1" dirty="0">
                <a:solidFill>
                  <a:schemeClr val="accent2"/>
                </a:solidFill>
              </a:rPr>
              <a:t>   </a:t>
            </a:r>
            <a:r>
              <a:rPr lang="en-US" altLang="en-US" sz="3200" b="1" dirty="0"/>
              <a:t>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noFill/>
        </p:spPr>
        <p:txBody>
          <a:bodyPr>
            <a:normAutofit fontScale="90000"/>
          </a:bodyPr>
          <a:lstStyle/>
          <a:p>
            <a:pPr algn="ctr" rtl="1"/>
            <a:r>
              <a:rPr lang="ar-SA" altLang="en-US" sz="6600" dirty="0">
                <a:solidFill>
                  <a:srgbClr val="7F0707"/>
                </a:solidFill>
                <a:cs typeface="Al-Kharashi 6" pitchFamily="2" charset="-78"/>
              </a:rPr>
              <a:t>نتائج صلح الحديبية</a:t>
            </a:r>
            <a:r>
              <a:rPr lang="en-US" altLang="en-US" sz="6600" dirty="0">
                <a:solidFill>
                  <a:srgbClr val="7F0707"/>
                </a:solidFill>
                <a:cs typeface="Al-Kharashi 6" pitchFamily="2" charset="-78"/>
              </a:rPr>
              <a:t> :</a:t>
            </a:r>
            <a:endParaRPr lang="en-US" altLang="en-US" dirty="0"/>
          </a:p>
        </p:txBody>
      </p:sp>
      <p:sp>
        <p:nvSpPr>
          <p:cNvPr id="360451" name="Text Box 3"/>
          <p:cNvSpPr txBox="1">
            <a:spLocks noChangeArrowheads="1"/>
          </p:cNvSpPr>
          <p:nvPr/>
        </p:nvSpPr>
        <p:spPr bwMode="auto">
          <a:xfrm>
            <a:off x="457200" y="1676400"/>
            <a:ext cx="8001000" cy="549275"/>
          </a:xfrm>
          <a:prstGeom prst="rect">
            <a:avLst/>
          </a:prstGeom>
          <a:noFill/>
          <a:ln w="9525">
            <a:noFill/>
            <a:miter lim="800000"/>
            <a:headEnd/>
            <a:tailEnd/>
          </a:ln>
          <a:effectLst/>
        </p:spPr>
        <p:txBody>
          <a:bodyPr>
            <a:spAutoFit/>
          </a:bodyPr>
          <a:lstStyle/>
          <a:p>
            <a:pPr algn="r" rtl="1">
              <a:spcBef>
                <a:spcPct val="50000"/>
              </a:spcBef>
            </a:pPr>
            <a:r>
              <a:rPr lang="en-US" altLang="en-US" sz="3000" dirty="0">
                <a:solidFill>
                  <a:schemeClr val="bg1"/>
                </a:solidFill>
              </a:rPr>
              <a:t>1</a:t>
            </a:r>
            <a:r>
              <a:rPr lang="en-US" altLang="en-US" sz="3000" b="1" dirty="0">
                <a:solidFill>
                  <a:schemeClr val="bg1"/>
                </a:solidFill>
                <a:cs typeface="DecoType Naskh Extensions" pitchFamily="2" charset="-78"/>
              </a:rPr>
              <a:t>- </a:t>
            </a:r>
            <a:r>
              <a:rPr lang="ar-SA" altLang="en-US" sz="3000" b="1" dirty="0">
                <a:solidFill>
                  <a:schemeClr val="bg1"/>
                </a:solidFill>
                <a:cs typeface="DecoType Naskh Extensions" pitchFamily="2" charset="-78"/>
              </a:rPr>
              <a:t>فتح الله على المؤمنين بهذا الصلح</a:t>
            </a:r>
            <a:r>
              <a:rPr lang="en-US" altLang="en-US" sz="3000" b="1" dirty="0">
                <a:solidFill>
                  <a:schemeClr val="bg1"/>
                </a:solidFill>
                <a:cs typeface="DecoType Naskh Extensions" pitchFamily="2" charset="-78"/>
              </a:rPr>
              <a:t> </a:t>
            </a:r>
            <a:r>
              <a:rPr lang="en-US" altLang="en-US" sz="3000" b="1" dirty="0">
                <a:cs typeface="DecoType Naskh Extensions" pitchFamily="2" charset="-78"/>
              </a:rPr>
              <a:t>.</a:t>
            </a:r>
            <a:endParaRPr lang="en-US" altLang="en-US" dirty="0"/>
          </a:p>
        </p:txBody>
      </p:sp>
      <p:sp>
        <p:nvSpPr>
          <p:cNvPr id="360452" name="Text Box 4"/>
          <p:cNvSpPr txBox="1">
            <a:spLocks noChangeArrowheads="1"/>
          </p:cNvSpPr>
          <p:nvPr/>
        </p:nvSpPr>
        <p:spPr bwMode="auto">
          <a:xfrm>
            <a:off x="457200" y="2133600"/>
            <a:ext cx="8001000" cy="4739759"/>
          </a:xfrm>
          <a:prstGeom prst="rect">
            <a:avLst/>
          </a:prstGeom>
          <a:noFill/>
          <a:ln w="9525">
            <a:noFill/>
            <a:miter lim="800000"/>
            <a:headEnd/>
            <a:tailEnd/>
          </a:ln>
          <a:effectLst/>
        </p:spPr>
        <p:txBody>
          <a:bodyPr>
            <a:spAutoFit/>
          </a:bodyPr>
          <a:lstStyle/>
          <a:p>
            <a:pPr algn="r" rtl="1">
              <a:spcBef>
                <a:spcPct val="50000"/>
              </a:spcBef>
            </a:pPr>
            <a:r>
              <a:rPr lang="en-US" altLang="en-US" sz="3000" b="1" dirty="0">
                <a:solidFill>
                  <a:schemeClr val="bg1"/>
                </a:solidFill>
                <a:cs typeface="DecoType Naskh Extensions" pitchFamily="2" charset="-78"/>
              </a:rPr>
              <a:t>2- </a:t>
            </a:r>
            <a:r>
              <a:rPr lang="ar-SA" altLang="en-US" sz="3000" b="1" dirty="0">
                <a:solidFill>
                  <a:schemeClr val="bg1"/>
                </a:solidFill>
                <a:cs typeface="DecoType Naskh Extensions" pitchFamily="2" charset="-78"/>
              </a:rPr>
              <a:t>استطاع الرسول أن يثبت قوة المسلمين</a:t>
            </a:r>
            <a:r>
              <a:rPr lang="en-US" altLang="en-US" sz="3000" b="1" dirty="0">
                <a:solidFill>
                  <a:schemeClr val="bg1"/>
                </a:solidFill>
                <a:cs typeface="DecoType Naskh Extensions" pitchFamily="2" charset="-78"/>
              </a:rPr>
              <a:t> .</a:t>
            </a:r>
          </a:p>
          <a:p>
            <a:pPr algn="r" rtl="1">
              <a:spcBef>
                <a:spcPct val="50000"/>
              </a:spcBef>
            </a:pPr>
            <a:r>
              <a:rPr lang="en-US" altLang="en-US" sz="3200" b="1" dirty="0">
                <a:solidFill>
                  <a:schemeClr val="bg1"/>
                </a:solidFill>
                <a:cs typeface="DecoType Naskh Extensions" pitchFamily="2" charset="-78"/>
              </a:rPr>
              <a:t>3- </a:t>
            </a:r>
            <a:r>
              <a:rPr lang="ar-SA" altLang="en-US" sz="3200" b="1" dirty="0">
                <a:solidFill>
                  <a:schemeClr val="bg1"/>
                </a:solidFill>
                <a:cs typeface="DecoType Naskh Extensions" pitchFamily="2" charset="-78"/>
              </a:rPr>
              <a:t>تحالفت خزاعة مع النبي وأصبح هذا الحلف سببا لفتح مكة</a:t>
            </a:r>
            <a:r>
              <a:rPr lang="en-US" altLang="en-US" sz="3200" b="1" dirty="0">
                <a:solidFill>
                  <a:schemeClr val="bg1"/>
                </a:solidFill>
                <a:cs typeface="DecoType Naskh Extensions" pitchFamily="2" charset="-78"/>
              </a:rPr>
              <a:t>.</a:t>
            </a:r>
          </a:p>
          <a:p>
            <a:pPr algn="r" rtl="1">
              <a:spcBef>
                <a:spcPct val="50000"/>
              </a:spcBef>
            </a:pPr>
            <a:r>
              <a:rPr lang="en-US" altLang="en-US" sz="3200" b="1" dirty="0">
                <a:solidFill>
                  <a:schemeClr val="bg1"/>
                </a:solidFill>
                <a:cs typeface="DecoType Naskh Extensions" pitchFamily="2" charset="-78"/>
              </a:rPr>
              <a:t>4- </a:t>
            </a:r>
            <a:r>
              <a:rPr lang="ar-SA" altLang="en-US" sz="3200" b="1" dirty="0">
                <a:solidFill>
                  <a:schemeClr val="bg1"/>
                </a:solidFill>
                <a:cs typeface="DecoType Naskh Extensions" pitchFamily="2" charset="-78"/>
              </a:rPr>
              <a:t>أعطى الصلح الحديبية فرصة لنشر الدعوة الإسلامية</a:t>
            </a:r>
            <a:r>
              <a:rPr lang="en-US" altLang="en-US" sz="3200" b="1" dirty="0">
                <a:solidFill>
                  <a:schemeClr val="bg1"/>
                </a:solidFill>
                <a:cs typeface="DecoType Naskh Extensions" pitchFamily="2" charset="-78"/>
              </a:rPr>
              <a:t>.</a:t>
            </a:r>
          </a:p>
          <a:p>
            <a:pPr algn="r" rtl="1">
              <a:spcBef>
                <a:spcPct val="50000"/>
              </a:spcBef>
            </a:pPr>
            <a:r>
              <a:rPr lang="en-US" altLang="en-US" sz="3200" b="1" dirty="0">
                <a:solidFill>
                  <a:schemeClr val="bg1"/>
                </a:solidFill>
                <a:cs typeface="DecoType Naskh Extensions" pitchFamily="2" charset="-78"/>
              </a:rPr>
              <a:t>5- </a:t>
            </a:r>
            <a:r>
              <a:rPr lang="ar-SA" altLang="en-US" sz="3200" b="1" dirty="0">
                <a:solidFill>
                  <a:schemeClr val="bg1"/>
                </a:solidFill>
                <a:cs typeface="DecoType Naskh Extensions" pitchFamily="2" charset="-78"/>
              </a:rPr>
              <a:t>تفرغ النبي لليهود في خيبر شمال المدينة</a:t>
            </a:r>
            <a:endParaRPr lang="en-US" altLang="en-US" sz="3200" b="1" dirty="0">
              <a:solidFill>
                <a:schemeClr val="bg1"/>
              </a:solidFill>
              <a:cs typeface="DecoType Naskh Extensions" pitchFamily="2" charset="-78"/>
            </a:endParaRPr>
          </a:p>
          <a:p>
            <a:pPr algn="r" rtl="1">
              <a:spcBef>
                <a:spcPct val="50000"/>
              </a:spcBef>
            </a:pPr>
            <a:r>
              <a:rPr lang="en-US" altLang="en-US" sz="3200" b="1" dirty="0">
                <a:solidFill>
                  <a:schemeClr val="bg1"/>
                </a:solidFill>
                <a:cs typeface="DecoType Naskh Extensions" pitchFamily="2" charset="-78"/>
              </a:rPr>
              <a:t>6- </a:t>
            </a:r>
            <a:r>
              <a:rPr lang="ar-SA" altLang="en-US" sz="3200" b="1" dirty="0">
                <a:solidFill>
                  <a:schemeClr val="bg1"/>
                </a:solidFill>
                <a:cs typeface="DecoType Naskh Extensions" pitchFamily="2" charset="-78"/>
              </a:rPr>
              <a:t>بدأت شروط صلح </a:t>
            </a:r>
            <a:r>
              <a:rPr lang="ar-SA" altLang="en-US" sz="3200" b="1" dirty="0" err="1">
                <a:solidFill>
                  <a:schemeClr val="bg1"/>
                </a:solidFill>
                <a:cs typeface="DecoType Naskh Extensions" pitchFamily="2" charset="-78"/>
              </a:rPr>
              <a:t>الحيبية</a:t>
            </a:r>
            <a:r>
              <a:rPr lang="ar-SA" altLang="en-US" sz="3200" b="1" dirty="0">
                <a:solidFill>
                  <a:schemeClr val="bg1"/>
                </a:solidFill>
                <a:cs typeface="DecoType Naskh Extensions" pitchFamily="2" charset="-78"/>
              </a:rPr>
              <a:t> تتهاوى وكان أولها شرط إعادة من آمن من أهل مكة</a:t>
            </a:r>
            <a:endParaRPr lang="en-US" altLang="en-US" sz="3200" b="1" dirty="0">
              <a:solidFill>
                <a:schemeClr val="bg1"/>
              </a:solidFill>
              <a:cs typeface="DecoType Naskh Extensions" pitchFamily="2" charset="-78"/>
            </a:endParaRPr>
          </a:p>
          <a:p>
            <a:pPr algn="r" rtl="1">
              <a:spcBef>
                <a:spcPct val="50000"/>
              </a:spcBef>
            </a:pPr>
            <a:r>
              <a:rPr lang="en-US" altLang="en-US" sz="3200" b="1" dirty="0">
                <a:solidFill>
                  <a:schemeClr val="bg1"/>
                </a:solidFill>
                <a:cs typeface="DecoType Naskh Extensions" pitchFamily="2" charset="-78"/>
              </a:rPr>
              <a:t>7- </a:t>
            </a:r>
            <a:r>
              <a:rPr lang="ar-SA" altLang="en-US" sz="3200" b="1" dirty="0" err="1">
                <a:solidFill>
                  <a:schemeClr val="bg1"/>
                </a:solidFill>
                <a:cs typeface="DecoType Naskh Extensions" pitchFamily="2" charset="-78"/>
              </a:rPr>
              <a:t>نقضط</a:t>
            </a:r>
            <a:r>
              <a:rPr lang="ar-SA" altLang="en-US" sz="3200" b="1" dirty="0">
                <a:solidFill>
                  <a:schemeClr val="bg1"/>
                </a:solidFill>
                <a:cs typeface="DecoType Naskh Extensions" pitchFamily="2" charset="-78"/>
              </a:rPr>
              <a:t> قريش شرطا آخر حيث أعانت بني بكر على خزاعة</a:t>
            </a:r>
            <a:r>
              <a:rPr lang="en-US" altLang="en-US" sz="3200" b="1" dirty="0">
                <a:solidFill>
                  <a:schemeClr val="bg1"/>
                </a:solidFill>
                <a:cs typeface="DecoType Naskh Extensions" pitchFamily="2" charset="-78"/>
              </a:rPr>
              <a: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aphicFrame>
        <p:nvGraphicFramePr>
          <p:cNvPr id="598016" name="Object 0"/>
          <p:cNvGraphicFramePr>
            <a:graphicFrameLocks noChangeAspect="1"/>
          </p:cNvGraphicFramePr>
          <p:nvPr/>
        </p:nvGraphicFramePr>
        <p:xfrm>
          <a:off x="0" y="0"/>
          <a:ext cx="9144000" cy="6858000"/>
        </p:xfrm>
        <a:graphic>
          <a:graphicData uri="http://schemas.openxmlformats.org/presentationml/2006/ole">
            <p:oleObj spid="_x0000_s598019" name="Photo Editor Photo" r:id="rId4" imgW="6095238" imgH="4571429" progId="">
              <p:embed/>
            </p:oleObj>
          </a:graphicData>
        </a:graphic>
      </p:graphicFrame>
      <p:sp>
        <p:nvSpPr>
          <p:cNvPr id="361475" name="WordArt 3">
            <a:hlinkClick r:id="rId5" action="ppaction://hlinksldjump"/>
          </p:cNvPr>
          <p:cNvSpPr>
            <a:spLocks noChangeArrowheads="1" noChangeShapeType="1" noTextEdit="1"/>
          </p:cNvSpPr>
          <p:nvPr/>
        </p:nvSpPr>
        <p:spPr bwMode="auto">
          <a:xfrm>
            <a:off x="0" y="58674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WordArt 2"/>
          <p:cNvSpPr>
            <a:spLocks noChangeArrowheads="1" noChangeShapeType="1" noTextEdit="1"/>
          </p:cNvSpPr>
          <p:nvPr/>
        </p:nvSpPr>
        <p:spPr bwMode="auto">
          <a:xfrm>
            <a:off x="1600200" y="2590800"/>
            <a:ext cx="6324600" cy="1447800"/>
          </a:xfrm>
          <a:prstGeom prst="rect">
            <a:avLst/>
          </a:prstGeom>
        </p:spPr>
        <p:txBody>
          <a:bodyPr wrap="none" fromWordArt="1">
            <a:prstTxWarp prst="textFadeUp">
              <a:avLst>
                <a:gd name="adj" fmla="val 9991"/>
              </a:avLst>
            </a:prstTxWarp>
          </a:bodyPr>
          <a:lstStyle/>
          <a:p>
            <a:pPr algn="ctr" rtl="1"/>
            <a:r>
              <a:rPr lang="ar-EG" sz="6000" b="1" kern="10">
                <a:ln w="12700">
                  <a:solidFill>
                    <a:schemeClr val="tx1"/>
                  </a:solidFill>
                  <a:round/>
                  <a:headEnd/>
                  <a:tailEnd/>
                </a:ln>
                <a:gradFill rotWithShape="0">
                  <a:gsLst>
                    <a:gs pos="0">
                      <a:schemeClr val="hlink"/>
                    </a:gs>
                    <a:gs pos="100000">
                      <a:schemeClr val="hlink">
                        <a:gamma/>
                        <a:shade val="6275"/>
                        <a:invGamma/>
                      </a:schemeClr>
                    </a:gs>
                  </a:gsLst>
                  <a:path path="rect">
                    <a:fillToRect l="50000" t="50000" r="50000" b="50000"/>
                  </a:path>
                </a:gradFill>
                <a:effectLst>
                  <a:outerShdw dist="35921" dir="2700000" sy="50000" rotWithShape="0">
                    <a:srgbClr val="875B0D"/>
                  </a:outerShdw>
                </a:effectLst>
                <a:latin typeface="Al-Kharashi 20"/>
              </a:rPr>
              <a:t>غزوة خيبر</a:t>
            </a:r>
          </a:p>
        </p:txBody>
      </p:sp>
      <p:sp>
        <p:nvSpPr>
          <p:cNvPr id="370691" name="Text Box 3"/>
          <p:cNvSpPr txBox="1">
            <a:spLocks noChangeArrowheads="1"/>
          </p:cNvSpPr>
          <p:nvPr/>
        </p:nvSpPr>
        <p:spPr bwMode="auto">
          <a:xfrm>
            <a:off x="533400" y="2819400"/>
            <a:ext cx="8153400" cy="457200"/>
          </a:xfrm>
          <a:prstGeom prst="rect">
            <a:avLst/>
          </a:prstGeom>
          <a:noFill/>
          <a:ln w="9525">
            <a:noFill/>
            <a:miter lim="800000"/>
            <a:headEnd/>
            <a:tailEnd/>
          </a:ln>
          <a:effectLst/>
        </p:spPr>
        <p:txBody>
          <a:bodyPr>
            <a:spAutoFit/>
          </a:bodyPr>
          <a:lstStyle/>
          <a:p>
            <a:pPr algn="r" rtl="1">
              <a:spcBef>
                <a:spcPct val="50000"/>
              </a:spcBef>
            </a:pPr>
            <a:endParaRPr lang="en-US" altLang="en-US"/>
          </a:p>
        </p:txBody>
      </p:sp>
      <p:sp>
        <p:nvSpPr>
          <p:cNvPr id="370692" name="Text Box 4"/>
          <p:cNvSpPr txBox="1">
            <a:spLocks noChangeArrowheads="1"/>
          </p:cNvSpPr>
          <p:nvPr/>
        </p:nvSpPr>
        <p:spPr bwMode="auto">
          <a:xfrm>
            <a:off x="1524000" y="2971800"/>
            <a:ext cx="7162800" cy="457200"/>
          </a:xfrm>
          <a:prstGeom prst="rect">
            <a:avLst/>
          </a:prstGeom>
          <a:noFill/>
          <a:ln w="9525">
            <a:noFill/>
            <a:miter lim="800000"/>
            <a:headEnd/>
            <a:tailEnd/>
          </a:ln>
          <a:effectLst/>
        </p:spPr>
        <p:txBody>
          <a:bodyPr>
            <a:spAutoFit/>
          </a:bodyPr>
          <a:lstStyle/>
          <a:p>
            <a:pPr algn="r" rtl="1">
              <a:spcBef>
                <a:spcPct val="50000"/>
              </a:spcBef>
            </a:pPr>
            <a:endParaRPr lang="en-US" alt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1" name="Text Box 3"/>
          <p:cNvSpPr txBox="1">
            <a:spLocks noChangeArrowheads="1"/>
          </p:cNvSpPr>
          <p:nvPr/>
        </p:nvSpPr>
        <p:spPr bwMode="auto">
          <a:xfrm>
            <a:off x="533400" y="2819400"/>
            <a:ext cx="8153400" cy="457200"/>
          </a:xfrm>
          <a:prstGeom prst="rect">
            <a:avLst/>
          </a:prstGeom>
          <a:noFill/>
          <a:ln w="9525">
            <a:noFill/>
            <a:miter lim="800000"/>
            <a:headEnd/>
            <a:tailEnd/>
          </a:ln>
          <a:effectLst/>
        </p:spPr>
        <p:txBody>
          <a:bodyPr>
            <a:spAutoFit/>
          </a:bodyPr>
          <a:lstStyle/>
          <a:p>
            <a:pPr algn="r" rtl="1">
              <a:spcBef>
                <a:spcPct val="50000"/>
              </a:spcBef>
            </a:pPr>
            <a:endParaRPr lang="en-US" altLang="en-US"/>
          </a:p>
        </p:txBody>
      </p:sp>
      <p:sp>
        <p:nvSpPr>
          <p:cNvPr id="549892" name="Text Box 4"/>
          <p:cNvSpPr txBox="1">
            <a:spLocks noChangeArrowheads="1"/>
          </p:cNvSpPr>
          <p:nvPr/>
        </p:nvSpPr>
        <p:spPr bwMode="auto">
          <a:xfrm>
            <a:off x="1524000" y="2971800"/>
            <a:ext cx="7162800" cy="457200"/>
          </a:xfrm>
          <a:prstGeom prst="rect">
            <a:avLst/>
          </a:prstGeom>
          <a:noFill/>
          <a:ln w="9525">
            <a:noFill/>
            <a:miter lim="800000"/>
            <a:headEnd/>
            <a:tailEnd/>
          </a:ln>
          <a:effectLst/>
        </p:spPr>
        <p:txBody>
          <a:bodyPr>
            <a:spAutoFit/>
          </a:bodyPr>
          <a:lstStyle/>
          <a:p>
            <a:pPr algn="r" rtl="1">
              <a:spcBef>
                <a:spcPct val="50000"/>
              </a:spcBef>
            </a:pPr>
            <a:endParaRPr lang="en-US" altLang="en-US"/>
          </a:p>
        </p:txBody>
      </p:sp>
      <p:sp>
        <p:nvSpPr>
          <p:cNvPr id="549893" name="Text Box 5"/>
          <p:cNvSpPr txBox="1">
            <a:spLocks noChangeArrowheads="1"/>
          </p:cNvSpPr>
          <p:nvPr/>
        </p:nvSpPr>
        <p:spPr bwMode="auto">
          <a:xfrm>
            <a:off x="0" y="214290"/>
            <a:ext cx="9144000" cy="6463308"/>
          </a:xfrm>
          <a:prstGeom prst="rect">
            <a:avLst/>
          </a:prstGeom>
          <a:noFill/>
          <a:ln w="9525">
            <a:noFill/>
            <a:miter lim="800000"/>
            <a:headEnd/>
            <a:tailEnd/>
          </a:ln>
          <a:effectLst/>
        </p:spPr>
        <p:txBody>
          <a:bodyPr wrap="square">
            <a:spAutoFit/>
          </a:bodyPr>
          <a:lstStyle/>
          <a:p>
            <a:pPr algn="r" rtl="1">
              <a:spcBef>
                <a:spcPct val="50000"/>
              </a:spcBef>
            </a:pPr>
            <a:r>
              <a:rPr lang="ar-SA" altLang="en-US" sz="3600" b="1" u="sng" dirty="0">
                <a:cs typeface="MCS Zamzam S_U normal." pitchFamily="2" charset="-78"/>
              </a:rPr>
              <a:t>سبب التسمية</a:t>
            </a:r>
            <a:r>
              <a:rPr lang="en-US" altLang="en-US" sz="3600" b="1" u="sng" dirty="0">
                <a:cs typeface="MCS Zamzam S_U normal." pitchFamily="2" charset="-78"/>
              </a:rPr>
              <a:t>:</a:t>
            </a:r>
            <a:endParaRPr lang="ar-SA" altLang="en-US" sz="3600" b="1" dirty="0">
              <a:cs typeface="MCS Zamzam S_U normal." pitchFamily="2" charset="-78"/>
            </a:endParaRPr>
          </a:p>
          <a:p>
            <a:pPr algn="r" rtl="1">
              <a:spcBef>
                <a:spcPct val="50000"/>
              </a:spcBef>
            </a:pPr>
            <a:r>
              <a:rPr lang="ar-SA" altLang="en-US" sz="2800" b="1" dirty="0">
                <a:cs typeface="MCS Zamzam S_U normal." pitchFamily="2" charset="-78"/>
              </a:rPr>
              <a:t>سميت بالمكان المسمى إلى يومنا هذا بهذا الاسم خيبر، وهي واحة زراعية ذات نخل كثير، شمال المدينة المنورة  تبعد </a:t>
            </a:r>
            <a:r>
              <a:rPr lang="ar-SA" altLang="en-US" sz="2800" b="1" dirty="0" smtClean="0">
                <a:cs typeface="MCS Zamzam S_U normal." pitchFamily="2" charset="-78"/>
              </a:rPr>
              <a:t>حوالي(</a:t>
            </a:r>
            <a:r>
              <a:rPr lang="en-US" altLang="en-US" sz="2800" b="1" dirty="0" smtClean="0">
                <a:cs typeface="MCS Zamzam S_U normal." pitchFamily="2" charset="-78"/>
              </a:rPr>
              <a:t>16</a:t>
            </a:r>
            <a:r>
              <a:rPr lang="ar-SA" altLang="en-US" sz="2800" b="1" dirty="0" smtClean="0">
                <a:cs typeface="MCS Zamzam S_U normal." pitchFamily="2" charset="-78"/>
              </a:rPr>
              <a:t>كم). ومدينة خيبر هي مدينة مليئة بالحصون </a:t>
            </a:r>
            <a:r>
              <a:rPr lang="ar-SA" altLang="en-US" sz="2800" b="1" dirty="0" err="1" smtClean="0">
                <a:cs typeface="MCS Zamzam S_U normal." pitchFamily="2" charset="-78"/>
              </a:rPr>
              <a:t>و</a:t>
            </a:r>
            <a:r>
              <a:rPr lang="ar-SA" altLang="en-US" sz="2800" b="1" dirty="0" smtClean="0">
                <a:cs typeface="MCS Zamzam S_U normal." pitchFamily="2" charset="-78"/>
              </a:rPr>
              <a:t> </a:t>
            </a:r>
            <a:r>
              <a:rPr lang="ar-SA" altLang="en-US" sz="2800" b="1" dirty="0" err="1" smtClean="0">
                <a:cs typeface="MCS Zamzam S_U normal." pitchFamily="2" charset="-78"/>
              </a:rPr>
              <a:t>بها</a:t>
            </a:r>
            <a:r>
              <a:rPr lang="ar-SA" altLang="en-US" sz="2800" b="1" dirty="0" smtClean="0">
                <a:cs typeface="MCS Zamzam S_U normal." pitchFamily="2" charset="-78"/>
              </a:rPr>
              <a:t> ماء من تحت الأرض </a:t>
            </a:r>
            <a:r>
              <a:rPr lang="ar-SA" altLang="en-US" sz="2800" b="1" dirty="0" err="1" smtClean="0">
                <a:cs typeface="MCS Zamzam S_U normal." pitchFamily="2" charset="-78"/>
              </a:rPr>
              <a:t>و</a:t>
            </a:r>
            <a:r>
              <a:rPr lang="ar-SA" altLang="en-US" sz="2800" b="1" dirty="0" smtClean="0">
                <a:cs typeface="MCS Zamzam S_U normal." pitchFamily="2" charset="-78"/>
              </a:rPr>
              <a:t> طعام يكفيها سنوات </a:t>
            </a:r>
            <a:r>
              <a:rPr lang="ar-SA" altLang="en-US" sz="2800" b="1" dirty="0" err="1" smtClean="0">
                <a:cs typeface="MCS Zamzam S_U normal." pitchFamily="2" charset="-78"/>
              </a:rPr>
              <a:t>و</a:t>
            </a:r>
            <a:r>
              <a:rPr lang="ar-SA" altLang="en-US" sz="2800" b="1" dirty="0" smtClean="0">
                <a:cs typeface="MCS Zamzam S_U normal." pitchFamily="2" charset="-78"/>
              </a:rPr>
              <a:t> </a:t>
            </a:r>
            <a:r>
              <a:rPr lang="ar-SA" altLang="en-US" sz="2800" b="1" dirty="0" err="1" smtClean="0">
                <a:cs typeface="MCS Zamzam S_U normal." pitchFamily="2" charset="-78"/>
              </a:rPr>
              <a:t>بها</a:t>
            </a:r>
            <a:r>
              <a:rPr lang="ar-SA" altLang="en-US" sz="2800" b="1" dirty="0" smtClean="0">
                <a:cs typeface="MCS Zamzam S_U normal." pitchFamily="2" charset="-78"/>
              </a:rPr>
              <a:t> عشرة آلاف مقاتل من اليهود منهم آلاف يجيدون الرمي، </a:t>
            </a:r>
            <a:r>
              <a:rPr lang="ar-SA" altLang="en-US" sz="2800" b="1" dirty="0" err="1" smtClean="0">
                <a:cs typeface="MCS Zamzam S_U normal." pitchFamily="2" charset="-78"/>
              </a:rPr>
              <a:t>و</a:t>
            </a:r>
            <a:r>
              <a:rPr lang="ar-SA" altLang="en-US" sz="2800" b="1" dirty="0" smtClean="0">
                <a:cs typeface="MCS Zamzam S_U normal." pitchFamily="2" charset="-78"/>
              </a:rPr>
              <a:t> كانت خيبر ممتلئة بالمال </a:t>
            </a:r>
            <a:r>
              <a:rPr lang="ar-SA" altLang="en-US" sz="2800" b="1" dirty="0" err="1" smtClean="0">
                <a:cs typeface="MCS Zamzam S_U normal." pitchFamily="2" charset="-78"/>
              </a:rPr>
              <a:t>و</a:t>
            </a:r>
            <a:r>
              <a:rPr lang="ar-SA" altLang="en-US" sz="2800" b="1" dirty="0" smtClean="0">
                <a:cs typeface="MCS Zamzam S_U normal." pitchFamily="2" charset="-78"/>
              </a:rPr>
              <a:t> كان اليهود يعملون بالربا مع جميع البلدان.</a:t>
            </a:r>
          </a:p>
          <a:p>
            <a:pPr algn="r" rtl="1">
              <a:spcBef>
                <a:spcPct val="50000"/>
              </a:spcBef>
            </a:pPr>
            <a:r>
              <a:rPr lang="ar-SA" altLang="en-US" sz="2800" b="1" dirty="0" smtClean="0">
                <a:cs typeface="MCS Zamzam S_U normal." pitchFamily="2" charset="-78"/>
              </a:rPr>
              <a:t> </a:t>
            </a:r>
            <a:r>
              <a:rPr lang="ar-SA" altLang="en-US" sz="3200" b="1" u="sng" dirty="0" smtClean="0">
                <a:cs typeface="MCS Zamzam S_U normal." pitchFamily="2" charset="-78"/>
              </a:rPr>
              <a:t>سبب </a:t>
            </a:r>
            <a:r>
              <a:rPr lang="ar-SA" altLang="en-US" sz="3200" b="1" u="sng" dirty="0">
                <a:cs typeface="MCS Zamzam S_U normal." pitchFamily="2" charset="-78"/>
              </a:rPr>
              <a:t>الغزوة:</a:t>
            </a:r>
            <a:endParaRPr lang="ar-SA" altLang="en-US" sz="3200" b="1" dirty="0">
              <a:cs typeface="MCS Zamzam S_U normal." pitchFamily="2" charset="-78"/>
            </a:endParaRPr>
          </a:p>
          <a:p>
            <a:pPr algn="r" rtl="1">
              <a:spcBef>
                <a:spcPct val="50000"/>
              </a:spcBef>
            </a:pPr>
            <a:r>
              <a:rPr lang="ar-SA" altLang="en-US" sz="2800" b="1" dirty="0">
                <a:cs typeface="MCS Zamzam S_U normal." pitchFamily="2" charset="-78"/>
              </a:rPr>
              <a:t>بعد إجلاء بني النضير إلى خيبر، كان أبرز زعماء بني النضير الذين خرجوا من المدينة ونزلوا خيبر سلام بن أبي الحقيق وحيي بن أخطب حيث خضع أهل خيبر لهم</a:t>
            </a:r>
            <a:r>
              <a:rPr lang="ar-SA" altLang="en-US" sz="2800" b="1" dirty="0" smtClean="0">
                <a:cs typeface="MCS Zamzam S_U normal." pitchFamily="2" charset="-78"/>
              </a:rPr>
              <a:t>.</a:t>
            </a:r>
            <a:r>
              <a:rPr lang="ar-SA" altLang="en-US" sz="3600" b="1" u="sng" dirty="0" smtClean="0">
                <a:cs typeface="MCS Zamzam S_U normal." pitchFamily="2" charset="-78"/>
              </a:rPr>
              <a:t> </a:t>
            </a:r>
            <a:r>
              <a:rPr lang="ar-SA" sz="2800" dirty="0" smtClean="0">
                <a:latin typeface="AGA Arabesque" pitchFamily="2" charset="2"/>
              </a:rPr>
              <a:t>بعد </a:t>
            </a:r>
            <a:r>
              <a:rPr lang="ar-SA" sz="2800" dirty="0" err="1" smtClean="0">
                <a:latin typeface="AGA Arabesque" pitchFamily="2" charset="2"/>
              </a:rPr>
              <a:t>ان</a:t>
            </a:r>
            <a:r>
              <a:rPr lang="ar-SA" sz="2800" dirty="0" smtClean="0">
                <a:latin typeface="AGA Arabesque" pitchFamily="2" charset="2"/>
              </a:rPr>
              <a:t> نقض اليهود العهد مع المسلمين في معركة الخندق وعاقبهم رسول الله في غزوة بني قريظة وتم طردهم خارج المدينة اتجه اغلبهم إلى خيبر وأصبحت خيبر المكان الرئيسي لانطلاق المكائد على المسلمين وإقامة الأحلاف العسكرية مع أعداء الإسلام. </a:t>
            </a:r>
            <a:endParaRPr lang="ar-SA" altLang="en-US" sz="2800" dirty="0">
              <a:latin typeface="AGA Arabesque" pitchFamily="2" charset="2"/>
              <a:cs typeface="MCS Zamzam S_U normal." pitchFamily="2" charset="-78"/>
            </a:endParaRPr>
          </a:p>
          <a:p>
            <a:pPr algn="r" rtl="1">
              <a:spcBef>
                <a:spcPct val="50000"/>
              </a:spcBef>
            </a:pPr>
            <a:endParaRPr lang="en-US" altLang="en-US" sz="2800" b="1" dirty="0">
              <a:solidFill>
                <a:schemeClr val="bg1"/>
              </a:solidFill>
              <a:cs typeface="MCS Zamzam S_U normal." pitchFamily="2" charset="-78"/>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Text Box 2"/>
          <p:cNvSpPr txBox="1">
            <a:spLocks noChangeArrowheads="1"/>
          </p:cNvSpPr>
          <p:nvPr/>
        </p:nvSpPr>
        <p:spPr bwMode="auto">
          <a:xfrm>
            <a:off x="357158" y="117693"/>
            <a:ext cx="8429684" cy="7078861"/>
          </a:xfrm>
          <a:prstGeom prst="rect">
            <a:avLst/>
          </a:prstGeom>
          <a:noFill/>
          <a:ln w="9525">
            <a:noFill/>
            <a:miter lim="800000"/>
            <a:headEnd/>
            <a:tailEnd/>
          </a:ln>
          <a:effectLst/>
        </p:spPr>
        <p:txBody>
          <a:bodyPr wrap="square">
            <a:spAutoFit/>
          </a:bodyPr>
          <a:lstStyle/>
          <a:p>
            <a:pPr algn="just" rtl="1">
              <a:spcBef>
                <a:spcPct val="50000"/>
              </a:spcBef>
            </a:pPr>
            <a:r>
              <a:rPr lang="ar-SA" altLang="en-US" sz="2800" b="1" dirty="0">
                <a:latin typeface="AngsanaUPC" pitchFamily="18" charset="-34"/>
                <a:cs typeface="Arabic Transparent" pitchFamily="2" charset="-78"/>
              </a:rPr>
              <a:t>وقد جعلوا من خيبر مركز نشاط ضد المسلمين ، حيث جعلوا حقدهم نحو الإسلام، وأملهم في قهره، وعودتهم إلى المدينة، أهدافاً يسعون إلى تحقيقها والوصول إلى تنفيذها.</a:t>
            </a:r>
          </a:p>
          <a:p>
            <a:pPr algn="just" rtl="1">
              <a:spcBef>
                <a:spcPct val="50000"/>
              </a:spcBef>
            </a:pPr>
            <a:r>
              <a:rPr lang="ar-SA" altLang="en-US" sz="2800" b="1" dirty="0">
                <a:latin typeface="AngsanaUPC" pitchFamily="18" charset="-34"/>
                <a:cs typeface="Arabic Transparent" pitchFamily="2" charset="-78"/>
              </a:rPr>
              <a:t>فهم الذين أقنعوا قريشاً وغطفان على المجيء في غزوة الأحزاب، كما سعوا إلى </a:t>
            </a:r>
            <a:r>
              <a:rPr lang="ar-SA" altLang="en-US" sz="2800" b="1" dirty="0" smtClean="0">
                <a:latin typeface="AngsanaUPC" pitchFamily="18" charset="-34"/>
                <a:cs typeface="Arabic Transparent" pitchFamily="2" charset="-78"/>
              </a:rPr>
              <a:t>إقناع </a:t>
            </a:r>
            <a:r>
              <a:rPr lang="ar-SA" altLang="en-US" sz="2800" b="1" dirty="0">
                <a:latin typeface="AngsanaUPC" pitchFamily="18" charset="-34"/>
                <a:cs typeface="Arabic Transparent" pitchFamily="2" charset="-78"/>
              </a:rPr>
              <a:t>بني قريظة في نقض عهدهم والانضمام إلى الأحزاب</a:t>
            </a:r>
            <a:r>
              <a:rPr lang="ar-SA" altLang="en-US" sz="2800" b="1" dirty="0" smtClean="0">
                <a:latin typeface="AngsanaUPC" pitchFamily="18" charset="-34"/>
                <a:cs typeface="Arabic Transparent" pitchFamily="2" charset="-78"/>
              </a:rPr>
              <a:t>. إضافة إلى خطر اليهود فإنه كان لابد لدعوة الله أن تجاهد وأن تزيل كل خطر وعائق يقف في طريقها، أو يحول بين الناس وبينها</a:t>
            </a:r>
            <a:r>
              <a:rPr lang="ar-SA" altLang="en-US" sz="2800" b="1" dirty="0" smtClean="0">
                <a:cs typeface="MCS Zamzam S_U normal." pitchFamily="2" charset="-78"/>
              </a:rPr>
              <a:t>.</a:t>
            </a:r>
            <a:r>
              <a:rPr lang="ar-SA" sz="2800" b="1" dirty="0" smtClean="0"/>
              <a:t> . فقد كان يهود خيبر يعادون المسلمين وقد بذلوا جهدهم في جمع الأحزاب في غزوة الخندق لمحاربة المسلمين</a:t>
            </a:r>
            <a:r>
              <a:rPr lang="en-US" sz="2800" b="1" dirty="0" smtClean="0"/>
              <a:t> . </a:t>
            </a:r>
            <a:br>
              <a:rPr lang="en-US" sz="2800" b="1" dirty="0" smtClean="0"/>
            </a:br>
            <a:r>
              <a:rPr lang="ar-SA" sz="2800" b="1" dirty="0" smtClean="0"/>
              <a:t>وخرج رسول الله عليه الصلاة والسلام في مطلع العام السابع الهجري في جيش تعداده ألف وستمائة رجلٍ . وكانت خيبر محصنةً تحصيناً قوياً فيها ثمانية حصونٍ منفصلٌ بعضها عن بعض .وكان يهود خيبر من أشد الطوائف اليهودية بأساً وأكثرها وأوفرها سلاحاً</a:t>
            </a:r>
            <a:r>
              <a:rPr lang="en-US" sz="2800" b="1" dirty="0" smtClean="0"/>
              <a:t> .</a:t>
            </a:r>
            <a:br>
              <a:rPr lang="en-US" sz="2800" b="1" dirty="0" smtClean="0"/>
            </a:br>
            <a:endParaRPr lang="en-US" altLang="en-US" sz="2800" b="1" dirty="0" smtClean="0">
              <a:cs typeface="MCS Zamzam S_U normal." pitchFamily="2" charset="-78"/>
            </a:endParaRPr>
          </a:p>
          <a:p>
            <a:pPr algn="just" rtl="1">
              <a:spcBef>
                <a:spcPct val="50000"/>
              </a:spcBef>
            </a:pPr>
            <a:endParaRPr lang="ar-SA" altLang="en-US" sz="3200" b="1" dirty="0">
              <a:cs typeface="MCS Zamzam S_U normal." pitchFamily="2" charset="-78"/>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Text Box 2"/>
          <p:cNvSpPr txBox="1">
            <a:spLocks noChangeArrowheads="1"/>
          </p:cNvSpPr>
          <p:nvPr/>
        </p:nvSpPr>
        <p:spPr bwMode="auto">
          <a:xfrm>
            <a:off x="214282" y="214290"/>
            <a:ext cx="8715436" cy="6986528"/>
          </a:xfrm>
          <a:prstGeom prst="rect">
            <a:avLst/>
          </a:prstGeom>
          <a:noFill/>
          <a:ln w="9525">
            <a:noFill/>
            <a:miter lim="800000"/>
            <a:headEnd/>
            <a:tailEnd/>
          </a:ln>
          <a:effectLst/>
        </p:spPr>
        <p:txBody>
          <a:bodyPr wrap="square">
            <a:spAutoFit/>
          </a:bodyPr>
          <a:lstStyle/>
          <a:p>
            <a:pPr algn="r" rtl="1">
              <a:spcBef>
                <a:spcPct val="50000"/>
              </a:spcBef>
            </a:pPr>
            <a:r>
              <a:rPr lang="ar-SA" altLang="en-US" sz="3600" b="1" u="sng" dirty="0">
                <a:cs typeface="MCS Zamzam S_U normal." pitchFamily="2" charset="-78"/>
              </a:rPr>
              <a:t>تاريخ الغزوة:</a:t>
            </a:r>
            <a:r>
              <a:rPr lang="ar-SA" altLang="en-US" sz="3600" b="1" dirty="0">
                <a:cs typeface="MCS Zamzam S_U normal." pitchFamily="2" charset="-78"/>
              </a:rPr>
              <a:t> </a:t>
            </a:r>
          </a:p>
          <a:p>
            <a:pPr algn="r" rtl="1">
              <a:spcBef>
                <a:spcPct val="50000"/>
              </a:spcBef>
            </a:pPr>
            <a:r>
              <a:rPr lang="ar-SA" altLang="en-US" sz="2800" b="1" dirty="0">
                <a:cs typeface="MCS Zamzam S_U normal." pitchFamily="2" charset="-78"/>
              </a:rPr>
              <a:t>كانت غزوة خيبر في المحرم من السنة السابعة من الهجرة النبوية</a:t>
            </a:r>
            <a:r>
              <a:rPr lang="ar-SA" altLang="en-US" sz="2800" b="1" dirty="0" smtClean="0">
                <a:cs typeface="MCS Zamzam S_U normal." pitchFamily="2" charset="-78"/>
              </a:rPr>
              <a:t>.</a:t>
            </a:r>
            <a:r>
              <a:rPr lang="ar-SA" sz="2800" dirty="0" smtClean="0"/>
              <a:t> بعد العودة من غزوة الحديبية. كانت الغزوة بعد عشرون يوماً من صلح الحديبية، </a:t>
            </a:r>
            <a:r>
              <a:rPr lang="ar-SA" sz="2800" dirty="0" err="1" smtClean="0"/>
              <a:t>و</a:t>
            </a:r>
            <a:r>
              <a:rPr lang="ar-SA" sz="2800" dirty="0" smtClean="0"/>
              <a:t> كان عدد المقاتلين المسلمين وقتها ألف </a:t>
            </a:r>
            <a:r>
              <a:rPr lang="ar-SA" sz="2800" dirty="0" err="1" smtClean="0"/>
              <a:t>و</a:t>
            </a:r>
            <a:r>
              <a:rPr lang="ar-SA" sz="2800" dirty="0" smtClean="0"/>
              <a:t> ثمان مائة مقاتل فقط لأن الرسول قرر أن يقاتل معه في هذه المعركة كل من كان في صلح الحديبية فقط وهم الذين سوف يُقسم عليهم الغنائم أما من زاد عليهم فله ثواب الجهاد فقط </a:t>
            </a:r>
            <a:r>
              <a:rPr lang="ar-SA" sz="2800" dirty="0" err="1" smtClean="0"/>
              <a:t>و</a:t>
            </a:r>
            <a:r>
              <a:rPr lang="ar-SA" sz="2800" dirty="0" smtClean="0"/>
              <a:t> ليس له غنائم.</a:t>
            </a:r>
            <a:endParaRPr lang="ar-SA" altLang="en-US" sz="2800" b="1" dirty="0" smtClean="0">
              <a:cs typeface="MCS Zamzam S_U normal." pitchFamily="2" charset="-78"/>
            </a:endParaRPr>
          </a:p>
          <a:p>
            <a:pPr algn="r" rtl="1">
              <a:spcBef>
                <a:spcPct val="50000"/>
              </a:spcBef>
            </a:pPr>
            <a:r>
              <a:rPr lang="ar-SA" altLang="en-US" sz="3200" b="1" u="sng" dirty="0" smtClean="0">
                <a:cs typeface="MCS Zamzam S_U normal." pitchFamily="2" charset="-78"/>
              </a:rPr>
              <a:t>المسير </a:t>
            </a:r>
            <a:r>
              <a:rPr lang="ar-SA" altLang="en-US" sz="3200" b="1" u="sng" dirty="0">
                <a:cs typeface="MCS Zamzam S_U normal." pitchFamily="2" charset="-78"/>
              </a:rPr>
              <a:t>إلى خيبر:</a:t>
            </a:r>
            <a:endParaRPr lang="ar-SA" altLang="en-US" sz="3200" b="1" dirty="0">
              <a:cs typeface="MCS Zamzam S_U normal." pitchFamily="2" charset="-78"/>
            </a:endParaRPr>
          </a:p>
          <a:p>
            <a:pPr algn="r" rtl="1">
              <a:spcBef>
                <a:spcPct val="50000"/>
              </a:spcBef>
            </a:pPr>
            <a:r>
              <a:rPr lang="ar-SA" altLang="en-US" sz="2800" b="1" dirty="0">
                <a:cs typeface="MCS Zamzam S_U normal." pitchFamily="2" charset="-78"/>
              </a:rPr>
              <a:t>سار المسلمون إلى جهة الشمال في طريق وسط بين خيبر وغطفان، وذلك لما ذكر أن بعض غطفان قدم إلى خيبر لمساعدة اليهود في حمايتها</a:t>
            </a:r>
          </a:p>
          <a:p>
            <a:pPr algn="r" rtl="1">
              <a:spcBef>
                <a:spcPct val="50000"/>
              </a:spcBef>
            </a:pPr>
            <a:r>
              <a:rPr lang="ar-SA" altLang="en-US" sz="2800" b="1" dirty="0">
                <a:cs typeface="MCS Zamzam S_U normal." pitchFamily="2" charset="-78"/>
              </a:rPr>
              <a:t>فأراد النبي“ صلى الله عليه وسلم“أن يشعر غطفان  أنه متجه </a:t>
            </a:r>
            <a:r>
              <a:rPr lang="ar-SA" altLang="en-US" sz="2800" b="1" dirty="0" err="1">
                <a:cs typeface="MCS Zamzam S_U normal." pitchFamily="2" charset="-78"/>
              </a:rPr>
              <a:t>ألى</a:t>
            </a:r>
            <a:r>
              <a:rPr lang="ar-SA" altLang="en-US" sz="2800" b="1" dirty="0">
                <a:cs typeface="MCS Zamzam S_U normal." pitchFamily="2" charset="-78"/>
              </a:rPr>
              <a:t> بلادهم ليعود من ذهب منهم إلى دياره ليحمي نفسه وأهله، وليحول بين اليهود وغطفان فلا يمدوهم بمعونة  عند حصارهم</a:t>
            </a:r>
            <a:r>
              <a:rPr lang="ar-SA" altLang="en-US" sz="2800" b="1" dirty="0" smtClean="0">
                <a:cs typeface="MCS Zamzam S_U normal." pitchFamily="2" charset="-78"/>
              </a:rPr>
              <a:t>. كما يشعر اليهود بالأمان بأنه متجه إلى غطفان وليس </a:t>
            </a:r>
            <a:r>
              <a:rPr lang="ar-SA" altLang="en-US" sz="2800" b="1" dirty="0" err="1" smtClean="0">
                <a:cs typeface="MCS Zamzam S_U normal." pitchFamily="2" charset="-78"/>
              </a:rPr>
              <a:t>خيبراً</a:t>
            </a:r>
            <a:r>
              <a:rPr lang="ar-SA" altLang="en-US" sz="2800" b="1" dirty="0" smtClean="0">
                <a:cs typeface="MCS Zamzam S_U normal." pitchFamily="2" charset="-78"/>
              </a:rPr>
              <a:t>.</a:t>
            </a:r>
            <a:endParaRPr lang="en-US" altLang="en-US" sz="2800" b="1" dirty="0" smtClean="0">
              <a:cs typeface="MCS Zamzam S_U normal." pitchFamily="2" charset="-78"/>
            </a:endParaRPr>
          </a:p>
          <a:p>
            <a:pPr algn="r" rtl="1">
              <a:spcBef>
                <a:spcPct val="50000"/>
              </a:spcBef>
            </a:pPr>
            <a:endParaRPr lang="ar-SA" altLang="en-US" sz="2800" b="1" dirty="0">
              <a:cs typeface="MCS Zamzam S_U normal." pitchFamily="2" charset="-78"/>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Text Box 2"/>
          <p:cNvSpPr txBox="1">
            <a:spLocks noChangeArrowheads="1"/>
          </p:cNvSpPr>
          <p:nvPr/>
        </p:nvSpPr>
        <p:spPr bwMode="auto">
          <a:xfrm>
            <a:off x="685800" y="285728"/>
            <a:ext cx="8153400" cy="1015663"/>
          </a:xfrm>
          <a:prstGeom prst="rect">
            <a:avLst/>
          </a:prstGeom>
          <a:noFill/>
          <a:ln w="9525">
            <a:noFill/>
            <a:miter lim="800000"/>
            <a:headEnd/>
            <a:tailEnd/>
          </a:ln>
          <a:effectLst/>
        </p:spPr>
        <p:txBody>
          <a:bodyPr wrap="square">
            <a:spAutoFit/>
          </a:bodyPr>
          <a:lstStyle/>
          <a:p>
            <a:pPr algn="r" rtl="1">
              <a:spcBef>
                <a:spcPct val="50000"/>
              </a:spcBef>
            </a:pPr>
            <a:endParaRPr lang="en-US" altLang="en-US" b="1" dirty="0"/>
          </a:p>
          <a:p>
            <a:pPr algn="r" rtl="1">
              <a:spcBef>
                <a:spcPct val="50000"/>
              </a:spcBef>
            </a:pPr>
            <a:endParaRPr lang="en-US" altLang="en-US" b="1" dirty="0"/>
          </a:p>
        </p:txBody>
      </p:sp>
      <p:sp>
        <p:nvSpPr>
          <p:cNvPr id="3" name="مستطيل 2"/>
          <p:cNvSpPr/>
          <p:nvPr/>
        </p:nvSpPr>
        <p:spPr>
          <a:xfrm>
            <a:off x="0" y="-5417"/>
            <a:ext cx="8929718" cy="7232749"/>
          </a:xfrm>
          <a:prstGeom prst="rect">
            <a:avLst/>
          </a:prstGeom>
        </p:spPr>
        <p:txBody>
          <a:bodyPr wrap="square">
            <a:spAutoFit/>
          </a:bodyPr>
          <a:lstStyle/>
          <a:p>
            <a:pPr algn="r" rtl="1">
              <a:spcBef>
                <a:spcPct val="50000"/>
              </a:spcBef>
            </a:pPr>
            <a:r>
              <a:rPr lang="ar-SA" altLang="en-US" sz="3200" b="1" u="sng" dirty="0" smtClean="0">
                <a:cs typeface="MCS Zamzam S_U normal." pitchFamily="2" charset="-78"/>
              </a:rPr>
              <a:t>مباغته  اليهود:</a:t>
            </a:r>
            <a:endParaRPr lang="en-US" altLang="en-US" sz="3200" b="1" dirty="0" smtClean="0">
              <a:cs typeface="MCS Zamzam S_U normal." pitchFamily="2" charset="-78"/>
            </a:endParaRPr>
          </a:p>
          <a:p>
            <a:pPr algn="r" rtl="1">
              <a:spcBef>
                <a:spcPct val="50000"/>
              </a:spcBef>
            </a:pPr>
            <a:r>
              <a:rPr lang="ar-SA" altLang="en-US" b="1" dirty="0" smtClean="0">
                <a:cs typeface="MCS Zamzam S_U normal." pitchFamily="2" charset="-78"/>
              </a:rPr>
              <a:t>نزل المسلمون بساحة اليهود في خيبر قبل بزوغ الفجر وقد صلوا الفجر قربها ثم هجموا عليها بعد طلوع الشمس وقد فوجئ أهلها بذلك، وهم خارجون إلى أعمالهم إذ قالوا محمد والخميس وقال الرسول عليه الصلاة والسلام الله( أكبر خربت خيبر إن إذا نزلنا بساحة قوم فساء صباح المنذرين ) فرجعوا إلى حصونهم فزعين.</a:t>
            </a:r>
          </a:p>
          <a:p>
            <a:pPr algn="r" rtl="1">
              <a:spcBef>
                <a:spcPct val="50000"/>
              </a:spcBef>
            </a:pPr>
            <a:r>
              <a:rPr lang="ar-SA" altLang="en-US" b="1" dirty="0" smtClean="0">
                <a:cs typeface="MCS Zamzam S_U normal." pitchFamily="2" charset="-78"/>
              </a:rPr>
              <a:t>وهرب اليهود إلى حصونهم وحاصرهم المسلمون. وقد حاولت غطفان نجدة حلفائهم يهود خيبر ، حتى إذا ساروا مرحلة سمعوا خلفهم في أموالهم وأهليهم حسا ، فظنوا أن المسلمين قد خالفوا إليهم فرجعوا ، وخلوا بين رسول الله _ صلى الله عليه وسلم _وبين خيبر ، فأخذوا المسلمون في افتتاح حصونهم واحد تلو الآخر. وكان أول ما سقط من حصونهم ناعم ،والصعب بمنطقة </a:t>
            </a:r>
            <a:r>
              <a:rPr lang="ar-SA" altLang="en-US" b="1" dirty="0" err="1" smtClean="0">
                <a:cs typeface="MCS Zamzam S_U normal." pitchFamily="2" charset="-78"/>
              </a:rPr>
              <a:t>النطاة</a:t>
            </a:r>
            <a:r>
              <a:rPr lang="ar-SA" altLang="en-US" b="1" dirty="0" smtClean="0">
                <a:cs typeface="MCS Zamzam S_U normal." pitchFamily="2" charset="-78"/>
              </a:rPr>
              <a:t> ، وأبو </a:t>
            </a:r>
            <a:r>
              <a:rPr lang="ar-SA" altLang="en-US" b="1" dirty="0" err="1" smtClean="0">
                <a:cs typeface="MCS Zamzam S_U normal." pitchFamily="2" charset="-78"/>
              </a:rPr>
              <a:t>النزار</a:t>
            </a:r>
            <a:r>
              <a:rPr lang="ar-SA" altLang="en-US" b="1" dirty="0" smtClean="0">
                <a:cs typeface="MCS Zamzam S_U normal." pitchFamily="2" charset="-78"/>
              </a:rPr>
              <a:t> بمنطقة الشق ، وكانت هاتان المنطقتان في الشمال الشرقي من خيبر ، ثم حصن </a:t>
            </a:r>
            <a:r>
              <a:rPr lang="ar-SA" altLang="en-US" b="1" dirty="0" err="1" smtClean="0">
                <a:cs typeface="MCS Zamzam S_U normal." pitchFamily="2" charset="-78"/>
              </a:rPr>
              <a:t>القموص</a:t>
            </a:r>
            <a:r>
              <a:rPr lang="ar-SA" altLang="en-US" b="1" dirty="0" smtClean="0">
                <a:cs typeface="MCS Zamzam S_U normal." pitchFamily="2" charset="-78"/>
              </a:rPr>
              <a:t> المنيع في منطقة الكتيبة ، وهو حصن ابن أبي الحقيق ، ثم أسقطوا حصني منطقة </a:t>
            </a:r>
            <a:r>
              <a:rPr lang="ar-SA" altLang="en-US" b="1" dirty="0" err="1" smtClean="0">
                <a:cs typeface="MCS Zamzam S_U normal." pitchFamily="2" charset="-78"/>
              </a:rPr>
              <a:t>الوطيح</a:t>
            </a:r>
            <a:r>
              <a:rPr lang="ar-SA" altLang="en-US" b="1" dirty="0" smtClean="0">
                <a:cs typeface="MCS Zamzam S_U normal." pitchFamily="2" charset="-78"/>
              </a:rPr>
              <a:t> والسلالم .</a:t>
            </a:r>
          </a:p>
          <a:p>
            <a:pPr algn="r" rtl="1">
              <a:spcBef>
                <a:spcPct val="50000"/>
              </a:spcBef>
            </a:pPr>
            <a:r>
              <a:rPr lang="ar-SA" b="1" dirty="0" smtClean="0"/>
              <a:t>والجديد فيها وما يختلف عن الغزوات السابقة، هي حصونهم وقلاعهم التي أقاموا </a:t>
            </a:r>
            <a:r>
              <a:rPr lang="ar-SA" b="1" dirty="0" err="1" smtClean="0"/>
              <a:t>بها</a:t>
            </a:r>
            <a:r>
              <a:rPr lang="ar-SA" b="1" dirty="0" smtClean="0"/>
              <a:t>، فمحاولة الهجوم عليهم تتطلب جهداً ضخماً وتعبئة مناسبة </a:t>
            </a:r>
            <a:r>
              <a:rPr lang="ar-SA" b="1" dirty="0" err="1" smtClean="0"/>
              <a:t>ومؤونة</a:t>
            </a:r>
            <a:r>
              <a:rPr lang="ar-SA" b="1" dirty="0" smtClean="0"/>
              <a:t> كافية للجيش لفترة طويلة، والمسلمون لا يملكون هذه الطاقات في مقابل اليهود الذي قيل عنهم: (وهم أهل الحصون التي لا ترام، وسلاح وطعام كثير، ولو حصروا لسنين لكفاهم، وماء متوفر يشربونه في حصونهم، وما أرى لأحد بهم من طاقة).  </a:t>
            </a:r>
            <a:endParaRPr lang="en-US" altLang="en-US" b="1" dirty="0" smtClean="0">
              <a:cs typeface="MCS Zamzam S_U normal." pitchFamily="2" charset="-78"/>
            </a:endParaRPr>
          </a:p>
          <a:p>
            <a:pPr algn="r" rtl="1">
              <a:spcBef>
                <a:spcPct val="50000"/>
              </a:spcBef>
            </a:pPr>
            <a:r>
              <a:rPr lang="ar-SA" altLang="en-US" dirty="0" smtClean="0">
                <a:solidFill>
                  <a:schemeClr val="bg1"/>
                </a:solidFill>
                <a:cs typeface="MCS Zamzam S_U normal." pitchFamily="2" charset="-78"/>
              </a:rPr>
              <a:t> </a:t>
            </a:r>
            <a:endParaRPr lang="en-US" altLang="en-US" dirty="0">
              <a:solidFill>
                <a:schemeClr val="bg1"/>
              </a:solidFill>
              <a:cs typeface="MCS Zamzam S_U normal." pitchFamily="2" charset="-78"/>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Text Box 2"/>
          <p:cNvSpPr txBox="1">
            <a:spLocks noChangeArrowheads="1"/>
          </p:cNvSpPr>
          <p:nvPr/>
        </p:nvSpPr>
        <p:spPr bwMode="auto">
          <a:xfrm>
            <a:off x="685800" y="285728"/>
            <a:ext cx="8153400" cy="1015663"/>
          </a:xfrm>
          <a:prstGeom prst="rect">
            <a:avLst/>
          </a:prstGeom>
          <a:noFill/>
          <a:ln w="9525">
            <a:noFill/>
            <a:miter lim="800000"/>
            <a:headEnd/>
            <a:tailEnd/>
          </a:ln>
          <a:effectLst/>
        </p:spPr>
        <p:txBody>
          <a:bodyPr wrap="square">
            <a:spAutoFit/>
          </a:bodyPr>
          <a:lstStyle/>
          <a:p>
            <a:pPr algn="r" rtl="1">
              <a:spcBef>
                <a:spcPct val="50000"/>
              </a:spcBef>
            </a:pPr>
            <a:endParaRPr lang="en-US" altLang="en-US" b="1" dirty="0"/>
          </a:p>
          <a:p>
            <a:pPr algn="r" rtl="1">
              <a:spcBef>
                <a:spcPct val="50000"/>
              </a:spcBef>
            </a:pPr>
            <a:endParaRPr lang="en-US" altLang="en-US" b="1" dirty="0"/>
          </a:p>
        </p:txBody>
      </p:sp>
      <p:sp>
        <p:nvSpPr>
          <p:cNvPr id="3" name="مستطيل 2"/>
          <p:cNvSpPr/>
          <p:nvPr/>
        </p:nvSpPr>
        <p:spPr>
          <a:xfrm>
            <a:off x="0" y="214290"/>
            <a:ext cx="8929718" cy="8217634"/>
          </a:xfrm>
          <a:prstGeom prst="rect">
            <a:avLst/>
          </a:prstGeom>
        </p:spPr>
        <p:txBody>
          <a:bodyPr wrap="square">
            <a:spAutoFit/>
          </a:bodyPr>
          <a:lstStyle/>
          <a:p>
            <a:pPr algn="r" rtl="1">
              <a:spcBef>
                <a:spcPct val="50000"/>
              </a:spcBef>
            </a:pPr>
            <a:r>
              <a:rPr lang="ar-SA" sz="2800" dirty="0" smtClean="0"/>
              <a:t>والمسلمون لم يسبق لهم من قبل خبرة في قتال أهل الحصون إلا ما كان من بني قريظة يوم حربهم. </a:t>
            </a:r>
          </a:p>
          <a:p>
            <a:pPr algn="r" rtl="1">
              <a:spcBef>
                <a:spcPct val="50000"/>
              </a:spcBef>
            </a:pPr>
            <a:r>
              <a:rPr lang="ar-SA" sz="2800" dirty="0" smtClean="0"/>
              <a:t>التي فيها قال –صلى اله عليه وسلم -</a:t>
            </a:r>
            <a:r>
              <a:rPr lang="en-US" sz="2800" dirty="0" smtClean="0"/>
              <a:t>:" </a:t>
            </a:r>
            <a:r>
              <a:rPr lang="ar-SA" sz="2800" b="1" dirty="0" smtClean="0"/>
              <a:t>لأعطين الراية غداً رجلاً يحبُ الله ورسوله ويُحبُّه الله ورسوله يفتح الله عليه وليس بفرار</a:t>
            </a:r>
            <a:r>
              <a:rPr lang="ar-SA" sz="2800" dirty="0" smtClean="0"/>
              <a:t> " ،فلما كان من الغد دعا علياً وهو أرمد شديد الرمد فقال :" </a:t>
            </a:r>
            <a:r>
              <a:rPr lang="ar-SA" sz="2800" b="1" dirty="0" smtClean="0"/>
              <a:t>سر</a:t>
            </a:r>
            <a:r>
              <a:rPr lang="ar-SA" sz="2800" dirty="0" smtClean="0"/>
              <a:t> " ، فقال</a:t>
            </a:r>
            <a:r>
              <a:rPr lang="en-US" sz="2800" dirty="0" smtClean="0"/>
              <a:t> : </a:t>
            </a:r>
            <a:r>
              <a:rPr lang="ar-SA" sz="2800" dirty="0" smtClean="0"/>
              <a:t>يا رسول الله ما أبصر موضع قدمي ، فتفل عليه الصلاة والسلام في عينيه وعقد له اللواء ودفع إليه الراية وقال :" </a:t>
            </a:r>
            <a:r>
              <a:rPr lang="ar-SA" sz="2800" b="1" dirty="0" smtClean="0"/>
              <a:t>خذ هذه الراية فامض </a:t>
            </a:r>
            <a:r>
              <a:rPr lang="ar-SA" sz="2800" b="1" dirty="0" err="1" smtClean="0"/>
              <a:t>بها</a:t>
            </a:r>
            <a:r>
              <a:rPr lang="ar-SA" sz="2800" b="1" dirty="0" smtClean="0"/>
              <a:t> حتى يفتح الله عليك </a:t>
            </a:r>
            <a:r>
              <a:rPr lang="ar-SA" sz="2800" dirty="0" smtClean="0"/>
              <a:t>" فقال</a:t>
            </a:r>
            <a:r>
              <a:rPr lang="en-US" sz="2800" dirty="0" smtClean="0"/>
              <a:t> : </a:t>
            </a:r>
            <a:r>
              <a:rPr lang="ar-SA" sz="2800" dirty="0" smtClean="0"/>
              <a:t>على ما أقاتلهم يا رسول الله قال :" </a:t>
            </a:r>
            <a:r>
              <a:rPr lang="ar-SA" sz="2800" b="1" dirty="0" smtClean="0"/>
              <a:t>على أن يشهدوا أن لا اله إلا الله واني رسول الله فإذا فعلوا ذلك فقد حقنوا دماءهم وأموالهم إلاّ بحقها وحسابهم عند الله تعالى</a:t>
            </a:r>
            <a:r>
              <a:rPr lang="ar-SA" sz="2800" dirty="0" smtClean="0"/>
              <a:t>".</a:t>
            </a:r>
          </a:p>
          <a:p>
            <a:pPr algn="r" rtl="1">
              <a:spcBef>
                <a:spcPct val="50000"/>
              </a:spcBef>
            </a:pPr>
            <a:r>
              <a:rPr lang="ar-SA" sz="2800" dirty="0" smtClean="0"/>
              <a:t>وأوصى الرسول –صلى الله عليه وسلم –عليا بأن يدعوا اليهود إلى الإسلام قبل أن يداهمهم،وقال له“</a:t>
            </a:r>
            <a:r>
              <a:rPr lang="ar-SA" sz="2800" dirty="0" err="1" smtClean="0"/>
              <a:t>فوالله</a:t>
            </a:r>
            <a:r>
              <a:rPr lang="ar-SA" sz="2800" dirty="0" smtClean="0"/>
              <a:t> لأن يهدي الله بك رجلا واحدا خير </a:t>
            </a:r>
            <a:r>
              <a:rPr lang="ar-SA" sz="2800" dirty="0" err="1" smtClean="0"/>
              <a:t>لك</a:t>
            </a:r>
            <a:r>
              <a:rPr lang="ar-SA" sz="2800" dirty="0" smtClean="0"/>
              <a:t> من أن يكون </a:t>
            </a:r>
            <a:r>
              <a:rPr lang="ar-SA" sz="2800" dirty="0" err="1" smtClean="0"/>
              <a:t>لك</a:t>
            </a:r>
            <a:r>
              <a:rPr lang="ar-SA" sz="2800" dirty="0" smtClean="0"/>
              <a:t> حمر النعم ”.وعندما سأله علي:“</a:t>
            </a:r>
            <a:r>
              <a:rPr lang="ar-SA" sz="2800" dirty="0" err="1" smtClean="0"/>
              <a:t>يارسول</a:t>
            </a:r>
            <a:r>
              <a:rPr lang="ar-SA" sz="2800" dirty="0" smtClean="0"/>
              <a:t> الله ،على ماذا أقاتل الناس ؟ ” قال : ” قاتلهم حتى يشهدوا أن </a:t>
            </a:r>
            <a:r>
              <a:rPr lang="ar-SA" sz="2800" dirty="0" err="1" smtClean="0"/>
              <a:t>لاإله</a:t>
            </a:r>
            <a:r>
              <a:rPr lang="ar-SA" sz="2800" dirty="0" smtClean="0"/>
              <a:t> إلا الله ,أن محمدا رسول الله ، فإذا فعلوا ذلك منعوا دماءهم وأموالهم إلا بحقها , وحسابهم على الله ”</a:t>
            </a:r>
            <a:endParaRPr lang="en-US" sz="2800" dirty="0" smtClean="0"/>
          </a:p>
          <a:p>
            <a:pPr algn="r" rtl="1">
              <a:spcBef>
                <a:spcPct val="50000"/>
              </a:spcBef>
            </a:pPr>
            <a:endParaRPr lang="ar-SA" dirty="0" smtClean="0"/>
          </a:p>
          <a:p>
            <a:pPr algn="r" rtl="1">
              <a:spcBef>
                <a:spcPct val="50000"/>
              </a:spcBef>
            </a:pPr>
            <a:endParaRPr lang="ar-SA" dirty="0" smtClean="0"/>
          </a:p>
          <a:p>
            <a:pPr algn="r" rtl="1">
              <a:spcBef>
                <a:spcPct val="50000"/>
              </a:spcBef>
            </a:pPr>
            <a:endParaRPr lang="en-US" altLang="en-US" dirty="0">
              <a:solidFill>
                <a:schemeClr val="bg1"/>
              </a:solidFill>
              <a:cs typeface="MCS Zamzam S_U normal." pitchFamily="2" charset="-78"/>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Text Box 2"/>
          <p:cNvSpPr txBox="1">
            <a:spLocks noChangeArrowheads="1"/>
          </p:cNvSpPr>
          <p:nvPr/>
        </p:nvSpPr>
        <p:spPr bwMode="auto">
          <a:xfrm>
            <a:off x="381000" y="609600"/>
            <a:ext cx="8382000" cy="5724644"/>
          </a:xfrm>
          <a:prstGeom prst="rect">
            <a:avLst/>
          </a:prstGeom>
          <a:noFill/>
          <a:ln w="9525">
            <a:noFill/>
            <a:miter lim="800000"/>
            <a:headEnd/>
            <a:tailEnd/>
          </a:ln>
          <a:effectLst/>
        </p:spPr>
        <p:txBody>
          <a:bodyPr>
            <a:spAutoFit/>
          </a:bodyPr>
          <a:lstStyle/>
          <a:p>
            <a:pPr algn="r" rtl="1">
              <a:spcBef>
                <a:spcPct val="50000"/>
              </a:spcBef>
            </a:pPr>
            <a:endParaRPr lang="en-US" altLang="en-US" sz="3600" b="1" dirty="0"/>
          </a:p>
          <a:p>
            <a:pPr algn="r" rtl="1">
              <a:spcBef>
                <a:spcPct val="50000"/>
              </a:spcBef>
            </a:pPr>
            <a:r>
              <a:rPr lang="ar-SA" altLang="en-US" sz="3600" b="1" u="sng" dirty="0"/>
              <a:t>أرض خيبر:</a:t>
            </a:r>
            <a:endParaRPr lang="ar-SA" altLang="en-US" sz="3600" b="1" dirty="0"/>
          </a:p>
          <a:p>
            <a:pPr algn="r" rtl="1">
              <a:spcBef>
                <a:spcPct val="50000"/>
              </a:spcBef>
            </a:pPr>
            <a:r>
              <a:rPr lang="ar-SA" altLang="en-US" sz="3600" b="1" dirty="0">
                <a:cs typeface="MCS Zamzam S_U normal." pitchFamily="2" charset="-78"/>
              </a:rPr>
              <a:t>تميزت أرض خيبر بكثرة نخيلها وعيون مائها ووجود حرات بركانية فيها، نزلها اليهود في انبعاثهم إلى الجزيرة العربية ظناً منهم أنها مهاجر نبي آخر الزمان وقد استغل اليهود طبيعة تلك الأرض </a:t>
            </a:r>
            <a:r>
              <a:rPr lang="ar-SA" altLang="en-US" sz="3600" b="1" dirty="0" err="1">
                <a:cs typeface="MCS Zamzam S_U normal." pitchFamily="2" charset="-78"/>
              </a:rPr>
              <a:t>فبنوا</a:t>
            </a:r>
            <a:r>
              <a:rPr lang="ar-SA" altLang="en-US" sz="3600" b="1" dirty="0">
                <a:cs typeface="MCS Zamzam S_U normal." pitchFamily="2" charset="-78"/>
              </a:rPr>
              <a:t> فيها حصوناً منيعة في مواقع رئيسة تتوفر فيها الحماية الأمنية والغذائية لهم إن دهمهم خطر أو غزاهم غاز، وقد جلبوا الطعام والماء فيها تحسباً لما قد ينزل بهم من خطر. </a:t>
            </a:r>
            <a:endParaRPr lang="en-US" altLang="en-US" sz="3600" b="1" dirty="0">
              <a:cs typeface="MCS Zamzam S_U normal." pitchFamily="2" charset="-78"/>
            </a:endParaRPr>
          </a:p>
          <a:p>
            <a:pPr algn="r" rtl="1">
              <a:spcBef>
                <a:spcPct val="50000"/>
              </a:spcBef>
            </a:pPr>
            <a:endParaRPr lang="en-US" altLang="en-US" sz="2800" b="1" dirty="0">
              <a:solidFill>
                <a:schemeClr val="bg1"/>
              </a:solidFill>
              <a:cs typeface="MCS Zamzam S_U normal." pitchFamily="2" charset="-78"/>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Text Box 2"/>
          <p:cNvSpPr txBox="1">
            <a:spLocks noChangeArrowheads="1"/>
          </p:cNvSpPr>
          <p:nvPr/>
        </p:nvSpPr>
        <p:spPr bwMode="auto">
          <a:xfrm>
            <a:off x="381000" y="990600"/>
            <a:ext cx="8153400" cy="457200"/>
          </a:xfrm>
          <a:prstGeom prst="rect">
            <a:avLst/>
          </a:prstGeom>
          <a:noFill/>
          <a:ln w="9525">
            <a:noFill/>
            <a:miter lim="800000"/>
            <a:headEnd/>
            <a:tailEnd/>
          </a:ln>
          <a:effectLst/>
        </p:spPr>
        <p:txBody>
          <a:bodyPr>
            <a:spAutoFit/>
          </a:bodyPr>
          <a:lstStyle/>
          <a:p>
            <a:pPr algn="r" rtl="1">
              <a:spcBef>
                <a:spcPct val="50000"/>
              </a:spcBef>
            </a:pPr>
            <a:endParaRPr lang="en-US" altLang="en-US"/>
          </a:p>
        </p:txBody>
      </p:sp>
      <p:sp>
        <p:nvSpPr>
          <p:cNvPr id="375811" name="Text Box 3"/>
          <p:cNvSpPr txBox="1">
            <a:spLocks noChangeArrowheads="1"/>
          </p:cNvSpPr>
          <p:nvPr/>
        </p:nvSpPr>
        <p:spPr bwMode="auto">
          <a:xfrm>
            <a:off x="642910" y="500042"/>
            <a:ext cx="8229600" cy="6124754"/>
          </a:xfrm>
          <a:prstGeom prst="rect">
            <a:avLst/>
          </a:prstGeom>
          <a:noFill/>
          <a:ln w="9525">
            <a:noFill/>
            <a:miter lim="800000"/>
            <a:headEnd/>
            <a:tailEnd/>
          </a:ln>
          <a:effectLst/>
        </p:spPr>
        <p:txBody>
          <a:bodyPr>
            <a:spAutoFit/>
          </a:bodyPr>
          <a:lstStyle/>
          <a:p>
            <a:pPr algn="just" rtl="1">
              <a:spcBef>
                <a:spcPct val="50000"/>
              </a:spcBef>
            </a:pPr>
            <a:r>
              <a:rPr lang="ar-SA" altLang="en-US" sz="3200" b="1" u="sng" dirty="0">
                <a:solidFill>
                  <a:schemeClr val="bg1"/>
                </a:solidFill>
                <a:cs typeface="MCS Zamzam S_U normal." pitchFamily="2" charset="-78"/>
              </a:rPr>
              <a:t>ال</a:t>
            </a:r>
            <a:r>
              <a:rPr lang="ar-SA" altLang="en-US" sz="3200" b="1" u="sng" dirty="0">
                <a:cs typeface="MCS Zamzam S_U normal." pitchFamily="2" charset="-78"/>
              </a:rPr>
              <a:t>دروس والعبر:</a:t>
            </a:r>
            <a:endParaRPr lang="ar-SA" altLang="en-US" sz="3200" b="1" dirty="0">
              <a:cs typeface="MCS Zamzam S_U normal." pitchFamily="2" charset="-78"/>
            </a:endParaRPr>
          </a:p>
          <a:p>
            <a:pPr algn="just" rtl="1">
              <a:spcBef>
                <a:spcPct val="50000"/>
              </a:spcBef>
            </a:pPr>
            <a:r>
              <a:rPr lang="ar-SA" altLang="en-US" b="1" dirty="0">
                <a:cs typeface="MCS Zamzam S_U normal." pitchFamily="2" charset="-78"/>
              </a:rPr>
              <a:t>أولاً</a:t>
            </a:r>
            <a:r>
              <a:rPr lang="en-US" altLang="en-US" b="1" dirty="0">
                <a:cs typeface="MCS Zamzam S_U normal." pitchFamily="2" charset="-78"/>
              </a:rPr>
              <a:t>:</a:t>
            </a:r>
            <a:r>
              <a:rPr lang="ar-SA" altLang="en-US" b="1" dirty="0">
                <a:cs typeface="MCS Zamzam S_U normal." pitchFamily="2" charset="-78"/>
              </a:rPr>
              <a:t> يتآمر اليهود مع كل عدو للمسلمين، فيجمعون الجموع، ويجيشون الجيوش للنيل من الإسلام وأهله.</a:t>
            </a:r>
          </a:p>
          <a:p>
            <a:pPr algn="just" rtl="1">
              <a:spcBef>
                <a:spcPct val="50000"/>
              </a:spcBef>
            </a:pPr>
            <a:r>
              <a:rPr lang="ar-SA" altLang="en-US" b="1" dirty="0">
                <a:cs typeface="MCS Zamzam S_U normal." pitchFamily="2" charset="-78"/>
              </a:rPr>
              <a:t>ثانياً:  يجب على المسلمين أن يلاحقوا أعداء الله في ديارهم فلا يمكنوهم من الإعداد والتجهيز بل يبطلوا  كيدهم وإعدادهم في وقت مبكر.</a:t>
            </a:r>
          </a:p>
          <a:p>
            <a:pPr algn="just" rtl="1">
              <a:spcBef>
                <a:spcPct val="50000"/>
              </a:spcBef>
            </a:pPr>
            <a:r>
              <a:rPr lang="ar-SA" altLang="en-US" b="1" dirty="0">
                <a:cs typeface="MCS Zamzam S_U normal." pitchFamily="2" charset="-78"/>
              </a:rPr>
              <a:t>ثالثاً:  يضع المسلم الخطط، وينفذ الأساليب التي تحول بين الكفار وتحقيق مقاصدهم من جمعهم لكلمتهم ضد المسلمين.</a:t>
            </a:r>
          </a:p>
          <a:p>
            <a:pPr algn="just" rtl="1">
              <a:spcBef>
                <a:spcPct val="50000"/>
              </a:spcBef>
            </a:pPr>
            <a:r>
              <a:rPr lang="ar-SA" altLang="en-US" b="1" dirty="0">
                <a:cs typeface="MCS Zamzam S_U normal." pitchFamily="2" charset="-78"/>
              </a:rPr>
              <a:t>رابعاً : يبنى اليهود القلاع والحصون المنيعة ليحتموا فيها من أي خطر وذلك لجبنهم وخوفهم الشديد.</a:t>
            </a:r>
          </a:p>
          <a:p>
            <a:pPr algn="just" rtl="1">
              <a:spcBef>
                <a:spcPct val="50000"/>
              </a:spcBef>
            </a:pPr>
            <a:r>
              <a:rPr lang="ar-SA" altLang="en-US" b="1" dirty="0">
                <a:cs typeface="MCS Zamzam S_U normal." pitchFamily="2" charset="-78"/>
              </a:rPr>
              <a:t>خامساً:  يواسي المسلم من يستحق المواساة إذا أسلم بعد هزيمته، القلوب هدف يسعى الإسلام في حياة الناس.</a:t>
            </a:r>
          </a:p>
          <a:p>
            <a:pPr algn="just" rtl="1">
              <a:spcBef>
                <a:spcPct val="50000"/>
              </a:spcBef>
            </a:pPr>
            <a:r>
              <a:rPr lang="ar-SA" altLang="en-US" b="1" dirty="0">
                <a:cs typeface="MCS Zamzam S_U normal." pitchFamily="2" charset="-78"/>
              </a:rPr>
              <a:t>سادساً:  لا ينفك اليهود عن الغدر والعدوان مهما أظهروا من هدوء أو استسلام، فهم </a:t>
            </a:r>
            <a:r>
              <a:rPr lang="ar-SA" altLang="en-US" b="1" dirty="0" err="1">
                <a:cs typeface="MCS Zamzam S_U normal." pitchFamily="2" charset="-78"/>
              </a:rPr>
              <a:t>محللوا</a:t>
            </a:r>
            <a:r>
              <a:rPr lang="ar-SA" altLang="en-US" b="1" dirty="0">
                <a:cs typeface="MCS Zamzam S_U normal." pitchFamily="2" charset="-78"/>
              </a:rPr>
              <a:t> كل </a:t>
            </a:r>
            <a:r>
              <a:rPr lang="ar-SA" altLang="en-US" b="1" dirty="0">
                <a:solidFill>
                  <a:schemeClr val="bg1"/>
                </a:solidFill>
                <a:cs typeface="MCS Zamzam S_U normal." pitchFamily="2" charset="-78"/>
              </a:rPr>
              <a:t>وسيلة توصلهم إلى أهدافهم.</a:t>
            </a:r>
            <a:endParaRPr lang="en-US" altLang="en-US" b="1" dirty="0">
              <a:solidFill>
                <a:schemeClr val="bg1"/>
              </a:solidFill>
              <a:cs typeface="MCS Zamzam S_U normal." pitchFamily="2" charset="-78"/>
            </a:endParaRPr>
          </a:p>
        </p:txBody>
      </p:sp>
      <p:sp>
        <p:nvSpPr>
          <p:cNvPr id="375812" name="WordArt 4">
            <a:hlinkClick r:id="rId2" action="ppaction://hlinksldjump"/>
          </p:cNvPr>
          <p:cNvSpPr>
            <a:spLocks noChangeArrowheads="1" noChangeShapeType="1" noTextEdit="1"/>
          </p:cNvSpPr>
          <p:nvPr/>
        </p:nvSpPr>
        <p:spPr bwMode="auto">
          <a:xfrm>
            <a:off x="381000" y="6181725"/>
            <a:ext cx="2362200" cy="676275"/>
          </a:xfrm>
          <a:prstGeom prst="rect">
            <a:avLst/>
          </a:prstGeom>
        </p:spPr>
        <p:txBody>
          <a:bodyPr wrap="none" fromWordArt="1">
            <a:prstTxWarp prst="textFadeUp">
              <a:avLst>
                <a:gd name="adj" fmla="val 7593"/>
              </a:avLst>
            </a:prstTxWarp>
          </a:bodyPr>
          <a:lstStyle/>
          <a:p>
            <a:pPr algn="ctr" rtl="1"/>
            <a:r>
              <a:rPr lang="ar-EG" sz="3600" kern="10" dirty="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WordArt 2"/>
          <p:cNvSpPr>
            <a:spLocks noChangeArrowheads="1" noChangeShapeType="1" noTextEdit="1"/>
          </p:cNvSpPr>
          <p:nvPr/>
        </p:nvSpPr>
        <p:spPr bwMode="auto">
          <a:xfrm>
            <a:off x="3124200" y="4724400"/>
            <a:ext cx="5638800" cy="1409700"/>
          </a:xfrm>
          <a:prstGeom prst="rect">
            <a:avLst/>
          </a:prstGeom>
        </p:spPr>
        <p:txBody>
          <a:bodyPr wrap="none" fromWordArt="1">
            <a:prstTxWarp prst="textFadeUp">
              <a:avLst>
                <a:gd name="adj" fmla="val 0"/>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ولا تنسونا من صالح دعائكم</a:t>
            </a:r>
          </a:p>
        </p:txBody>
      </p:sp>
      <p:sp>
        <p:nvSpPr>
          <p:cNvPr id="585731" name="WordArt 3"/>
          <p:cNvSpPr>
            <a:spLocks noChangeArrowheads="1" noChangeShapeType="1" noTextEdit="1"/>
          </p:cNvSpPr>
          <p:nvPr/>
        </p:nvSpPr>
        <p:spPr bwMode="auto">
          <a:xfrm>
            <a:off x="228600" y="3200400"/>
            <a:ext cx="2717800" cy="609600"/>
          </a:xfrm>
          <a:prstGeom prst="rect">
            <a:avLst/>
          </a:prstGeom>
        </p:spPr>
        <p:txBody>
          <a:bodyPr wrap="none" fromWordArt="1">
            <a:prstTxWarp prst="textFadeUp">
              <a:avLst>
                <a:gd name="adj" fmla="val 9991"/>
              </a:avLst>
            </a:prstTxWarp>
          </a:bodyPr>
          <a:lstStyle/>
          <a:p>
            <a:pPr algn="ctr" rtl="1"/>
            <a:r>
              <a:rPr lang="ar-EG" sz="3600" kern="10">
                <a:ln w="12700">
                  <a:solidFill>
                    <a:srgbClr val="00CC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l-Kharshi 10"/>
              </a:rPr>
              <a:t>معا على الدرب</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4046</TotalTime>
  <Words>2529</Words>
  <Application>Microsoft Office PowerPoint</Application>
  <PresentationFormat>عرض على الشاشة (3:4)‏</PresentationFormat>
  <Paragraphs>130</Paragraphs>
  <Slides>31</Slides>
  <Notes>1</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31</vt:i4>
      </vt:variant>
    </vt:vector>
  </HeadingPairs>
  <TitlesOfParts>
    <vt:vector size="33" baseType="lpstr">
      <vt:lpstr>رحلة</vt:lpstr>
      <vt:lpstr>Photo Editor Photo</vt:lpstr>
      <vt:lpstr>الشريحة 1</vt:lpstr>
      <vt:lpstr>محاضرات في فقه السيرة</vt:lpstr>
      <vt:lpstr>الشريحة 3</vt:lpstr>
      <vt:lpstr>سبب التسمية</vt:lpstr>
      <vt:lpstr>الشريحة 5</vt:lpstr>
      <vt:lpstr>الشريحة 6</vt:lpstr>
      <vt:lpstr>الشريحة 7</vt:lpstr>
      <vt:lpstr>توضيح الموقف بين النبي وأهل مكة:</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نتائج صلح الحديبية :</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356</cp:revision>
  <cp:lastPrinted>2000-05-14T05:39:45Z</cp:lastPrinted>
  <dcterms:created xsi:type="dcterms:W3CDTF">2000-02-25T19:54:01Z</dcterms:created>
  <dcterms:modified xsi:type="dcterms:W3CDTF">2012-04-02T15:32:52Z</dcterms:modified>
</cp:coreProperties>
</file>