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varScale="1">
        <p:scale>
          <a:sx n="69" d="100"/>
          <a:sy n="69" d="100"/>
        </p:scale>
        <p:origin x="-540"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bg>
      <p:bgRef idx="1002">
        <a:schemeClr val="bg2"/>
      </p:bgRef>
    </p:bg>
    <p:spTree>
      <p:nvGrpSpPr>
        <p:cNvPr id="1" name=""/>
        <p:cNvGrpSpPr/>
        <p:nvPr/>
      </p:nvGrpSpPr>
      <p:grpSpPr>
        <a:xfrm>
          <a:off x="0" y="0"/>
          <a:ext cx="0" cy="0"/>
          <a:chOff x="0" y="0"/>
          <a:chExt cx="0" cy="0"/>
        </a:xfrm>
      </p:grpSpPr>
      <p:sp>
        <p:nvSpPr>
          <p:cNvPr id="9" name="عنوان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ar-SA" smtClean="0"/>
              <a:t>انقر لتحرير نمط العنوان الرئيسي</a:t>
            </a:r>
            <a:endParaRPr kumimoji="0" lang="en-US"/>
          </a:p>
        </p:txBody>
      </p:sp>
      <p:sp>
        <p:nvSpPr>
          <p:cNvPr id="17" name="عنوان فرعي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
        <p:nvSpPr>
          <p:cNvPr id="30" name="عنصر نائب للتاريخ 29"/>
          <p:cNvSpPr>
            <a:spLocks noGrp="1"/>
          </p:cNvSpPr>
          <p:nvPr>
            <p:ph type="dt" sz="half" idx="10"/>
          </p:nvPr>
        </p:nvSpPr>
        <p:spPr/>
        <p:txBody>
          <a:bodyPr/>
          <a:lstStyle/>
          <a:p>
            <a:fld id="{EC183686-CC30-4BAC-86DC-7411B303A668}" type="datetimeFigureOut">
              <a:rPr lang="ar-SA" smtClean="0"/>
              <a:pPr/>
              <a:t>01/06/1433</a:t>
            </a:fld>
            <a:endParaRPr lang="ar-SA"/>
          </a:p>
        </p:txBody>
      </p:sp>
      <p:sp>
        <p:nvSpPr>
          <p:cNvPr id="19" name="عنصر نائب للتذييل 18"/>
          <p:cNvSpPr>
            <a:spLocks noGrp="1"/>
          </p:cNvSpPr>
          <p:nvPr>
            <p:ph type="ftr" sz="quarter" idx="11"/>
          </p:nvPr>
        </p:nvSpPr>
        <p:spPr/>
        <p:txBody>
          <a:bodyPr/>
          <a:lstStyle/>
          <a:p>
            <a:endParaRPr lang="ar-SA"/>
          </a:p>
        </p:txBody>
      </p:sp>
      <p:sp>
        <p:nvSpPr>
          <p:cNvPr id="27" name="عنصر نائب لرقم الشريحة 26"/>
          <p:cNvSpPr>
            <a:spLocks noGrp="1"/>
          </p:cNvSpPr>
          <p:nvPr>
            <p:ph type="sldNum" sz="quarter" idx="12"/>
          </p:nvPr>
        </p:nvSpPr>
        <p:spPr/>
        <p:txBody>
          <a:bodyPr/>
          <a:lstStyle/>
          <a:p>
            <a:fld id="{2D0B3CF8-B303-4BA0-83B3-D40DA87B509E}" type="slidenum">
              <a:rPr lang="ar-SA" smtClean="0"/>
              <a:pPr/>
              <a:t>‹#›</a:t>
            </a:fld>
            <a:endParaRPr lang="ar-SA"/>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محتوى 2"/>
          <p:cNvSpPr>
            <a:spLocks noGrp="1"/>
          </p:cNvSpPr>
          <p:nvPr>
            <p:ph idx="1"/>
          </p:nvPr>
        </p:nvSpPr>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EC183686-CC30-4BAC-86DC-7411B303A668}" type="datetimeFigureOut">
              <a:rPr lang="ar-SA" smtClean="0"/>
              <a:pPr/>
              <a:t>01/06/1433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2D0B3CF8-B303-4BA0-83B3-D40DA87B509E}"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bg>
      <p:bgRef idx="1002">
        <a:schemeClr val="bg2"/>
      </p:bgRef>
    </p:bg>
    <p:spTree>
      <p:nvGrpSpPr>
        <p:cNvPr id="1" name=""/>
        <p:cNvGrpSpPr/>
        <p:nvPr/>
      </p:nvGrpSpPr>
      <p:grpSpPr>
        <a:xfrm>
          <a:off x="0" y="0"/>
          <a:ext cx="0" cy="0"/>
          <a:chOff x="0" y="0"/>
          <a:chExt cx="0" cy="0"/>
        </a:xfrm>
      </p:grpSpPr>
      <p:sp>
        <p:nvSpPr>
          <p:cNvPr id="2" name="عنوان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EC183686-CC30-4BAC-86DC-7411B303A668}" type="datetimeFigureOut">
              <a:rPr lang="ar-SA" smtClean="0"/>
              <a:pPr/>
              <a:t>01/06/1433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2D0B3CF8-B303-4BA0-83B3-D40DA87B509E}" type="slidenum">
              <a:rPr lang="ar-SA" smtClean="0"/>
              <a:pPr/>
              <a:t>‹#›</a:t>
            </a:fld>
            <a:endParaRPr lang="ar-SA"/>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229600" cy="1143000"/>
          </a:xfrm>
        </p:spPr>
        <p:txBody>
          <a:bodyPr/>
          <a:lstStyle/>
          <a:p>
            <a:r>
              <a:rPr kumimoji="0" lang="ar-SA" smtClean="0"/>
              <a:t>انقر لتحرير نمط العنوان الرئيسي</a:t>
            </a:r>
            <a:endParaRPr kumimoji="0" lang="en-US"/>
          </a:p>
        </p:txBody>
      </p:sp>
      <p:sp>
        <p:nvSpPr>
          <p:cNvPr id="3" name="عنصر نائب للمحتوى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محتوى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p>
            <a:fld id="{EC183686-CC30-4BAC-86DC-7411B303A668}" type="datetimeFigureOut">
              <a:rPr lang="ar-SA" smtClean="0"/>
              <a:pPr/>
              <a:t>01/06/1433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2D0B3CF8-B303-4BA0-83B3-D40DA87B509E}"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229600" cy="1143000"/>
          </a:xfrm>
        </p:spPr>
        <p:txBody>
          <a:bodyPr tIns="45720" anchor="b"/>
          <a:lstStyle>
            <a:lvl1pPr>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5" name="عنصر نائب للمحتوى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عنصر نائب للمحتوى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0"/>
          </p:nvPr>
        </p:nvSpPr>
        <p:spPr/>
        <p:txBody>
          <a:bodyPr/>
          <a:lstStyle/>
          <a:p>
            <a:fld id="{EC183686-CC30-4BAC-86DC-7411B303A668}" type="datetimeFigureOut">
              <a:rPr lang="ar-SA" smtClean="0"/>
              <a:pPr/>
              <a:t>01/06/1433</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2D0B3CF8-B303-4BA0-83B3-D40DA87B509E}"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ar-SA" smtClean="0"/>
              <a:t>انقر لتحرير نمط العنوان الرئيسي</a:t>
            </a:r>
            <a:endParaRPr kumimoji="0" lang="en-US"/>
          </a:p>
        </p:txBody>
      </p:sp>
      <p:sp>
        <p:nvSpPr>
          <p:cNvPr id="3" name="عنصر نائب للتاريخ 2"/>
          <p:cNvSpPr>
            <a:spLocks noGrp="1"/>
          </p:cNvSpPr>
          <p:nvPr>
            <p:ph type="dt" sz="half" idx="10"/>
          </p:nvPr>
        </p:nvSpPr>
        <p:spPr/>
        <p:txBody>
          <a:bodyPr/>
          <a:lstStyle/>
          <a:p>
            <a:fld id="{EC183686-CC30-4BAC-86DC-7411B303A668}" type="datetimeFigureOut">
              <a:rPr lang="ar-SA" smtClean="0"/>
              <a:pPr/>
              <a:t>01/06/1433</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2D0B3CF8-B303-4BA0-83B3-D40DA87B509E}"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EC183686-CC30-4BAC-86DC-7411B303A668}" type="datetimeFigureOut">
              <a:rPr lang="ar-SA" smtClean="0"/>
              <a:pPr/>
              <a:t>01/06/1433</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2D0B3CF8-B303-4BA0-83B3-D40DA87B509E}"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p>
            <a:fld id="{EC183686-CC30-4BAC-86DC-7411B303A668}" type="datetimeFigureOut">
              <a:rPr lang="ar-SA" smtClean="0"/>
              <a:pPr/>
              <a:t>01/06/1433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2D0B3CF8-B303-4BA0-83B3-D40DA87B509E}"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9" name="مستطيل ذو زاوية واحدة مخدوشة ودائرية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مثلث قائم الزاوية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عنوان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ar-SA" smtClean="0"/>
              <a:t>انقر لتحرير نمط العنوان الرئيسي</a:t>
            </a:r>
            <a:endParaRPr kumimoji="0" lang="en-US"/>
          </a:p>
        </p:txBody>
      </p:sp>
      <p:sp>
        <p:nvSpPr>
          <p:cNvPr id="4" name="عنصر نائب للنص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EC183686-CC30-4BAC-86DC-7411B303A668}" type="datetimeFigureOut">
              <a:rPr lang="ar-SA" smtClean="0"/>
              <a:pPr/>
              <a:t>01/06/1433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a:xfrm>
            <a:off x="8077200" y="6356350"/>
            <a:ext cx="609600" cy="365125"/>
          </a:xfrm>
        </p:spPr>
        <p:txBody>
          <a:bodyPr/>
          <a:lstStyle/>
          <a:p>
            <a:fld id="{2D0B3CF8-B303-4BA0-83B3-D40DA87B509E}" type="slidenum">
              <a:rPr lang="ar-SA" smtClean="0"/>
              <a:pPr/>
              <a:t>‹#›</a:t>
            </a:fld>
            <a:endParaRPr lang="ar-SA"/>
          </a:p>
        </p:txBody>
      </p:sp>
      <p:sp>
        <p:nvSpPr>
          <p:cNvPr id="3" name="عنصر نائب للصورة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ar-SA" smtClean="0"/>
              <a:t>انقر فوق الرمز لإضافة صورة</a:t>
            </a:r>
            <a:endParaRPr kumimoji="0" lang="en-US" dirty="0"/>
          </a:p>
        </p:txBody>
      </p:sp>
      <p:sp>
        <p:nvSpPr>
          <p:cNvPr id="10" name="شكل حر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شكل حر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EC183686-CC30-4BAC-86DC-7411B303A668}" type="datetimeFigureOut">
              <a:rPr lang="ar-SA" smtClean="0"/>
              <a:pPr/>
              <a:t>01/06/1433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2D0B3CF8-B303-4BA0-83B3-D40DA87B509E}"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914401"/>
            <a:ext cx="2057400" cy="5211763"/>
          </a:xfrm>
        </p:spPr>
        <p:txBody>
          <a:bodyPr vert="eaVer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914401"/>
            <a:ext cx="6019800" cy="5211763"/>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EC183686-CC30-4BAC-86DC-7411B303A668}" type="datetimeFigureOut">
              <a:rPr lang="ar-SA" smtClean="0"/>
              <a:pPr/>
              <a:t>01/06/1433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2D0B3CF8-B303-4BA0-83B3-D40DA87B509E}"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شكل حر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شكل حر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عنصر نائب للعنوان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ar-SA" smtClean="0"/>
              <a:t>انقر لتحرير نمط العنوان الرئيسي</a:t>
            </a:r>
            <a:endParaRPr kumimoji="0" lang="en-US"/>
          </a:p>
        </p:txBody>
      </p:sp>
      <p:sp>
        <p:nvSpPr>
          <p:cNvPr id="30" name="عنصر نائب للنص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0" name="عنصر نائب للتاريخ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EC183686-CC30-4BAC-86DC-7411B303A668}" type="datetimeFigureOut">
              <a:rPr lang="ar-SA" smtClean="0"/>
              <a:pPr/>
              <a:t>01/06/1433</a:t>
            </a:fld>
            <a:endParaRPr lang="ar-SA"/>
          </a:p>
        </p:txBody>
      </p:sp>
      <p:sp>
        <p:nvSpPr>
          <p:cNvPr id="22" name="عنصر نائب للتذييل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ar-SA"/>
          </a:p>
        </p:txBody>
      </p:sp>
      <p:sp>
        <p:nvSpPr>
          <p:cNvPr id="18" name="عنصر نائب لرقم الشريحة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2D0B3CF8-B303-4BA0-83B3-D40DA87B509E}" type="slidenum">
              <a:rPr lang="ar-SA" smtClean="0"/>
              <a:pPr/>
              <a:t>‹#›</a:t>
            </a:fld>
            <a:endParaRPr lang="ar-SA"/>
          </a:p>
        </p:txBody>
      </p:sp>
      <p:grpSp>
        <p:nvGrpSpPr>
          <p:cNvPr id="2" name="مجموعة 1"/>
          <p:cNvGrpSpPr/>
          <p:nvPr/>
        </p:nvGrpSpPr>
        <p:grpSpPr>
          <a:xfrm>
            <a:off x="-19017" y="202408"/>
            <a:ext cx="9180548" cy="649224"/>
            <a:chOff x="-19045" y="216550"/>
            <a:chExt cx="9180548" cy="649224"/>
          </a:xfrm>
        </p:grpSpPr>
        <p:sp>
          <p:nvSpPr>
            <p:cNvPr id="12" name="شكل حر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شكل حر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1"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r" rtl="1"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r" rtl="1"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r" rtl="1"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r" rtl="1"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r" rtl="1"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r" rtl="1"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r" rtl="1"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r" rtl="1"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r" rtl="1"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hyperlink" Target="http://www.islamdoor.com/K3/wadah.htm" TargetMode="Externa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hyperlink" Target="http://www.islamdoor.com/K3/wadah.htm" TargetMode="Externa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hyperlink" Target="http://www.islamdoor.com/K3/wadah.htm" TargetMode="Externa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hyperlink" Target="http://www.islamdoor.com/K3/wadah.htm" TargetMode="Externa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hyperlink" Target="http://www.islamdoor.com/K3/wadah.htm" TargetMode="Externa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hyperlink" Target="http://www.islamdoor.com/K3/wadah.htm" TargetMode="Externa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hyperlink" Target="http://www.islamdoor.com/K3/wadah.htm" TargetMode="Externa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hyperlink" Target="http://www.islamdoor.com/K3/wadah.htm" TargetMode="Externa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533400" y="571480"/>
            <a:ext cx="7851648" cy="1857388"/>
          </a:xfrm>
        </p:spPr>
        <p:txBody>
          <a:bodyPr>
            <a:normAutofit/>
          </a:bodyPr>
          <a:lstStyle/>
          <a:p>
            <a:r>
              <a:rPr lang="ar-SA" dirty="0" smtClean="0">
                <a:solidFill>
                  <a:srgbClr val="FF0000"/>
                </a:solidFill>
              </a:rPr>
              <a:t>غزوة تبوك ( في رجب سنة 9 هـ)</a:t>
            </a:r>
            <a:r>
              <a:rPr lang="en-US" dirty="0" smtClean="0">
                <a:solidFill>
                  <a:srgbClr val="FF0000"/>
                </a:solidFill>
              </a:rPr>
              <a:t> </a:t>
            </a:r>
            <a:br>
              <a:rPr lang="en-US" dirty="0" smtClean="0">
                <a:solidFill>
                  <a:srgbClr val="FF0000"/>
                </a:solidFill>
              </a:rPr>
            </a:br>
            <a:endParaRPr lang="ar-SA" dirty="0">
              <a:solidFill>
                <a:srgbClr val="FF0000"/>
              </a:solidFill>
            </a:endParaRPr>
          </a:p>
        </p:txBody>
      </p:sp>
      <p:sp>
        <p:nvSpPr>
          <p:cNvPr id="3" name="عنوان فرعي 2"/>
          <p:cNvSpPr>
            <a:spLocks noGrp="1"/>
          </p:cNvSpPr>
          <p:nvPr>
            <p:ph type="subTitle" idx="1"/>
          </p:nvPr>
        </p:nvSpPr>
        <p:spPr>
          <a:xfrm>
            <a:off x="533400" y="1571612"/>
            <a:ext cx="7854696" cy="4929222"/>
          </a:xfrm>
        </p:spPr>
        <p:txBody>
          <a:bodyPr/>
          <a:lstStyle/>
          <a:p>
            <a:r>
              <a:rPr lang="ar-SA" b="1" dirty="0" smtClean="0"/>
              <a:t>   إن غزوة فتح مكة كانت غزوة فاصلة بين الحق والباطل ، لم يبق بعدها مجال للريبة والظن في رسالة محمد(صلى الله عليه وسلم) عند العرب ، ولذلك انقلب المجرى تماماً ، ودخل الناس في دين اللّه أفواجاً </a:t>
            </a:r>
            <a:r>
              <a:rPr lang="ar-SA" b="1" dirty="0" err="1" smtClean="0"/>
              <a:t>ـ</a:t>
            </a:r>
            <a:r>
              <a:rPr lang="ar-SA" b="1" dirty="0" smtClean="0"/>
              <a:t> ومن العدد الذي حضر في حجة الوداع </a:t>
            </a:r>
            <a:r>
              <a:rPr lang="ar-SA" b="1" dirty="0" err="1" smtClean="0"/>
              <a:t>ـ</a:t>
            </a:r>
            <a:r>
              <a:rPr lang="ar-SA" b="1" dirty="0" smtClean="0"/>
              <a:t> وانتهت المتاعب الداخلية ، واستراح المسلمون لتعليم شرائع الله ، وبث دعوة الإسلام ‏.</a:t>
            </a:r>
            <a:endParaRPr lang="en-US" dirty="0" smtClean="0"/>
          </a:p>
          <a:p>
            <a:r>
              <a:rPr lang="ar-SA" b="1" dirty="0" smtClean="0"/>
              <a:t>‏ قد سبق الحديث عن غزوة مؤتة، وما كان لها من الأثر البالغ في سمعة المسلمين وعلو مكانتهم، في حين بقي الرومان يتحسرون على نتائج تلك المعركة، وإن لم يكن فيها نصر ظاهر لأهل الإسلام، ومن ذلك الوقت وهم يفكرون ويعدون العدة لضرب الإسلام القوة الضاربة في عمق الصحراء التي أضحت تشكل الخطر الوحيد على أمة الروم.</a:t>
            </a:r>
            <a:endParaRPr lang="ar-SA"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533400" y="571480"/>
            <a:ext cx="7851648" cy="1857388"/>
          </a:xfrm>
        </p:spPr>
        <p:txBody>
          <a:bodyPr>
            <a:normAutofit/>
          </a:bodyPr>
          <a:lstStyle/>
          <a:p>
            <a:pPr algn="ctr"/>
            <a:r>
              <a:rPr lang="ar-SA" dirty="0" smtClean="0"/>
              <a:t> </a:t>
            </a:r>
            <a:r>
              <a:rPr lang="en-US" dirty="0" smtClean="0"/>
              <a:t> </a:t>
            </a:r>
            <a:r>
              <a:rPr lang="ar-SA" dirty="0" smtClean="0">
                <a:solidFill>
                  <a:srgbClr val="FF0000"/>
                </a:solidFill>
              </a:rPr>
              <a:t>سبب الغزوة </a:t>
            </a:r>
            <a:r>
              <a:rPr lang="en-US" dirty="0" smtClean="0"/>
              <a:t>  </a:t>
            </a:r>
            <a:br>
              <a:rPr lang="en-US" dirty="0" smtClean="0"/>
            </a:br>
            <a:endParaRPr lang="ar-SA" dirty="0"/>
          </a:p>
        </p:txBody>
      </p:sp>
      <p:sp>
        <p:nvSpPr>
          <p:cNvPr id="3" name="عنوان فرعي 2"/>
          <p:cNvSpPr>
            <a:spLocks noGrp="1"/>
          </p:cNvSpPr>
          <p:nvPr>
            <p:ph type="subTitle" idx="1"/>
          </p:nvPr>
        </p:nvSpPr>
        <p:spPr>
          <a:xfrm>
            <a:off x="533400" y="1571612"/>
            <a:ext cx="7854696" cy="4929222"/>
          </a:xfrm>
        </p:spPr>
        <p:txBody>
          <a:bodyPr/>
          <a:lstStyle/>
          <a:p>
            <a:r>
              <a:rPr lang="ar-SA" b="1" dirty="0" smtClean="0"/>
              <a:t>  </a:t>
            </a:r>
            <a:r>
              <a:rPr lang="ar-SA" sz="2800" b="1" dirty="0" smtClean="0"/>
              <a:t> إلا أنه كانت هناك قوة تعرضت للمسلمين من غير مبرر ، وهي قوة الرومان </a:t>
            </a:r>
            <a:r>
              <a:rPr lang="ar-SA" sz="2800" b="1" dirty="0" err="1" smtClean="0"/>
              <a:t>ـ</a:t>
            </a:r>
            <a:r>
              <a:rPr lang="ar-SA" sz="2800" b="1" dirty="0" smtClean="0"/>
              <a:t> أكبر قوة عسكرية ظهرت على وجه الأرض في ذلك الزمان </a:t>
            </a:r>
            <a:r>
              <a:rPr lang="ar-SA" sz="2800" b="1" dirty="0" err="1" smtClean="0"/>
              <a:t>ـ</a:t>
            </a:r>
            <a:r>
              <a:rPr lang="ar-SA" sz="2800" b="1" dirty="0" smtClean="0"/>
              <a:t> وقد عرفنا فيما تقدم أن بداية هذا التعرض كانت بقتل سفير رسول اللّه(صلى الله عليه وسلم)  </a:t>
            </a:r>
            <a:r>
              <a:rPr lang="ar-SA" sz="2800" b="1" dirty="0" err="1" smtClean="0"/>
              <a:t>ـ</a:t>
            </a:r>
            <a:r>
              <a:rPr lang="ar-SA" sz="2800" b="1" dirty="0" smtClean="0"/>
              <a:t> الحارث بن </a:t>
            </a:r>
            <a:r>
              <a:rPr lang="ar-SA" sz="2800" b="1" dirty="0" err="1" smtClean="0"/>
              <a:t>عمير</a:t>
            </a:r>
            <a:r>
              <a:rPr lang="ar-SA" sz="2800" b="1" dirty="0" smtClean="0"/>
              <a:t> </a:t>
            </a:r>
            <a:r>
              <a:rPr lang="ar-SA" sz="2800" b="1" dirty="0" err="1" smtClean="0"/>
              <a:t>الأزدي</a:t>
            </a:r>
            <a:r>
              <a:rPr lang="ar-SA" sz="2800" b="1" dirty="0" smtClean="0"/>
              <a:t> ـ على يدي شُرَحْبِيل بن عمرو الغساني ، حينما كان السفير يحمل رسالة النبي(صلى الله عليه وسلم)  إلى عظيم بُصْرَي، وأن النبي(صلى الله عليه وسلم)  أرسل بعد ذلك سرية زيد بن حارثة التي اصطدمت بالرومان اصطداماً عنيفاً في مؤتة ، ولم تنجح في أخذ الثأر من أولئك الظالمين المتغطرسين ، إلا أنها تركت أروع أثر في نفوس العرب ، قريبهم وبعيدهم ‏.‏</a:t>
            </a:r>
            <a:endParaRPr lang="en-US" sz="2800" dirty="0" smtClean="0"/>
          </a:p>
          <a:p>
            <a:endParaRPr lang="ar-SA"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533400" y="571480"/>
            <a:ext cx="7851648" cy="1857388"/>
          </a:xfrm>
        </p:spPr>
        <p:txBody>
          <a:bodyPr>
            <a:normAutofit/>
          </a:bodyPr>
          <a:lstStyle/>
          <a:p>
            <a:pPr algn="ctr"/>
            <a:r>
              <a:rPr lang="ar-SA" dirty="0" smtClean="0"/>
              <a:t> </a:t>
            </a:r>
            <a:r>
              <a:rPr lang="en-US" dirty="0" smtClean="0"/>
              <a:t> </a:t>
            </a:r>
            <a:r>
              <a:rPr lang="ar-SA" dirty="0" smtClean="0">
                <a:solidFill>
                  <a:srgbClr val="FF0000"/>
                </a:solidFill>
              </a:rPr>
              <a:t>سبب الغزوة </a:t>
            </a:r>
            <a:r>
              <a:rPr lang="en-US" dirty="0" smtClean="0"/>
              <a:t>  </a:t>
            </a:r>
            <a:br>
              <a:rPr lang="en-US" dirty="0" smtClean="0"/>
            </a:br>
            <a:endParaRPr lang="ar-SA" dirty="0"/>
          </a:p>
        </p:txBody>
      </p:sp>
      <p:sp>
        <p:nvSpPr>
          <p:cNvPr id="3" name="عنوان فرعي 2"/>
          <p:cNvSpPr>
            <a:spLocks noGrp="1"/>
          </p:cNvSpPr>
          <p:nvPr>
            <p:ph type="subTitle" idx="1"/>
          </p:nvPr>
        </p:nvSpPr>
        <p:spPr>
          <a:xfrm>
            <a:off x="533400" y="1571612"/>
            <a:ext cx="7854696" cy="4929222"/>
          </a:xfrm>
        </p:spPr>
        <p:txBody>
          <a:bodyPr/>
          <a:lstStyle/>
          <a:p>
            <a:r>
              <a:rPr lang="ar-SA" b="1" dirty="0" smtClean="0"/>
              <a:t> </a:t>
            </a:r>
            <a:r>
              <a:rPr lang="ar-SA" sz="2800" b="1" dirty="0" smtClean="0"/>
              <a:t>    ولم يكن قيصر ليصرف نظره عما كان لمعركة مؤتة من الأثر الكبير لصالح المسلمين ، وعما كان يطمح إليه بعد ذلك كثير من قبائل العرب من استقلالهم عن قيصر ، </a:t>
            </a:r>
            <a:r>
              <a:rPr lang="ar-SA" sz="2800" b="1" dirty="0" err="1" smtClean="0"/>
              <a:t>ومواطأتهم</a:t>
            </a:r>
            <a:r>
              <a:rPr lang="ar-SA" sz="2800" b="1" dirty="0" smtClean="0"/>
              <a:t> للمسلمين ، إن هذا كان خطراً يتقدم ويخطو إلى حدوده خطوة بعد خطوة ، ويهدد الثغور الشامية التي تجاور العرب ، فكان يرى أن القضاء يجب على قوة المسلمين قبل أن تتجسد في صورة خطر عظيم لا يمكن القضاء عليها ، وقبل أن تثير القلاقل والثورات في المناطق العربية المجاورة للرومان ‏.‏</a:t>
            </a:r>
            <a:endParaRPr lang="en-US" sz="2800" dirty="0" smtClean="0"/>
          </a:p>
          <a:p>
            <a:r>
              <a:rPr lang="ar-SA" sz="2800" b="1" dirty="0" smtClean="0"/>
              <a:t>   ونظراً إلى هذه المصالح ، لم يقض قيصر بعد معركة مؤتة سنة كاملة حتى أخذ يهيئ الجيش مـن الرومـان والعرب التابعة لهم من آل غسان وغيرهم ، وبدأ يجهز لمعركة دامية فاصلة‏ .‏</a:t>
            </a:r>
            <a:endParaRPr lang="en-US" sz="2800" dirty="0" smtClean="0"/>
          </a:p>
          <a:p>
            <a:endParaRPr lang="en-US" sz="2800" dirty="0" smtClean="0"/>
          </a:p>
          <a:p>
            <a:endParaRPr lang="ar-SA"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533400" y="285728"/>
            <a:ext cx="7851648" cy="1285884"/>
          </a:xfrm>
        </p:spPr>
        <p:txBody>
          <a:bodyPr>
            <a:normAutofit fontScale="90000"/>
          </a:bodyPr>
          <a:lstStyle/>
          <a:p>
            <a:pPr algn="ctr"/>
            <a:r>
              <a:rPr lang="ar-SA" dirty="0" smtClean="0"/>
              <a:t> </a:t>
            </a:r>
            <a:r>
              <a:rPr lang="en-US" dirty="0" smtClean="0"/>
              <a:t>   </a:t>
            </a:r>
            <a:br>
              <a:rPr lang="en-US" dirty="0" smtClean="0"/>
            </a:br>
            <a:r>
              <a:rPr lang="ar-SA" dirty="0" smtClean="0"/>
              <a:t> </a:t>
            </a:r>
            <a:r>
              <a:rPr lang="en-US" dirty="0" smtClean="0"/>
              <a:t>  </a:t>
            </a:r>
            <a:br>
              <a:rPr lang="en-US" dirty="0" smtClean="0"/>
            </a:br>
            <a:r>
              <a:rPr lang="ar-SA" dirty="0" smtClean="0"/>
              <a:t> </a:t>
            </a:r>
            <a:r>
              <a:rPr lang="ar-SA" dirty="0" smtClean="0">
                <a:solidFill>
                  <a:srgbClr val="FF0000"/>
                </a:solidFill>
              </a:rPr>
              <a:t>الأخبار العامة عن استعداد الرومان وغسان </a:t>
            </a:r>
            <a:endParaRPr lang="ar-SA" dirty="0">
              <a:solidFill>
                <a:srgbClr val="FF0000"/>
              </a:solidFill>
            </a:endParaRPr>
          </a:p>
        </p:txBody>
      </p:sp>
      <p:sp>
        <p:nvSpPr>
          <p:cNvPr id="3" name="عنوان فرعي 2"/>
          <p:cNvSpPr>
            <a:spLocks noGrp="1"/>
          </p:cNvSpPr>
          <p:nvPr>
            <p:ph type="subTitle" idx="1"/>
          </p:nvPr>
        </p:nvSpPr>
        <p:spPr>
          <a:xfrm>
            <a:off x="533400" y="1571612"/>
            <a:ext cx="7854696" cy="4929222"/>
          </a:xfrm>
        </p:spPr>
        <p:txBody>
          <a:bodyPr>
            <a:normAutofit fontScale="92500" lnSpcReduction="20000"/>
          </a:bodyPr>
          <a:lstStyle/>
          <a:p>
            <a:r>
              <a:rPr lang="ar-SA" b="1" dirty="0" smtClean="0"/>
              <a:t> </a:t>
            </a:r>
            <a:r>
              <a:rPr lang="ar-SA" sz="2800" b="1" dirty="0" smtClean="0"/>
              <a:t>       وكانت الأنباء تترامى إلى المدينة بإعداد الرومان ، للقيام بغزوة حاسمة ضد المسلمين ، حتى كان الخوف </a:t>
            </a:r>
            <a:r>
              <a:rPr lang="ar-SA" sz="2800" b="1" dirty="0" err="1" smtClean="0"/>
              <a:t>يتسورهم</a:t>
            </a:r>
            <a:r>
              <a:rPr lang="ar-SA" sz="2800" b="1" dirty="0" smtClean="0"/>
              <a:t> كل حين ، لا يسمعون صوتاً غير معتاد إلا </a:t>
            </a:r>
            <a:r>
              <a:rPr lang="ar-SA" sz="2800" b="1" dirty="0" err="1" smtClean="0"/>
              <a:t>ويظنونه</a:t>
            </a:r>
            <a:r>
              <a:rPr lang="ar-SA" sz="2800" b="1" dirty="0" smtClean="0"/>
              <a:t> زحف الرومان ، ‏ويظهر ذلك جلياً مما وقع لعمر بن الخطاب ، فقد كان النبي(صلى الله عليه وسلم)  </a:t>
            </a:r>
            <a:r>
              <a:rPr lang="ar-SA" sz="2800" b="1" dirty="0" err="1" smtClean="0"/>
              <a:t>آلى</a:t>
            </a:r>
            <a:r>
              <a:rPr lang="ar-SA" sz="2800" b="1" dirty="0" smtClean="0"/>
              <a:t> من نسائه شهراً في هذه السنة (  9هـ ) وكان هجرهن واعتزل عنهن في مشربة له ، ولم يفطن الصحابة إلى حقيقة الأمر في بدايته ، فظنوا أن النبي(صلى الله عليه وسلم)  طلقهن ، فسرى فيهم الهم والحزن والقلق‏ ،‏ يقول عمر بن الخطاب </a:t>
            </a:r>
            <a:r>
              <a:rPr lang="ar-SA" sz="2800" b="1" dirty="0" err="1" smtClean="0"/>
              <a:t>ـ</a:t>
            </a:r>
            <a:r>
              <a:rPr lang="ar-SA" sz="2800" b="1" dirty="0" smtClean="0"/>
              <a:t> وهو يروي هذه القصة ‏:‏ وكان لي صاحب من الأنصار إذا غبت أتاني بالخبر ، وإذا غاب كنت آتية أنا بالخبر </a:t>
            </a:r>
            <a:r>
              <a:rPr lang="ar-SA" sz="2800" b="1" dirty="0" err="1" smtClean="0"/>
              <a:t>ـ</a:t>
            </a:r>
            <a:r>
              <a:rPr lang="ar-SA" sz="2800" b="1" dirty="0" smtClean="0"/>
              <a:t> وكانا يسكنان في </a:t>
            </a:r>
            <a:r>
              <a:rPr lang="ar-SA" sz="2800" b="1" dirty="0" err="1" smtClean="0"/>
              <a:t>عوالي</a:t>
            </a:r>
            <a:r>
              <a:rPr lang="ar-SA" sz="2800" b="1" dirty="0" smtClean="0"/>
              <a:t> المدينة ، يتناوبان إلى النبي(صلى الله عليه وسلم)  </a:t>
            </a:r>
            <a:r>
              <a:rPr lang="ar-SA" sz="2800" b="1" dirty="0" err="1" smtClean="0"/>
              <a:t>ـ</a:t>
            </a:r>
            <a:r>
              <a:rPr lang="ar-SA" sz="2800" b="1" dirty="0" smtClean="0"/>
              <a:t> ونحن نتخوف ملكاً من ملوك غسان ذكر لنا أنه يريد أن يسير إلينا ، فقد امتلأت صدورنا منه ، فإذا صاحبي الأنصاري يدق الباب ، فقال ‏:‏ افتح ، افتح ، فقلت ‏:‏ جاء الغساني ‏؟‏ فقال ‏:‏ بل أشد من ذلك ، اعتزل رسول اللّه(صلى الله عليه وسلم)  أزواجه ‏.‏‏.‏‏.‏ الحديث ‏.‏</a:t>
            </a:r>
            <a:endParaRPr lang="en-US" sz="2800" dirty="0" smtClean="0"/>
          </a:p>
          <a:p>
            <a:endParaRPr lang="en-US" sz="2800" dirty="0" smtClean="0"/>
          </a:p>
          <a:p>
            <a:endParaRPr lang="ar-SA"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533400" y="285728"/>
            <a:ext cx="7851648" cy="1285884"/>
          </a:xfrm>
        </p:spPr>
        <p:txBody>
          <a:bodyPr>
            <a:normAutofit fontScale="90000"/>
          </a:bodyPr>
          <a:lstStyle/>
          <a:p>
            <a:pPr algn="ctr"/>
            <a:r>
              <a:rPr lang="ar-SA" dirty="0" smtClean="0"/>
              <a:t> </a:t>
            </a:r>
            <a:r>
              <a:rPr lang="en-US" dirty="0" smtClean="0"/>
              <a:t>   </a:t>
            </a:r>
            <a:br>
              <a:rPr lang="en-US" dirty="0" smtClean="0"/>
            </a:br>
            <a:r>
              <a:rPr lang="ar-SA" dirty="0" smtClean="0"/>
              <a:t> </a:t>
            </a:r>
            <a:r>
              <a:rPr lang="en-US" dirty="0" smtClean="0"/>
              <a:t>  </a:t>
            </a:r>
            <a:br>
              <a:rPr lang="en-US" dirty="0" smtClean="0"/>
            </a:br>
            <a:r>
              <a:rPr lang="ar-SA" dirty="0" smtClean="0"/>
              <a:t> </a:t>
            </a:r>
            <a:r>
              <a:rPr lang="ar-SA" dirty="0" smtClean="0">
                <a:solidFill>
                  <a:srgbClr val="FF0000"/>
                </a:solidFill>
              </a:rPr>
              <a:t>الأخبار العامة عن استعداد الرومان وغسان </a:t>
            </a:r>
            <a:endParaRPr lang="ar-SA" dirty="0">
              <a:solidFill>
                <a:srgbClr val="FF0000"/>
              </a:solidFill>
            </a:endParaRPr>
          </a:p>
        </p:txBody>
      </p:sp>
      <p:sp>
        <p:nvSpPr>
          <p:cNvPr id="3" name="عنوان فرعي 2"/>
          <p:cNvSpPr>
            <a:spLocks noGrp="1"/>
          </p:cNvSpPr>
          <p:nvPr>
            <p:ph type="subTitle" idx="1"/>
          </p:nvPr>
        </p:nvSpPr>
        <p:spPr>
          <a:xfrm>
            <a:off x="533400" y="1571612"/>
            <a:ext cx="7854696" cy="4929222"/>
          </a:xfrm>
        </p:spPr>
        <p:txBody>
          <a:bodyPr>
            <a:normAutofit fontScale="92500" lnSpcReduction="10000"/>
          </a:bodyPr>
          <a:lstStyle/>
          <a:p>
            <a:r>
              <a:rPr lang="ar-SA" b="1" dirty="0" smtClean="0"/>
              <a:t> </a:t>
            </a:r>
            <a:r>
              <a:rPr lang="ar-SA" sz="2800" b="1" dirty="0" smtClean="0"/>
              <a:t>      وفي لفظ آخر ( أنه قال )‏ :‏ وكنا تحدثنا أن آل غسان تنعل النعال لغزونا ، فنزل صاحبي يوم نَوْبَتِهِ ، فرجع عشاء ، فضرب بابي ضرباً شديداً وقال ‏:‏ أنائم هو ‏؟‏ ففزعت ، فخرجت إليه ، وقال‏ :‏ حدث أمر عظيم ‏.‏ فقلت‏ :‏ ما هو ‏؟‏ أجاءت غسان ‏؟‏ قال‏ :‏ لا بل أعظم منه وأطول ، طلق رسول اللّه(صلى الله عليه وسلم)  نساءه ‏.‏‏.‏‏.‏ الحديث‏ .‏</a:t>
            </a:r>
            <a:endParaRPr lang="en-US" sz="2800" dirty="0" smtClean="0"/>
          </a:p>
          <a:p>
            <a:r>
              <a:rPr lang="ar-SA" sz="2800" b="1" dirty="0" smtClean="0"/>
              <a:t>   وهذا يدل على خطورة الموقف ، الذي كان يواجهه المسلمون بالنسبة إلى الرومان ، ويزيد ذلك تأكداً ما فعله المنافقون حينما نقلت إلى المدينة أخبار إعداد الرومان ، فبرغم ما رآه هؤلاء المنافقون من نجاح رسول اللّه(صلى الله عليه وسلم)  في كل الميادين ، وأنه لا يوجل من سلطان على ظهر الأرض ، بل يذيب كل ما يعترض في طريقه من عوائق </a:t>
            </a:r>
            <a:r>
              <a:rPr lang="ar-SA" sz="2800" b="1" dirty="0" err="1" smtClean="0"/>
              <a:t>ـ</a:t>
            </a:r>
            <a:r>
              <a:rPr lang="ar-SA" sz="2800" b="1" dirty="0" smtClean="0"/>
              <a:t> برغم هذا كله </a:t>
            </a:r>
            <a:r>
              <a:rPr lang="ar-SA" sz="2800" b="1" dirty="0" err="1" smtClean="0"/>
              <a:t>ـ</a:t>
            </a:r>
            <a:r>
              <a:rPr lang="ar-SA" sz="2800" b="1" dirty="0" smtClean="0"/>
              <a:t> طفق هؤلاء المنافقون يأملون في تحقق ما كانوا يخفونه في صدورهم ، وما كانوا </a:t>
            </a:r>
            <a:r>
              <a:rPr lang="ar-SA" sz="2800" b="1" dirty="0" err="1" smtClean="0"/>
              <a:t>يتربصونه</a:t>
            </a:r>
            <a:r>
              <a:rPr lang="ar-SA" sz="2800" b="1" dirty="0" smtClean="0"/>
              <a:t> من الشر بالإسلام وأهله ‏.‏ ونظراً إلى قرب تحقق آمالهم </a:t>
            </a:r>
            <a:r>
              <a:rPr lang="ar-SA" sz="2800" b="1" dirty="0" err="1" smtClean="0"/>
              <a:t>أنشأوا</a:t>
            </a:r>
            <a:r>
              <a:rPr lang="ar-SA" sz="2800" b="1" dirty="0" smtClean="0"/>
              <a:t> وكرة للدس والتآمر ،  </a:t>
            </a:r>
            <a:endParaRPr lang="en-US" sz="2800" dirty="0" smtClean="0"/>
          </a:p>
          <a:p>
            <a:endParaRPr lang="en-US" sz="2800" dirty="0" smtClean="0"/>
          </a:p>
          <a:p>
            <a:endParaRPr lang="ar-SA"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533400" y="285728"/>
            <a:ext cx="7851648" cy="1285884"/>
          </a:xfrm>
        </p:spPr>
        <p:txBody>
          <a:bodyPr>
            <a:normAutofit fontScale="90000"/>
          </a:bodyPr>
          <a:lstStyle/>
          <a:p>
            <a:pPr algn="ctr"/>
            <a:r>
              <a:rPr lang="ar-SA" dirty="0" smtClean="0"/>
              <a:t> </a:t>
            </a:r>
            <a:r>
              <a:rPr lang="en-US" dirty="0" smtClean="0"/>
              <a:t>   </a:t>
            </a:r>
            <a:br>
              <a:rPr lang="en-US" dirty="0" smtClean="0"/>
            </a:br>
            <a:r>
              <a:rPr lang="ar-SA" dirty="0" smtClean="0"/>
              <a:t> </a:t>
            </a:r>
            <a:r>
              <a:rPr lang="en-US" dirty="0" smtClean="0"/>
              <a:t>  </a:t>
            </a:r>
            <a:br>
              <a:rPr lang="en-US" dirty="0" smtClean="0"/>
            </a:br>
            <a:r>
              <a:rPr lang="ar-SA" dirty="0" smtClean="0"/>
              <a:t> </a:t>
            </a:r>
            <a:r>
              <a:rPr lang="ar-SA" dirty="0" smtClean="0">
                <a:solidFill>
                  <a:srgbClr val="FF0000"/>
                </a:solidFill>
              </a:rPr>
              <a:t>الأخبار العامة عن استعداد الرومان وغسان </a:t>
            </a:r>
            <a:endParaRPr lang="ar-SA" dirty="0">
              <a:solidFill>
                <a:srgbClr val="FF0000"/>
              </a:solidFill>
            </a:endParaRPr>
          </a:p>
        </p:txBody>
      </p:sp>
      <p:sp>
        <p:nvSpPr>
          <p:cNvPr id="3" name="عنوان فرعي 2"/>
          <p:cNvSpPr>
            <a:spLocks noGrp="1"/>
          </p:cNvSpPr>
          <p:nvPr>
            <p:ph type="subTitle" idx="1"/>
          </p:nvPr>
        </p:nvSpPr>
        <p:spPr>
          <a:xfrm>
            <a:off x="533400" y="1571612"/>
            <a:ext cx="7854696" cy="4929222"/>
          </a:xfrm>
        </p:spPr>
        <p:txBody>
          <a:bodyPr>
            <a:normAutofit/>
          </a:bodyPr>
          <a:lstStyle/>
          <a:p>
            <a:r>
              <a:rPr lang="ar-SA" b="1" dirty="0" smtClean="0"/>
              <a:t> </a:t>
            </a:r>
            <a:r>
              <a:rPr lang="ar-SA" sz="2800" b="1" dirty="0" smtClean="0"/>
              <a:t>    ، في صورة مسجد ، وهو مسجد الضِّرَار ، أسسوه كفراً وتفريقاً بين المؤمنين وإرصاداً لمن حارب اللّه ورسوله ، وعرضوا على رسول اللّه(صلى الله عليه وسلم)  أن يصلي فيه ، وإنما مرامهم بذلك أن يخدعوا المؤمنين فلا يفطنوا ما يؤتى به في هذا المسجد من الدس والمؤامرة ضدهم ، ولا يلتفتوا إلى من يرده ويصدر عنه ، فيصير وكرة مأمونة لهؤلاء المنافقين ولرفقائهم في الخارج ، ولكن رسول اللّه(صلى الله عليه وسلم)  أخر الصلاة فيه </a:t>
            </a:r>
            <a:r>
              <a:rPr lang="ar-SA" sz="2800" b="1" dirty="0" smtClean="0"/>
              <a:t>ـ</a:t>
            </a:r>
            <a:r>
              <a:rPr lang="en-GB" sz="2800" b="1" dirty="0" smtClean="0"/>
              <a:t> </a:t>
            </a:r>
            <a:r>
              <a:rPr lang="ar-SA" sz="2800" b="1" dirty="0" smtClean="0"/>
              <a:t>روجعه - قفوله </a:t>
            </a:r>
            <a:r>
              <a:rPr lang="ar-SA" sz="2800" b="1" dirty="0" smtClean="0"/>
              <a:t>من الغزوة ـ لشغله بالجهاز ، ففشلوا في مرامهم وفضحهم اللّه ، حتى قام الرسول(صلى الله عليه وسلم)  بهدم المسجد </a:t>
            </a:r>
            <a:r>
              <a:rPr lang="ar-SA" sz="2800" b="1" dirty="0" smtClean="0"/>
              <a:t>بعد الرجوعمن الغزوة -  </a:t>
            </a:r>
            <a:r>
              <a:rPr lang="ar-SA" sz="2800" b="1" dirty="0" smtClean="0"/>
              <a:t>القفول من الغزو ، بدل أن يصلي فيه ‏.</a:t>
            </a:r>
            <a:endParaRPr lang="en-US" sz="2800" dirty="0" smtClean="0"/>
          </a:p>
          <a:p>
            <a:r>
              <a:rPr lang="ar-SA" sz="2800" b="1" dirty="0" smtClean="0"/>
              <a:t> </a:t>
            </a:r>
            <a:endParaRPr lang="en-US" sz="2800" dirty="0" smtClean="0"/>
          </a:p>
          <a:p>
            <a:endParaRPr lang="ar-SA"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533400" y="428604"/>
            <a:ext cx="7851648" cy="1143008"/>
          </a:xfrm>
        </p:spPr>
        <p:txBody>
          <a:bodyPr>
            <a:normAutofit fontScale="90000"/>
          </a:bodyPr>
          <a:lstStyle/>
          <a:p>
            <a:pPr algn="ctr"/>
            <a:r>
              <a:rPr lang="ar-SA" dirty="0" smtClean="0">
                <a:solidFill>
                  <a:srgbClr val="FF0000"/>
                </a:solidFill>
              </a:rPr>
              <a:t> </a:t>
            </a:r>
            <a:r>
              <a:rPr lang="en-US" dirty="0" smtClean="0">
                <a:solidFill>
                  <a:srgbClr val="FF0000"/>
                </a:solidFill>
              </a:rPr>
              <a:t>   </a:t>
            </a:r>
            <a:br>
              <a:rPr lang="en-US" dirty="0" smtClean="0">
                <a:solidFill>
                  <a:srgbClr val="FF0000"/>
                </a:solidFill>
              </a:rPr>
            </a:br>
            <a:r>
              <a:rPr lang="ar-SA" dirty="0" smtClean="0">
                <a:solidFill>
                  <a:srgbClr val="FF0000"/>
                </a:solidFill>
              </a:rPr>
              <a:t> </a:t>
            </a:r>
            <a:r>
              <a:rPr lang="en-US" dirty="0" smtClean="0">
                <a:solidFill>
                  <a:srgbClr val="FF0000"/>
                </a:solidFill>
              </a:rPr>
              <a:t>  </a:t>
            </a:r>
            <a:br>
              <a:rPr lang="en-US" dirty="0" smtClean="0">
                <a:solidFill>
                  <a:srgbClr val="FF0000"/>
                </a:solidFill>
              </a:rPr>
            </a:br>
            <a:r>
              <a:rPr lang="en-US" dirty="0" smtClean="0">
                <a:solidFill>
                  <a:srgbClr val="FF0000"/>
                </a:solidFill>
              </a:rPr>
              <a:t>   </a:t>
            </a:r>
            <a:br>
              <a:rPr lang="en-US" dirty="0" smtClean="0">
                <a:solidFill>
                  <a:srgbClr val="FF0000"/>
                </a:solidFill>
              </a:rPr>
            </a:br>
            <a:r>
              <a:rPr lang="ar-SA" dirty="0" smtClean="0">
                <a:solidFill>
                  <a:srgbClr val="FF0000"/>
                </a:solidFill>
              </a:rPr>
              <a:t> الأخبار الخاصة عن استعداد الرومان وغسان </a:t>
            </a:r>
            <a:endParaRPr lang="ar-SA" dirty="0">
              <a:solidFill>
                <a:srgbClr val="FF0000"/>
              </a:solidFill>
            </a:endParaRPr>
          </a:p>
        </p:txBody>
      </p:sp>
      <p:sp>
        <p:nvSpPr>
          <p:cNvPr id="3" name="عنوان فرعي 2"/>
          <p:cNvSpPr>
            <a:spLocks noGrp="1"/>
          </p:cNvSpPr>
          <p:nvPr>
            <p:ph type="subTitle" idx="1"/>
          </p:nvPr>
        </p:nvSpPr>
        <p:spPr>
          <a:xfrm>
            <a:off x="533400" y="1571612"/>
            <a:ext cx="7854696" cy="4929222"/>
          </a:xfrm>
        </p:spPr>
        <p:txBody>
          <a:bodyPr>
            <a:normAutofit lnSpcReduction="10000"/>
          </a:bodyPr>
          <a:lstStyle/>
          <a:p>
            <a:r>
              <a:rPr lang="ar-SA" b="1" dirty="0" smtClean="0"/>
              <a:t> </a:t>
            </a:r>
            <a:r>
              <a:rPr lang="ar-SA" sz="2800" b="1" dirty="0" smtClean="0"/>
              <a:t>   </a:t>
            </a:r>
            <a:r>
              <a:rPr lang="ar-SA" b="1" dirty="0" smtClean="0"/>
              <a:t>    كانت هذه هي الأحوال والأخبار التي يواجهها ويتلقاها المسلمون ، إذ بلغهم من الأنباط الذين قدموا بالزيت من الشام إلى المدينة أن هرقل قد هيأ جيشاً عرمرماً قوامه أربعون ألف مقاتل ، وأعطى قيادته لعظيم من عظماء الروم ، وأنه أجلب معهم قبائل لَخْمٍ وجُذَامٍ وغيرهما من متنصرة العرب ، وأن مقدمتهم بلغت إلى البلقاء ، وبذلك تمثل أمام المسلمين خطر كبير ‏.‏</a:t>
            </a:r>
            <a:endParaRPr lang="en-US" dirty="0" smtClean="0"/>
          </a:p>
          <a:p>
            <a:pPr algn="ctr"/>
            <a:r>
              <a:rPr lang="en-US" b="1" dirty="0" smtClean="0"/>
              <a:t> </a:t>
            </a:r>
            <a:r>
              <a:rPr lang="ar-SA" b="1" dirty="0" smtClean="0">
                <a:solidFill>
                  <a:srgbClr val="FF0000"/>
                </a:solidFill>
              </a:rPr>
              <a:t>زيادة خطورة</a:t>
            </a:r>
            <a:r>
              <a:rPr lang="en-US" b="1" dirty="0" smtClean="0">
                <a:solidFill>
                  <a:srgbClr val="FF0000"/>
                </a:solidFill>
              </a:rPr>
              <a:t> </a:t>
            </a:r>
            <a:r>
              <a:rPr lang="ar-SA" b="1" dirty="0" smtClean="0">
                <a:solidFill>
                  <a:srgbClr val="FF0000"/>
                </a:solidFill>
              </a:rPr>
              <a:t>الموقف</a:t>
            </a:r>
            <a:endParaRPr lang="en-US" dirty="0" smtClean="0">
              <a:solidFill>
                <a:srgbClr val="FF0000"/>
              </a:solidFill>
            </a:endParaRPr>
          </a:p>
          <a:p>
            <a:r>
              <a:rPr lang="ar-SA" b="1" dirty="0" smtClean="0"/>
              <a:t>    والذي كان يزيد خطورة الموقف أن الزمان كان فصل القيظ الشديد ، وكان الناس في عسرة وجدب من البلاء وقلة من الظهر ، وكانت الثمار قد طابت ، فكانوا يحبون المقام في ثمارهم وظلالهم ، ويكرهون الشخوص على الحال من الزمان الذي هم فيه ، ومع هذا كله كانت المسافة بعيدة ، والطريق وعرة صعبة</a:t>
            </a:r>
            <a:endParaRPr lang="ar-SA"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533400" y="428604"/>
            <a:ext cx="7851648" cy="1143008"/>
          </a:xfrm>
        </p:spPr>
        <p:txBody>
          <a:bodyPr>
            <a:normAutofit fontScale="90000"/>
          </a:bodyPr>
          <a:lstStyle/>
          <a:p>
            <a:pPr algn="ctr"/>
            <a:r>
              <a:rPr lang="ar-SA" dirty="0" smtClean="0">
                <a:solidFill>
                  <a:srgbClr val="FF0000"/>
                </a:solidFill>
              </a:rPr>
              <a:t> </a:t>
            </a:r>
            <a:r>
              <a:rPr lang="en-US" dirty="0" smtClean="0">
                <a:solidFill>
                  <a:srgbClr val="FF0000"/>
                </a:solidFill>
              </a:rPr>
              <a:t>   </a:t>
            </a:r>
            <a:br>
              <a:rPr lang="en-US" dirty="0" smtClean="0">
                <a:solidFill>
                  <a:srgbClr val="FF0000"/>
                </a:solidFill>
              </a:rPr>
            </a:br>
            <a:r>
              <a:rPr lang="ar-SA" dirty="0" smtClean="0">
                <a:solidFill>
                  <a:srgbClr val="FF0000"/>
                </a:solidFill>
              </a:rPr>
              <a:t> </a:t>
            </a:r>
            <a:r>
              <a:rPr lang="en-US" dirty="0" smtClean="0">
                <a:solidFill>
                  <a:srgbClr val="FF0000"/>
                </a:solidFill>
              </a:rPr>
              <a:t>  </a:t>
            </a:r>
            <a:br>
              <a:rPr lang="en-US" dirty="0" smtClean="0">
                <a:solidFill>
                  <a:srgbClr val="FF0000"/>
                </a:solidFill>
              </a:rPr>
            </a:br>
            <a:r>
              <a:rPr lang="en-US" dirty="0" smtClean="0">
                <a:solidFill>
                  <a:srgbClr val="FF0000"/>
                </a:solidFill>
              </a:rPr>
              <a:t>   </a:t>
            </a:r>
            <a:br>
              <a:rPr lang="en-US" dirty="0" smtClean="0">
                <a:solidFill>
                  <a:srgbClr val="FF0000"/>
                </a:solidFill>
              </a:rPr>
            </a:br>
            <a:r>
              <a:rPr lang="ar-SA" dirty="0" smtClean="0">
                <a:solidFill>
                  <a:srgbClr val="FF0000"/>
                </a:solidFill>
              </a:rPr>
              <a:t> الأخبار الخاصة عن استعداد الرومان وغسان </a:t>
            </a:r>
            <a:endParaRPr lang="ar-SA" dirty="0">
              <a:solidFill>
                <a:srgbClr val="FF0000"/>
              </a:solidFill>
            </a:endParaRPr>
          </a:p>
        </p:txBody>
      </p:sp>
      <p:sp>
        <p:nvSpPr>
          <p:cNvPr id="3" name="عنوان فرعي 2"/>
          <p:cNvSpPr>
            <a:spLocks noGrp="1"/>
          </p:cNvSpPr>
          <p:nvPr>
            <p:ph type="subTitle" idx="1"/>
          </p:nvPr>
        </p:nvSpPr>
        <p:spPr>
          <a:xfrm>
            <a:off x="533400" y="1571612"/>
            <a:ext cx="7854696" cy="4929222"/>
          </a:xfrm>
        </p:spPr>
        <p:txBody>
          <a:bodyPr>
            <a:normAutofit lnSpcReduction="10000"/>
          </a:bodyPr>
          <a:lstStyle/>
          <a:p>
            <a:r>
              <a:rPr lang="ar-SA" b="1" dirty="0" smtClean="0"/>
              <a:t> </a:t>
            </a:r>
            <a:r>
              <a:rPr lang="ar-SA" sz="2800" b="1" dirty="0" smtClean="0"/>
              <a:t>   </a:t>
            </a:r>
            <a:r>
              <a:rPr lang="ar-SA" b="1" dirty="0" smtClean="0"/>
              <a:t>    كانت هذه هي الأحوال والأخبار التي يواجهها ويتلقاها المسلمون ، إذ بلغهم من الأنباط الذين قدموا بالزيت من الشام إلى المدينة أن هرقل قد هيأ جيشاً عرمرماً قوامه أربعون ألف مقاتل ، وأعطى قيادته لعظيم من عظماء الروم ، وأنه أجلب معهم قبائل لَخْمٍ وجُذَامٍ وغيرهما من متنصرة العرب ، وأن مقدمتهم بلغت إلى البلقاء ، وبذلك تمثل أمام المسلمين خطر كبير ‏.‏</a:t>
            </a:r>
            <a:endParaRPr lang="en-US" dirty="0" smtClean="0"/>
          </a:p>
          <a:p>
            <a:pPr algn="ctr"/>
            <a:r>
              <a:rPr lang="en-US" b="1" dirty="0" smtClean="0"/>
              <a:t> </a:t>
            </a:r>
            <a:r>
              <a:rPr lang="ar-SA" b="1" dirty="0" smtClean="0">
                <a:solidFill>
                  <a:srgbClr val="FF0000"/>
                </a:solidFill>
              </a:rPr>
              <a:t>زيادة خطورة</a:t>
            </a:r>
            <a:r>
              <a:rPr lang="en-US" b="1" dirty="0" smtClean="0">
                <a:solidFill>
                  <a:srgbClr val="FF0000"/>
                </a:solidFill>
              </a:rPr>
              <a:t> </a:t>
            </a:r>
            <a:r>
              <a:rPr lang="ar-SA" b="1" dirty="0" smtClean="0">
                <a:solidFill>
                  <a:srgbClr val="FF0000"/>
                </a:solidFill>
              </a:rPr>
              <a:t>الموقف</a:t>
            </a:r>
            <a:endParaRPr lang="en-US" dirty="0" smtClean="0">
              <a:solidFill>
                <a:srgbClr val="FF0000"/>
              </a:solidFill>
            </a:endParaRPr>
          </a:p>
          <a:p>
            <a:r>
              <a:rPr lang="ar-SA" b="1" dirty="0" smtClean="0"/>
              <a:t>    والذي كان يزيد خطورة الموقف أن الزمان كان فصل القيظ الشديد ، وكان الناس في عسرة وجدب من البلاء وقلة من الظهر ، وكانت الثمار قد طابت ، فكانوا يحبون المقام في ثمارهم وظلالهم ، ويكرهون الشخوص على الحال من الزمان الذي هم فيه ، ومع هذا كله كانت المسافة بعيدة ، والطريق وعرة صعبة</a:t>
            </a:r>
            <a:endParaRPr lang="ar-SA"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533400" y="285728"/>
            <a:ext cx="7851648" cy="785818"/>
          </a:xfrm>
        </p:spPr>
        <p:txBody>
          <a:bodyPr>
            <a:normAutofit fontScale="90000"/>
          </a:bodyPr>
          <a:lstStyle/>
          <a:p>
            <a:pPr algn="ctr"/>
            <a:r>
              <a:rPr lang="ar-SA" dirty="0" smtClean="0"/>
              <a:t>حجة الوداع ووفاته صلى الله عليه وسلم</a:t>
            </a:r>
            <a:endParaRPr lang="ar-SA" dirty="0"/>
          </a:p>
        </p:txBody>
      </p:sp>
      <p:sp>
        <p:nvSpPr>
          <p:cNvPr id="3" name="عنوان فرعي 2"/>
          <p:cNvSpPr>
            <a:spLocks noGrp="1"/>
          </p:cNvSpPr>
          <p:nvPr>
            <p:ph type="subTitle" idx="1"/>
          </p:nvPr>
        </p:nvSpPr>
        <p:spPr>
          <a:xfrm>
            <a:off x="533400" y="1071546"/>
            <a:ext cx="7967690" cy="5214974"/>
          </a:xfrm>
        </p:spPr>
        <p:txBody>
          <a:bodyPr/>
          <a:lstStyle/>
          <a:p>
            <a:pPr algn="ctr"/>
            <a:r>
              <a:rPr lang="ar-SA" b="1" dirty="0" smtClean="0">
                <a:solidFill>
                  <a:srgbClr val="FF0000"/>
                </a:solidFill>
              </a:rPr>
              <a:t>1-مائة وأربعون ألفاً يحجون حجة الوداع.</a:t>
            </a:r>
          </a:p>
          <a:p>
            <a:pPr algn="ctr"/>
            <a:r>
              <a:rPr lang="ar-SA" b="1" dirty="0" smtClean="0">
                <a:solidFill>
                  <a:srgbClr val="00B050"/>
                </a:solidFill>
              </a:rPr>
              <a:t> 2- خطبة يوم التروية. </a:t>
            </a:r>
          </a:p>
          <a:p>
            <a:pPr algn="ctr"/>
            <a:r>
              <a:rPr lang="ar-SA" b="1" dirty="0" smtClean="0">
                <a:solidFill>
                  <a:srgbClr val="00B0F0"/>
                </a:solidFill>
              </a:rPr>
              <a:t>3- وداع النبي للأحياء من أصحابه ، وزيارة الأموات منهم.</a:t>
            </a:r>
          </a:p>
          <a:p>
            <a:pPr algn="ctr"/>
            <a:r>
              <a:rPr lang="ar-SA" b="1" dirty="0" smtClean="0"/>
              <a:t> </a:t>
            </a:r>
            <a:r>
              <a:rPr lang="ar-SA" b="1" dirty="0" smtClean="0">
                <a:solidFill>
                  <a:schemeClr val="bg1"/>
                </a:solidFill>
              </a:rPr>
              <a:t>4- بدء الوجع مع النبي صلى الله عليه وسلم.</a:t>
            </a:r>
          </a:p>
          <a:p>
            <a:pPr algn="ctr"/>
            <a:r>
              <a:rPr lang="ar-SA" b="1" dirty="0" smtClean="0"/>
              <a:t> </a:t>
            </a:r>
            <a:r>
              <a:rPr lang="ar-SA" b="1" dirty="0" smtClean="0">
                <a:solidFill>
                  <a:srgbClr val="C00000"/>
                </a:solidFill>
              </a:rPr>
              <a:t>5- ما جرى زمن مرض النبي صلى الله عليه وسلم.</a:t>
            </a:r>
          </a:p>
          <a:p>
            <a:pPr algn="ctr"/>
            <a:r>
              <a:rPr lang="ar-SA" b="1" dirty="0" smtClean="0">
                <a:solidFill>
                  <a:srgbClr val="FFFF00"/>
                </a:solidFill>
              </a:rPr>
              <a:t> 6- اليوم الأخير من حياة النبي.</a:t>
            </a:r>
          </a:p>
          <a:p>
            <a:pPr algn="ctr"/>
            <a:r>
              <a:rPr lang="ar-SA" b="1" dirty="0" smtClean="0"/>
              <a:t> </a:t>
            </a:r>
            <a:r>
              <a:rPr lang="ar-SA" b="1" dirty="0" smtClean="0">
                <a:solidFill>
                  <a:srgbClr val="002060"/>
                </a:solidFill>
              </a:rPr>
              <a:t>7- حال الصحابة بعد وفاته صلى الله عليه وسلم.</a:t>
            </a:r>
          </a:p>
          <a:p>
            <a:pPr algn="ctr"/>
            <a:r>
              <a:rPr lang="ar-SA" b="1" dirty="0" smtClean="0"/>
              <a:t> 8- دفن النبي صلى الله عليه وسلم. 9- رثاء حسان للنبي.</a:t>
            </a:r>
            <a:endParaRPr lang="ar-SA"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533400" y="285728"/>
            <a:ext cx="7851648" cy="785818"/>
          </a:xfrm>
        </p:spPr>
        <p:txBody>
          <a:bodyPr>
            <a:normAutofit fontScale="90000"/>
          </a:bodyPr>
          <a:lstStyle/>
          <a:p>
            <a:pPr algn="ctr"/>
            <a:r>
              <a:rPr lang="ar-SA" dirty="0" smtClean="0"/>
              <a:t>تابع حجة الوداع ووفاته صلى الله عليه وسلم</a:t>
            </a:r>
            <a:endParaRPr lang="ar-SA" dirty="0"/>
          </a:p>
        </p:txBody>
      </p:sp>
      <p:sp>
        <p:nvSpPr>
          <p:cNvPr id="3" name="عنوان فرعي 2"/>
          <p:cNvSpPr>
            <a:spLocks noGrp="1"/>
          </p:cNvSpPr>
          <p:nvPr>
            <p:ph type="subTitle" idx="1"/>
          </p:nvPr>
        </p:nvSpPr>
        <p:spPr>
          <a:xfrm>
            <a:off x="533400" y="1071546"/>
            <a:ext cx="7967690" cy="5214974"/>
          </a:xfrm>
        </p:spPr>
        <p:txBody>
          <a:bodyPr/>
          <a:lstStyle/>
          <a:p>
            <a:r>
              <a:rPr lang="ar-SA" dirty="0" smtClean="0"/>
              <a:t>  </a:t>
            </a:r>
            <a:r>
              <a:rPr lang="ar-SA" sz="2800" b="1" dirty="0" smtClean="0">
                <a:solidFill>
                  <a:srgbClr val="FF0000"/>
                </a:solidFill>
              </a:rPr>
              <a:t>أيها الناس، أفسحوا وتباعدوا عن الطرقات، ألا ترون ذلكم الركب المبارك، في يوم السبت لأربع بقين من ذي القعدة سنة عشر من الهجرة المباركة.</a:t>
            </a:r>
            <a:endParaRPr lang="en-US" sz="2800" dirty="0" smtClean="0">
              <a:solidFill>
                <a:srgbClr val="FF0000"/>
              </a:solidFill>
            </a:endParaRPr>
          </a:p>
          <a:p>
            <a:r>
              <a:rPr lang="ar-SA" sz="2800" b="1" dirty="0" smtClean="0">
                <a:solidFill>
                  <a:schemeClr val="bg1">
                    <a:lumMod val="75000"/>
                    <a:lumOff val="25000"/>
                  </a:schemeClr>
                </a:solidFill>
              </a:rPr>
              <a:t>نادي منادي رسول الله صلى الله عليه وسلم بقصده الحج لهذا العام، فاجتمع حوله مائة وأربعة وأربعون ألفًا من الناس في مشهد عظيم، فيه معان العزة والتمكين، ألقى الرعب والفزع في قلوب أعداء الدعوة ومحاربيها، وكان غصة في حلوق الكفرة والملحدين.</a:t>
            </a:r>
            <a:endParaRPr lang="en-US" sz="2800" dirty="0" smtClean="0">
              <a:solidFill>
                <a:schemeClr val="bg1">
                  <a:lumMod val="75000"/>
                  <a:lumOff val="25000"/>
                </a:schemeClr>
              </a:solidFill>
            </a:endParaRPr>
          </a:p>
          <a:p>
            <a:r>
              <a:rPr lang="ar-SA" sz="2800" b="1" dirty="0" smtClean="0"/>
              <a:t>قبل ثلاثٍ وعشرين سنة من ذلكم الوقت كان فردًا وحيدًا، يعرض الإسلام على الناس فيردوه، ويدعوهم فيكذبوه، في ذلكم الحين كان المؤمن لا </a:t>
            </a:r>
            <a:r>
              <a:rPr lang="ar-SA" sz="2800" b="1" dirty="0" err="1" smtClean="0"/>
              <a:t>يأمن</a:t>
            </a:r>
            <a:r>
              <a:rPr lang="ar-SA" sz="2800" b="1" dirty="0" smtClean="0"/>
              <a:t> على نفسه أن يصلي في بيت الله وحرم الله.</a:t>
            </a:r>
            <a:endParaRPr lang="en-US" sz="2800" dirty="0" smtClean="0"/>
          </a:p>
          <a:p>
            <a:endParaRPr lang="ar-SA"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533400" y="285728"/>
            <a:ext cx="7851648" cy="785818"/>
          </a:xfrm>
        </p:spPr>
        <p:txBody>
          <a:bodyPr>
            <a:normAutofit fontScale="90000"/>
          </a:bodyPr>
          <a:lstStyle/>
          <a:p>
            <a:pPr algn="ctr"/>
            <a:r>
              <a:rPr lang="ar-SA" dirty="0" smtClean="0"/>
              <a:t>تابع حجة الوداع ووفاته صلى الله عليه وسلم</a:t>
            </a:r>
            <a:endParaRPr lang="ar-SA" dirty="0"/>
          </a:p>
        </p:txBody>
      </p:sp>
      <p:sp>
        <p:nvSpPr>
          <p:cNvPr id="3" name="عنوان فرعي 2"/>
          <p:cNvSpPr>
            <a:spLocks noGrp="1"/>
          </p:cNvSpPr>
          <p:nvPr>
            <p:ph type="subTitle" idx="1"/>
          </p:nvPr>
        </p:nvSpPr>
        <p:spPr>
          <a:xfrm>
            <a:off x="533400" y="1071546"/>
            <a:ext cx="7967690" cy="5214974"/>
          </a:xfrm>
        </p:spPr>
        <p:txBody>
          <a:bodyPr>
            <a:normAutofit lnSpcReduction="10000"/>
          </a:bodyPr>
          <a:lstStyle/>
          <a:p>
            <a:r>
              <a:rPr lang="ar-SA" b="1" dirty="0" smtClean="0"/>
              <a:t>ها هم اليوم مائة وأربعة وأربعون ألفًا يلتفون حول الصادق الأمين صلى الله عليه وسلم في مشهدٍ يوحي بأكمل معان النصر والظفر، ويجسد صورة رائعة، تحكي بأن الزمن وإن طال، فإن الغلبة لأولياء الله وجنده، مهما حوربت الدعوة وضيق عليها، وسامها الأعداء ألوان العداء والاضطهاد، فإن العاقبة للحق ولأهل الحق العاملين المصلحين: </a:t>
            </a:r>
            <a:r>
              <a:rPr lang="en-US" b="1" dirty="0" smtClean="0"/>
              <a:t> </a:t>
            </a:r>
            <a:r>
              <a:rPr lang="ar-SA" b="1" dirty="0" smtClean="0"/>
              <a:t>وَلَمَّا يَأْتِكُم مَّثَلُ ٱ</a:t>
            </a:r>
            <a:r>
              <a:rPr lang="ar-SA" b="1" dirty="0" err="1" smtClean="0"/>
              <a:t>لَّذِينَ</a:t>
            </a:r>
            <a:r>
              <a:rPr lang="ar-SA" b="1" dirty="0" smtClean="0"/>
              <a:t> خَلَوْاْ مِن قَبْلِكُم مَّسَّتْهُمُ ٱلْبَأْسَاء </a:t>
            </a:r>
            <a:r>
              <a:rPr lang="ar-SA" b="1" dirty="0" err="1" smtClean="0"/>
              <a:t>وَ</a:t>
            </a:r>
            <a:r>
              <a:rPr lang="ar-SA" b="1" dirty="0" smtClean="0"/>
              <a:t>ٱلضَّرَّاء وَزُلْزِلُواْ حَتَّىٰ يَقُولَ ٱلرَّسُولُ </a:t>
            </a:r>
            <a:r>
              <a:rPr lang="ar-SA" b="1" dirty="0" err="1" smtClean="0"/>
              <a:t>وَ</a:t>
            </a:r>
            <a:r>
              <a:rPr lang="ar-SA" b="1" dirty="0" smtClean="0"/>
              <a:t>ٱ</a:t>
            </a:r>
            <a:r>
              <a:rPr lang="ar-SA" b="1" dirty="0" err="1" smtClean="0"/>
              <a:t>لَّذِينَ</a:t>
            </a:r>
            <a:r>
              <a:rPr lang="ar-SA" b="1" dirty="0" smtClean="0"/>
              <a:t> </a:t>
            </a:r>
            <a:r>
              <a:rPr lang="ar-SA" b="1" dirty="0" err="1" smtClean="0"/>
              <a:t>ءامَنُواْ</a:t>
            </a:r>
            <a:r>
              <a:rPr lang="ar-SA" b="1" dirty="0" smtClean="0"/>
              <a:t> مَعَهُ مَتَىٰ نَصْرُ ٱللَّهِ أَلا إِنَّ نَصْرَ ٱللَّهِ قَرِيبٌ</a:t>
            </a:r>
            <a:r>
              <a:rPr lang="en-US" b="1" dirty="0" smtClean="0"/>
              <a:t> </a:t>
            </a:r>
            <a:r>
              <a:rPr lang="ar-SA" b="1" dirty="0" smtClean="0"/>
              <a:t> [البقرة:214</a:t>
            </a:r>
            <a:r>
              <a:rPr lang="ar-SA" b="1" dirty="0" smtClean="0">
                <a:solidFill>
                  <a:schemeClr val="bg1">
                    <a:lumMod val="75000"/>
                    <a:lumOff val="25000"/>
                  </a:schemeClr>
                </a:solidFill>
              </a:rPr>
              <a:t>].</a:t>
            </a:r>
            <a:endParaRPr lang="en-US" dirty="0" smtClean="0">
              <a:solidFill>
                <a:schemeClr val="bg1">
                  <a:lumMod val="75000"/>
                  <a:lumOff val="25000"/>
                </a:schemeClr>
              </a:solidFill>
            </a:endParaRPr>
          </a:p>
          <a:p>
            <a:r>
              <a:rPr lang="ar-SA" b="1" dirty="0" smtClean="0">
                <a:solidFill>
                  <a:srgbClr val="C00000"/>
                </a:solidFill>
              </a:rPr>
              <a:t>سار ذلكم الركب المبارك يدوس الأرض، التي عذّب من عذّب فيها، وسحب على </a:t>
            </a:r>
            <a:r>
              <a:rPr lang="ar-SA" b="1" dirty="0" err="1" smtClean="0">
                <a:solidFill>
                  <a:srgbClr val="C00000"/>
                </a:solidFill>
              </a:rPr>
              <a:t>رمضائها</a:t>
            </a:r>
            <a:r>
              <a:rPr lang="ar-SA" b="1" dirty="0" smtClean="0">
                <a:solidFill>
                  <a:srgbClr val="C00000"/>
                </a:solidFill>
              </a:rPr>
              <a:t> مَنْ سُحِب، ساروا يمرّون على مواضع لم تزل ولن تزال عالقة في ذكراهم، سموا فيها ألوان العذاب والقهر والعنت، سار صلى الله عليه وسلم ليدخل المسجد الحرام الذي لطالما </a:t>
            </a:r>
            <a:r>
              <a:rPr lang="ar-SA" b="1" dirty="0" err="1" smtClean="0">
                <a:solidFill>
                  <a:srgbClr val="C00000"/>
                </a:solidFill>
              </a:rPr>
              <a:t>استقسم</a:t>
            </a:r>
            <a:r>
              <a:rPr lang="ar-SA" b="1" dirty="0" smtClean="0">
                <a:solidFill>
                  <a:srgbClr val="C00000"/>
                </a:solidFill>
              </a:rPr>
              <a:t> فيه بالأزلام، وعبدت فيه الأصنام، دخله طاهرًا نقيًا، تردد أركانه </a:t>
            </a:r>
            <a:r>
              <a:rPr lang="ar-SA" b="1" dirty="0" err="1" smtClean="0">
                <a:solidFill>
                  <a:srgbClr val="C00000"/>
                </a:solidFill>
              </a:rPr>
              <a:t>وجنباته</a:t>
            </a:r>
            <a:r>
              <a:rPr lang="ar-SA" b="1" dirty="0" smtClean="0">
                <a:solidFill>
                  <a:srgbClr val="C00000"/>
                </a:solidFill>
              </a:rPr>
              <a:t> لا إله إلا الله، ورجع الصدى</a:t>
            </a:r>
            <a:endParaRPr lang="ar-SA" dirty="0">
              <a:solidFill>
                <a:srgbClr val="C00000"/>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533400" y="285728"/>
            <a:ext cx="7851648" cy="785818"/>
          </a:xfrm>
        </p:spPr>
        <p:txBody>
          <a:bodyPr>
            <a:normAutofit fontScale="90000"/>
          </a:bodyPr>
          <a:lstStyle/>
          <a:p>
            <a:pPr algn="ctr"/>
            <a:r>
              <a:rPr lang="ar-SA" dirty="0" smtClean="0"/>
              <a:t>تابع حجة الوداع ووفاته صلى الله عليه وسلم</a:t>
            </a:r>
            <a:endParaRPr lang="ar-SA" dirty="0"/>
          </a:p>
        </p:txBody>
      </p:sp>
      <p:sp>
        <p:nvSpPr>
          <p:cNvPr id="3" name="عنوان فرعي 2"/>
          <p:cNvSpPr>
            <a:spLocks noGrp="1"/>
          </p:cNvSpPr>
          <p:nvPr>
            <p:ph type="subTitle" idx="1"/>
          </p:nvPr>
        </p:nvSpPr>
        <p:spPr>
          <a:xfrm>
            <a:off x="533400" y="1071546"/>
            <a:ext cx="7967690" cy="5214974"/>
          </a:xfrm>
        </p:spPr>
        <p:txBody>
          <a:bodyPr>
            <a:normAutofit/>
          </a:bodyPr>
          <a:lstStyle/>
          <a:p>
            <a:r>
              <a:rPr lang="ar-SA" b="1" dirty="0" smtClean="0"/>
              <a:t>من جبال </a:t>
            </a:r>
            <a:r>
              <a:rPr lang="ar-SA" b="1" dirty="0" err="1" smtClean="0"/>
              <a:t>بكة</a:t>
            </a:r>
            <a:r>
              <a:rPr lang="ar-SA" b="1" dirty="0" smtClean="0"/>
              <a:t> ينادي: لبيك اللهم لبيك.</a:t>
            </a:r>
            <a:endParaRPr lang="en-US" dirty="0" smtClean="0"/>
          </a:p>
          <a:p>
            <a:r>
              <a:rPr lang="ar-SA" b="1" dirty="0" smtClean="0">
                <a:solidFill>
                  <a:srgbClr val="FFFF00"/>
                </a:solidFill>
              </a:rPr>
              <a:t>وفي اليوم الثامن من ذي الحجة نزل بطن الوادي من منى فخطب في ذلكم الجمع الغفير: ((أيها الناس، اسمعوا قولي فإني لا أدري لعلي لا ألقاكم بعد عامي هذا بهذا الموقف أبدًا.. إن دماءكم وأموالكم حرام عليكم، كحرمة يومكم هذا، في شهركم هذا، في بلدكم هذا، ألا كل شيء من أمر الجاهلية تحت قدمي موضوع، ودماء الجاهلية موضوعة، وإن أول دم أضع من دمائنا دم ابن ربيعة بن الحارث، وربا الجاهلية موضوع، وأول ربا أضع من ربانا ربا العباس بن عبد المطلب، فإنه موضوع كله.</a:t>
            </a:r>
            <a:endParaRPr lang="en-US" dirty="0" smtClean="0">
              <a:solidFill>
                <a:srgbClr val="FFFF00"/>
              </a:solidFill>
            </a:endParaRPr>
          </a:p>
          <a:p>
            <a:r>
              <a:rPr lang="ar-SA" b="1" dirty="0" smtClean="0">
                <a:solidFill>
                  <a:schemeClr val="bg2">
                    <a:lumMod val="50000"/>
                  </a:schemeClr>
                </a:solidFill>
              </a:rPr>
              <a:t>فاتقوا الله في النساء فإنكم أخذتموهن بأمانة الله، واستحللتم فروجهن بكلمة الله، ولكم عليهن ألا يوطئن فرشكم أحدًا تكرهونه، فإن فعلن ذلك، فاضربوهن ضربًا غير مبرح، ولهن عليكم رزقهن وكسوتهن بالمعروف، وقد تركت فيكم ما لن تضلوا بعده إن اعتصمتم </a:t>
            </a:r>
            <a:r>
              <a:rPr lang="ar-SA" b="1" dirty="0" err="1" smtClean="0">
                <a:solidFill>
                  <a:schemeClr val="bg2">
                    <a:lumMod val="50000"/>
                  </a:schemeClr>
                </a:solidFill>
              </a:rPr>
              <a:t>به</a:t>
            </a:r>
            <a:r>
              <a:rPr lang="ar-SA" b="1" dirty="0" smtClean="0">
                <a:solidFill>
                  <a:schemeClr val="bg2">
                    <a:lumMod val="50000"/>
                  </a:schemeClr>
                </a:solidFill>
              </a:rPr>
              <a:t> كتاب الله.</a:t>
            </a:r>
            <a:endParaRPr lang="en-US" dirty="0" smtClean="0">
              <a:solidFill>
                <a:schemeClr val="bg2">
                  <a:lumMod val="50000"/>
                </a:schemeClr>
              </a:solidFill>
            </a:endParaRPr>
          </a:p>
          <a:p>
            <a:endParaRPr lang="ar-SA"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533400" y="285728"/>
            <a:ext cx="7851648" cy="785818"/>
          </a:xfrm>
        </p:spPr>
        <p:txBody>
          <a:bodyPr>
            <a:normAutofit fontScale="90000"/>
          </a:bodyPr>
          <a:lstStyle/>
          <a:p>
            <a:pPr algn="ctr"/>
            <a:r>
              <a:rPr lang="ar-SA" dirty="0" smtClean="0">
                <a:solidFill>
                  <a:srgbClr val="FF0000"/>
                </a:solidFill>
              </a:rPr>
              <a:t>تابع حجة الوداع ووفاته صلى الله عليه وسلم</a:t>
            </a:r>
            <a:endParaRPr lang="ar-SA" dirty="0">
              <a:solidFill>
                <a:srgbClr val="FF0000"/>
              </a:solidFill>
            </a:endParaRPr>
          </a:p>
        </p:txBody>
      </p:sp>
      <p:sp>
        <p:nvSpPr>
          <p:cNvPr id="3" name="عنوان فرعي 2"/>
          <p:cNvSpPr>
            <a:spLocks noGrp="1"/>
          </p:cNvSpPr>
          <p:nvPr>
            <p:ph type="subTitle" idx="1"/>
          </p:nvPr>
        </p:nvSpPr>
        <p:spPr>
          <a:xfrm>
            <a:off x="642910" y="1071546"/>
            <a:ext cx="7967690" cy="5214974"/>
          </a:xfrm>
        </p:spPr>
        <p:txBody>
          <a:bodyPr>
            <a:normAutofit/>
          </a:bodyPr>
          <a:lstStyle/>
          <a:p>
            <a:r>
              <a:rPr lang="ar-SA" b="1" dirty="0" smtClean="0"/>
              <a:t>أيها الناس، إنه لا نبي بعدي، ولا أمة بعدكم، ألا فاعبدوا ربكم وصلوا خمسكم، وصوموا شهركم، وأدوا زكاة أموالكم، طيبة </a:t>
            </a:r>
            <a:r>
              <a:rPr lang="ar-SA" b="1" dirty="0" err="1" smtClean="0"/>
              <a:t>بها</a:t>
            </a:r>
            <a:r>
              <a:rPr lang="ar-SA" b="1" dirty="0" smtClean="0"/>
              <a:t> أنفسكم، وتحجون بيت ربكم، وأطيعوا ولاة أمركم، تدخلوا جنة ربكم)) أخرجه ابن ماجه.</a:t>
            </a:r>
            <a:endParaRPr lang="en-US" dirty="0" smtClean="0"/>
          </a:p>
          <a:p>
            <a:r>
              <a:rPr lang="ar-SA" b="1" dirty="0" smtClean="0"/>
              <a:t>وأخرج مسلم أنه قال: ((وأنتم تسألون عني، فما أنتم قائلون؟)) قالوا: نشهد أنك قد بلغت وأديت ونصحت، فقال بإصبعه السبابة يرفعها إلى السماء وينكتها إلى الناس: ((اللهم اشهد)) ثلاث مرات.</a:t>
            </a:r>
            <a:endParaRPr lang="en-US" dirty="0" smtClean="0"/>
          </a:p>
          <a:p>
            <a:r>
              <a:rPr lang="ar-SA" b="1" dirty="0" smtClean="0"/>
              <a:t>ولما فرغ من خطبته نزل عليه قوله تعالى: </a:t>
            </a:r>
            <a:r>
              <a:rPr lang="en-US" b="1" dirty="0" smtClean="0"/>
              <a:t> </a:t>
            </a:r>
            <a:r>
              <a:rPr lang="ar-SA" b="1" dirty="0" smtClean="0"/>
              <a:t>ٱلْيَوْمَ أَكْمَلْتُ لَكُمْ دِينَكُمْ وَأَتْمَمْتُ عَلَيْكُمْ </a:t>
            </a:r>
            <a:r>
              <a:rPr lang="ar-SA" b="1" dirty="0" err="1" smtClean="0"/>
              <a:t>نِعْمَتِى</a:t>
            </a:r>
            <a:r>
              <a:rPr lang="ar-SA" b="1" dirty="0" smtClean="0"/>
              <a:t> وَرَضِيتُ لَكُمُ ٱ</a:t>
            </a:r>
            <a:r>
              <a:rPr lang="ar-SA" b="1" dirty="0" err="1" smtClean="0"/>
              <a:t>لأسْلاَمَ</a:t>
            </a:r>
            <a:r>
              <a:rPr lang="ar-SA" b="1" dirty="0" smtClean="0"/>
              <a:t> دِيناً</a:t>
            </a:r>
            <a:r>
              <a:rPr lang="en-US" b="1" dirty="0" smtClean="0"/>
              <a:t> </a:t>
            </a:r>
            <a:r>
              <a:rPr lang="ar-SA" b="1" dirty="0" smtClean="0"/>
              <a:t> [المائدة:3].</a:t>
            </a:r>
            <a:endParaRPr lang="en-US" dirty="0" smtClean="0"/>
          </a:p>
          <a:p>
            <a:r>
              <a:rPr lang="ar-SA" b="1" dirty="0" smtClean="0"/>
              <a:t>وعندما سمعها عمر رضي الله عنه بكى، فقيل له: ما يبكيك؟ قال: إنه ليس بعد الكمال إلا النقصان. أخرجه البخاري.</a:t>
            </a:r>
            <a:endParaRPr lang="en-US" dirty="0" smtClean="0"/>
          </a:p>
          <a:p>
            <a:r>
              <a:rPr lang="ar-SA" b="1" dirty="0" smtClean="0"/>
              <a:t>ولما قضى مناسكه حث المسير عائدًا إلى طيبة الطيبة.</a:t>
            </a:r>
            <a:endParaRPr lang="en-US" dirty="0" smtClean="0"/>
          </a:p>
          <a:p>
            <a:endParaRPr lang="ar-SA"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533400" y="285728"/>
            <a:ext cx="7851648" cy="785818"/>
          </a:xfrm>
        </p:spPr>
        <p:txBody>
          <a:bodyPr>
            <a:normAutofit fontScale="90000"/>
          </a:bodyPr>
          <a:lstStyle/>
          <a:p>
            <a:pPr algn="ctr"/>
            <a:r>
              <a:rPr lang="ar-SA" dirty="0" smtClean="0"/>
              <a:t>تابع حجة الوداع ووفاته صلى الله عليه وسلم</a:t>
            </a:r>
            <a:endParaRPr lang="ar-SA" dirty="0"/>
          </a:p>
        </p:txBody>
      </p:sp>
      <p:sp>
        <p:nvSpPr>
          <p:cNvPr id="3" name="عنوان فرعي 2"/>
          <p:cNvSpPr>
            <a:spLocks noGrp="1"/>
          </p:cNvSpPr>
          <p:nvPr>
            <p:ph type="subTitle" idx="1"/>
          </p:nvPr>
        </p:nvSpPr>
        <p:spPr>
          <a:xfrm>
            <a:off x="571472" y="1142984"/>
            <a:ext cx="7967690" cy="5214974"/>
          </a:xfrm>
        </p:spPr>
        <p:txBody>
          <a:bodyPr>
            <a:normAutofit fontScale="92500" lnSpcReduction="20000"/>
          </a:bodyPr>
          <a:lstStyle/>
          <a:p>
            <a:r>
              <a:rPr lang="ar-SA" b="1" dirty="0" smtClean="0"/>
              <a:t>في أوائل صفر سنة إحدى عشرة للهجرة خرج عليه الصلاة والسلام إلى أحد، فصلى على الشهداء، كالمودع للأحياء والأموات.</a:t>
            </a:r>
            <a:endParaRPr lang="en-US" dirty="0" smtClean="0"/>
          </a:p>
          <a:p>
            <a:r>
              <a:rPr lang="ar-SA" b="1" dirty="0" smtClean="0"/>
              <a:t>ثم انصرف إلى المنبر فقال: ((إني </a:t>
            </a:r>
            <a:r>
              <a:rPr lang="ar-SA" b="1" dirty="0" err="1" smtClean="0"/>
              <a:t>فرطكم</a:t>
            </a:r>
            <a:r>
              <a:rPr lang="ar-SA" b="1" dirty="0" smtClean="0"/>
              <a:t>، وإني شهيد عليكم، وإني والله لأنظر إلى حوضي الآن وإني أعطيت مفاتيح خزائن الأرض </a:t>
            </a:r>
            <a:r>
              <a:rPr lang="ar-SA" b="1" dirty="0" err="1" smtClean="0"/>
              <a:t>ـ</a:t>
            </a:r>
            <a:r>
              <a:rPr lang="ar-SA" b="1" dirty="0" smtClean="0"/>
              <a:t> أو مفاتيح الأرض </a:t>
            </a:r>
            <a:r>
              <a:rPr lang="ar-SA" b="1" dirty="0" err="1" smtClean="0"/>
              <a:t>ـ</a:t>
            </a:r>
            <a:r>
              <a:rPr lang="ar-SA" b="1" dirty="0" smtClean="0"/>
              <a:t> وإني والله ما أخاف أن تشركوا بعدي، ولكني أخاف عليكم أن تنافسوا فيها)) متفق عليه.</a:t>
            </a:r>
            <a:endParaRPr lang="en-US" dirty="0" smtClean="0"/>
          </a:p>
          <a:p>
            <a:r>
              <a:rPr lang="ar-SA" b="1" dirty="0" smtClean="0">
                <a:solidFill>
                  <a:srgbClr val="C00000"/>
                </a:solidFill>
              </a:rPr>
              <a:t>وخرج ليلة مع غلامه أبي </a:t>
            </a:r>
            <a:r>
              <a:rPr lang="ar-SA" b="1" dirty="0" err="1" smtClean="0">
                <a:solidFill>
                  <a:srgbClr val="C00000"/>
                </a:solidFill>
              </a:rPr>
              <a:t>مويهبة</a:t>
            </a:r>
            <a:r>
              <a:rPr lang="ar-SA" b="1" dirty="0" smtClean="0">
                <a:solidFill>
                  <a:srgbClr val="C00000"/>
                </a:solidFill>
              </a:rPr>
              <a:t> إلى البقيع فاستغفر لهم وقال: ((السلام عليكم يا أهل المقابر، ليهن لكم ما أصبحتم فيه بما أصبح الناس فيه، أقبلت الفتن كقطع الليل المظلم يتبع آخرها أولها، الآخرة شر من الأولى. وبشرهم قائلاً: إنا بكم للاحقون)).</a:t>
            </a:r>
          </a:p>
          <a:p>
            <a:r>
              <a:rPr lang="ar-SA" b="1" dirty="0" smtClean="0">
                <a:solidFill>
                  <a:srgbClr val="FFFF00"/>
                </a:solidFill>
              </a:rPr>
              <a:t>وفي يوم </a:t>
            </a:r>
            <a:r>
              <a:rPr lang="ar-SA" b="1" dirty="0" err="1" smtClean="0">
                <a:solidFill>
                  <a:srgbClr val="FFFF00"/>
                </a:solidFill>
              </a:rPr>
              <a:t>الإثنين</a:t>
            </a:r>
            <a:r>
              <a:rPr lang="ar-SA" b="1" dirty="0" smtClean="0">
                <a:solidFill>
                  <a:srgbClr val="FFFF00"/>
                </a:solidFill>
              </a:rPr>
              <a:t> آخر أيام شهر صفر شهد عليه السلام جنازة في البقيع، فلما رجع وهو في الطريق، أخذه صداع في رأسه واتقدت الحرارة، حتى إنهم كانوا يجدون سورتها فوق العصابة التي تعصب </a:t>
            </a:r>
            <a:r>
              <a:rPr lang="ar-SA" b="1" dirty="0" err="1" smtClean="0">
                <a:solidFill>
                  <a:srgbClr val="FFFF00"/>
                </a:solidFill>
              </a:rPr>
              <a:t>بها</a:t>
            </a:r>
            <a:r>
              <a:rPr lang="ar-SA" b="1" dirty="0" smtClean="0">
                <a:solidFill>
                  <a:srgbClr val="FFFF00"/>
                </a:solidFill>
              </a:rPr>
              <a:t> رأسه، فدخل على عائشة وقالت: وارأساه! قال: ((بل أنا وارأساه، وما ضرك لو مت قبلي فغسلتك وكفنتك وصليت عليك ودفنتك)). فقالت: </a:t>
            </a:r>
            <a:r>
              <a:rPr lang="ar-SA" b="1" dirty="0" err="1" smtClean="0">
                <a:solidFill>
                  <a:srgbClr val="FFFF00"/>
                </a:solidFill>
              </a:rPr>
              <a:t>لكأني</a:t>
            </a:r>
            <a:r>
              <a:rPr lang="ar-SA" b="1" dirty="0" smtClean="0">
                <a:solidFill>
                  <a:srgbClr val="FFFF00"/>
                </a:solidFill>
              </a:rPr>
              <a:t> بك </a:t>
            </a:r>
            <a:r>
              <a:rPr lang="ar-SA" b="1" dirty="0" err="1" smtClean="0">
                <a:solidFill>
                  <a:srgbClr val="FFFF00"/>
                </a:solidFill>
              </a:rPr>
              <a:t>ـ</a:t>
            </a:r>
            <a:r>
              <a:rPr lang="ar-SA" b="1" dirty="0" smtClean="0">
                <a:solidFill>
                  <a:srgbClr val="FFFF00"/>
                </a:solidFill>
              </a:rPr>
              <a:t> والله </a:t>
            </a:r>
            <a:r>
              <a:rPr lang="ar-SA" b="1" dirty="0" err="1" smtClean="0">
                <a:solidFill>
                  <a:srgbClr val="FFFF00"/>
                </a:solidFill>
              </a:rPr>
              <a:t>ـ</a:t>
            </a:r>
            <a:r>
              <a:rPr lang="ar-SA" b="1" dirty="0" smtClean="0">
                <a:solidFill>
                  <a:srgbClr val="FFFF00"/>
                </a:solidFill>
              </a:rPr>
              <a:t> لو فعلت ذلك لرجعت إلى بيتي فعرّست فيه ببعض نسائك. فتبسم رسول الله صلى الله عليه وسلم.</a:t>
            </a:r>
            <a:endParaRPr lang="ar-SA" dirty="0">
              <a:solidFill>
                <a:srgbClr val="FFFF00"/>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533400" y="285728"/>
            <a:ext cx="7851648" cy="785818"/>
          </a:xfrm>
        </p:spPr>
        <p:txBody>
          <a:bodyPr>
            <a:normAutofit fontScale="90000"/>
          </a:bodyPr>
          <a:lstStyle/>
          <a:p>
            <a:pPr algn="ctr"/>
            <a:r>
              <a:rPr lang="ar-SA" dirty="0" smtClean="0"/>
              <a:t>تابع حجة الوداع ووفاته صلى الله عليه وسلم</a:t>
            </a:r>
            <a:endParaRPr lang="ar-SA" dirty="0"/>
          </a:p>
        </p:txBody>
      </p:sp>
      <p:sp>
        <p:nvSpPr>
          <p:cNvPr id="3" name="عنوان فرعي 2"/>
          <p:cNvSpPr>
            <a:spLocks noGrp="1"/>
          </p:cNvSpPr>
          <p:nvPr>
            <p:ph type="subTitle" idx="1"/>
          </p:nvPr>
        </p:nvSpPr>
        <p:spPr>
          <a:xfrm>
            <a:off x="533400" y="1071546"/>
            <a:ext cx="7967690" cy="5214974"/>
          </a:xfrm>
        </p:spPr>
        <p:txBody>
          <a:bodyPr>
            <a:normAutofit lnSpcReduction="10000"/>
          </a:bodyPr>
          <a:lstStyle/>
          <a:p>
            <a:r>
              <a:rPr lang="ar-SA" b="1" dirty="0" smtClean="0"/>
              <a:t>وثقل برسول الله صلى الله عليه وسلم المرض فجعل يسأل أزواجه: أين أنا غدًا؟ أين أنا غدًا؟ ففهمن مراده، فأذنّ له أن يكون حيث شاء، فانتقل إلى عائشة، يمشي بين الفضل بن عباس وعلي بن أبي طالب، عاصبًا رأسه تخط قدماه حتى دخل بيتها، وكانت عائشة رضي الله عنها تقرأ بالمعوذات والأدعية تنفث على نفسه وتمسحه بيده رجاء بركته.</a:t>
            </a:r>
            <a:endParaRPr lang="en-US" dirty="0" smtClean="0"/>
          </a:p>
          <a:p>
            <a:r>
              <a:rPr lang="ar-SA" b="1" dirty="0" smtClean="0">
                <a:solidFill>
                  <a:srgbClr val="7030A0"/>
                </a:solidFill>
              </a:rPr>
              <a:t>وفي يوم الأربعاء اتقدت حرارة العلة في بدنه، فاشتد </a:t>
            </a:r>
            <a:r>
              <a:rPr lang="ar-SA" b="1" dirty="0" err="1" smtClean="0">
                <a:solidFill>
                  <a:srgbClr val="7030A0"/>
                </a:solidFill>
              </a:rPr>
              <a:t>به</a:t>
            </a:r>
            <a:r>
              <a:rPr lang="ar-SA" b="1" dirty="0" smtClean="0">
                <a:solidFill>
                  <a:srgbClr val="7030A0"/>
                </a:solidFill>
              </a:rPr>
              <a:t> الوجع، فقال: </a:t>
            </a:r>
            <a:r>
              <a:rPr lang="ar-SA" b="1" dirty="0" err="1" smtClean="0">
                <a:solidFill>
                  <a:srgbClr val="7030A0"/>
                </a:solidFill>
              </a:rPr>
              <a:t>هريقوا</a:t>
            </a:r>
            <a:r>
              <a:rPr lang="ar-SA" b="1" dirty="0" smtClean="0">
                <a:solidFill>
                  <a:srgbClr val="7030A0"/>
                </a:solidFill>
              </a:rPr>
              <a:t> عليّ من سبع قرب لم تحلل </a:t>
            </a:r>
            <a:r>
              <a:rPr lang="ar-SA" b="1" dirty="0" err="1" smtClean="0">
                <a:solidFill>
                  <a:srgbClr val="7030A0"/>
                </a:solidFill>
              </a:rPr>
              <a:t>أوكيتهن</a:t>
            </a:r>
            <a:r>
              <a:rPr lang="ar-SA" b="1" dirty="0" smtClean="0">
                <a:solidFill>
                  <a:srgbClr val="7030A0"/>
                </a:solidFill>
              </a:rPr>
              <a:t> لعلي أعهد إلى الناس، فأقعدوه في مخضب</a:t>
            </a:r>
            <a:r>
              <a:rPr lang="en-US" b="1" dirty="0" smtClean="0">
                <a:solidFill>
                  <a:srgbClr val="7030A0"/>
                </a:solidFill>
                <a:hlinkClick r:id="rId2"/>
              </a:rPr>
              <a:t>[1]</a:t>
            </a:r>
            <a:r>
              <a:rPr lang="ar-SA" b="1" dirty="0" smtClean="0">
                <a:solidFill>
                  <a:srgbClr val="7030A0"/>
                </a:solidFill>
              </a:rPr>
              <a:t> لحفصة، وصبوا عليه الماء حتى طفق يقول: ((حسبكم، حسبكم))، وعند ذلك أحس بخفة فدخل المسجد وهو معصوب الرأس حتى جلس على المنبر خطب الناس فقال: ((لعنة الله على اليهود والنصارى اتخذوا قبور أنبيائهم مساجد، وقال: لا تتخذوا قبري وثنًا يعبد ثم قال: من كنت جَلَدْتُ له ظهرًا فهذا ظهري </a:t>
            </a:r>
            <a:r>
              <a:rPr lang="ar-SA" b="1" dirty="0" err="1" smtClean="0">
                <a:solidFill>
                  <a:srgbClr val="7030A0"/>
                </a:solidFill>
              </a:rPr>
              <a:t>فليستقد</a:t>
            </a:r>
            <a:r>
              <a:rPr lang="ar-SA" b="1" dirty="0" smtClean="0">
                <a:solidFill>
                  <a:srgbClr val="7030A0"/>
                </a:solidFill>
              </a:rPr>
              <a:t> منه، ومن كنت شتمت له عرضًا فهذا عرضي </a:t>
            </a:r>
            <a:r>
              <a:rPr lang="ar-SA" b="1" dirty="0" err="1" smtClean="0">
                <a:solidFill>
                  <a:srgbClr val="7030A0"/>
                </a:solidFill>
              </a:rPr>
              <a:t>فليستقد</a:t>
            </a:r>
            <a:r>
              <a:rPr lang="ar-SA" b="1" dirty="0" smtClean="0">
                <a:solidFill>
                  <a:srgbClr val="7030A0"/>
                </a:solidFill>
              </a:rPr>
              <a:t> منه)).</a:t>
            </a:r>
            <a:endParaRPr lang="en-US" dirty="0" smtClean="0">
              <a:solidFill>
                <a:srgbClr val="7030A0"/>
              </a:solidFill>
            </a:endParaRPr>
          </a:p>
          <a:p>
            <a:endParaRPr lang="ar-SA"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533400" y="285728"/>
            <a:ext cx="7851648" cy="785818"/>
          </a:xfrm>
        </p:spPr>
        <p:txBody>
          <a:bodyPr>
            <a:normAutofit fontScale="90000"/>
          </a:bodyPr>
          <a:lstStyle/>
          <a:p>
            <a:pPr algn="ctr"/>
            <a:r>
              <a:rPr lang="ar-SA" dirty="0" smtClean="0"/>
              <a:t>تابع حجة الوداع ووفاته صلى الله عليه وسلم</a:t>
            </a:r>
            <a:endParaRPr lang="ar-SA" dirty="0"/>
          </a:p>
        </p:txBody>
      </p:sp>
      <p:sp>
        <p:nvSpPr>
          <p:cNvPr id="3" name="عنوان فرعي 2"/>
          <p:cNvSpPr>
            <a:spLocks noGrp="1"/>
          </p:cNvSpPr>
          <p:nvPr>
            <p:ph type="subTitle" idx="1"/>
          </p:nvPr>
        </p:nvSpPr>
        <p:spPr>
          <a:xfrm>
            <a:off x="533400" y="1071546"/>
            <a:ext cx="7967690" cy="5214974"/>
          </a:xfrm>
        </p:spPr>
        <p:txBody>
          <a:bodyPr>
            <a:normAutofit fontScale="92500"/>
          </a:bodyPr>
          <a:lstStyle/>
          <a:p>
            <a:r>
              <a:rPr lang="ar-SA" b="1" dirty="0" smtClean="0"/>
              <a:t>ثم نزل فصلى الظهر، ثم رجع فجلس على المنبر، فقال رجل: إن لي عندك ثلاثة دراهم. فقال: ((أعطه يا فضل))، ثم أوصى بالأنصار قائلاً: ((أوصيكم بالأنصار فإنهم كرشي </a:t>
            </a:r>
            <a:r>
              <a:rPr lang="ar-SA" b="1" dirty="0" err="1" smtClean="0"/>
              <a:t>وعيبتي</a:t>
            </a:r>
            <a:r>
              <a:rPr lang="en-US" b="1" dirty="0" smtClean="0">
                <a:hlinkClick r:id="rId2"/>
              </a:rPr>
              <a:t>[2]</a:t>
            </a:r>
            <a:r>
              <a:rPr lang="ar-SA" b="1" dirty="0" smtClean="0"/>
              <a:t>، وقد قضوا الذي عليهم، وبقي الذي لهم، فاقبلوا من محسنهم، وتجاوزوا عن </a:t>
            </a:r>
            <a:r>
              <a:rPr lang="ar-SA" b="1" dirty="0" err="1" smtClean="0"/>
              <a:t>مسيئهم</a:t>
            </a:r>
            <a:r>
              <a:rPr lang="ar-SA" b="1" dirty="0" smtClean="0"/>
              <a:t>))، وفي رواية: ((إن الناس يكثرون وتقل الأنصار حتى يكونوا كالملح في الطعام، فمن ولي منكم أمرًا يضر فيه أحدًا أو ينفعه فليقبل من محسنهم ويتجاوز عن </a:t>
            </a:r>
            <a:r>
              <a:rPr lang="ar-SA" b="1" dirty="0" err="1" smtClean="0"/>
              <a:t>مسيئهم</a:t>
            </a:r>
            <a:r>
              <a:rPr lang="ar-SA" b="1" dirty="0" smtClean="0"/>
              <a:t>)) البخاري.</a:t>
            </a:r>
            <a:endParaRPr lang="en-US" dirty="0" smtClean="0"/>
          </a:p>
          <a:p>
            <a:r>
              <a:rPr lang="ar-SA" b="1" dirty="0" smtClean="0"/>
              <a:t>ثم قال: ((إن عبدًا خيره الله أن يؤتيه من زهرة الدنيا ما شاء وبين ما عنده، فاختار ما عنده)).</a:t>
            </a:r>
            <a:endParaRPr lang="en-US" dirty="0" smtClean="0"/>
          </a:p>
          <a:p>
            <a:r>
              <a:rPr lang="ar-SA" b="1" dirty="0" smtClean="0">
                <a:solidFill>
                  <a:srgbClr val="C00000"/>
                </a:solidFill>
              </a:rPr>
              <a:t>قال أبو سعيد </a:t>
            </a:r>
            <a:r>
              <a:rPr lang="ar-SA" b="1" dirty="0" err="1" smtClean="0">
                <a:solidFill>
                  <a:srgbClr val="C00000"/>
                </a:solidFill>
              </a:rPr>
              <a:t>الخدري</a:t>
            </a:r>
            <a:r>
              <a:rPr lang="ar-SA" b="1" dirty="0" smtClean="0">
                <a:solidFill>
                  <a:srgbClr val="C00000"/>
                </a:solidFill>
              </a:rPr>
              <a:t>: (فبكى أبو بكر، قال: فديناك بآبائنا وأمهاتنا)، فعجبنا له، فقال الناس: انظروا هذا الشيخ، يخبر رسول الله صلى الله عليه وسلم عن عبد خيره الله بين أن يؤتيه من زهرة الدنيا وبين ما عنده وهو يقول: فديناك بآبائنا وأمهاتنا، فكان رسول الله صلى الله عليه وسلم هو المخير، وكان أبو بكر أعلمنا.</a:t>
            </a:r>
            <a:endParaRPr lang="en-US" dirty="0" smtClean="0">
              <a:solidFill>
                <a:srgbClr val="C00000"/>
              </a:solidFill>
            </a:endParaRPr>
          </a:p>
          <a:p>
            <a:endParaRPr lang="ar-SA"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533400" y="285728"/>
            <a:ext cx="7851648" cy="785818"/>
          </a:xfrm>
        </p:spPr>
        <p:txBody>
          <a:bodyPr>
            <a:normAutofit fontScale="90000"/>
          </a:bodyPr>
          <a:lstStyle/>
          <a:p>
            <a:pPr algn="ctr"/>
            <a:r>
              <a:rPr lang="ar-SA" dirty="0" smtClean="0"/>
              <a:t>تابع حجة الوداع ووفاته صلى الله عليه وسلم</a:t>
            </a:r>
            <a:endParaRPr lang="ar-SA" dirty="0"/>
          </a:p>
        </p:txBody>
      </p:sp>
      <p:sp>
        <p:nvSpPr>
          <p:cNvPr id="3" name="عنوان فرعي 2"/>
          <p:cNvSpPr>
            <a:spLocks noGrp="1"/>
          </p:cNvSpPr>
          <p:nvPr>
            <p:ph type="subTitle" idx="1"/>
          </p:nvPr>
        </p:nvSpPr>
        <p:spPr>
          <a:xfrm>
            <a:off x="533400" y="1071546"/>
            <a:ext cx="7967690" cy="5214974"/>
          </a:xfrm>
        </p:spPr>
        <p:txBody>
          <a:bodyPr>
            <a:normAutofit fontScale="92500" lnSpcReduction="20000"/>
          </a:bodyPr>
          <a:lstStyle/>
          <a:p>
            <a:r>
              <a:rPr lang="ar-SA" b="1" dirty="0" smtClean="0">
                <a:solidFill>
                  <a:srgbClr val="FF0000"/>
                </a:solidFill>
              </a:rPr>
              <a:t>ثم قال رسول الله صلى الله عليه وسلم: ((إن أمن الناس عليَّ في صحبته وماله أبو بكر، ولو كنت متخذًًا خليلاً غير ربي لاتخذت أبا بكر خليلاً، ولكن أخوة الإسلام ومودته، لا </a:t>
            </a:r>
            <a:r>
              <a:rPr lang="ar-SA" b="1" dirty="0" err="1" smtClean="0">
                <a:solidFill>
                  <a:srgbClr val="FF0000"/>
                </a:solidFill>
              </a:rPr>
              <a:t>يبقين</a:t>
            </a:r>
            <a:r>
              <a:rPr lang="ar-SA" b="1" dirty="0" smtClean="0">
                <a:solidFill>
                  <a:srgbClr val="FF0000"/>
                </a:solidFill>
              </a:rPr>
              <a:t> في المسجد باب إلا سد إلا باب أبي بكر)) متفق عليه.</a:t>
            </a:r>
            <a:endParaRPr lang="en-US" dirty="0" smtClean="0">
              <a:solidFill>
                <a:srgbClr val="FF0000"/>
              </a:solidFill>
            </a:endParaRPr>
          </a:p>
          <a:p>
            <a:r>
              <a:rPr lang="ar-SA" b="1" dirty="0" smtClean="0">
                <a:solidFill>
                  <a:srgbClr val="FF0000"/>
                </a:solidFill>
              </a:rPr>
              <a:t>وفي يوم الخميس أوصى عليه السلام بإخراج اليهود والنصارى والمشركين من جزيرة العرب، وأوصى بإجازة الوفود بنحو ما كان يجيزهم.</a:t>
            </a:r>
            <a:endParaRPr lang="en-US" dirty="0" smtClean="0">
              <a:solidFill>
                <a:srgbClr val="FF0000"/>
              </a:solidFill>
            </a:endParaRPr>
          </a:p>
          <a:p>
            <a:r>
              <a:rPr lang="ar-SA" b="1" dirty="0" smtClean="0">
                <a:solidFill>
                  <a:srgbClr val="FF0000"/>
                </a:solidFill>
              </a:rPr>
              <a:t>ومع ما كان عليه من شدة المرض إلا أنه كان يصلي بالناس جميع الصلوات، فصلى بالناس صلاة المغرب من يوم الخميس وقرأ بالمرسلات، وعند العشاء زاد ثقل المرض، بحيث لم يستطع الخروج إلى المسجد.</a:t>
            </a:r>
            <a:endParaRPr lang="en-US" dirty="0" smtClean="0">
              <a:solidFill>
                <a:srgbClr val="FF0000"/>
              </a:solidFill>
            </a:endParaRPr>
          </a:p>
          <a:p>
            <a:r>
              <a:rPr lang="ar-SA" b="1" dirty="0" smtClean="0">
                <a:solidFill>
                  <a:srgbClr val="C00000"/>
                </a:solidFill>
              </a:rPr>
              <a:t>قالت عائشة: فقال النبي صلى الله عليه وسلم: ((أصلى الناس؟!)) قلنا: لا يا رسول الله، وهم ينتظرونك، قال: ضعوا لي ماء في المخضب، ففعلنا فاغتسل فذهب لينوء فأغمي عليه، ثم أفاق فقال:((أصلى الناس؟!)) قلنا: لا يا رسول الله، وهم ينتظرونك، فاغتسل فخرج لينوء فأغمي عليه ثم أفاق فقال: ((أصلى الناس؟)) قلنا: لا يا رسول الله وهم ينتظرونك. فاغتسل فخرج لينوء فأغمي عليه. ثم الثالثة فأغمي عليه، فأرسل إلى أبي بكر أن يصلي بالناس، فصلى أبو بكر تلك الأيام.</a:t>
            </a:r>
            <a:endParaRPr lang="en-US" dirty="0" smtClean="0">
              <a:solidFill>
                <a:srgbClr val="C00000"/>
              </a:solidFill>
            </a:endParaRPr>
          </a:p>
          <a:p>
            <a:endParaRPr lang="ar-SA"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533400" y="285728"/>
            <a:ext cx="7851648" cy="785818"/>
          </a:xfrm>
        </p:spPr>
        <p:txBody>
          <a:bodyPr>
            <a:normAutofit fontScale="90000"/>
          </a:bodyPr>
          <a:lstStyle/>
          <a:p>
            <a:pPr algn="ctr"/>
            <a:r>
              <a:rPr lang="ar-SA" dirty="0" smtClean="0"/>
              <a:t>تابع حجة الوداع ووفاته صلى الله عليه وسلم</a:t>
            </a:r>
            <a:endParaRPr lang="ar-SA" dirty="0"/>
          </a:p>
        </p:txBody>
      </p:sp>
      <p:sp>
        <p:nvSpPr>
          <p:cNvPr id="3" name="عنوان فرعي 2"/>
          <p:cNvSpPr>
            <a:spLocks noGrp="1"/>
          </p:cNvSpPr>
          <p:nvPr>
            <p:ph type="subTitle" idx="1"/>
          </p:nvPr>
        </p:nvSpPr>
        <p:spPr>
          <a:xfrm>
            <a:off x="533400" y="1071546"/>
            <a:ext cx="7967690" cy="5214974"/>
          </a:xfrm>
        </p:spPr>
        <p:txBody>
          <a:bodyPr>
            <a:normAutofit fontScale="92500"/>
          </a:bodyPr>
          <a:lstStyle/>
          <a:p>
            <a:r>
              <a:rPr lang="ar-SA" b="1" dirty="0" smtClean="0"/>
              <a:t>وراجعت عائشة النبي صلى الله عليه وسلم فقالت: إن أبا بكر رجل أسيف</a:t>
            </a:r>
            <a:r>
              <a:rPr lang="en-US" b="1" dirty="0" smtClean="0">
                <a:hlinkClick r:id="rId2"/>
              </a:rPr>
              <a:t>[3]</a:t>
            </a:r>
            <a:r>
              <a:rPr lang="ar-SA" b="1" dirty="0" smtClean="0"/>
              <a:t>، وإنه متى يقوم مقامك لا يُسمِع الناسَ، فلو أمرت عمر، قال: ((مروا أبا بكر فليصلّ بالناس))، فقالت لحفصة في ذلك فراجعته كما راجعته عائشة، فقال: ((إنكن صواحب يوسف، مروا أبا بكر فليصلّ بالناس)).</a:t>
            </a:r>
            <a:endParaRPr lang="en-US" dirty="0" smtClean="0"/>
          </a:p>
          <a:p>
            <a:r>
              <a:rPr lang="ar-SA" b="1" dirty="0" smtClean="0">
                <a:solidFill>
                  <a:srgbClr val="00B0F0"/>
                </a:solidFill>
              </a:rPr>
              <a:t>وفي يوم السبت أو الأحد وجد النبي صلى الله عليه وسلم خفة، فخرج بين رجلين لصلاة الظهر، وأبو بكر يصلي بالناس، فلما رآه أبو بكر ذهب ليتأخر، فأومأ إليه بأن لا يتأخر، قال: ((أجلساني إلى جنبه، فأجلساه إلى يسار أبي بكر، فكان أبو بكر يقتدي بصلاة رسول الله صلى الله عليه وسلم ويسمع الناس التكبير)) رواه البخاري.</a:t>
            </a:r>
            <a:endParaRPr lang="en-US" dirty="0" smtClean="0">
              <a:solidFill>
                <a:srgbClr val="00B0F0"/>
              </a:solidFill>
            </a:endParaRPr>
          </a:p>
          <a:p>
            <a:r>
              <a:rPr lang="ar-SA" b="1" dirty="0" smtClean="0">
                <a:solidFill>
                  <a:srgbClr val="FFFF00"/>
                </a:solidFill>
              </a:rPr>
              <a:t>وفي يوم الأحد أعتق عليه الصلاة والسلام غلمانه، وتصدق بسبعة دنانير كانت عنده، ووهب للمسلمين أسلحته، وفي الليل استعارت عائشة الزيت من جارتها للمصباح، وكانت درعه مرهونة عند يهودي بثلاثين صاعًا من الشعير.</a:t>
            </a:r>
            <a:endParaRPr lang="en-US" dirty="0" smtClean="0">
              <a:solidFill>
                <a:srgbClr val="FFFF00"/>
              </a:solidFill>
            </a:endParaRPr>
          </a:p>
          <a:p>
            <a:endParaRPr lang="ar-SA"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533400" y="285728"/>
            <a:ext cx="7851648" cy="785818"/>
          </a:xfrm>
        </p:spPr>
        <p:txBody>
          <a:bodyPr>
            <a:normAutofit fontScale="90000"/>
          </a:bodyPr>
          <a:lstStyle/>
          <a:p>
            <a:pPr algn="ctr"/>
            <a:r>
              <a:rPr lang="ar-SA" dirty="0" smtClean="0"/>
              <a:t>تابع حجة الوداع ووفاته صلى الله عليه وسلم</a:t>
            </a:r>
            <a:endParaRPr lang="ar-SA" dirty="0"/>
          </a:p>
        </p:txBody>
      </p:sp>
      <p:sp>
        <p:nvSpPr>
          <p:cNvPr id="3" name="عنوان فرعي 2"/>
          <p:cNvSpPr>
            <a:spLocks noGrp="1"/>
          </p:cNvSpPr>
          <p:nvPr>
            <p:ph type="subTitle" idx="1"/>
          </p:nvPr>
        </p:nvSpPr>
        <p:spPr>
          <a:xfrm>
            <a:off x="533400" y="1071546"/>
            <a:ext cx="7967690" cy="5214974"/>
          </a:xfrm>
        </p:spPr>
        <p:txBody>
          <a:bodyPr>
            <a:normAutofit fontScale="92500" lnSpcReduction="20000"/>
          </a:bodyPr>
          <a:lstStyle/>
          <a:p>
            <a:r>
              <a:rPr lang="ar-SA" b="1" dirty="0" smtClean="0"/>
              <a:t>وفي يوم الاثنين بينا المسلمون في صلاة الفجر </a:t>
            </a:r>
            <a:r>
              <a:rPr lang="ar-SA" b="1" dirty="0" err="1" smtClean="0"/>
              <a:t>ـ</a:t>
            </a:r>
            <a:r>
              <a:rPr lang="ar-SA" b="1" dirty="0" smtClean="0"/>
              <a:t> كما روى البخاري عن أنس </a:t>
            </a:r>
            <a:r>
              <a:rPr lang="ar-SA" b="1" dirty="0" err="1" smtClean="0"/>
              <a:t>ـ</a:t>
            </a:r>
            <a:r>
              <a:rPr lang="ar-SA" b="1" dirty="0" smtClean="0"/>
              <a:t> وأبو بكر يصلي بهم، لم </a:t>
            </a:r>
            <a:r>
              <a:rPr lang="ar-SA" b="1" dirty="0" err="1" smtClean="0"/>
              <a:t>يفجأهم</a:t>
            </a:r>
            <a:r>
              <a:rPr lang="ar-SA" b="1" dirty="0" smtClean="0"/>
              <a:t> إلا رسول الله صلى الله عليه وسلم كشف ستر حجرة عائشة فنظر إليهم، وهم في صفوف الصلاة، ثم تبسم وضحك فنكص أبو بكر على </a:t>
            </a:r>
            <a:r>
              <a:rPr lang="ar-SA" b="1" dirty="0" err="1" smtClean="0"/>
              <a:t>عقبيه</a:t>
            </a:r>
            <a:r>
              <a:rPr lang="ar-SA" b="1" dirty="0" smtClean="0"/>
              <a:t> ليصل الصف، وظن أن رسول الله صلى الله عليه وسلم يريد أن يخرج إلى الصلاة.</a:t>
            </a:r>
            <a:endParaRPr lang="en-US" dirty="0" smtClean="0"/>
          </a:p>
          <a:p>
            <a:r>
              <a:rPr lang="ar-SA" b="1" dirty="0" smtClean="0"/>
              <a:t>ق</a:t>
            </a:r>
            <a:r>
              <a:rPr lang="ar-SA" b="1" dirty="0" smtClean="0">
                <a:solidFill>
                  <a:srgbClr val="FFFF00"/>
                </a:solidFill>
              </a:rPr>
              <a:t>ال أنس: وهمَّ المسلمون أن يفتتنوا في صلاتهم فرحًا برسول الله صلى الله عليه وسلم، فأشار إليهم بيده أن أتموا صلاتكم، ثم دخل الحجرة وأرخى الستر.</a:t>
            </a:r>
            <a:endParaRPr lang="en-US" dirty="0" smtClean="0">
              <a:solidFill>
                <a:srgbClr val="FFFF00"/>
              </a:solidFill>
            </a:endParaRPr>
          </a:p>
          <a:p>
            <a:r>
              <a:rPr lang="ar-SA" b="1" dirty="0" smtClean="0">
                <a:solidFill>
                  <a:srgbClr val="FFFF00"/>
                </a:solidFill>
              </a:rPr>
              <a:t>إنها النظرة الأخيرة، نظرة الوداع وهو يبتسم ويضحك رضًا وسرورًا بثبات أصحابه على الحق، إنها البسمة الأخيرة التي لن يراها صحبه وأحباؤه بعدها في الدنيا.</a:t>
            </a:r>
            <a:endParaRPr lang="en-US" dirty="0" smtClean="0">
              <a:solidFill>
                <a:srgbClr val="FFFF00"/>
              </a:solidFill>
            </a:endParaRPr>
          </a:p>
          <a:p>
            <a:r>
              <a:rPr lang="ar-SA" b="1" dirty="0" smtClean="0">
                <a:solidFill>
                  <a:schemeClr val="bg1"/>
                </a:solidFill>
              </a:rPr>
              <a:t>إنها </a:t>
            </a:r>
            <a:r>
              <a:rPr lang="ar-SA" b="1" dirty="0" err="1" smtClean="0">
                <a:solidFill>
                  <a:schemeClr val="bg1"/>
                </a:solidFill>
              </a:rPr>
              <a:t>طَلَّة</a:t>
            </a:r>
            <a:r>
              <a:rPr lang="en-US" b="1" dirty="0" smtClean="0">
                <a:solidFill>
                  <a:schemeClr val="bg1"/>
                </a:solidFill>
                <a:hlinkClick r:id="rId2"/>
              </a:rPr>
              <a:t>[4]</a:t>
            </a:r>
            <a:r>
              <a:rPr lang="ar-SA" b="1" dirty="0" smtClean="0">
                <a:solidFill>
                  <a:schemeClr val="bg1"/>
                </a:solidFill>
              </a:rPr>
              <a:t> الفراق، لن ينعموا برؤية هذا الوجه الكريم في الدنيا بعد اليوم أبدًا، ولما ارتفع الضحى دعا النبي صلى الله عليه وسلم فاطمة رضي الله عنها </a:t>
            </a:r>
            <a:r>
              <a:rPr lang="ar-SA" b="1" dirty="0" err="1" smtClean="0">
                <a:solidFill>
                  <a:schemeClr val="bg1"/>
                </a:solidFill>
              </a:rPr>
              <a:t>فسارّها</a:t>
            </a:r>
            <a:r>
              <a:rPr lang="ar-SA" b="1" dirty="0" smtClean="0">
                <a:solidFill>
                  <a:schemeClr val="bg1"/>
                </a:solidFill>
              </a:rPr>
              <a:t> بشيء فبكت ثم دعاها </a:t>
            </a:r>
            <a:r>
              <a:rPr lang="ar-SA" b="1" dirty="0" err="1" smtClean="0">
                <a:solidFill>
                  <a:schemeClr val="bg1"/>
                </a:solidFill>
              </a:rPr>
              <a:t>فسارَّها</a:t>
            </a:r>
            <a:r>
              <a:rPr lang="ar-SA" b="1" dirty="0" smtClean="0">
                <a:solidFill>
                  <a:schemeClr val="bg1"/>
                </a:solidFill>
              </a:rPr>
              <a:t> بشيء فضحكت، قالت عائشة: فسألنا عن ذلك، أي: فيما بعد، فقالت: </a:t>
            </a:r>
            <a:r>
              <a:rPr lang="ar-SA" b="1" dirty="0" err="1" smtClean="0">
                <a:solidFill>
                  <a:schemeClr val="bg1"/>
                </a:solidFill>
              </a:rPr>
              <a:t>سارني</a:t>
            </a:r>
            <a:r>
              <a:rPr lang="ar-SA" b="1" dirty="0" smtClean="0">
                <a:solidFill>
                  <a:schemeClr val="bg1"/>
                </a:solidFill>
              </a:rPr>
              <a:t> النبي صلى الله عليه وسلم أنه يقبض في وجعه الذي توفي فيه فبكيت، </a:t>
            </a:r>
            <a:r>
              <a:rPr lang="ar-SA" b="1" dirty="0" err="1" smtClean="0">
                <a:solidFill>
                  <a:schemeClr val="bg1"/>
                </a:solidFill>
              </a:rPr>
              <a:t>فسارني</a:t>
            </a:r>
            <a:r>
              <a:rPr lang="ar-SA" b="1" dirty="0" smtClean="0">
                <a:solidFill>
                  <a:schemeClr val="bg1"/>
                </a:solidFill>
              </a:rPr>
              <a:t> فأخبرني أني أول أهله يتبعه فضحكت. رواه البخاري.</a:t>
            </a:r>
            <a:endParaRPr lang="en-US" dirty="0" smtClean="0">
              <a:solidFill>
                <a:schemeClr val="bg1"/>
              </a:solidFill>
            </a:endParaRPr>
          </a:p>
          <a:p>
            <a:endParaRPr lang="ar-SA"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533400" y="285728"/>
            <a:ext cx="7851648" cy="785818"/>
          </a:xfrm>
        </p:spPr>
        <p:txBody>
          <a:bodyPr>
            <a:normAutofit fontScale="90000"/>
          </a:bodyPr>
          <a:lstStyle/>
          <a:p>
            <a:pPr algn="ctr"/>
            <a:r>
              <a:rPr lang="ar-SA" dirty="0" smtClean="0"/>
              <a:t>تابع حجة الوداع ووفاته صلى الله عليه وسلم</a:t>
            </a:r>
            <a:endParaRPr lang="ar-SA" dirty="0"/>
          </a:p>
        </p:txBody>
      </p:sp>
      <p:sp>
        <p:nvSpPr>
          <p:cNvPr id="3" name="عنوان فرعي 2"/>
          <p:cNvSpPr>
            <a:spLocks noGrp="1"/>
          </p:cNvSpPr>
          <p:nvPr>
            <p:ph type="subTitle" idx="1"/>
          </p:nvPr>
        </p:nvSpPr>
        <p:spPr>
          <a:xfrm>
            <a:off x="533400" y="1071546"/>
            <a:ext cx="7967690" cy="5214974"/>
          </a:xfrm>
        </p:spPr>
        <p:txBody>
          <a:bodyPr>
            <a:normAutofit/>
          </a:bodyPr>
          <a:lstStyle/>
          <a:p>
            <a:r>
              <a:rPr lang="ar-SA" b="1" dirty="0" smtClean="0"/>
              <a:t>وبشرها بأنها سيدة نساء العالمين.</a:t>
            </a:r>
            <a:endParaRPr lang="en-US" dirty="0" smtClean="0"/>
          </a:p>
          <a:p>
            <a:r>
              <a:rPr lang="ar-SA" b="1" dirty="0" smtClean="0"/>
              <a:t>ورأت فاطمة ما برسول الله صلى الله عليه وسلم من الكرب فقالت: </a:t>
            </a:r>
            <a:r>
              <a:rPr lang="ar-SA" b="1" dirty="0" err="1" smtClean="0"/>
              <a:t>واكرب</a:t>
            </a:r>
            <a:r>
              <a:rPr lang="ar-SA" b="1" dirty="0" smtClean="0"/>
              <a:t> أباه، فقال لها: ((ليس على أبيك كرب بعد اليوم)).</a:t>
            </a:r>
            <a:endParaRPr lang="en-US" dirty="0" smtClean="0"/>
          </a:p>
          <a:p>
            <a:r>
              <a:rPr lang="ar-SA" b="1" dirty="0" smtClean="0"/>
              <a:t>ودعا الحسن والحسين فقبلهما، وأوصى </a:t>
            </a:r>
            <a:r>
              <a:rPr lang="ar-SA" b="1" dirty="0" err="1" smtClean="0"/>
              <a:t>بهما</a:t>
            </a:r>
            <a:r>
              <a:rPr lang="ar-SA" b="1" dirty="0" smtClean="0"/>
              <a:t> خيرًا، ودعا أزواجه فوعظهن وذكرهن، وطفق الوجع يشتد عليه ويزيد، وهو يقول لعائشة: ((يا عائشة، ما أزال أجد ألم الطعام الذي أكلت بخيبر، فهذا أوان وجدت انقطاع أَبْهَرِي</a:t>
            </a:r>
            <a:r>
              <a:rPr lang="en-US" b="1" dirty="0" smtClean="0">
                <a:hlinkClick r:id="rId2"/>
              </a:rPr>
              <a:t>[5]</a:t>
            </a:r>
            <a:r>
              <a:rPr lang="ar-SA" b="1" dirty="0" smtClean="0"/>
              <a:t> من ذلك السم)).</a:t>
            </a:r>
            <a:endParaRPr lang="en-US" dirty="0" smtClean="0"/>
          </a:p>
          <a:p>
            <a:r>
              <a:rPr lang="ar-SA" b="1" dirty="0" smtClean="0"/>
              <a:t>فأوصى الناس فقال: ((الصلاة. الصلاة، وما ملكت أيمانكم))، كرر ذلك مرارًا. أخرجهما البخاري.</a:t>
            </a:r>
            <a:endParaRPr lang="en-US" dirty="0" smtClean="0"/>
          </a:p>
          <a:p>
            <a:r>
              <a:rPr lang="ar-SA" b="1" dirty="0" smtClean="0"/>
              <a:t>وبدأ الاحتضار، فأسندته عائشة إليها، وكانت تقول: إن من نعم الله عليّ أن رسول الله صلى الله عليه وسلم توفي في بيتي وفي يومي وبين سحري ونحري، وأن الله جمع بين ريقي وريقه عند موته.</a:t>
            </a:r>
            <a:endParaRPr lang="en-US" dirty="0" smtClean="0"/>
          </a:p>
          <a:p>
            <a:endParaRPr lang="ar-SA"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533400" y="285728"/>
            <a:ext cx="7851648" cy="785818"/>
          </a:xfrm>
        </p:spPr>
        <p:txBody>
          <a:bodyPr>
            <a:normAutofit fontScale="90000"/>
          </a:bodyPr>
          <a:lstStyle/>
          <a:p>
            <a:pPr algn="ctr"/>
            <a:r>
              <a:rPr lang="ar-SA" dirty="0" smtClean="0"/>
              <a:t>تابع حجة الوداع ووفاته صلى الله عليه وسلم</a:t>
            </a:r>
            <a:endParaRPr lang="ar-SA" dirty="0"/>
          </a:p>
        </p:txBody>
      </p:sp>
      <p:sp>
        <p:nvSpPr>
          <p:cNvPr id="3" name="عنوان فرعي 2"/>
          <p:cNvSpPr>
            <a:spLocks noGrp="1"/>
          </p:cNvSpPr>
          <p:nvPr>
            <p:ph type="subTitle" idx="1"/>
          </p:nvPr>
        </p:nvSpPr>
        <p:spPr>
          <a:xfrm>
            <a:off x="533400" y="1071546"/>
            <a:ext cx="7967690" cy="5214974"/>
          </a:xfrm>
        </p:spPr>
        <p:txBody>
          <a:bodyPr>
            <a:normAutofit fontScale="92500" lnSpcReduction="10000"/>
          </a:bodyPr>
          <a:lstStyle/>
          <a:p>
            <a:r>
              <a:rPr lang="ar-SA" b="1" dirty="0" smtClean="0"/>
              <a:t>دخل عبد الرحمن بن أبي بكر وبيده السواك، وأنا مسندة رسول الله صلى الله عليه وسلم، فرأيته ينظر إليه، وعرفت أنه يحب السواك، فقلت: آخذه </a:t>
            </a:r>
            <a:r>
              <a:rPr lang="ar-SA" b="1" dirty="0" err="1" smtClean="0"/>
              <a:t>لك</a:t>
            </a:r>
            <a:r>
              <a:rPr lang="ar-SA" b="1" dirty="0" smtClean="0"/>
              <a:t>، فأشار برأسه أن نعم، فتناولته فاشتد عليه وقلت: ألينه </a:t>
            </a:r>
            <a:r>
              <a:rPr lang="ar-SA" b="1" dirty="0" err="1" smtClean="0"/>
              <a:t>لك</a:t>
            </a:r>
            <a:r>
              <a:rPr lang="ar-SA" b="1" dirty="0" smtClean="0"/>
              <a:t>، فأشار برأسه أن نعم، فلينته فاستن </a:t>
            </a:r>
            <a:r>
              <a:rPr lang="ar-SA" b="1" dirty="0" err="1" smtClean="0"/>
              <a:t>بها</a:t>
            </a:r>
            <a:r>
              <a:rPr lang="ar-SA" b="1" dirty="0" smtClean="0"/>
              <a:t> كأحسن ما كان مستنًا، وبين يديه ركوة</a:t>
            </a:r>
            <a:r>
              <a:rPr lang="en-US" b="1" dirty="0" smtClean="0">
                <a:hlinkClick r:id="rId2"/>
              </a:rPr>
              <a:t>[6]</a:t>
            </a:r>
            <a:r>
              <a:rPr lang="ar-SA" b="1" dirty="0" smtClean="0"/>
              <a:t> فيها ماء، فجعل يدخل يديه في الماء فيمسح </a:t>
            </a:r>
            <a:r>
              <a:rPr lang="ar-SA" b="1" dirty="0" err="1" smtClean="0"/>
              <a:t>بها</a:t>
            </a:r>
            <a:r>
              <a:rPr lang="ar-SA" b="1" dirty="0" smtClean="0"/>
              <a:t> وجهه يقول: ((لا إله إلا الله، إن للموت سكرات))أخرجه البخاري.</a:t>
            </a:r>
            <a:endParaRPr lang="en-US" dirty="0" smtClean="0"/>
          </a:p>
          <a:p>
            <a:r>
              <a:rPr lang="ar-SA" b="1" dirty="0" smtClean="0"/>
              <a:t>وما إن فرغ من السواك حتى رفع يده أو إصبعه وشخص بصره نحو السقف، وتحركت شفتاه، فأصغت إليه عائشة وهو يقول: ((مع الذين أنعمت عليهم من النبيين والصديقين والشهداء والصالحين، اللهم اغفر لي وارحمني، وألحقني بالرفيق الأعلى، اللهم الرفيق الأعلى))، كررها ثلاثًا، ثم مالت يده ولحق بالرفيق الأعلى.</a:t>
            </a:r>
            <a:endParaRPr lang="en-US" dirty="0" smtClean="0"/>
          </a:p>
          <a:p>
            <a:r>
              <a:rPr lang="ar-SA" b="1" dirty="0" smtClean="0"/>
              <a:t>إنا لله وإنا إليه راجعون. مات الشفيق الرحيم بأمته، مات شمس الحياة وبدرها، مات الداعية الناصح، مات صاحب القلب الكبير الذي وسع المؤمن والكافر، والبر والفاجر، والصغير والكبير</a:t>
            </a:r>
            <a:endParaRPr lang="ar-SA"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533400" y="285728"/>
            <a:ext cx="7851648" cy="785818"/>
          </a:xfrm>
        </p:spPr>
        <p:txBody>
          <a:bodyPr>
            <a:normAutofit fontScale="90000"/>
          </a:bodyPr>
          <a:lstStyle/>
          <a:p>
            <a:pPr algn="ctr"/>
            <a:r>
              <a:rPr lang="ar-SA" dirty="0" smtClean="0"/>
              <a:t>تابع حجة الوداع ووفاته صلى الله عليه وسلم</a:t>
            </a:r>
            <a:endParaRPr lang="ar-SA" dirty="0"/>
          </a:p>
        </p:txBody>
      </p:sp>
      <p:sp>
        <p:nvSpPr>
          <p:cNvPr id="3" name="عنوان فرعي 2"/>
          <p:cNvSpPr>
            <a:spLocks noGrp="1"/>
          </p:cNvSpPr>
          <p:nvPr>
            <p:ph type="subTitle" idx="1"/>
          </p:nvPr>
        </p:nvSpPr>
        <p:spPr>
          <a:xfrm>
            <a:off x="533400" y="1071546"/>
            <a:ext cx="7967690" cy="5214974"/>
          </a:xfrm>
        </p:spPr>
        <p:txBody>
          <a:bodyPr>
            <a:normAutofit fontScale="92500" lnSpcReduction="10000"/>
          </a:bodyPr>
          <a:lstStyle/>
          <a:p>
            <a:r>
              <a:rPr lang="ar-SA" b="1" dirty="0" smtClean="0"/>
              <a:t>مات من كان للأيتام أبًا، وللأرامل عونًا وسندًا، مات مهرَبُ الفقراء والمساكين، وملاذ المعوزين المحتاجين، مات الإمام المجاهد، مات نبي الأمة، وقدوة الخلق، مات خير البشر، وأحب الخلق إلى الله، مات الذي نعمت </a:t>
            </a:r>
            <a:r>
              <a:rPr lang="ar-SA" b="1" dirty="0" err="1" smtClean="0"/>
              <a:t>برؤياه</a:t>
            </a:r>
            <a:r>
              <a:rPr lang="ar-SA" b="1" dirty="0" smtClean="0"/>
              <a:t> الأبصار، </a:t>
            </a:r>
            <a:r>
              <a:rPr lang="ar-SA" b="1" dirty="0" err="1" smtClean="0"/>
              <a:t>وتشنّفت</a:t>
            </a:r>
            <a:r>
              <a:rPr lang="ar-SA" b="1" dirty="0" smtClean="0"/>
              <a:t> بسماع جميل حديثه الأسماع والآذان.</a:t>
            </a:r>
            <a:endParaRPr lang="en-US" dirty="0" smtClean="0"/>
          </a:p>
          <a:p>
            <a:r>
              <a:rPr lang="ar-SA" b="1" dirty="0" smtClean="0"/>
              <a:t>قال أنس بن مالك: ما رأيت يومًا قط كان أحسن ولا </a:t>
            </a:r>
            <a:r>
              <a:rPr lang="ar-SA" b="1" dirty="0" err="1" smtClean="0"/>
              <a:t>أضوأ</a:t>
            </a:r>
            <a:r>
              <a:rPr lang="ar-SA" b="1" dirty="0" smtClean="0"/>
              <a:t> من يوم دخل علينا فيه رسول الله صلى الله عليه وسلم، وما رأيت يومًا كان أقبح ولا أظلم من يوم مات فيه رسول الله صلى الله عليه وسلم.</a:t>
            </a:r>
            <a:endParaRPr lang="en-US" dirty="0" smtClean="0"/>
          </a:p>
          <a:p>
            <a:r>
              <a:rPr lang="ar-SA" b="1" dirty="0" smtClean="0"/>
              <a:t>ولما مات قالت فاطمة: يا أبتاه أجاب ربًا دعاه، يا أبتاه جنة الفردوس مأواه، يا أبتاه إلى جبريل نفاه.</a:t>
            </a:r>
          </a:p>
          <a:p>
            <a:r>
              <a:rPr lang="ar-SA" b="1" dirty="0" smtClean="0"/>
              <a:t>أصيب الصحابة بالذهول لفقد نبيهم ومن ذلك ما كان من موقف عمر بن الخطاب، يقول: إن رجالاً من المنافقين يزعمون أن رسول الله صلى الله عليه وسلم توفي، وإن رسول الله صلى الله عليه وسلم ما مات، لكن ذهب إلى ربه كما ذهب موسىٰ بن عمران، فغاب عن قومه أربعين ليلة ثم رجع إليهم بعد أن قيل قد مات، والله ليرجعن رسول الله صلى الله عليه وسلم فليقطعن أيدي رجال يزعمون أنه مات.</a:t>
            </a:r>
            <a:endParaRPr lang="en-US" dirty="0" smtClean="0"/>
          </a:p>
          <a:p>
            <a:endParaRPr lang="en-US" dirty="0" smtClean="0"/>
          </a:p>
          <a:p>
            <a:endParaRPr lang="ar-SA"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533400" y="285728"/>
            <a:ext cx="7851648" cy="785818"/>
          </a:xfrm>
        </p:spPr>
        <p:txBody>
          <a:bodyPr>
            <a:normAutofit fontScale="90000"/>
          </a:bodyPr>
          <a:lstStyle/>
          <a:p>
            <a:pPr algn="ctr"/>
            <a:r>
              <a:rPr lang="ar-SA" dirty="0" smtClean="0"/>
              <a:t>حجة الوداع ووفاته صلى الله عليه وسلم</a:t>
            </a:r>
            <a:endParaRPr lang="ar-SA" dirty="0"/>
          </a:p>
        </p:txBody>
      </p:sp>
      <p:sp>
        <p:nvSpPr>
          <p:cNvPr id="3" name="عنوان فرعي 2"/>
          <p:cNvSpPr>
            <a:spLocks noGrp="1"/>
          </p:cNvSpPr>
          <p:nvPr>
            <p:ph type="subTitle" idx="1"/>
          </p:nvPr>
        </p:nvSpPr>
        <p:spPr>
          <a:xfrm>
            <a:off x="533400" y="1071546"/>
            <a:ext cx="7967690" cy="5214974"/>
          </a:xfrm>
        </p:spPr>
        <p:txBody>
          <a:bodyPr>
            <a:normAutofit lnSpcReduction="10000"/>
          </a:bodyPr>
          <a:lstStyle/>
          <a:p>
            <a:r>
              <a:rPr lang="ar-SA" b="1" dirty="0" smtClean="0"/>
              <a:t>وأقبل أبو بكر من بيته </a:t>
            </a:r>
            <a:r>
              <a:rPr lang="ar-SA" b="1" dirty="0" err="1" smtClean="0"/>
              <a:t>بالسنح</a:t>
            </a:r>
            <a:r>
              <a:rPr lang="ar-SA" b="1" dirty="0" smtClean="0"/>
              <a:t> فدخل المسجد ولم يكلم أحدًا، حتى دخل على عائشة فتيمم رسول الله صلى الله عليه وسلم وهو مغشي بثوب </a:t>
            </a:r>
            <a:r>
              <a:rPr lang="ar-SA" b="1" dirty="0" err="1" smtClean="0"/>
              <a:t>حِبَرة</a:t>
            </a:r>
            <a:r>
              <a:rPr lang="en-US" b="1" dirty="0" smtClean="0">
                <a:hlinkClick r:id="rId2"/>
              </a:rPr>
              <a:t>[1]</a:t>
            </a:r>
            <a:r>
              <a:rPr lang="ar-SA" b="1" dirty="0" smtClean="0"/>
              <a:t>، فكشف عن وجهه ثم أكب عليه، فقبّله وبكى ثم قال: بأبي أنت وأمي، لا يجمع الله عليك </a:t>
            </a:r>
            <a:r>
              <a:rPr lang="ar-SA" b="1" dirty="0" err="1" smtClean="0"/>
              <a:t>موتتين</a:t>
            </a:r>
            <a:r>
              <a:rPr lang="ar-SA" b="1" dirty="0" smtClean="0"/>
              <a:t>، أما </a:t>
            </a:r>
            <a:r>
              <a:rPr lang="ar-SA" b="1" dirty="0" err="1" smtClean="0"/>
              <a:t>الموتة</a:t>
            </a:r>
            <a:r>
              <a:rPr lang="ar-SA" b="1" dirty="0" smtClean="0"/>
              <a:t> التي كتبت عليك فقد </a:t>
            </a:r>
            <a:r>
              <a:rPr lang="ar-SA" b="1" dirty="0" err="1" smtClean="0"/>
              <a:t>مُتها</a:t>
            </a:r>
            <a:r>
              <a:rPr lang="ar-SA" b="1" dirty="0" smtClean="0"/>
              <a:t>.</a:t>
            </a:r>
            <a:endParaRPr lang="en-US" dirty="0" smtClean="0"/>
          </a:p>
          <a:p>
            <a:r>
              <a:rPr lang="ar-SA" b="1" dirty="0" smtClean="0"/>
              <a:t>ثم خرج وعمر يكلم الناس فقال: اجلس يا عمر، فأبى عمر أن يجلس فأقبل الناس إليه وتركوا عمر، فقال أبو بكر: أما بعد، من كان منكم يعبد محمدًا صلى الله عليه وسلم فإن محمدًا قد مات، ومن كان يعبد الله فإن الله حي لا يموت، قال الله: </a:t>
            </a:r>
            <a:r>
              <a:rPr lang="en-US" b="1" dirty="0" smtClean="0"/>
              <a:t> </a:t>
            </a:r>
            <a:r>
              <a:rPr lang="ar-SA" b="1" dirty="0" smtClean="0"/>
              <a:t>وَمَا مُحَمَّدٌ إِلاَّ رَسُولٌ قَدْ خَلَتْ مِن قَبْلِهِ ٱلرُّسُلُ </a:t>
            </a:r>
            <a:r>
              <a:rPr lang="ar-SA" b="1" dirty="0" err="1" smtClean="0"/>
              <a:t>أَفإِيْن</a:t>
            </a:r>
            <a:r>
              <a:rPr lang="ar-SA" b="1" dirty="0" smtClean="0"/>
              <a:t> مَّاتَ أَوْ قُتِلَ ٱ</a:t>
            </a:r>
            <a:r>
              <a:rPr lang="ar-SA" b="1" dirty="0" err="1" smtClean="0"/>
              <a:t>نقَلَبْتُمْ</a:t>
            </a:r>
            <a:r>
              <a:rPr lang="ar-SA" b="1" dirty="0" smtClean="0"/>
              <a:t> عَلَىٰ أَعْقَـٰبِكُمْ وَمَن يَنقَلِبْ عَلَىٰ </a:t>
            </a:r>
            <a:r>
              <a:rPr lang="ar-SA" b="1" dirty="0" err="1" smtClean="0"/>
              <a:t>عَقِبَيْهِ</a:t>
            </a:r>
            <a:r>
              <a:rPr lang="ar-SA" b="1" dirty="0" smtClean="0"/>
              <a:t> فَلَن يَضُرَّ ٱللَّهَ شَيْئاً وَسَيَجْزِى ٱللَّهُ ٱ</a:t>
            </a:r>
            <a:r>
              <a:rPr lang="ar-SA" b="1" dirty="0" err="1" smtClean="0"/>
              <a:t>لشَّـ</a:t>
            </a:r>
            <a:r>
              <a:rPr lang="ar-SA" b="1" dirty="0" smtClean="0"/>
              <a:t>ٰكِرِينَ</a:t>
            </a:r>
            <a:r>
              <a:rPr lang="en-US" b="1" dirty="0" smtClean="0"/>
              <a:t> </a:t>
            </a:r>
            <a:r>
              <a:rPr lang="ar-SA" b="1" dirty="0" smtClean="0"/>
              <a:t>[عمران:144].</a:t>
            </a:r>
            <a:endParaRPr lang="en-US" dirty="0" smtClean="0"/>
          </a:p>
          <a:p>
            <a:r>
              <a:rPr lang="ar-SA" b="1" dirty="0" smtClean="0"/>
              <a:t>قال ابن عباس: والله </a:t>
            </a:r>
            <a:r>
              <a:rPr lang="ar-SA" b="1" dirty="0" err="1" smtClean="0"/>
              <a:t>لكأن</a:t>
            </a:r>
            <a:r>
              <a:rPr lang="ar-SA" b="1" dirty="0" smtClean="0"/>
              <a:t> الناس لم يعلموا أن الله أنزل هذه الآية حتى تلاها أبو بكر، فتلقاها منه الناس كلهم، فما أسمع بشرًا من الناس إلا يتلوها، فأهوى إلى الأرض، وعلم أن رسول الله صلى الله عليه وسلم قد مات.</a:t>
            </a:r>
            <a:endParaRPr lang="ar-SA"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533400" y="285728"/>
            <a:ext cx="7851648" cy="785818"/>
          </a:xfrm>
        </p:spPr>
        <p:txBody>
          <a:bodyPr>
            <a:normAutofit fontScale="90000"/>
          </a:bodyPr>
          <a:lstStyle/>
          <a:p>
            <a:pPr algn="ctr"/>
            <a:r>
              <a:rPr lang="ar-SA" dirty="0" smtClean="0"/>
              <a:t>تابع حجة الوداع ووفاته صلى الله عليه وسلم</a:t>
            </a:r>
            <a:endParaRPr lang="ar-SA" dirty="0"/>
          </a:p>
        </p:txBody>
      </p:sp>
      <p:sp>
        <p:nvSpPr>
          <p:cNvPr id="3" name="عنوان فرعي 2"/>
          <p:cNvSpPr>
            <a:spLocks noGrp="1"/>
          </p:cNvSpPr>
          <p:nvPr>
            <p:ph type="subTitle" idx="1"/>
          </p:nvPr>
        </p:nvSpPr>
        <p:spPr>
          <a:xfrm>
            <a:off x="533400" y="1071546"/>
            <a:ext cx="7967690" cy="5214974"/>
          </a:xfrm>
        </p:spPr>
        <p:txBody>
          <a:bodyPr>
            <a:normAutofit fontScale="92500" lnSpcReduction="20000"/>
          </a:bodyPr>
          <a:lstStyle/>
          <a:p>
            <a:r>
              <a:rPr lang="ar-SA" b="1" dirty="0" smtClean="0"/>
              <a:t>وفي يوم الثلاثاء غسلوا رسول الله صلى الله عليه وسلم من  غير أن يجردوه من ثيابه، وغسله العباس وعليَّ، والفضل </a:t>
            </a:r>
            <a:r>
              <a:rPr lang="ar-SA" b="1" dirty="0" err="1" smtClean="0"/>
              <a:t>وقُثَم</a:t>
            </a:r>
            <a:r>
              <a:rPr lang="ar-SA" b="1" dirty="0" smtClean="0"/>
              <a:t> ابنا العباس </a:t>
            </a:r>
            <a:r>
              <a:rPr lang="ar-SA" b="1" dirty="0" err="1" smtClean="0"/>
              <a:t>وشُقْران</a:t>
            </a:r>
            <a:r>
              <a:rPr lang="ar-SA" b="1" dirty="0" smtClean="0"/>
              <a:t> مولى رسول الله صلى الله عليه وسلم وأسامة بن زيد، ثم كفنوه في ثلاثة أثواب بيض </a:t>
            </a:r>
            <a:r>
              <a:rPr lang="ar-SA" b="1" dirty="0" err="1" smtClean="0"/>
              <a:t>سَحُولية</a:t>
            </a:r>
            <a:r>
              <a:rPr lang="en-US" b="1" dirty="0" smtClean="0">
                <a:hlinkClick r:id="rId2"/>
              </a:rPr>
              <a:t>[2]</a:t>
            </a:r>
            <a:r>
              <a:rPr lang="ar-SA" b="1" dirty="0" smtClean="0"/>
              <a:t> من كرسف</a:t>
            </a:r>
            <a:r>
              <a:rPr lang="en-US" b="1" dirty="0" smtClean="0">
                <a:hlinkClick r:id="rId2"/>
              </a:rPr>
              <a:t>[3]</a:t>
            </a:r>
            <a:r>
              <a:rPr lang="ar-SA" b="1" dirty="0" smtClean="0"/>
              <a:t> ليس فيها قميص ولا عمامة أدرجوه فيها إدراجًا، فحفروا تحت فراشه وجعلوه لحدًا، حفره أبو طلحة ودخل الناس الحجرة </a:t>
            </a:r>
            <a:r>
              <a:rPr lang="ar-SA" b="1" dirty="0" err="1" smtClean="0"/>
              <a:t>أرسالاً</a:t>
            </a:r>
            <a:r>
              <a:rPr lang="ar-SA" b="1" dirty="0" smtClean="0"/>
              <a:t>، عشرة عشرة، يصلون على رسول الله صلى الله عليه وسلم ولا يؤمهم أحد، وصلى عليه أولاً أهل عشيرته، ثم المهاجرين، ثم الأنصار، ثم النساء، ثم الصبيان.</a:t>
            </a:r>
            <a:endParaRPr lang="en-US" dirty="0" smtClean="0"/>
          </a:p>
          <a:p>
            <a:r>
              <a:rPr lang="ar-SA" b="1" dirty="0" smtClean="0"/>
              <a:t>فمما قال حسان رضي الله عنه يبكي </a:t>
            </a:r>
            <a:r>
              <a:rPr lang="ar-SA" b="1" dirty="0" err="1" smtClean="0"/>
              <a:t>به</a:t>
            </a:r>
            <a:r>
              <a:rPr lang="ar-SA" b="1" dirty="0" smtClean="0"/>
              <a:t> رسول الله صلى الله عليه وسلم:</a:t>
            </a:r>
            <a:endParaRPr lang="en-US" dirty="0" smtClean="0"/>
          </a:p>
          <a:p>
            <a:r>
              <a:rPr lang="ar-SA" b="1" dirty="0" smtClean="0"/>
              <a:t>بطيبةَ رَسْمٌ للرسول ومَعْهَــــدُ      منير وقد تعفو الرسـوم وتهمـدُ</a:t>
            </a:r>
            <a:endParaRPr lang="en-US" dirty="0" smtClean="0"/>
          </a:p>
          <a:p>
            <a:r>
              <a:rPr lang="ar-SA" b="1" dirty="0" smtClean="0"/>
              <a:t>ولا </a:t>
            </a:r>
            <a:r>
              <a:rPr lang="ar-SA" b="1" dirty="0" err="1" smtClean="0"/>
              <a:t>تمتحي</a:t>
            </a:r>
            <a:r>
              <a:rPr lang="ar-SA" b="1" dirty="0" smtClean="0"/>
              <a:t> الآيات من دار حُرمـة      </a:t>
            </a:r>
            <a:r>
              <a:rPr lang="ar-SA" b="1" dirty="0" err="1" smtClean="0"/>
              <a:t>بها</a:t>
            </a:r>
            <a:r>
              <a:rPr lang="ar-SA" b="1" dirty="0" smtClean="0"/>
              <a:t> منبر الهادي الذي كان يصعد</a:t>
            </a:r>
            <a:endParaRPr lang="en-US" dirty="0" smtClean="0"/>
          </a:p>
          <a:p>
            <a:r>
              <a:rPr lang="ar-SA" b="1" dirty="0" smtClean="0"/>
              <a:t>وواضـحُ آثار وباقـي معـالــم      وربعٌ له فيـه مصلـى ومسجـد</a:t>
            </a:r>
            <a:endParaRPr lang="en-US" dirty="0" smtClean="0"/>
          </a:p>
          <a:p>
            <a:r>
              <a:rPr lang="ar-SA" b="1" dirty="0" err="1" smtClean="0"/>
              <a:t>بها</a:t>
            </a:r>
            <a:r>
              <a:rPr lang="ar-SA" b="1" dirty="0" smtClean="0"/>
              <a:t> حجرات كان ينــزل وسطها       من الله نورٌ يستضـاء ويوقــد</a:t>
            </a:r>
            <a:endParaRPr lang="en-US" dirty="0" smtClean="0"/>
          </a:p>
          <a:p>
            <a:r>
              <a:rPr lang="ar-SA" b="1" dirty="0" smtClean="0"/>
              <a:t>معارف لم تُطمس على العهد </a:t>
            </a:r>
            <a:r>
              <a:rPr lang="ar-SA" b="1" dirty="0" err="1" smtClean="0"/>
              <a:t>آيها</a:t>
            </a:r>
            <a:r>
              <a:rPr lang="ar-SA" b="1" dirty="0" smtClean="0"/>
              <a:t>        أتاها البلى فالآي منهـا تجـدّد</a:t>
            </a:r>
            <a:endParaRPr lang="en-US" dirty="0" smtClean="0"/>
          </a:p>
          <a:p>
            <a:r>
              <a:rPr lang="ar-SA" b="1" dirty="0" smtClean="0"/>
              <a:t>إلى آخر القصيدة...</a:t>
            </a:r>
            <a:endParaRPr lang="en-US" dirty="0" smtClean="0"/>
          </a:p>
          <a:p>
            <a:endParaRPr lang="ar-SA"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533400" y="285728"/>
            <a:ext cx="7851648" cy="785818"/>
          </a:xfrm>
        </p:spPr>
        <p:txBody>
          <a:bodyPr>
            <a:normAutofit fontScale="90000"/>
          </a:bodyPr>
          <a:lstStyle/>
          <a:p>
            <a:pPr algn="ctr"/>
            <a:r>
              <a:rPr lang="ar-SA" dirty="0" smtClean="0"/>
              <a:t>تابع حجة الوداع ووفاته صلى الله عليه وسلم</a:t>
            </a:r>
            <a:endParaRPr lang="ar-SA" dirty="0"/>
          </a:p>
        </p:txBody>
      </p:sp>
      <p:sp>
        <p:nvSpPr>
          <p:cNvPr id="3" name="عنوان فرعي 2"/>
          <p:cNvSpPr>
            <a:spLocks noGrp="1"/>
          </p:cNvSpPr>
          <p:nvPr>
            <p:ph type="subTitle" idx="1"/>
          </p:nvPr>
        </p:nvSpPr>
        <p:spPr>
          <a:xfrm>
            <a:off x="533400" y="1071546"/>
            <a:ext cx="7967690" cy="5214974"/>
          </a:xfrm>
        </p:spPr>
        <p:txBody>
          <a:bodyPr>
            <a:normAutofit/>
          </a:bodyPr>
          <a:lstStyle/>
          <a:p>
            <a:r>
              <a:rPr lang="ar-SA" b="1" dirty="0" smtClean="0"/>
              <a:t>وهكذا طويت أعظم صفحة في تأريخ البشرية جمعاء، مات القدوة الناصح، وخير البشر، مات أفضل الأنبياء، لتبقى حياته نبراسًا لأبناء الأمة من بعده، تنير لهم طريق السير إلى الله، عبادته وأخلاقه، توحيده وجهاده، تعامله </a:t>
            </a:r>
            <a:r>
              <a:rPr lang="ar-SA" b="1" dirty="0" err="1" smtClean="0"/>
              <a:t>وزهادته</a:t>
            </a:r>
            <a:r>
              <a:rPr lang="ar-SA" b="1" dirty="0" smtClean="0"/>
              <a:t>، أخذه وعطاؤه، بيعه وشراؤه.</a:t>
            </a:r>
            <a:endParaRPr lang="en-US" dirty="0" smtClean="0"/>
          </a:p>
          <a:p>
            <a:r>
              <a:rPr lang="ar-SA" b="1" dirty="0" smtClean="0"/>
              <a:t>إنها المصيبة التي ما مر على الأمة لها مثيل ولن يمر، فَلْيَتَعَزَّ أهل المصائب </a:t>
            </a:r>
            <a:r>
              <a:rPr lang="ar-SA" b="1" dirty="0" err="1" smtClean="0"/>
              <a:t>بها</a:t>
            </a:r>
            <a:r>
              <a:rPr lang="ar-SA" b="1" dirty="0" smtClean="0"/>
              <a:t>.</a:t>
            </a:r>
            <a:endParaRPr lang="ar-SA"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تدفق">
  <a:themeElements>
    <a:clrScheme name="تدفق">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تدفق">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تدفق">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84</TotalTime>
  <Words>1147</Words>
  <Application>Microsoft Office PowerPoint</Application>
  <PresentationFormat>On-screen Show (4:3)</PresentationFormat>
  <Paragraphs>107</Paragraphs>
  <Slides>25</Slides>
  <Notes>0</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تدفق</vt:lpstr>
      <vt:lpstr>غزوة تبوك ( في رجب سنة 9 هـ)  </vt:lpstr>
      <vt:lpstr>  سبب الغزوة    </vt:lpstr>
      <vt:lpstr>  سبب الغزوة    </vt:lpstr>
      <vt:lpstr>          الأخبار العامة عن استعداد الرومان وغسان </vt:lpstr>
      <vt:lpstr>          الأخبار العامة عن استعداد الرومان وغسان </vt:lpstr>
      <vt:lpstr>          الأخبار العامة عن استعداد الرومان وغسان </vt:lpstr>
      <vt:lpstr>              الأخبار الخاصة عن استعداد الرومان وغسان </vt:lpstr>
      <vt:lpstr>              الأخبار الخاصة عن استعداد الرومان وغسان </vt:lpstr>
      <vt:lpstr>حجة الوداع ووفاته صلى الله عليه وسلم</vt:lpstr>
      <vt:lpstr>تابع حجة الوداع ووفاته صلى الله عليه وسلم</vt:lpstr>
      <vt:lpstr>تابع حجة الوداع ووفاته صلى الله عليه وسلم</vt:lpstr>
      <vt:lpstr>تابع حجة الوداع ووفاته صلى الله عليه وسلم</vt:lpstr>
      <vt:lpstr>تابع حجة الوداع ووفاته صلى الله عليه وسلم</vt:lpstr>
      <vt:lpstr>تابع حجة الوداع ووفاته صلى الله عليه وسلم</vt:lpstr>
      <vt:lpstr>تابع حجة الوداع ووفاته صلى الله عليه وسلم</vt:lpstr>
      <vt:lpstr>تابع حجة الوداع ووفاته صلى الله عليه وسلم</vt:lpstr>
      <vt:lpstr>تابع حجة الوداع ووفاته صلى الله عليه وسلم</vt:lpstr>
      <vt:lpstr>تابع حجة الوداع ووفاته صلى الله عليه وسلم</vt:lpstr>
      <vt:lpstr>تابع حجة الوداع ووفاته صلى الله عليه وسلم</vt:lpstr>
      <vt:lpstr>تابع حجة الوداع ووفاته صلى الله عليه وسلم</vt:lpstr>
      <vt:lpstr>تابع حجة الوداع ووفاته صلى الله عليه وسلم</vt:lpstr>
      <vt:lpstr>تابع حجة الوداع ووفاته صلى الله عليه وسلم</vt:lpstr>
      <vt:lpstr>حجة الوداع ووفاته صلى الله عليه وسلم</vt:lpstr>
      <vt:lpstr>تابع حجة الوداع ووفاته صلى الله عليه وسلم</vt:lpstr>
      <vt:lpstr>تابع حجة الوداع ووفاته صلى الله عليه وسلم</vt:lpstr>
    </vt:vector>
  </TitlesOfParts>
  <Company>Systems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غزوة تبوك ( في رجب سنة 9 هـ ( </dc:title>
  <dc:creator>Automate</dc:creator>
  <cp:lastModifiedBy>ahmed abdalla el tayar</cp:lastModifiedBy>
  <cp:revision>6</cp:revision>
  <dcterms:created xsi:type="dcterms:W3CDTF">2012-04-07T05:43:41Z</dcterms:created>
  <dcterms:modified xsi:type="dcterms:W3CDTF">2012-04-22T14:28:43Z</dcterms:modified>
</cp:coreProperties>
</file>