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0" r:id="rId2"/>
    <p:sldId id="259"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Lst>
  <p:sldSz cx="9144000" cy="6858000" type="screen4x3"/>
  <p:notesSz cx="6858000" cy="9144000"/>
  <p:defaultText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1" d="100"/>
          <a:sy n="71" d="100"/>
        </p:scale>
        <p:origin x="-113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p>
            <a:fld id="{DD783257-133A-4A35-8B94-45A624F023B5}" type="datetimeFigureOut">
              <a:rPr lang="ar-TN" smtClean="0"/>
              <a:t>23-02-1433</a:t>
            </a:fld>
            <a:endParaRPr lang="ar-TN"/>
          </a:p>
        </p:txBody>
      </p:sp>
      <p:sp>
        <p:nvSpPr>
          <p:cNvPr id="5" name="Footer Placeholder 4"/>
          <p:cNvSpPr>
            <a:spLocks noGrp="1"/>
          </p:cNvSpPr>
          <p:nvPr>
            <p:ph type="ftr" sz="quarter" idx="11"/>
          </p:nvPr>
        </p:nvSpPr>
        <p:spPr/>
        <p:txBody>
          <a:bodyPr/>
          <a:lstStyle/>
          <a:p>
            <a:endParaRPr lang="ar-TN"/>
          </a:p>
        </p:txBody>
      </p:sp>
      <p:sp>
        <p:nvSpPr>
          <p:cNvPr id="6" name="Slide Number Placeholder 5"/>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p>
            <a:fld id="{DD783257-133A-4A35-8B94-45A624F023B5}" type="datetimeFigureOut">
              <a:rPr lang="ar-TN" smtClean="0"/>
              <a:t>23-02-1433</a:t>
            </a:fld>
            <a:endParaRPr lang="ar-TN"/>
          </a:p>
        </p:txBody>
      </p:sp>
      <p:sp>
        <p:nvSpPr>
          <p:cNvPr id="5" name="Footer Placeholder 4"/>
          <p:cNvSpPr>
            <a:spLocks noGrp="1"/>
          </p:cNvSpPr>
          <p:nvPr>
            <p:ph type="ftr" sz="quarter" idx="11"/>
          </p:nvPr>
        </p:nvSpPr>
        <p:spPr/>
        <p:txBody>
          <a:bodyPr/>
          <a:lstStyle/>
          <a:p>
            <a:endParaRPr lang="ar-TN"/>
          </a:p>
        </p:txBody>
      </p:sp>
      <p:sp>
        <p:nvSpPr>
          <p:cNvPr id="6" name="Slide Number Placeholder 5"/>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783257-133A-4A35-8B94-45A624F023B5}" type="datetimeFigureOut">
              <a:rPr lang="ar-TN" smtClean="0"/>
              <a:t>23-02-1433</a:t>
            </a:fld>
            <a:endParaRPr lang="ar-TN"/>
          </a:p>
        </p:txBody>
      </p:sp>
      <p:sp>
        <p:nvSpPr>
          <p:cNvPr id="5" name="Footer Placeholder 4"/>
          <p:cNvSpPr>
            <a:spLocks noGrp="1"/>
          </p:cNvSpPr>
          <p:nvPr>
            <p:ph type="ftr" sz="quarter" idx="11"/>
          </p:nvPr>
        </p:nvSpPr>
        <p:spPr/>
        <p:txBody>
          <a:bodyPr/>
          <a:lstStyle/>
          <a:p>
            <a:endParaRPr lang="ar-TN"/>
          </a:p>
        </p:txBody>
      </p:sp>
      <p:sp>
        <p:nvSpPr>
          <p:cNvPr id="6" name="Slide Number Placeholder 5"/>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p>
            <a:fld id="{DD783257-133A-4A35-8B94-45A624F023B5}" type="datetimeFigureOut">
              <a:rPr lang="ar-TN" smtClean="0"/>
              <a:t>23-02-1433</a:t>
            </a:fld>
            <a:endParaRPr lang="ar-TN"/>
          </a:p>
        </p:txBody>
      </p:sp>
      <p:sp>
        <p:nvSpPr>
          <p:cNvPr id="6" name="Footer Placeholder 5"/>
          <p:cNvSpPr>
            <a:spLocks noGrp="1"/>
          </p:cNvSpPr>
          <p:nvPr>
            <p:ph type="ftr" sz="quarter" idx="11"/>
          </p:nvPr>
        </p:nvSpPr>
        <p:spPr/>
        <p:txBody>
          <a:bodyPr/>
          <a:lstStyle/>
          <a:p>
            <a:endParaRPr lang="ar-TN"/>
          </a:p>
        </p:txBody>
      </p:sp>
      <p:sp>
        <p:nvSpPr>
          <p:cNvPr id="7" name="Slide Number Placeholder 6"/>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p>
            <a:fld id="{DD783257-133A-4A35-8B94-45A624F023B5}" type="datetimeFigureOut">
              <a:rPr lang="ar-TN" smtClean="0"/>
              <a:t>23-02-1433</a:t>
            </a:fld>
            <a:endParaRPr lang="ar-TN"/>
          </a:p>
        </p:txBody>
      </p:sp>
      <p:sp>
        <p:nvSpPr>
          <p:cNvPr id="8" name="Footer Placeholder 7"/>
          <p:cNvSpPr>
            <a:spLocks noGrp="1"/>
          </p:cNvSpPr>
          <p:nvPr>
            <p:ph type="ftr" sz="quarter" idx="11"/>
          </p:nvPr>
        </p:nvSpPr>
        <p:spPr/>
        <p:txBody>
          <a:bodyPr/>
          <a:lstStyle/>
          <a:p>
            <a:endParaRPr lang="ar-TN"/>
          </a:p>
        </p:txBody>
      </p:sp>
      <p:sp>
        <p:nvSpPr>
          <p:cNvPr id="9" name="Slide Number Placeholder 8"/>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p>
            <a:fld id="{DD783257-133A-4A35-8B94-45A624F023B5}" type="datetimeFigureOut">
              <a:rPr lang="ar-TN" smtClean="0"/>
              <a:t>23-02-1433</a:t>
            </a:fld>
            <a:endParaRPr lang="ar-TN"/>
          </a:p>
        </p:txBody>
      </p:sp>
      <p:sp>
        <p:nvSpPr>
          <p:cNvPr id="4" name="Footer Placeholder 3"/>
          <p:cNvSpPr>
            <a:spLocks noGrp="1"/>
          </p:cNvSpPr>
          <p:nvPr>
            <p:ph type="ftr" sz="quarter" idx="11"/>
          </p:nvPr>
        </p:nvSpPr>
        <p:spPr/>
        <p:txBody>
          <a:bodyPr/>
          <a:lstStyle/>
          <a:p>
            <a:endParaRPr lang="ar-TN"/>
          </a:p>
        </p:txBody>
      </p:sp>
      <p:sp>
        <p:nvSpPr>
          <p:cNvPr id="5" name="Slide Number Placeholder 4"/>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783257-133A-4A35-8B94-45A624F023B5}" type="datetimeFigureOut">
              <a:rPr lang="ar-TN" smtClean="0"/>
              <a:t>23-02-1433</a:t>
            </a:fld>
            <a:endParaRPr lang="ar-TN"/>
          </a:p>
        </p:txBody>
      </p:sp>
      <p:sp>
        <p:nvSpPr>
          <p:cNvPr id="3" name="Footer Placeholder 2"/>
          <p:cNvSpPr>
            <a:spLocks noGrp="1"/>
          </p:cNvSpPr>
          <p:nvPr>
            <p:ph type="ftr" sz="quarter" idx="11"/>
          </p:nvPr>
        </p:nvSpPr>
        <p:spPr/>
        <p:txBody>
          <a:bodyPr/>
          <a:lstStyle/>
          <a:p>
            <a:endParaRPr lang="ar-TN"/>
          </a:p>
        </p:txBody>
      </p:sp>
      <p:sp>
        <p:nvSpPr>
          <p:cNvPr id="4" name="Slide Number Placeholder 3"/>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783257-133A-4A35-8B94-45A624F023B5}" type="datetimeFigureOut">
              <a:rPr lang="ar-TN" smtClean="0"/>
              <a:t>23-02-1433</a:t>
            </a:fld>
            <a:endParaRPr lang="ar-TN"/>
          </a:p>
        </p:txBody>
      </p:sp>
      <p:sp>
        <p:nvSpPr>
          <p:cNvPr id="6" name="Footer Placeholder 5"/>
          <p:cNvSpPr>
            <a:spLocks noGrp="1"/>
          </p:cNvSpPr>
          <p:nvPr>
            <p:ph type="ftr" sz="quarter" idx="11"/>
          </p:nvPr>
        </p:nvSpPr>
        <p:spPr/>
        <p:txBody>
          <a:bodyPr/>
          <a:lstStyle/>
          <a:p>
            <a:endParaRPr lang="ar-TN"/>
          </a:p>
        </p:txBody>
      </p:sp>
      <p:sp>
        <p:nvSpPr>
          <p:cNvPr id="7" name="Slide Number Placeholder 6"/>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783257-133A-4A35-8B94-45A624F023B5}" type="datetimeFigureOut">
              <a:rPr lang="ar-TN" smtClean="0"/>
              <a:t>23-02-1433</a:t>
            </a:fld>
            <a:endParaRPr lang="ar-TN"/>
          </a:p>
        </p:txBody>
      </p:sp>
      <p:sp>
        <p:nvSpPr>
          <p:cNvPr id="6" name="Footer Placeholder 5"/>
          <p:cNvSpPr>
            <a:spLocks noGrp="1"/>
          </p:cNvSpPr>
          <p:nvPr>
            <p:ph type="ftr" sz="quarter" idx="11"/>
          </p:nvPr>
        </p:nvSpPr>
        <p:spPr/>
        <p:txBody>
          <a:bodyPr/>
          <a:lstStyle/>
          <a:p>
            <a:endParaRPr lang="ar-TN"/>
          </a:p>
        </p:txBody>
      </p:sp>
      <p:sp>
        <p:nvSpPr>
          <p:cNvPr id="7" name="Slide Number Placeholder 6"/>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p>
            <a:fld id="{DD783257-133A-4A35-8B94-45A624F023B5}" type="datetimeFigureOut">
              <a:rPr lang="ar-TN" smtClean="0"/>
              <a:t>23-02-1433</a:t>
            </a:fld>
            <a:endParaRPr lang="ar-TN"/>
          </a:p>
        </p:txBody>
      </p:sp>
      <p:sp>
        <p:nvSpPr>
          <p:cNvPr id="5" name="Footer Placeholder 4"/>
          <p:cNvSpPr>
            <a:spLocks noGrp="1"/>
          </p:cNvSpPr>
          <p:nvPr>
            <p:ph type="ftr" sz="quarter" idx="11"/>
          </p:nvPr>
        </p:nvSpPr>
        <p:spPr/>
        <p:txBody>
          <a:bodyPr/>
          <a:lstStyle/>
          <a:p>
            <a:endParaRPr lang="ar-TN"/>
          </a:p>
        </p:txBody>
      </p:sp>
      <p:sp>
        <p:nvSpPr>
          <p:cNvPr id="6" name="Slide Number Placeholder 5"/>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p>
            <a:fld id="{DD783257-133A-4A35-8B94-45A624F023B5}" type="datetimeFigureOut">
              <a:rPr lang="ar-TN" smtClean="0"/>
              <a:t>23-02-1433</a:t>
            </a:fld>
            <a:endParaRPr lang="ar-TN"/>
          </a:p>
        </p:txBody>
      </p:sp>
      <p:sp>
        <p:nvSpPr>
          <p:cNvPr id="5" name="Footer Placeholder 4"/>
          <p:cNvSpPr>
            <a:spLocks noGrp="1"/>
          </p:cNvSpPr>
          <p:nvPr>
            <p:ph type="ftr" sz="quarter" idx="11"/>
          </p:nvPr>
        </p:nvSpPr>
        <p:spPr/>
        <p:txBody>
          <a:bodyPr/>
          <a:lstStyle/>
          <a:p>
            <a:endParaRPr lang="ar-TN"/>
          </a:p>
        </p:txBody>
      </p:sp>
      <p:sp>
        <p:nvSpPr>
          <p:cNvPr id="6" name="Slide Number Placeholder 5"/>
          <p:cNvSpPr>
            <a:spLocks noGrp="1"/>
          </p:cNvSpPr>
          <p:nvPr>
            <p:ph type="sldNum" sz="quarter" idx="12"/>
          </p:nvPr>
        </p:nvSpPr>
        <p:spPr/>
        <p:txBody>
          <a:bodyPr/>
          <a:lstStyle/>
          <a:p>
            <a:fld id="{53FEBA62-A7BC-4B4A-BFF9-1ECC45D3CA19}" type="slidenum">
              <a:rPr lang="ar-TN" smtClean="0"/>
              <a:t>‹#›</a:t>
            </a:fld>
            <a:endParaRPr lang="ar-T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T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D783257-133A-4A35-8B94-45A624F023B5}" type="datetimeFigureOut">
              <a:rPr lang="ar-TN" smtClean="0"/>
              <a:t>23-02-1433</a:t>
            </a:fld>
            <a:endParaRPr lang="ar-T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TN"/>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3FEBA62-A7BC-4B4A-BFF9-1ECC45D3CA19}" type="slidenum">
              <a:rPr lang="ar-TN" smtClean="0"/>
              <a:t>‹#›</a:t>
            </a:fld>
            <a:endParaRPr lang="ar-T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lstStyle/>
          <a:p>
            <a:pPr algn="ctr">
              <a:buFontTx/>
              <a:buNone/>
            </a:pPr>
            <a:r>
              <a:rPr lang="ar-TN" sz="4800" dirty="0" smtClean="0"/>
              <a:t>المحاضرة الثانية</a:t>
            </a:r>
          </a:p>
          <a:p>
            <a:pPr algn="ctr">
              <a:buFontTx/>
              <a:buNone/>
            </a:pPr>
            <a:endParaRPr lang="ar-TN" sz="4800" dirty="0" smtClean="0"/>
          </a:p>
          <a:p>
            <a:pPr algn="ctr">
              <a:buFontTx/>
              <a:buNone/>
            </a:pPr>
            <a:r>
              <a:rPr lang="ar-SA" sz="4800" b="1" u="sng" dirty="0" smtClean="0"/>
              <a:t>مصادر الثقافة الإسلامية ومقوماتها</a:t>
            </a:r>
          </a:p>
          <a:p>
            <a:pPr algn="ctr">
              <a:buFontTx/>
              <a:buNone/>
            </a:pPr>
            <a:r>
              <a:rPr lang="ar-SA" sz="4800" b="1" u="sng" dirty="0" smtClean="0"/>
              <a:t>وأهم معالمها</a:t>
            </a:r>
            <a:endParaRPr lang="de-DE" sz="48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357158"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4563">
                                            <p:txEl>
                                              <p:pRg st="2" end="2"/>
                                            </p:txEl>
                                          </p:spTgt>
                                        </p:tgtEl>
                                        <p:attrNameLst>
                                          <p:attrName>style.visibility</p:attrName>
                                        </p:attrNameLst>
                                      </p:cBhvr>
                                      <p:to>
                                        <p:strVal val="visible"/>
                                      </p:to>
                                    </p:set>
                                    <p:animEffect transition="in" filter="fade">
                                      <p:cBhvr>
                                        <p:cTn id="10" dur="2000"/>
                                        <p:tgtEl>
                                          <p:spTgt spid="19456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4563">
                                            <p:txEl>
                                              <p:pRg st="3" end="3"/>
                                            </p:txEl>
                                          </p:spTgt>
                                        </p:tgtEl>
                                        <p:attrNameLst>
                                          <p:attrName>style.visibility</p:attrName>
                                        </p:attrNameLst>
                                      </p:cBhvr>
                                      <p:to>
                                        <p:strVal val="visible"/>
                                      </p:to>
                                    </p:set>
                                    <p:animEffect transition="in" filter="fade">
                                      <p:cBhvr>
                                        <p:cTn id="13"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lstStyle/>
          <a:p>
            <a:pPr lvl="0" algn="ctr"/>
            <a:r>
              <a:rPr lang="ar-SA" sz="2400" b="1" u="sng" dirty="0" smtClean="0"/>
              <a:t>مصادر الثقافة </a:t>
            </a:r>
            <a:r>
              <a:rPr lang="ar-SA" sz="2400" b="1" u="sng" dirty="0" smtClean="0"/>
              <a:t>الإسلامية</a:t>
            </a:r>
            <a:endParaRPr lang="en-US" sz="2400" b="1" u="sng" dirty="0" smtClean="0"/>
          </a:p>
          <a:p>
            <a:r>
              <a:rPr lang="ar-SA" sz="2400" dirty="0" smtClean="0"/>
              <a:t>بدأ الإنسان منذ خلقه يتعلم مبادئ الحياة من زراعة وصناعة ويتطور تدريجيا، ولكن الله سبحانه وتعالى قد ألهمه القيم والأخلاق والتوجيهات على مقتضى الفطرة السليمة التي فطر الله الناس عليها. ويتبين ذلك جليا في سورة الأنعام 152- 152. وهذا من أهم المظاهر التكريمية للإنسان من عند الله سبحانه.</a:t>
            </a:r>
          </a:p>
          <a:p>
            <a:r>
              <a:rPr lang="ar-SA" sz="2400" dirty="0" smtClean="0"/>
              <a:t>مصادر الثقافة كثيرة ومتنوعة وتسيّر أغلب مظاهر حياة المسلم. وتمتاز الثقافة الإسلامية عن غيرها من الثقافات بجملة من الخصائص منها</a:t>
            </a:r>
          </a:p>
          <a:p>
            <a:r>
              <a:rPr lang="ar-SA" sz="2400" dirty="0" smtClean="0"/>
              <a:t>1- تحافظ الثقافة الإسلامية على نسبة كل عنصر إلى مصدره</a:t>
            </a:r>
          </a:p>
          <a:p>
            <a:r>
              <a:rPr lang="ar-SA" sz="2400" dirty="0" smtClean="0"/>
              <a:t>2- تتمايز المصادر عن بعضها وتتفاوت في قوة إلزامها</a:t>
            </a:r>
          </a:p>
          <a:p>
            <a:r>
              <a:rPr lang="ar-SA" sz="2400" dirty="0" smtClean="0"/>
              <a:t>3- أنها قابلة للفرز دائما وإرجاع المبادئ إلى أصولها</a:t>
            </a:r>
          </a:p>
          <a:p>
            <a:r>
              <a:rPr lang="ar-SA" sz="2400" dirty="0" smtClean="0"/>
              <a:t>4- يمكن مراجعة الثقافة وتقويمها</a:t>
            </a:r>
            <a:endParaRPr lang="ar-SA" sz="2400" dirty="0" smtClean="0"/>
          </a:p>
          <a:p>
            <a:pPr algn="just">
              <a:buFontTx/>
              <a:buNone/>
            </a:pP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85720"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p:cTn id="7" dur="500" decel="50000" fill="hold">
                                          <p:stCondLst>
                                            <p:cond delay="0"/>
                                          </p:stCondLst>
                                        </p:cTn>
                                        <p:tgtEl>
                                          <p:spTgt spid="19456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9456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9456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9456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9456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9456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9456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9456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194563">
                                            <p:txEl>
                                              <p:pRg st="1" end="1"/>
                                            </p:txEl>
                                          </p:spTgt>
                                        </p:tgtEl>
                                        <p:attrNameLst>
                                          <p:attrName>style.visibility</p:attrName>
                                        </p:attrNameLst>
                                      </p:cBhvr>
                                      <p:to>
                                        <p:strVal val="visible"/>
                                      </p:to>
                                    </p:set>
                                    <p:anim calcmode="lin" valueType="num">
                                      <p:cBhvr>
                                        <p:cTn id="19" dur="500" decel="50000" fill="hold">
                                          <p:stCondLst>
                                            <p:cond delay="0"/>
                                          </p:stCondLst>
                                        </p:cTn>
                                        <p:tgtEl>
                                          <p:spTgt spid="19456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9456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9456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19456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9456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9456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9456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9456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94563">
                                            <p:txEl>
                                              <p:pRg st="2" end="2"/>
                                            </p:txEl>
                                          </p:spTgt>
                                        </p:tgtEl>
                                        <p:attrNameLst>
                                          <p:attrName>style.visibility</p:attrName>
                                        </p:attrNameLst>
                                      </p:cBhvr>
                                      <p:to>
                                        <p:strVal val="visible"/>
                                      </p:to>
                                    </p:set>
                                    <p:anim calcmode="lin" valueType="num">
                                      <p:cBhvr>
                                        <p:cTn id="31" dur="500" decel="50000" fill="hold">
                                          <p:stCondLst>
                                            <p:cond delay="0"/>
                                          </p:stCondLst>
                                        </p:cTn>
                                        <p:tgtEl>
                                          <p:spTgt spid="19456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9456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9456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19456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9456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9456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9456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9456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194563">
                                            <p:txEl>
                                              <p:pRg st="3" end="3"/>
                                            </p:txEl>
                                          </p:spTgt>
                                        </p:tgtEl>
                                        <p:attrNameLst>
                                          <p:attrName>style.visibility</p:attrName>
                                        </p:attrNameLst>
                                      </p:cBhvr>
                                      <p:to>
                                        <p:strVal val="visible"/>
                                      </p:to>
                                    </p:set>
                                    <p:anim calcmode="lin" valueType="num">
                                      <p:cBhvr>
                                        <p:cTn id="43" dur="500" decel="50000" fill="hold">
                                          <p:stCondLst>
                                            <p:cond delay="0"/>
                                          </p:stCondLst>
                                        </p:cTn>
                                        <p:tgtEl>
                                          <p:spTgt spid="19456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19456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19456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19456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19456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19456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19456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19456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194563">
                                            <p:txEl>
                                              <p:pRg st="4" end="4"/>
                                            </p:txEl>
                                          </p:spTgt>
                                        </p:tgtEl>
                                        <p:attrNameLst>
                                          <p:attrName>style.visibility</p:attrName>
                                        </p:attrNameLst>
                                      </p:cBhvr>
                                      <p:to>
                                        <p:strVal val="visible"/>
                                      </p:to>
                                    </p:set>
                                    <p:anim calcmode="lin" valueType="num">
                                      <p:cBhvr>
                                        <p:cTn id="55" dur="500" decel="50000" fill="hold">
                                          <p:stCondLst>
                                            <p:cond delay="0"/>
                                          </p:stCondLst>
                                        </p:cTn>
                                        <p:tgtEl>
                                          <p:spTgt spid="194563">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194563">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194563">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194563">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194563">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194563">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194563">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19456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194563">
                                            <p:txEl>
                                              <p:pRg st="5" end="5"/>
                                            </p:txEl>
                                          </p:spTgt>
                                        </p:tgtEl>
                                        <p:attrNameLst>
                                          <p:attrName>style.visibility</p:attrName>
                                        </p:attrNameLst>
                                      </p:cBhvr>
                                      <p:to>
                                        <p:strVal val="visible"/>
                                      </p:to>
                                    </p:set>
                                    <p:anim calcmode="lin" valueType="num">
                                      <p:cBhvr>
                                        <p:cTn id="67" dur="500" decel="50000" fill="hold">
                                          <p:stCondLst>
                                            <p:cond delay="0"/>
                                          </p:stCondLst>
                                        </p:cTn>
                                        <p:tgtEl>
                                          <p:spTgt spid="194563">
                                            <p:txEl>
                                              <p:pRg st="5" end="5"/>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94563">
                                            <p:txEl>
                                              <p:pRg st="5" end="5"/>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94563">
                                            <p:txEl>
                                              <p:pRg st="5" end="5"/>
                                            </p:txEl>
                                          </p:spTgt>
                                        </p:tgtEl>
                                        <p:attrNameLst>
                                          <p:attrName>ppt_w</p:attrName>
                                        </p:attrNameLst>
                                      </p:cBhvr>
                                      <p:tavLst>
                                        <p:tav tm="0">
                                          <p:val>
                                            <p:strVal val="#ppt_w*.05"/>
                                          </p:val>
                                        </p:tav>
                                        <p:tav tm="100000">
                                          <p:val>
                                            <p:strVal val="#ppt_w"/>
                                          </p:val>
                                        </p:tav>
                                      </p:tavLst>
                                    </p:anim>
                                    <p:anim calcmode="lin" valueType="num">
                                      <p:cBhvr>
                                        <p:cTn id="70" dur="1000" fill="hold"/>
                                        <p:tgtEl>
                                          <p:spTgt spid="194563">
                                            <p:txEl>
                                              <p:pRg st="5" end="5"/>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94563">
                                            <p:txEl>
                                              <p:pRg st="5" end="5"/>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94563">
                                            <p:txEl>
                                              <p:pRg st="5" end="5"/>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94563">
                                            <p:txEl>
                                              <p:pRg st="5" end="5"/>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94563">
                                            <p:txEl>
                                              <p:pRg st="5" end="5"/>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nodeType="clickEffect">
                                  <p:stCondLst>
                                    <p:cond delay="0"/>
                                  </p:stCondLst>
                                  <p:childTnLst>
                                    <p:set>
                                      <p:cBhvr>
                                        <p:cTn id="78" dur="1" fill="hold">
                                          <p:stCondLst>
                                            <p:cond delay="0"/>
                                          </p:stCondLst>
                                        </p:cTn>
                                        <p:tgtEl>
                                          <p:spTgt spid="194563">
                                            <p:txEl>
                                              <p:pRg st="6" end="6"/>
                                            </p:txEl>
                                          </p:spTgt>
                                        </p:tgtEl>
                                        <p:attrNameLst>
                                          <p:attrName>style.visibility</p:attrName>
                                        </p:attrNameLst>
                                      </p:cBhvr>
                                      <p:to>
                                        <p:strVal val="visible"/>
                                      </p:to>
                                    </p:set>
                                    <p:anim calcmode="lin" valueType="num">
                                      <p:cBhvr>
                                        <p:cTn id="79" dur="500" decel="50000" fill="hold">
                                          <p:stCondLst>
                                            <p:cond delay="0"/>
                                          </p:stCondLst>
                                        </p:cTn>
                                        <p:tgtEl>
                                          <p:spTgt spid="194563">
                                            <p:txEl>
                                              <p:pRg st="6" end="6"/>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194563">
                                            <p:txEl>
                                              <p:pRg st="6" end="6"/>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194563">
                                            <p:txEl>
                                              <p:pRg st="6" end="6"/>
                                            </p:txEl>
                                          </p:spTgt>
                                        </p:tgtEl>
                                        <p:attrNameLst>
                                          <p:attrName>ppt_w</p:attrName>
                                        </p:attrNameLst>
                                      </p:cBhvr>
                                      <p:tavLst>
                                        <p:tav tm="0">
                                          <p:val>
                                            <p:strVal val="#ppt_w*.05"/>
                                          </p:val>
                                        </p:tav>
                                        <p:tav tm="100000">
                                          <p:val>
                                            <p:strVal val="#ppt_w"/>
                                          </p:val>
                                        </p:tav>
                                      </p:tavLst>
                                    </p:anim>
                                    <p:anim calcmode="lin" valueType="num">
                                      <p:cBhvr>
                                        <p:cTn id="82" dur="1000" fill="hold"/>
                                        <p:tgtEl>
                                          <p:spTgt spid="194563">
                                            <p:txEl>
                                              <p:pRg st="6" end="6"/>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194563">
                                            <p:txEl>
                                              <p:pRg st="6" end="6"/>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194563">
                                            <p:txEl>
                                              <p:pRg st="6" end="6"/>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194563">
                                            <p:txEl>
                                              <p:pRg st="6" end="6"/>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194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85720" y="1142984"/>
            <a:ext cx="8435975" cy="5500726"/>
          </a:xfrm>
        </p:spPr>
        <p:txBody>
          <a:bodyPr>
            <a:normAutofit/>
          </a:bodyPr>
          <a:lstStyle/>
          <a:p>
            <a:r>
              <a:rPr lang="ar-SA" sz="2400" dirty="0" smtClean="0"/>
              <a:t> </a:t>
            </a:r>
            <a:r>
              <a:rPr lang="ar-SA" sz="2400" b="1" u="sng" dirty="0" smtClean="0"/>
              <a:t>المصدر الأول: القرآن الكريم:</a:t>
            </a:r>
            <a:endParaRPr lang="en-US" sz="2400" b="1" u="sng" dirty="0" smtClean="0"/>
          </a:p>
          <a:p>
            <a:r>
              <a:rPr lang="ar-SA" sz="2400" dirty="0" smtClean="0"/>
              <a:t>القرآن الكريم هو المصدر الأول للثقافة الإسلامية وعنه تفرعت. وقد جعل الله تعالى القرآن تبيانا لكل شيء. قال تعالى «ونزّلنا عليك الكتاب تبيانا لكل شيء وهدى ورحمة وبشرى للمسلمين» (النحل 89).</a:t>
            </a:r>
          </a:p>
          <a:p>
            <a:r>
              <a:rPr lang="ar-SA" sz="2400" dirty="0" smtClean="0"/>
              <a:t>1- </a:t>
            </a:r>
            <a:r>
              <a:rPr lang="ar-SA" sz="2400" b="1" dirty="0" smtClean="0"/>
              <a:t>تعريف القرآن</a:t>
            </a:r>
          </a:p>
          <a:p>
            <a:r>
              <a:rPr lang="ar-SA" sz="2400" dirty="0" smtClean="0"/>
              <a:t>نزل الله سبحانه جملة من الكتب على أنبيائه منها التوراة والإنجيل والزبور وكان القرآن خاتمها. والقرآن كلمة عربية مشتقة من القرء بمعنى الجمع والضم.</a:t>
            </a:r>
          </a:p>
          <a:p>
            <a:r>
              <a:rPr lang="ar-SA" sz="2400" dirty="0" smtClean="0"/>
              <a:t>وفي الاصطلاح </a:t>
            </a:r>
            <a:r>
              <a:rPr lang="ar-SA" sz="2400" b="1" dirty="0" smtClean="0"/>
              <a:t>هو كلام الله المعجز المنزل على محمد صلى الله عليه وسلم المتعبد بتلاوته.</a:t>
            </a:r>
          </a:p>
          <a:p>
            <a:r>
              <a:rPr lang="ar-SA" sz="2400" b="1" dirty="0" smtClean="0"/>
              <a:t>2- أسماء القرآن وصفاته:</a:t>
            </a:r>
          </a:p>
          <a:p>
            <a:r>
              <a:rPr lang="ar-SA" sz="2400" dirty="0" smtClean="0"/>
              <a:t>للقرآن اسمان اثنان</a:t>
            </a:r>
          </a:p>
          <a:p>
            <a:pPr algn="just">
              <a:buFontTx/>
              <a:buChar char="-"/>
            </a:pPr>
            <a:r>
              <a:rPr lang="ar-SA" sz="2400" dirty="0" smtClean="0"/>
              <a:t>القرآن: وقد ورد 10 مرات في القرآن</a:t>
            </a:r>
          </a:p>
          <a:p>
            <a:pPr algn="just">
              <a:buFontTx/>
              <a:buChar char="-"/>
            </a:pPr>
            <a:r>
              <a:rPr lang="ar-SA" sz="2400" dirty="0" smtClean="0"/>
              <a:t>الكتاب وقد ورد 10 مرات أيضا</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94563">
                                            <p:txEl>
                                              <p:pRg st="1" end="1"/>
                                            </p:txEl>
                                          </p:spTgt>
                                        </p:tgtEl>
                                        <p:attrNameLst>
                                          <p:attrName>style.visibility</p:attrName>
                                        </p:attrNameLst>
                                      </p:cBhvr>
                                      <p:to>
                                        <p:strVal val="visible"/>
                                      </p:to>
                                    </p:set>
                                    <p:animEffect transition="in" filter="box(in)">
                                      <p:cBhvr>
                                        <p:cTn id="7" dur="500"/>
                                        <p:tgtEl>
                                          <p:spTgt spid="1945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94563">
                                            <p:txEl>
                                              <p:pRg st="2" end="2"/>
                                            </p:txEl>
                                          </p:spTgt>
                                        </p:tgtEl>
                                        <p:attrNameLst>
                                          <p:attrName>style.visibility</p:attrName>
                                        </p:attrNameLst>
                                      </p:cBhvr>
                                      <p:to>
                                        <p:strVal val="visible"/>
                                      </p:to>
                                    </p:set>
                                    <p:animEffect transition="in" filter="box(in)">
                                      <p:cBhvr>
                                        <p:cTn id="12" dur="500"/>
                                        <p:tgtEl>
                                          <p:spTgt spid="1945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94563">
                                            <p:txEl>
                                              <p:pRg st="3" end="3"/>
                                            </p:txEl>
                                          </p:spTgt>
                                        </p:tgtEl>
                                        <p:attrNameLst>
                                          <p:attrName>style.visibility</p:attrName>
                                        </p:attrNameLst>
                                      </p:cBhvr>
                                      <p:to>
                                        <p:strVal val="visible"/>
                                      </p:to>
                                    </p:set>
                                    <p:animEffect transition="in" filter="box(in)">
                                      <p:cBhvr>
                                        <p:cTn id="17" dur="500"/>
                                        <p:tgtEl>
                                          <p:spTgt spid="1945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box(in)">
                                      <p:cBhvr>
                                        <p:cTn id="22" dur="500"/>
                                        <p:tgtEl>
                                          <p:spTgt spid="1945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194563">
                                            <p:txEl>
                                              <p:pRg st="5" end="5"/>
                                            </p:txEl>
                                          </p:spTgt>
                                        </p:tgtEl>
                                        <p:attrNameLst>
                                          <p:attrName>style.visibility</p:attrName>
                                        </p:attrNameLst>
                                      </p:cBhvr>
                                      <p:to>
                                        <p:strVal val="visible"/>
                                      </p:to>
                                    </p:set>
                                    <p:animEffect transition="in" filter="box(in)">
                                      <p:cBhvr>
                                        <p:cTn id="27" dur="500"/>
                                        <p:tgtEl>
                                          <p:spTgt spid="19456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94563">
                                            <p:txEl>
                                              <p:pRg st="6" end="6"/>
                                            </p:txEl>
                                          </p:spTgt>
                                        </p:tgtEl>
                                        <p:attrNameLst>
                                          <p:attrName>style.visibility</p:attrName>
                                        </p:attrNameLst>
                                      </p:cBhvr>
                                      <p:to>
                                        <p:strVal val="visible"/>
                                      </p:to>
                                    </p:set>
                                    <p:animEffect transition="in" filter="box(in)">
                                      <p:cBhvr>
                                        <p:cTn id="32" dur="500"/>
                                        <p:tgtEl>
                                          <p:spTgt spid="19456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94563">
                                            <p:txEl>
                                              <p:pRg st="7" end="7"/>
                                            </p:txEl>
                                          </p:spTgt>
                                        </p:tgtEl>
                                        <p:attrNameLst>
                                          <p:attrName>style.visibility</p:attrName>
                                        </p:attrNameLst>
                                      </p:cBhvr>
                                      <p:to>
                                        <p:strVal val="visible"/>
                                      </p:to>
                                    </p:set>
                                    <p:animEffect transition="in" filter="box(in)">
                                      <p:cBhvr>
                                        <p:cTn id="37" dur="500"/>
                                        <p:tgtEl>
                                          <p:spTgt spid="19456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194563">
                                            <p:txEl>
                                              <p:pRg st="8" end="8"/>
                                            </p:txEl>
                                          </p:spTgt>
                                        </p:tgtEl>
                                        <p:attrNameLst>
                                          <p:attrName>style.visibility</p:attrName>
                                        </p:attrNameLst>
                                      </p:cBhvr>
                                      <p:to>
                                        <p:strVal val="visible"/>
                                      </p:to>
                                    </p:set>
                                    <p:animEffect transition="in" filter="box(in)">
                                      <p:cBhvr>
                                        <p:cTn id="42" dur="500"/>
                                        <p:tgtEl>
                                          <p:spTgt spid="19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85720" y="1142984"/>
            <a:ext cx="8435975" cy="5500726"/>
          </a:xfrm>
        </p:spPr>
        <p:txBody>
          <a:bodyPr>
            <a:normAutofit/>
          </a:bodyPr>
          <a:lstStyle/>
          <a:p>
            <a:pPr lvl="0"/>
            <a:r>
              <a:rPr lang="ar-SA" sz="2400" b="1" dirty="0" smtClean="0"/>
              <a:t>فالقرآن بمعنى القراءة يشير إلى الجمع اللفظي له. والكتاب مصدر بمعنى الكتابة يشير إلى الجمع الكتابي والتدويني له.</a:t>
            </a:r>
          </a:p>
          <a:p>
            <a:pPr lvl="0"/>
            <a:r>
              <a:rPr lang="ar-SA" sz="2400" b="1" dirty="0" smtClean="0"/>
              <a:t>- </a:t>
            </a:r>
            <a:r>
              <a:rPr lang="ar-SA" sz="2400" dirty="0" smtClean="0"/>
              <a:t>وصفات القرآن كثيرة ومنها</a:t>
            </a:r>
          </a:p>
          <a:p>
            <a:pPr lvl="0"/>
            <a:r>
              <a:rPr lang="ar-SA" sz="2400" b="1" dirty="0" smtClean="0"/>
              <a:t>1- الذكر</a:t>
            </a:r>
          </a:p>
          <a:p>
            <a:pPr lvl="0"/>
            <a:r>
              <a:rPr lang="ar-SA" sz="2400" b="1" dirty="0" smtClean="0"/>
              <a:t>2- الفرقان</a:t>
            </a:r>
          </a:p>
          <a:p>
            <a:pPr lvl="0"/>
            <a:r>
              <a:rPr lang="ar-SA" sz="2400" b="1" dirty="0" smtClean="0"/>
              <a:t>3- الروح</a:t>
            </a:r>
          </a:p>
          <a:p>
            <a:pPr lvl="0"/>
            <a:r>
              <a:rPr lang="ar-SA" sz="2400" b="1" dirty="0" smtClean="0"/>
              <a:t>4- النور</a:t>
            </a:r>
          </a:p>
          <a:p>
            <a:pPr lvl="0"/>
            <a:r>
              <a:rPr lang="ar-SA" sz="2400" b="1" dirty="0" smtClean="0"/>
              <a:t>5- الشفاء</a:t>
            </a:r>
          </a:p>
          <a:p>
            <a:pPr lvl="0"/>
            <a:r>
              <a:rPr lang="ar-SA" sz="2400" b="1" dirty="0" smtClean="0"/>
              <a:t>6- البصيرة</a:t>
            </a:r>
          </a:p>
          <a:p>
            <a:pPr lvl="0"/>
            <a:r>
              <a:rPr lang="ar-SA" sz="2400" dirty="0" smtClean="0"/>
              <a:t>ومن الأوصاف الأخرى للقرآن: مبارك، علي، حكيم، هدى، رحمة، بيان، بلاغ، بشير، نذير....</a:t>
            </a:r>
            <a:endParaRPr lang="en-US" sz="2400" dirty="0" smtClean="0"/>
          </a:p>
          <a:p>
            <a:pPr algn="just">
              <a:buFontTx/>
              <a:buNone/>
            </a:pP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checkerboard(across)">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checkerboard(across)">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checkerboard(across)">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checkerboard(across)">
                                      <p:cBhvr>
                                        <p:cTn id="22" dur="5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checkerboard(across)">
                                      <p:cBhvr>
                                        <p:cTn id="27" dur="5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checkerboard(across)">
                                      <p:cBhvr>
                                        <p:cTn id="32" dur="5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checkerboard(across)">
                                      <p:cBhvr>
                                        <p:cTn id="37" dur="5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checkerboard(across)">
                                      <p:cBhvr>
                                        <p:cTn id="42" dur="5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checkerboard(across)">
                                      <p:cBhvr>
                                        <p:cTn id="47" dur="500"/>
                                        <p:tgtEl>
                                          <p:spTgt spid="19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85720" y="1142984"/>
            <a:ext cx="8435975" cy="5500726"/>
          </a:xfrm>
        </p:spPr>
        <p:txBody>
          <a:bodyPr/>
          <a:lstStyle/>
          <a:p>
            <a:r>
              <a:rPr lang="ar-SA" sz="2400" b="1" dirty="0" smtClean="0"/>
              <a:t>نزول القرآن منجما</a:t>
            </a:r>
          </a:p>
          <a:p>
            <a:r>
              <a:rPr lang="ar-SA" sz="2400" dirty="0" smtClean="0"/>
              <a:t>كان ابتداء نزول القرآن في رمضان، وفي ليلة القدر، على الرسول صلى الله عليه وسلم، وهو في غار حراء. وأول ما نزل منه صدر سورة العلق. واستمر نزول القرآن طيلة 23 سنة منها 13 سنة في مكة و 10 سنوات في المدينة. وهذا هو سبب تسمية القرآن إلى مكي ومدني.</a:t>
            </a:r>
          </a:p>
          <a:p>
            <a:r>
              <a:rPr lang="ar-SA" sz="2400" dirty="0" smtClean="0"/>
              <a:t>والقرآن لم ينزل على الرسول دفعة واحدة، كما كان الأمر مع بقية الرسل السابقين، بل نزل القرآن منجما أي مفرقا حسب الحوادث والأسباب والمناسبات. وقد اعترض المشركون على ذلك ولكن الله سبحانه قد بيّن سبب التنجيم وآثاره وارتباطه بحياة الناس وبتطور الدعوة وهذا من بين الأسباب التي جعلته يتصل بالإنسان في كل زمان ومكان</a:t>
            </a:r>
          </a:p>
          <a:p>
            <a:r>
              <a:rPr lang="ar-SA" sz="2400" b="1" dirty="0" smtClean="0"/>
              <a:t>السور المكية والسور المدنية</a:t>
            </a:r>
          </a:p>
          <a:p>
            <a:r>
              <a:rPr lang="ar-SA" sz="2400" dirty="0" smtClean="0"/>
              <a:t>الفاصل في تحديد المكي والمدني من السور هو الهجرة فما كان قبل الهجرة يسمى مكيا وما كان بعد الهجرة يسمى مدنيا. </a:t>
            </a:r>
            <a:r>
              <a:rPr lang="ar-SA" sz="2400" dirty="0" smtClean="0"/>
              <a:t>فالمكية 86 سورة والمدنية 28 سورة.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diamond(in)">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diamond(in)">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diamond(in)">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diamond(in)">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diamond(in)">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85720" y="1142984"/>
            <a:ext cx="8435975" cy="5500726"/>
          </a:xfrm>
        </p:spPr>
        <p:txBody>
          <a:bodyPr/>
          <a:lstStyle/>
          <a:p>
            <a:r>
              <a:rPr lang="ar-SA" sz="2400" dirty="0" smtClean="0"/>
              <a:t>ومن مزايا السور المكية: قصر الآيات والسور وكثرة الفواصل والقسم والأمثال والقصص والترغيب والترهيب والإيقاع السريع.</a:t>
            </a:r>
          </a:p>
          <a:p>
            <a:r>
              <a:rPr lang="ar-SA" sz="2400" dirty="0" smtClean="0"/>
              <a:t>ومن مزايا السور المدنية طول الآيات والسور والتقليل من القسم والردع والإيقاع الهادئ. </a:t>
            </a:r>
          </a:p>
          <a:p>
            <a:r>
              <a:rPr lang="ar-SA" sz="2400" dirty="0" smtClean="0"/>
              <a:t>أما من حيث الموضوع فقد ركزت السور المكية على التوحيد والإيمان والبعث والجنة والنار وغيرها من مواضيع العقيدة</a:t>
            </a:r>
          </a:p>
          <a:p>
            <a:r>
              <a:rPr lang="ar-SA" sz="2400" dirty="0" smtClean="0"/>
              <a:t>أما السور المدنية فقد ركزت على التشريع والأحكام ومناهج الأسلام والمعاملات وغيرها من مقومات الدين.</a:t>
            </a:r>
          </a:p>
          <a:p>
            <a:r>
              <a:rPr lang="ar-SA" sz="2400" b="1" dirty="0" smtClean="0"/>
              <a:t>حفظ القرآن وكتابته وجمعه</a:t>
            </a:r>
          </a:p>
          <a:p>
            <a:r>
              <a:rPr lang="ar-SA" sz="2400" dirty="0" smtClean="0"/>
              <a:t>تمثلت مظاهر حفظ القرآن الكريم في:</a:t>
            </a:r>
          </a:p>
          <a:p>
            <a:r>
              <a:rPr lang="ar-SA" sz="2400" dirty="0" smtClean="0"/>
              <a:t>1- تكفل الله بتحفيظ رسوله عليه وسلام ووعده أن لا ينسى منه شيئا.</a:t>
            </a:r>
          </a:p>
          <a:p>
            <a:r>
              <a:rPr lang="ar-SA" sz="2400" dirty="0" smtClean="0"/>
              <a:t>2- الصحابة يحفظون ويكتبون الآيات النازلة</a:t>
            </a:r>
          </a:p>
          <a:p>
            <a:r>
              <a:rPr lang="ar-SA" sz="2400" dirty="0" smtClean="0"/>
              <a:t>3- مدارسة جبريل للرسول صلى الله عليه وسلم  </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checkerboard(across)">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checkerboard(across)">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checkerboard(across)">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checkerboard(across)">
                                      <p:cBhvr>
                                        <p:cTn id="22" dur="5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checkerboard(across)">
                                      <p:cBhvr>
                                        <p:cTn id="27" dur="5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checkerboard(across)">
                                      <p:cBhvr>
                                        <p:cTn id="32" dur="5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checkerboard(across)">
                                      <p:cBhvr>
                                        <p:cTn id="37" dur="5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checkerboard(across)">
                                      <p:cBhvr>
                                        <p:cTn id="42" dur="5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checkerboard(across)">
                                      <p:cBhvr>
                                        <p:cTn id="47" dur="500"/>
                                        <p:tgtEl>
                                          <p:spTgt spid="19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85720" y="1142984"/>
            <a:ext cx="8435975" cy="5500726"/>
          </a:xfrm>
        </p:spPr>
        <p:txBody>
          <a:bodyPr>
            <a:normAutofit lnSpcReduction="10000"/>
          </a:bodyPr>
          <a:lstStyle/>
          <a:p>
            <a:pPr algn="just">
              <a:buNone/>
            </a:pPr>
            <a:r>
              <a:rPr lang="ar-SA" sz="2400" dirty="0" smtClean="0"/>
              <a:t> </a:t>
            </a:r>
            <a:r>
              <a:rPr lang="ar-SA" sz="2400" dirty="0" smtClean="0"/>
              <a:t>4- القرآن محفوظ مكتوب كاملا</a:t>
            </a:r>
          </a:p>
          <a:p>
            <a:pPr algn="just">
              <a:buNone/>
            </a:pPr>
            <a:r>
              <a:rPr lang="ar-SA" sz="2400" dirty="0" smtClean="0"/>
              <a:t>5- جمع القرآن زمن الصديق</a:t>
            </a:r>
          </a:p>
          <a:p>
            <a:pPr algn="just">
              <a:buNone/>
            </a:pPr>
            <a:r>
              <a:rPr lang="ar-SA" sz="2400" dirty="0" smtClean="0"/>
              <a:t>6- جمع القرآن زمن عثمان.</a:t>
            </a:r>
          </a:p>
          <a:p>
            <a:pPr algn="just">
              <a:buNone/>
            </a:pPr>
            <a:r>
              <a:rPr lang="ar-SA" sz="2400" b="1" dirty="0" smtClean="0"/>
              <a:t>إعجاز القرآن وأدلة مصدره الرباني</a:t>
            </a:r>
          </a:p>
          <a:p>
            <a:pPr algn="just">
              <a:buNone/>
            </a:pPr>
            <a:r>
              <a:rPr lang="ar-SA" sz="2400" dirty="0"/>
              <a:t>إ</a:t>
            </a:r>
            <a:r>
              <a:rPr lang="ar-SA" sz="2400" dirty="0" smtClean="0"/>
              <a:t>عجاز القرآن يظهر في نظمه وترتيبه ومضامينه وقد تحدى الله سبحانه المشركين ان يأتوا بمثله على مرّ العصور والأزمان. وهذا ما يؤكد حقيقة كون القرآن من عند الله سبحانه. ومن ذلك: </a:t>
            </a:r>
          </a:p>
          <a:p>
            <a:pPr algn="just">
              <a:buNone/>
            </a:pPr>
            <a:r>
              <a:rPr lang="ar-SA" sz="2400" dirty="0" smtClean="0"/>
              <a:t>1- أنباء الغيب الصادقة في القرآن</a:t>
            </a:r>
          </a:p>
          <a:p>
            <a:pPr algn="just">
              <a:buNone/>
            </a:pPr>
            <a:r>
              <a:rPr lang="ar-SA" sz="2400" dirty="0" smtClean="0"/>
              <a:t>2- الحقائق العلمية الصادقة في القرآن</a:t>
            </a:r>
          </a:p>
          <a:p>
            <a:pPr algn="just">
              <a:buNone/>
            </a:pPr>
            <a:r>
              <a:rPr lang="ar-SA" sz="2400" dirty="0" smtClean="0"/>
              <a:t>3- تشريعات القرآن السامية</a:t>
            </a:r>
          </a:p>
          <a:p>
            <a:pPr algn="just">
              <a:buNone/>
            </a:pPr>
            <a:r>
              <a:rPr lang="ar-SA" sz="2400" b="1" dirty="0" smtClean="0"/>
              <a:t>القرآن في حياة المسلمين</a:t>
            </a:r>
          </a:p>
          <a:p>
            <a:pPr algn="just">
              <a:buNone/>
            </a:pPr>
            <a:r>
              <a:rPr lang="ar-SA" sz="2400" dirty="0" smtClean="0"/>
              <a:t>جعل الله القرآن دعوة إلى الحياة العزيزة الطيبة، وللقرآن مقاصد أساسية يحققها في حياة المسلمين أفرادا وجماعات. ومن أهم هذه المقاصد الربانية: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blinds(horizontal)">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blinds(horizontal)">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blinds(horizontal)">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blinds(horizontal)">
                                      <p:cBhvr>
                                        <p:cTn id="22" dur="5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blinds(horizontal)">
                                      <p:cBhvr>
                                        <p:cTn id="27" dur="5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blinds(horizontal)">
                                      <p:cBhvr>
                                        <p:cTn id="32" dur="5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blinds(horizontal)">
                                      <p:cBhvr>
                                        <p:cTn id="37" dur="5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blinds(horizontal)">
                                      <p:cBhvr>
                                        <p:cTn id="42" dur="5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blinds(horizontal)">
                                      <p:cBhvr>
                                        <p:cTn id="47" dur="500"/>
                                        <p:tgtEl>
                                          <p:spTgt spid="1945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94563">
                                            <p:txEl>
                                              <p:pRg st="9" end="9"/>
                                            </p:txEl>
                                          </p:spTgt>
                                        </p:tgtEl>
                                        <p:attrNameLst>
                                          <p:attrName>style.visibility</p:attrName>
                                        </p:attrNameLst>
                                      </p:cBhvr>
                                      <p:to>
                                        <p:strVal val="visible"/>
                                      </p:to>
                                    </p:set>
                                    <p:animEffect transition="in" filter="blinds(horizontal)">
                                      <p:cBhvr>
                                        <p:cTn id="52" dur="500"/>
                                        <p:tgtEl>
                                          <p:spTgt spid="1945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85720" y="1142984"/>
            <a:ext cx="8435975" cy="5500726"/>
          </a:xfrm>
        </p:spPr>
        <p:txBody>
          <a:bodyPr/>
          <a:lstStyle/>
          <a:p>
            <a:pPr lvl="0"/>
            <a:r>
              <a:rPr lang="ar-SA" sz="2400" dirty="0" smtClean="0"/>
              <a:t>1- هداية الناس إلى الله تعالى</a:t>
            </a:r>
          </a:p>
          <a:p>
            <a:pPr lvl="0"/>
            <a:r>
              <a:rPr lang="ar-SA" sz="2400" dirty="0" smtClean="0"/>
              <a:t>2- إيجاد الشخصية القرآنية المتكاملة المتوازنة</a:t>
            </a:r>
          </a:p>
          <a:p>
            <a:pPr lvl="0"/>
            <a:r>
              <a:rPr lang="ar-SA" sz="2400" dirty="0" smtClean="0"/>
              <a:t>3- إيجاد المجتمع القرآني الرباني</a:t>
            </a:r>
          </a:p>
          <a:p>
            <a:pPr lvl="0"/>
            <a:r>
              <a:rPr lang="ar-SA" sz="2400" dirty="0" smtClean="0"/>
              <a:t>4- قيادة الأمة المسلمة في مواجهة أعدائها</a:t>
            </a:r>
          </a:p>
          <a:p>
            <a:pPr lvl="0"/>
            <a:r>
              <a:rPr lang="ar-SA" sz="2400" b="1" dirty="0" smtClean="0"/>
              <a:t>التفسير ومناهجه وكتبه</a:t>
            </a:r>
          </a:p>
          <a:p>
            <a:pPr lvl="0"/>
            <a:r>
              <a:rPr lang="ar-SA" sz="2400" dirty="0" smtClean="0"/>
              <a:t>التفسير </a:t>
            </a:r>
            <a:r>
              <a:rPr lang="ar-SA" sz="2400" b="1" dirty="0" smtClean="0"/>
              <a:t>لغة </a:t>
            </a:r>
            <a:r>
              <a:rPr lang="ar-SA" sz="2400" dirty="0" smtClean="0"/>
              <a:t>هو الإيضاح والبيان. تقول فسرت الكلام أي وضحته وبينت معانيه</a:t>
            </a:r>
          </a:p>
          <a:p>
            <a:pPr lvl="0"/>
            <a:r>
              <a:rPr lang="ar-SA" sz="2400" b="1" dirty="0" smtClean="0"/>
              <a:t>واصطلاحا</a:t>
            </a:r>
            <a:r>
              <a:rPr lang="ar-SA" sz="2400" dirty="0" smtClean="0"/>
              <a:t> هو توضيح معاني القرآن وما انطوت عليه آياته من عقائد وأحكام.</a:t>
            </a:r>
          </a:p>
          <a:p>
            <a:pPr lvl="0"/>
            <a:r>
              <a:rPr lang="ar-SA" sz="2400" b="1" dirty="0" smtClean="0"/>
              <a:t>والتأويل</a:t>
            </a:r>
            <a:r>
              <a:rPr lang="ar-SA" sz="2400" dirty="0" smtClean="0"/>
              <a:t> هو حسن فهم القرآن وإزالة اللبس والإشكال عن آياته واستنباط الأحكام والحقائق واللطائف والدلالات منها.</a:t>
            </a:r>
          </a:p>
          <a:p>
            <a:pPr lvl="0"/>
            <a:r>
              <a:rPr lang="ar-SA" sz="2400" dirty="0" smtClean="0"/>
              <a:t>وأحسن طرق تفسير القرآن هي الطريقة العلمية المنهجية التي تقوم على ست مراحل:</a:t>
            </a:r>
          </a:p>
          <a:p>
            <a:pPr lvl="0"/>
            <a:r>
              <a:rPr lang="ar-SA" sz="2400" dirty="0" smtClean="0"/>
              <a:t>1- تفسير القرآن بالقرآن</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blinds(horizontal)">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blinds(horizontal)">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blinds(horizontal)">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blinds(horizontal)">
                                      <p:cBhvr>
                                        <p:cTn id="22" dur="5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blinds(horizontal)">
                                      <p:cBhvr>
                                        <p:cTn id="27" dur="5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blinds(horizontal)">
                                      <p:cBhvr>
                                        <p:cTn id="32" dur="5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blinds(horizontal)">
                                      <p:cBhvr>
                                        <p:cTn id="37" dur="5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blinds(horizontal)">
                                      <p:cBhvr>
                                        <p:cTn id="42" dur="5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blinds(horizontal)">
                                      <p:cBhvr>
                                        <p:cTn id="47" dur="500"/>
                                        <p:tgtEl>
                                          <p:spTgt spid="1945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94563">
                                            <p:txEl>
                                              <p:pRg st="9" end="9"/>
                                            </p:txEl>
                                          </p:spTgt>
                                        </p:tgtEl>
                                        <p:attrNameLst>
                                          <p:attrName>style.visibility</p:attrName>
                                        </p:attrNameLst>
                                      </p:cBhvr>
                                      <p:to>
                                        <p:strVal val="visible"/>
                                      </p:to>
                                    </p:set>
                                    <p:animEffect transition="in" filter="blinds(horizontal)">
                                      <p:cBhvr>
                                        <p:cTn id="52" dur="500"/>
                                        <p:tgtEl>
                                          <p:spTgt spid="1945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lstStyle/>
          <a:p>
            <a:pPr algn="just"/>
            <a:r>
              <a:rPr lang="ar-SA" sz="2400" dirty="0" smtClean="0"/>
              <a:t>2- تفسير القرآن بالسنة</a:t>
            </a:r>
          </a:p>
          <a:p>
            <a:pPr algn="just"/>
            <a:r>
              <a:rPr lang="ar-SA" sz="2400" dirty="0" smtClean="0"/>
              <a:t>3- تفسير القرآن بأقوال الصحابة والتابعين</a:t>
            </a:r>
          </a:p>
          <a:p>
            <a:pPr algn="just"/>
            <a:r>
              <a:rPr lang="ar-SA" sz="2400" dirty="0" smtClean="0"/>
              <a:t>4- تفسير القرآن باللغة</a:t>
            </a:r>
          </a:p>
          <a:p>
            <a:pPr algn="just"/>
            <a:r>
              <a:rPr lang="ar-SA" sz="2400" dirty="0" smtClean="0"/>
              <a:t>5- استنباط الدلالات واللطائف</a:t>
            </a:r>
          </a:p>
          <a:p>
            <a:pPr algn="just"/>
            <a:r>
              <a:rPr lang="ar-SA" sz="2400" dirty="0" smtClean="0"/>
              <a:t>ومنهج التفسير هو </a:t>
            </a:r>
            <a:r>
              <a:rPr lang="ar-SA" sz="2400" b="1" dirty="0" smtClean="0"/>
              <a:t>الخطة العلمية الموضوعية التي يلتزم بها المفسر في تفسيره والتي لها قواعد وأسس وأساليب وتطبيقات والتي انعكست على تفسيره وظهرت واضحة فيه.</a:t>
            </a:r>
          </a:p>
          <a:p>
            <a:pPr algn="just"/>
            <a:r>
              <a:rPr lang="ar-SA" sz="2400" b="1" dirty="0" smtClean="0"/>
              <a:t>وأهم أنواع التفسير هي:</a:t>
            </a:r>
          </a:p>
          <a:p>
            <a:pPr algn="just"/>
            <a:r>
              <a:rPr lang="ar-SA" sz="2400" dirty="0" smtClean="0"/>
              <a:t>1- التفسير اللغوي</a:t>
            </a:r>
          </a:p>
          <a:p>
            <a:pPr algn="just"/>
            <a:r>
              <a:rPr lang="ar-SA" sz="2400" dirty="0" smtClean="0"/>
              <a:t>2- التفسير النحوي</a:t>
            </a:r>
          </a:p>
          <a:p>
            <a:pPr algn="just"/>
            <a:r>
              <a:rPr lang="ar-SA" sz="2400" dirty="0" smtClean="0"/>
              <a:t>3- التفسير المختصر</a:t>
            </a:r>
          </a:p>
          <a:p>
            <a:pPr algn="just"/>
            <a:r>
              <a:rPr lang="ar-SA" sz="2400" dirty="0" smtClean="0"/>
              <a:t>4- التفسير بالماثور</a:t>
            </a:r>
            <a:r>
              <a:rPr lang="ar-SA" sz="2400" dirty="0" smtClean="0"/>
              <a:t> </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67741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p:cTn id="7" dur="500" decel="50000" fill="hold">
                                          <p:stCondLst>
                                            <p:cond delay="0"/>
                                          </p:stCondLst>
                                        </p:cTn>
                                        <p:tgtEl>
                                          <p:spTgt spid="19456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9456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9456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9456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9456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9456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9456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9456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194563">
                                            <p:txEl>
                                              <p:pRg st="1" end="1"/>
                                            </p:txEl>
                                          </p:spTgt>
                                        </p:tgtEl>
                                        <p:attrNameLst>
                                          <p:attrName>style.visibility</p:attrName>
                                        </p:attrNameLst>
                                      </p:cBhvr>
                                      <p:to>
                                        <p:strVal val="visible"/>
                                      </p:to>
                                    </p:set>
                                    <p:anim calcmode="lin" valueType="num">
                                      <p:cBhvr>
                                        <p:cTn id="19" dur="500" decel="50000" fill="hold">
                                          <p:stCondLst>
                                            <p:cond delay="0"/>
                                          </p:stCondLst>
                                        </p:cTn>
                                        <p:tgtEl>
                                          <p:spTgt spid="19456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9456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9456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19456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9456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9456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9456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9456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94563">
                                            <p:txEl>
                                              <p:pRg st="2" end="2"/>
                                            </p:txEl>
                                          </p:spTgt>
                                        </p:tgtEl>
                                        <p:attrNameLst>
                                          <p:attrName>style.visibility</p:attrName>
                                        </p:attrNameLst>
                                      </p:cBhvr>
                                      <p:to>
                                        <p:strVal val="visible"/>
                                      </p:to>
                                    </p:set>
                                    <p:anim calcmode="lin" valueType="num">
                                      <p:cBhvr>
                                        <p:cTn id="31" dur="500" decel="50000" fill="hold">
                                          <p:stCondLst>
                                            <p:cond delay="0"/>
                                          </p:stCondLst>
                                        </p:cTn>
                                        <p:tgtEl>
                                          <p:spTgt spid="19456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9456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9456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19456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9456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9456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9456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9456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194563">
                                            <p:txEl>
                                              <p:pRg st="3" end="3"/>
                                            </p:txEl>
                                          </p:spTgt>
                                        </p:tgtEl>
                                        <p:attrNameLst>
                                          <p:attrName>style.visibility</p:attrName>
                                        </p:attrNameLst>
                                      </p:cBhvr>
                                      <p:to>
                                        <p:strVal val="visible"/>
                                      </p:to>
                                    </p:set>
                                    <p:anim calcmode="lin" valueType="num">
                                      <p:cBhvr>
                                        <p:cTn id="43" dur="500" decel="50000" fill="hold">
                                          <p:stCondLst>
                                            <p:cond delay="0"/>
                                          </p:stCondLst>
                                        </p:cTn>
                                        <p:tgtEl>
                                          <p:spTgt spid="19456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19456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19456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19456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19456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19456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19456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19456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194563">
                                            <p:txEl>
                                              <p:pRg st="4" end="4"/>
                                            </p:txEl>
                                          </p:spTgt>
                                        </p:tgtEl>
                                        <p:attrNameLst>
                                          <p:attrName>style.visibility</p:attrName>
                                        </p:attrNameLst>
                                      </p:cBhvr>
                                      <p:to>
                                        <p:strVal val="visible"/>
                                      </p:to>
                                    </p:set>
                                    <p:anim calcmode="lin" valueType="num">
                                      <p:cBhvr>
                                        <p:cTn id="55" dur="500" decel="50000" fill="hold">
                                          <p:stCondLst>
                                            <p:cond delay="0"/>
                                          </p:stCondLst>
                                        </p:cTn>
                                        <p:tgtEl>
                                          <p:spTgt spid="194563">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194563">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194563">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194563">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194563">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194563">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194563">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19456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194563">
                                            <p:txEl>
                                              <p:pRg st="5" end="5"/>
                                            </p:txEl>
                                          </p:spTgt>
                                        </p:tgtEl>
                                        <p:attrNameLst>
                                          <p:attrName>style.visibility</p:attrName>
                                        </p:attrNameLst>
                                      </p:cBhvr>
                                      <p:to>
                                        <p:strVal val="visible"/>
                                      </p:to>
                                    </p:set>
                                    <p:anim calcmode="lin" valueType="num">
                                      <p:cBhvr>
                                        <p:cTn id="67" dur="500" decel="50000" fill="hold">
                                          <p:stCondLst>
                                            <p:cond delay="0"/>
                                          </p:stCondLst>
                                        </p:cTn>
                                        <p:tgtEl>
                                          <p:spTgt spid="194563">
                                            <p:txEl>
                                              <p:pRg st="5" end="5"/>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94563">
                                            <p:txEl>
                                              <p:pRg st="5" end="5"/>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94563">
                                            <p:txEl>
                                              <p:pRg st="5" end="5"/>
                                            </p:txEl>
                                          </p:spTgt>
                                        </p:tgtEl>
                                        <p:attrNameLst>
                                          <p:attrName>ppt_w</p:attrName>
                                        </p:attrNameLst>
                                      </p:cBhvr>
                                      <p:tavLst>
                                        <p:tav tm="0">
                                          <p:val>
                                            <p:strVal val="#ppt_w*.05"/>
                                          </p:val>
                                        </p:tav>
                                        <p:tav tm="100000">
                                          <p:val>
                                            <p:strVal val="#ppt_w"/>
                                          </p:val>
                                        </p:tav>
                                      </p:tavLst>
                                    </p:anim>
                                    <p:anim calcmode="lin" valueType="num">
                                      <p:cBhvr>
                                        <p:cTn id="70" dur="1000" fill="hold"/>
                                        <p:tgtEl>
                                          <p:spTgt spid="194563">
                                            <p:txEl>
                                              <p:pRg st="5" end="5"/>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94563">
                                            <p:txEl>
                                              <p:pRg st="5" end="5"/>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94563">
                                            <p:txEl>
                                              <p:pRg st="5" end="5"/>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94563">
                                            <p:txEl>
                                              <p:pRg st="5" end="5"/>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94563">
                                            <p:txEl>
                                              <p:pRg st="5" end="5"/>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nodeType="clickEffect">
                                  <p:stCondLst>
                                    <p:cond delay="0"/>
                                  </p:stCondLst>
                                  <p:childTnLst>
                                    <p:set>
                                      <p:cBhvr>
                                        <p:cTn id="78" dur="1" fill="hold">
                                          <p:stCondLst>
                                            <p:cond delay="0"/>
                                          </p:stCondLst>
                                        </p:cTn>
                                        <p:tgtEl>
                                          <p:spTgt spid="194563">
                                            <p:txEl>
                                              <p:pRg st="6" end="6"/>
                                            </p:txEl>
                                          </p:spTgt>
                                        </p:tgtEl>
                                        <p:attrNameLst>
                                          <p:attrName>style.visibility</p:attrName>
                                        </p:attrNameLst>
                                      </p:cBhvr>
                                      <p:to>
                                        <p:strVal val="visible"/>
                                      </p:to>
                                    </p:set>
                                    <p:anim calcmode="lin" valueType="num">
                                      <p:cBhvr>
                                        <p:cTn id="79" dur="500" decel="50000" fill="hold">
                                          <p:stCondLst>
                                            <p:cond delay="0"/>
                                          </p:stCondLst>
                                        </p:cTn>
                                        <p:tgtEl>
                                          <p:spTgt spid="194563">
                                            <p:txEl>
                                              <p:pRg st="6" end="6"/>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194563">
                                            <p:txEl>
                                              <p:pRg st="6" end="6"/>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194563">
                                            <p:txEl>
                                              <p:pRg st="6" end="6"/>
                                            </p:txEl>
                                          </p:spTgt>
                                        </p:tgtEl>
                                        <p:attrNameLst>
                                          <p:attrName>ppt_w</p:attrName>
                                        </p:attrNameLst>
                                      </p:cBhvr>
                                      <p:tavLst>
                                        <p:tav tm="0">
                                          <p:val>
                                            <p:strVal val="#ppt_w*.05"/>
                                          </p:val>
                                        </p:tav>
                                        <p:tav tm="100000">
                                          <p:val>
                                            <p:strVal val="#ppt_w"/>
                                          </p:val>
                                        </p:tav>
                                      </p:tavLst>
                                    </p:anim>
                                    <p:anim calcmode="lin" valueType="num">
                                      <p:cBhvr>
                                        <p:cTn id="82" dur="1000" fill="hold"/>
                                        <p:tgtEl>
                                          <p:spTgt spid="194563">
                                            <p:txEl>
                                              <p:pRg st="6" end="6"/>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194563">
                                            <p:txEl>
                                              <p:pRg st="6" end="6"/>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194563">
                                            <p:txEl>
                                              <p:pRg st="6" end="6"/>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194563">
                                            <p:txEl>
                                              <p:pRg st="6" end="6"/>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194563">
                                            <p:txEl>
                                              <p:pRg st="6" end="6"/>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5" presetClass="entr" presetSubtype="0" fill="hold" nodeType="clickEffect">
                                  <p:stCondLst>
                                    <p:cond delay="0"/>
                                  </p:stCondLst>
                                  <p:childTnLst>
                                    <p:set>
                                      <p:cBhvr>
                                        <p:cTn id="90" dur="1" fill="hold">
                                          <p:stCondLst>
                                            <p:cond delay="0"/>
                                          </p:stCondLst>
                                        </p:cTn>
                                        <p:tgtEl>
                                          <p:spTgt spid="194563">
                                            <p:txEl>
                                              <p:pRg st="7" end="7"/>
                                            </p:txEl>
                                          </p:spTgt>
                                        </p:tgtEl>
                                        <p:attrNameLst>
                                          <p:attrName>style.visibility</p:attrName>
                                        </p:attrNameLst>
                                      </p:cBhvr>
                                      <p:to>
                                        <p:strVal val="visible"/>
                                      </p:to>
                                    </p:set>
                                    <p:anim calcmode="lin" valueType="num">
                                      <p:cBhvr>
                                        <p:cTn id="91" dur="500" decel="50000" fill="hold">
                                          <p:stCondLst>
                                            <p:cond delay="0"/>
                                          </p:stCondLst>
                                        </p:cTn>
                                        <p:tgtEl>
                                          <p:spTgt spid="194563">
                                            <p:txEl>
                                              <p:pRg st="7" end="7"/>
                                            </p:txEl>
                                          </p:spTgt>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194563">
                                            <p:txEl>
                                              <p:pRg st="7" end="7"/>
                                            </p:txEl>
                                          </p:spTgt>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194563">
                                            <p:txEl>
                                              <p:pRg st="7" end="7"/>
                                            </p:txEl>
                                          </p:spTgt>
                                        </p:tgtEl>
                                        <p:attrNameLst>
                                          <p:attrName>ppt_w</p:attrName>
                                        </p:attrNameLst>
                                      </p:cBhvr>
                                      <p:tavLst>
                                        <p:tav tm="0">
                                          <p:val>
                                            <p:strVal val="#ppt_w*.05"/>
                                          </p:val>
                                        </p:tav>
                                        <p:tav tm="100000">
                                          <p:val>
                                            <p:strVal val="#ppt_w"/>
                                          </p:val>
                                        </p:tav>
                                      </p:tavLst>
                                    </p:anim>
                                    <p:anim calcmode="lin" valueType="num">
                                      <p:cBhvr>
                                        <p:cTn id="94" dur="1000" fill="hold"/>
                                        <p:tgtEl>
                                          <p:spTgt spid="194563">
                                            <p:txEl>
                                              <p:pRg st="7" end="7"/>
                                            </p:txEl>
                                          </p:spTgt>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194563">
                                            <p:txEl>
                                              <p:pRg st="7" end="7"/>
                                            </p:txEl>
                                          </p:spTgt>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194563">
                                            <p:txEl>
                                              <p:pRg st="7" end="7"/>
                                            </p:txEl>
                                          </p:spTgt>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194563">
                                            <p:txEl>
                                              <p:pRg st="7" end="7"/>
                                            </p:txEl>
                                          </p:spTgt>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194563">
                                            <p:txEl>
                                              <p:pRg st="7" end="7"/>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5" presetClass="entr" presetSubtype="0" fill="hold" nodeType="clickEffect">
                                  <p:stCondLst>
                                    <p:cond delay="0"/>
                                  </p:stCondLst>
                                  <p:childTnLst>
                                    <p:set>
                                      <p:cBhvr>
                                        <p:cTn id="102" dur="1" fill="hold">
                                          <p:stCondLst>
                                            <p:cond delay="0"/>
                                          </p:stCondLst>
                                        </p:cTn>
                                        <p:tgtEl>
                                          <p:spTgt spid="194563">
                                            <p:txEl>
                                              <p:pRg st="8" end="8"/>
                                            </p:txEl>
                                          </p:spTgt>
                                        </p:tgtEl>
                                        <p:attrNameLst>
                                          <p:attrName>style.visibility</p:attrName>
                                        </p:attrNameLst>
                                      </p:cBhvr>
                                      <p:to>
                                        <p:strVal val="visible"/>
                                      </p:to>
                                    </p:set>
                                    <p:anim calcmode="lin" valueType="num">
                                      <p:cBhvr>
                                        <p:cTn id="103" dur="500" decel="50000" fill="hold">
                                          <p:stCondLst>
                                            <p:cond delay="0"/>
                                          </p:stCondLst>
                                        </p:cTn>
                                        <p:tgtEl>
                                          <p:spTgt spid="194563">
                                            <p:txEl>
                                              <p:pRg st="8" end="8"/>
                                            </p:txEl>
                                          </p:spTgt>
                                        </p:tgtEl>
                                        <p:attrNameLst>
                                          <p:attrName>style.rotation</p:attrName>
                                        </p:attrNameLst>
                                      </p:cBhvr>
                                      <p:tavLst>
                                        <p:tav tm="0">
                                          <p:val>
                                            <p:fltVal val="-90"/>
                                          </p:val>
                                        </p:tav>
                                        <p:tav tm="100000">
                                          <p:val>
                                            <p:fltVal val="0"/>
                                          </p:val>
                                        </p:tav>
                                      </p:tavLst>
                                    </p:anim>
                                    <p:anim calcmode="lin" valueType="num">
                                      <p:cBhvr>
                                        <p:cTn id="104" dur="500" decel="50000" fill="hold">
                                          <p:stCondLst>
                                            <p:cond delay="0"/>
                                          </p:stCondLst>
                                        </p:cTn>
                                        <p:tgtEl>
                                          <p:spTgt spid="194563">
                                            <p:txEl>
                                              <p:pRg st="8" end="8"/>
                                            </p:txEl>
                                          </p:spTgt>
                                        </p:tgtEl>
                                        <p:attrNameLst>
                                          <p:attrName>ppt_w</p:attrName>
                                        </p:attrNameLst>
                                      </p:cBhvr>
                                      <p:tavLst>
                                        <p:tav tm="0">
                                          <p:val>
                                            <p:strVal val="#ppt_w"/>
                                          </p:val>
                                        </p:tav>
                                        <p:tav tm="100000">
                                          <p:val>
                                            <p:strVal val="#ppt_w*.05"/>
                                          </p:val>
                                        </p:tav>
                                      </p:tavLst>
                                    </p:anim>
                                    <p:anim calcmode="lin" valueType="num">
                                      <p:cBhvr>
                                        <p:cTn id="105" dur="500" accel="50000" fill="hold">
                                          <p:stCondLst>
                                            <p:cond delay="500"/>
                                          </p:stCondLst>
                                        </p:cTn>
                                        <p:tgtEl>
                                          <p:spTgt spid="194563">
                                            <p:txEl>
                                              <p:pRg st="8" end="8"/>
                                            </p:txEl>
                                          </p:spTgt>
                                        </p:tgtEl>
                                        <p:attrNameLst>
                                          <p:attrName>ppt_w</p:attrName>
                                        </p:attrNameLst>
                                      </p:cBhvr>
                                      <p:tavLst>
                                        <p:tav tm="0">
                                          <p:val>
                                            <p:strVal val="#ppt_w*.05"/>
                                          </p:val>
                                        </p:tav>
                                        <p:tav tm="100000">
                                          <p:val>
                                            <p:strVal val="#ppt_w"/>
                                          </p:val>
                                        </p:tav>
                                      </p:tavLst>
                                    </p:anim>
                                    <p:anim calcmode="lin" valueType="num">
                                      <p:cBhvr>
                                        <p:cTn id="106" dur="1000" fill="hold"/>
                                        <p:tgtEl>
                                          <p:spTgt spid="194563">
                                            <p:txEl>
                                              <p:pRg st="8" end="8"/>
                                            </p:txEl>
                                          </p:spTgt>
                                        </p:tgtEl>
                                        <p:attrNameLst>
                                          <p:attrName>ppt_h</p:attrName>
                                        </p:attrNameLst>
                                      </p:cBhvr>
                                      <p:tavLst>
                                        <p:tav tm="0">
                                          <p:val>
                                            <p:strVal val="#ppt_h"/>
                                          </p:val>
                                        </p:tav>
                                        <p:tav tm="100000">
                                          <p:val>
                                            <p:strVal val="#ppt_h"/>
                                          </p:val>
                                        </p:tav>
                                      </p:tavLst>
                                    </p:anim>
                                    <p:anim calcmode="lin" valueType="num">
                                      <p:cBhvr>
                                        <p:cTn id="107" dur="500" decel="50000" fill="hold">
                                          <p:stCondLst>
                                            <p:cond delay="0"/>
                                          </p:stCondLst>
                                        </p:cTn>
                                        <p:tgtEl>
                                          <p:spTgt spid="194563">
                                            <p:txEl>
                                              <p:pRg st="8" end="8"/>
                                            </p:txEl>
                                          </p:spTgt>
                                        </p:tgtEl>
                                        <p:attrNameLst>
                                          <p:attrName>ppt_x</p:attrName>
                                        </p:attrNameLst>
                                      </p:cBhvr>
                                      <p:tavLst>
                                        <p:tav tm="0">
                                          <p:val>
                                            <p:strVal val="#ppt_x+.4"/>
                                          </p:val>
                                        </p:tav>
                                        <p:tav tm="100000">
                                          <p:val>
                                            <p:strVal val="#ppt_x"/>
                                          </p:val>
                                        </p:tav>
                                      </p:tavLst>
                                    </p:anim>
                                    <p:anim calcmode="lin" valueType="num">
                                      <p:cBhvr>
                                        <p:cTn id="108" dur="500" decel="50000" fill="hold">
                                          <p:stCondLst>
                                            <p:cond delay="0"/>
                                          </p:stCondLst>
                                        </p:cTn>
                                        <p:tgtEl>
                                          <p:spTgt spid="194563">
                                            <p:txEl>
                                              <p:pRg st="8" end="8"/>
                                            </p:txEl>
                                          </p:spTgt>
                                        </p:tgtEl>
                                        <p:attrNameLst>
                                          <p:attrName>ppt_y</p:attrName>
                                        </p:attrNameLst>
                                      </p:cBhvr>
                                      <p:tavLst>
                                        <p:tav tm="0">
                                          <p:val>
                                            <p:strVal val="#ppt_y-.2"/>
                                          </p:val>
                                        </p:tav>
                                        <p:tav tm="100000">
                                          <p:val>
                                            <p:strVal val="#ppt_y+.1"/>
                                          </p:val>
                                        </p:tav>
                                      </p:tavLst>
                                    </p:anim>
                                    <p:anim calcmode="lin" valueType="num">
                                      <p:cBhvr>
                                        <p:cTn id="109" dur="500" accel="50000" fill="hold">
                                          <p:stCondLst>
                                            <p:cond delay="500"/>
                                          </p:stCondLst>
                                        </p:cTn>
                                        <p:tgtEl>
                                          <p:spTgt spid="194563">
                                            <p:txEl>
                                              <p:pRg st="8" end="8"/>
                                            </p:txEl>
                                          </p:spTgt>
                                        </p:tgtEl>
                                        <p:attrNameLst>
                                          <p:attrName>ppt_y</p:attrName>
                                        </p:attrNameLst>
                                      </p:cBhvr>
                                      <p:tavLst>
                                        <p:tav tm="0">
                                          <p:val>
                                            <p:strVal val="#ppt_y+.1"/>
                                          </p:val>
                                        </p:tav>
                                        <p:tav tm="100000">
                                          <p:val>
                                            <p:strVal val="#ppt_y"/>
                                          </p:val>
                                        </p:tav>
                                      </p:tavLst>
                                    </p:anim>
                                    <p:animEffect transition="in" filter="fade">
                                      <p:cBhvr>
                                        <p:cTn id="110" dur="1000" decel="50000">
                                          <p:stCondLst>
                                            <p:cond delay="0"/>
                                          </p:stCondLst>
                                        </p:cTn>
                                        <p:tgtEl>
                                          <p:spTgt spid="194563">
                                            <p:txEl>
                                              <p:pRg st="8" end="8"/>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25" presetClass="entr" presetSubtype="0" fill="hold" nodeType="clickEffect">
                                  <p:stCondLst>
                                    <p:cond delay="0"/>
                                  </p:stCondLst>
                                  <p:childTnLst>
                                    <p:set>
                                      <p:cBhvr>
                                        <p:cTn id="114" dur="1" fill="hold">
                                          <p:stCondLst>
                                            <p:cond delay="0"/>
                                          </p:stCondLst>
                                        </p:cTn>
                                        <p:tgtEl>
                                          <p:spTgt spid="194563">
                                            <p:txEl>
                                              <p:pRg st="9" end="9"/>
                                            </p:txEl>
                                          </p:spTgt>
                                        </p:tgtEl>
                                        <p:attrNameLst>
                                          <p:attrName>style.visibility</p:attrName>
                                        </p:attrNameLst>
                                      </p:cBhvr>
                                      <p:to>
                                        <p:strVal val="visible"/>
                                      </p:to>
                                    </p:set>
                                    <p:anim calcmode="lin" valueType="num">
                                      <p:cBhvr>
                                        <p:cTn id="115" dur="500" decel="50000" fill="hold">
                                          <p:stCondLst>
                                            <p:cond delay="0"/>
                                          </p:stCondLst>
                                        </p:cTn>
                                        <p:tgtEl>
                                          <p:spTgt spid="194563">
                                            <p:txEl>
                                              <p:pRg st="9" end="9"/>
                                            </p:txEl>
                                          </p:spTgt>
                                        </p:tgtEl>
                                        <p:attrNameLst>
                                          <p:attrName>style.rotation</p:attrName>
                                        </p:attrNameLst>
                                      </p:cBhvr>
                                      <p:tavLst>
                                        <p:tav tm="0">
                                          <p:val>
                                            <p:fltVal val="-90"/>
                                          </p:val>
                                        </p:tav>
                                        <p:tav tm="100000">
                                          <p:val>
                                            <p:fltVal val="0"/>
                                          </p:val>
                                        </p:tav>
                                      </p:tavLst>
                                    </p:anim>
                                    <p:anim calcmode="lin" valueType="num">
                                      <p:cBhvr>
                                        <p:cTn id="116" dur="500" decel="50000" fill="hold">
                                          <p:stCondLst>
                                            <p:cond delay="0"/>
                                          </p:stCondLst>
                                        </p:cTn>
                                        <p:tgtEl>
                                          <p:spTgt spid="194563">
                                            <p:txEl>
                                              <p:pRg st="9" end="9"/>
                                            </p:txEl>
                                          </p:spTgt>
                                        </p:tgtEl>
                                        <p:attrNameLst>
                                          <p:attrName>ppt_w</p:attrName>
                                        </p:attrNameLst>
                                      </p:cBhvr>
                                      <p:tavLst>
                                        <p:tav tm="0">
                                          <p:val>
                                            <p:strVal val="#ppt_w"/>
                                          </p:val>
                                        </p:tav>
                                        <p:tav tm="100000">
                                          <p:val>
                                            <p:strVal val="#ppt_w*.05"/>
                                          </p:val>
                                        </p:tav>
                                      </p:tavLst>
                                    </p:anim>
                                    <p:anim calcmode="lin" valueType="num">
                                      <p:cBhvr>
                                        <p:cTn id="117" dur="500" accel="50000" fill="hold">
                                          <p:stCondLst>
                                            <p:cond delay="500"/>
                                          </p:stCondLst>
                                        </p:cTn>
                                        <p:tgtEl>
                                          <p:spTgt spid="194563">
                                            <p:txEl>
                                              <p:pRg st="9" end="9"/>
                                            </p:txEl>
                                          </p:spTgt>
                                        </p:tgtEl>
                                        <p:attrNameLst>
                                          <p:attrName>ppt_w</p:attrName>
                                        </p:attrNameLst>
                                      </p:cBhvr>
                                      <p:tavLst>
                                        <p:tav tm="0">
                                          <p:val>
                                            <p:strVal val="#ppt_w*.05"/>
                                          </p:val>
                                        </p:tav>
                                        <p:tav tm="100000">
                                          <p:val>
                                            <p:strVal val="#ppt_w"/>
                                          </p:val>
                                        </p:tav>
                                      </p:tavLst>
                                    </p:anim>
                                    <p:anim calcmode="lin" valueType="num">
                                      <p:cBhvr>
                                        <p:cTn id="118" dur="1000" fill="hold"/>
                                        <p:tgtEl>
                                          <p:spTgt spid="194563">
                                            <p:txEl>
                                              <p:pRg st="9" end="9"/>
                                            </p:txEl>
                                          </p:spTgt>
                                        </p:tgtEl>
                                        <p:attrNameLst>
                                          <p:attrName>ppt_h</p:attrName>
                                        </p:attrNameLst>
                                      </p:cBhvr>
                                      <p:tavLst>
                                        <p:tav tm="0">
                                          <p:val>
                                            <p:strVal val="#ppt_h"/>
                                          </p:val>
                                        </p:tav>
                                        <p:tav tm="100000">
                                          <p:val>
                                            <p:strVal val="#ppt_h"/>
                                          </p:val>
                                        </p:tav>
                                      </p:tavLst>
                                    </p:anim>
                                    <p:anim calcmode="lin" valueType="num">
                                      <p:cBhvr>
                                        <p:cTn id="119" dur="500" decel="50000" fill="hold">
                                          <p:stCondLst>
                                            <p:cond delay="0"/>
                                          </p:stCondLst>
                                        </p:cTn>
                                        <p:tgtEl>
                                          <p:spTgt spid="194563">
                                            <p:txEl>
                                              <p:pRg st="9" end="9"/>
                                            </p:txEl>
                                          </p:spTgt>
                                        </p:tgtEl>
                                        <p:attrNameLst>
                                          <p:attrName>ppt_x</p:attrName>
                                        </p:attrNameLst>
                                      </p:cBhvr>
                                      <p:tavLst>
                                        <p:tav tm="0">
                                          <p:val>
                                            <p:strVal val="#ppt_x+.4"/>
                                          </p:val>
                                        </p:tav>
                                        <p:tav tm="100000">
                                          <p:val>
                                            <p:strVal val="#ppt_x"/>
                                          </p:val>
                                        </p:tav>
                                      </p:tavLst>
                                    </p:anim>
                                    <p:anim calcmode="lin" valueType="num">
                                      <p:cBhvr>
                                        <p:cTn id="120" dur="500" decel="50000" fill="hold">
                                          <p:stCondLst>
                                            <p:cond delay="0"/>
                                          </p:stCondLst>
                                        </p:cTn>
                                        <p:tgtEl>
                                          <p:spTgt spid="194563">
                                            <p:txEl>
                                              <p:pRg st="9" end="9"/>
                                            </p:txEl>
                                          </p:spTgt>
                                        </p:tgtEl>
                                        <p:attrNameLst>
                                          <p:attrName>ppt_y</p:attrName>
                                        </p:attrNameLst>
                                      </p:cBhvr>
                                      <p:tavLst>
                                        <p:tav tm="0">
                                          <p:val>
                                            <p:strVal val="#ppt_y-.2"/>
                                          </p:val>
                                        </p:tav>
                                        <p:tav tm="100000">
                                          <p:val>
                                            <p:strVal val="#ppt_y+.1"/>
                                          </p:val>
                                        </p:tav>
                                      </p:tavLst>
                                    </p:anim>
                                    <p:anim calcmode="lin" valueType="num">
                                      <p:cBhvr>
                                        <p:cTn id="121" dur="500" accel="50000" fill="hold">
                                          <p:stCondLst>
                                            <p:cond delay="500"/>
                                          </p:stCondLst>
                                        </p:cTn>
                                        <p:tgtEl>
                                          <p:spTgt spid="194563">
                                            <p:txEl>
                                              <p:pRg st="9" end="9"/>
                                            </p:txEl>
                                          </p:spTgt>
                                        </p:tgtEl>
                                        <p:attrNameLst>
                                          <p:attrName>ppt_y</p:attrName>
                                        </p:attrNameLst>
                                      </p:cBhvr>
                                      <p:tavLst>
                                        <p:tav tm="0">
                                          <p:val>
                                            <p:strVal val="#ppt_y+.1"/>
                                          </p:val>
                                        </p:tav>
                                        <p:tav tm="100000">
                                          <p:val>
                                            <p:strVal val="#ppt_y"/>
                                          </p:val>
                                        </p:tav>
                                      </p:tavLst>
                                    </p:anim>
                                    <p:animEffect transition="in" filter="fade">
                                      <p:cBhvr>
                                        <p:cTn id="122" dur="1000" decel="50000">
                                          <p:stCondLst>
                                            <p:cond delay="0"/>
                                          </p:stCondLst>
                                        </p:cTn>
                                        <p:tgtEl>
                                          <p:spTgt spid="1945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normAutofit/>
          </a:bodyPr>
          <a:lstStyle/>
          <a:p>
            <a:r>
              <a:rPr lang="ar-SA" sz="2400" dirty="0" smtClean="0"/>
              <a:t>5- التفسير الأثري النظري</a:t>
            </a:r>
          </a:p>
          <a:p>
            <a:r>
              <a:rPr lang="ar-SA" sz="2400" dirty="0" smtClean="0"/>
              <a:t>6- التفسير البياني</a:t>
            </a:r>
          </a:p>
          <a:p>
            <a:r>
              <a:rPr lang="ar-SA" sz="2400" dirty="0" smtClean="0"/>
              <a:t>7- التفسير العقلي</a:t>
            </a:r>
          </a:p>
          <a:p>
            <a:r>
              <a:rPr lang="ar-SA" sz="2400" dirty="0" smtClean="0"/>
              <a:t>8- التفسير الفقهي</a:t>
            </a:r>
          </a:p>
          <a:p>
            <a:r>
              <a:rPr lang="ar-SA" sz="2400" dirty="0" smtClean="0"/>
              <a:t>9- التفسير العلمي</a:t>
            </a:r>
          </a:p>
          <a:p>
            <a:r>
              <a:rPr lang="ar-SA" sz="2400" dirty="0" smtClean="0"/>
              <a:t>10- التفسير الدعوي</a:t>
            </a:r>
          </a:p>
          <a:p>
            <a:r>
              <a:rPr lang="ar-SA" sz="2400" dirty="0" smtClean="0"/>
              <a:t>ويتبين بهذا أن القرآن هو أهم مصادر الثقافة الإسلامية ويتجلى ذلك في جملة من النقاط أهمها:</a:t>
            </a:r>
          </a:p>
          <a:p>
            <a:r>
              <a:rPr lang="ar-SA" sz="2400" dirty="0" smtClean="0"/>
              <a:t>1- القرآن كتاب هداية</a:t>
            </a:r>
          </a:p>
          <a:p>
            <a:r>
              <a:rPr lang="ar-SA" sz="2400" dirty="0" smtClean="0"/>
              <a:t>2- القرآن يلغي النظرة العبثية للحياة</a:t>
            </a:r>
          </a:p>
          <a:p>
            <a:r>
              <a:rPr lang="ar-SA" sz="2400" dirty="0" smtClean="0"/>
              <a:t>3- القرآن يجعل للمسلم هدفا محددا في حياته</a:t>
            </a:r>
          </a:p>
          <a:p>
            <a:r>
              <a:rPr lang="ar-SA" sz="2400" dirty="0" smtClean="0"/>
              <a:t>4- القرآن يوجه المسلم إلى السعي إلى الآخرة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800" decel="100000"/>
                                        <p:tgtEl>
                                          <p:spTgt spid="8"/>
                                        </p:tgtEl>
                                      </p:cBhvr>
                                    </p:animEffect>
                                    <p:anim calcmode="lin" valueType="num">
                                      <p:cBhvr>
                                        <p:cTn id="18" dur="800" decel="100000" fill="hold"/>
                                        <p:tgtEl>
                                          <p:spTgt spid="8"/>
                                        </p:tgtEl>
                                        <p:attrNameLst>
                                          <p:attrName>style.rotation</p:attrName>
                                        </p:attrNameLst>
                                      </p:cBhvr>
                                      <p:tavLst>
                                        <p:tav tm="0">
                                          <p:val>
                                            <p:fltVal val="-90"/>
                                          </p:val>
                                        </p:tav>
                                        <p:tav tm="100000">
                                          <p:val>
                                            <p:fltVal val="0"/>
                                          </p:val>
                                        </p:tav>
                                      </p:tavLst>
                                    </p:anim>
                                    <p:anim calcmode="lin" valueType="num">
                                      <p:cBhvr>
                                        <p:cTn id="19" dur="800" decel="100000" fill="hold"/>
                                        <p:tgtEl>
                                          <p:spTgt spid="8"/>
                                        </p:tgtEl>
                                        <p:attrNameLst>
                                          <p:attrName>ppt_x</p:attrName>
                                        </p:attrNameLst>
                                      </p:cBhvr>
                                      <p:tavLst>
                                        <p:tav tm="0">
                                          <p:val>
                                            <p:strVal val="#ppt_x+0.4"/>
                                          </p:val>
                                        </p:tav>
                                        <p:tav tm="100000">
                                          <p:val>
                                            <p:strVal val="#ppt_x-0.05"/>
                                          </p:val>
                                        </p:tav>
                                      </p:tavLst>
                                    </p:anim>
                                    <p:anim calcmode="lin" valueType="num">
                                      <p:cBhvr>
                                        <p:cTn id="20" dur="800" decel="100000" fill="hold"/>
                                        <p:tgtEl>
                                          <p:spTgt spid="8"/>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94563">
                                            <p:txEl>
                                              <p:pRg st="0" end="0"/>
                                            </p:txEl>
                                          </p:spTgt>
                                        </p:tgtEl>
                                        <p:attrNameLst>
                                          <p:attrName>style.visibility</p:attrName>
                                        </p:attrNameLst>
                                      </p:cBhvr>
                                      <p:to>
                                        <p:strVal val="visible"/>
                                      </p:to>
                                    </p:set>
                                    <p:anim calcmode="lin" valueType="num">
                                      <p:cBhvr additive="base">
                                        <p:cTn id="2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94563">
                                            <p:txEl>
                                              <p:pRg st="1" end="1"/>
                                            </p:txEl>
                                          </p:spTgt>
                                        </p:tgtEl>
                                        <p:attrNameLst>
                                          <p:attrName>style.visibility</p:attrName>
                                        </p:attrNameLst>
                                      </p:cBhvr>
                                      <p:to>
                                        <p:strVal val="visible"/>
                                      </p:to>
                                    </p:set>
                                    <p:anim calcmode="lin" valueType="num">
                                      <p:cBhvr additive="base">
                                        <p:cTn id="3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94563">
                                            <p:txEl>
                                              <p:pRg st="2" end="2"/>
                                            </p:txEl>
                                          </p:spTgt>
                                        </p:tgtEl>
                                        <p:attrNameLst>
                                          <p:attrName>style.visibility</p:attrName>
                                        </p:attrNameLst>
                                      </p:cBhvr>
                                      <p:to>
                                        <p:strVal val="visible"/>
                                      </p:to>
                                    </p:set>
                                    <p:anim calcmode="lin" valueType="num">
                                      <p:cBhvr additive="base">
                                        <p:cTn id="3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94563">
                                            <p:txEl>
                                              <p:pRg st="3" end="3"/>
                                            </p:txEl>
                                          </p:spTgt>
                                        </p:tgtEl>
                                        <p:attrNameLst>
                                          <p:attrName>style.visibility</p:attrName>
                                        </p:attrNameLst>
                                      </p:cBhvr>
                                      <p:to>
                                        <p:strVal val="visible"/>
                                      </p:to>
                                    </p:set>
                                    <p:anim calcmode="lin" valueType="num">
                                      <p:cBhvr additive="base">
                                        <p:cTn id="4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94563">
                                            <p:txEl>
                                              <p:pRg st="4" end="4"/>
                                            </p:txEl>
                                          </p:spTgt>
                                        </p:tgtEl>
                                        <p:attrNameLst>
                                          <p:attrName>style.visibility</p:attrName>
                                        </p:attrNameLst>
                                      </p:cBhvr>
                                      <p:to>
                                        <p:strVal val="visible"/>
                                      </p:to>
                                    </p:set>
                                    <p:anim calcmode="lin" valueType="num">
                                      <p:cBhvr additive="base">
                                        <p:cTn id="5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94563">
                                            <p:txEl>
                                              <p:pRg st="5" end="5"/>
                                            </p:txEl>
                                          </p:spTgt>
                                        </p:tgtEl>
                                        <p:attrNameLst>
                                          <p:attrName>style.visibility</p:attrName>
                                        </p:attrNameLst>
                                      </p:cBhvr>
                                      <p:to>
                                        <p:strVal val="visible"/>
                                      </p:to>
                                    </p:set>
                                    <p:anim calcmode="lin" valueType="num">
                                      <p:cBhvr additive="base">
                                        <p:cTn id="57" dur="500" fill="hold"/>
                                        <p:tgtEl>
                                          <p:spTgt spid="194563">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945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94563">
                                            <p:txEl>
                                              <p:pRg st="6" end="6"/>
                                            </p:txEl>
                                          </p:spTgt>
                                        </p:tgtEl>
                                        <p:attrNameLst>
                                          <p:attrName>style.visibility</p:attrName>
                                        </p:attrNameLst>
                                      </p:cBhvr>
                                      <p:to>
                                        <p:strVal val="visible"/>
                                      </p:to>
                                    </p:set>
                                    <p:anim calcmode="lin" valueType="num">
                                      <p:cBhvr additive="base">
                                        <p:cTn id="63" dur="500" fill="hold"/>
                                        <p:tgtEl>
                                          <p:spTgt spid="194563">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945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94563">
                                            <p:txEl>
                                              <p:pRg st="7" end="7"/>
                                            </p:txEl>
                                          </p:spTgt>
                                        </p:tgtEl>
                                        <p:attrNameLst>
                                          <p:attrName>style.visibility</p:attrName>
                                        </p:attrNameLst>
                                      </p:cBhvr>
                                      <p:to>
                                        <p:strVal val="visible"/>
                                      </p:to>
                                    </p:set>
                                    <p:anim calcmode="lin" valueType="num">
                                      <p:cBhvr additive="base">
                                        <p:cTn id="69" dur="500" fill="hold"/>
                                        <p:tgtEl>
                                          <p:spTgt spid="194563">
                                            <p:txEl>
                                              <p:pRg st="7" end="7"/>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9456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94563">
                                            <p:txEl>
                                              <p:pRg st="8" end="8"/>
                                            </p:txEl>
                                          </p:spTgt>
                                        </p:tgtEl>
                                        <p:attrNameLst>
                                          <p:attrName>style.visibility</p:attrName>
                                        </p:attrNameLst>
                                      </p:cBhvr>
                                      <p:to>
                                        <p:strVal val="visible"/>
                                      </p:to>
                                    </p:set>
                                    <p:anim calcmode="lin" valueType="num">
                                      <p:cBhvr additive="base">
                                        <p:cTn id="75" dur="500" fill="hold"/>
                                        <p:tgtEl>
                                          <p:spTgt spid="194563">
                                            <p:txEl>
                                              <p:pRg st="8" end="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9456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94563">
                                            <p:txEl>
                                              <p:pRg st="9" end="9"/>
                                            </p:txEl>
                                          </p:spTgt>
                                        </p:tgtEl>
                                        <p:attrNameLst>
                                          <p:attrName>style.visibility</p:attrName>
                                        </p:attrNameLst>
                                      </p:cBhvr>
                                      <p:to>
                                        <p:strVal val="visible"/>
                                      </p:to>
                                    </p:set>
                                    <p:anim calcmode="lin" valueType="num">
                                      <p:cBhvr additive="base">
                                        <p:cTn id="81" dur="500" fill="hold"/>
                                        <p:tgtEl>
                                          <p:spTgt spid="194563">
                                            <p:txEl>
                                              <p:pRg st="9" end="9"/>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9456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94563">
                                            <p:txEl>
                                              <p:pRg st="10" end="10"/>
                                            </p:txEl>
                                          </p:spTgt>
                                        </p:tgtEl>
                                        <p:attrNameLst>
                                          <p:attrName>style.visibility</p:attrName>
                                        </p:attrNameLst>
                                      </p:cBhvr>
                                      <p:to>
                                        <p:strVal val="visible"/>
                                      </p:to>
                                    </p:set>
                                    <p:anim calcmode="lin" valueType="num">
                                      <p:cBhvr additive="base">
                                        <p:cTn id="87" dur="500" fill="hold"/>
                                        <p:tgtEl>
                                          <p:spTgt spid="194563">
                                            <p:txEl>
                                              <p:pRg st="10" end="1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9456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lstStyle/>
          <a:p>
            <a:pPr algn="ctr"/>
            <a:r>
              <a:rPr lang="ar-SA" sz="2400" b="1" u="sng" dirty="0" smtClean="0"/>
              <a:t>المصدر الثاني: السنة النبوية الشريفة</a:t>
            </a:r>
          </a:p>
          <a:p>
            <a:pPr algn="just"/>
            <a:r>
              <a:rPr lang="ar-SA" sz="2400" dirty="0" smtClean="0"/>
              <a:t>السنة</a:t>
            </a:r>
            <a:r>
              <a:rPr lang="ar-SA" sz="2400" b="1" u="sng" dirty="0" smtClean="0"/>
              <a:t> </a:t>
            </a:r>
            <a:r>
              <a:rPr lang="ar-SA" sz="2400" dirty="0" smtClean="0"/>
              <a:t>هي الحياة الإسلامية النموجية التي صدرت عن خير الخلق محمد صلى الله عليه وسلم، وقد كان هذا النموذج البشري أكمل النماذج وفق ما جاء في كتاب الله تعالى. وإذا كانت الثقافة الإسلامية هي الحالة الواقعية المعاشة المستمدة من الإسلام فلن نجد أوفى من السنة النبوية في بناء الثقافة الإسلامية وتحقيق الشخصية الإسلامية.</a:t>
            </a:r>
          </a:p>
          <a:p>
            <a:pPr algn="just"/>
            <a:r>
              <a:rPr lang="ar-SA" sz="2400" b="1" u="sng" dirty="0" smtClean="0"/>
              <a:t>مفهوم السنة والحديث</a:t>
            </a:r>
          </a:p>
          <a:p>
            <a:pPr algn="just"/>
            <a:r>
              <a:rPr lang="ar-SA" sz="2400" dirty="0" smtClean="0"/>
              <a:t>السنة في </a:t>
            </a:r>
            <a:r>
              <a:rPr lang="ar-SA" sz="2400" b="1" dirty="0" smtClean="0"/>
              <a:t>اللغة</a:t>
            </a:r>
            <a:r>
              <a:rPr lang="ar-SA" sz="2400" dirty="0" smtClean="0"/>
              <a:t> من مادة سن، وسن الله سنة أي بين طريقا قويما وسنة الله أحكامه ونهيه. وقد وردت لفظة السنة والسنن سبع عشرة مرة في القرآن الكريم.</a:t>
            </a:r>
          </a:p>
          <a:p>
            <a:pPr algn="just"/>
            <a:r>
              <a:rPr lang="ar-SA" sz="2400" dirty="0" smtClean="0"/>
              <a:t>وفي الاصطلاح: هي ما صدر عن الرسول عليه السلام من قول أو فعل أو إقرار. وأما الحديث فإنه أعم من السنة من حيث المفهوم إذ هو يتناول كل ما صدر عن النبي حتى وإن كان منسوخا ليس عليه العمل، وكذلك يتناول صفات الرسول من لون وجسم وصحة ومرض وغيرها.</a:t>
            </a:r>
          </a:p>
          <a:p>
            <a:pPr algn="just"/>
            <a:r>
              <a:rPr lang="ar-SA" sz="2400" dirty="0" smtClean="0"/>
              <a:t>وتنقسم السنة من حيث سندها وعدد رواتها إلى قسمين رئيسيين: </a:t>
            </a:r>
            <a:r>
              <a:rPr lang="ar-SA" sz="2400" b="1" u="sng" dirty="0" smtClean="0"/>
              <a:t> </a:t>
            </a:r>
            <a:endParaRPr lang="de-DE" sz="2400" b="1" u="sng"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blinds(horizontal)">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blinds(horizontal)">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blinds(horizontal)">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blinds(horizontal)">
                                      <p:cBhvr>
                                        <p:cTn id="22" dur="5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blinds(horizontal)">
                                      <p:cBhvr>
                                        <p:cTn id="27" dur="5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blinds(horizontal)">
                                      <p:cBhvr>
                                        <p:cTn id="32" dur="5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normAutofit/>
          </a:bodyPr>
          <a:lstStyle/>
          <a:p>
            <a:pPr marL="0" indent="0">
              <a:buNone/>
            </a:pPr>
            <a:r>
              <a:rPr lang="ar-SA" sz="2400" dirty="0" smtClean="0"/>
              <a:t>- سنة متواترة</a:t>
            </a:r>
          </a:p>
          <a:p>
            <a:pPr marL="0" indent="0">
              <a:buNone/>
            </a:pPr>
            <a:r>
              <a:rPr lang="ar-SA" sz="2400" dirty="0" smtClean="0"/>
              <a:t>- سنة آحاد</a:t>
            </a:r>
          </a:p>
          <a:p>
            <a:pPr marL="0" indent="0">
              <a:buNone/>
            </a:pPr>
            <a:r>
              <a:rPr lang="ar-SA" sz="2400" dirty="0" smtClean="0"/>
              <a:t>ويمكن أن نجمل علاقة السنة بالقرآن الكريم في هذه النقاط:</a:t>
            </a:r>
          </a:p>
          <a:p>
            <a:pPr marL="0" indent="0">
              <a:buNone/>
            </a:pPr>
            <a:r>
              <a:rPr lang="ar-SA" sz="2400" dirty="0" smtClean="0"/>
              <a:t>1- القرآن الكريم أصل لكل ما جاءت به السنة</a:t>
            </a:r>
          </a:p>
          <a:p>
            <a:pPr marL="0" indent="0">
              <a:buNone/>
            </a:pPr>
            <a:r>
              <a:rPr lang="ar-SA" sz="2400" dirty="0" smtClean="0"/>
              <a:t>2- السنة بيان لآيات القرآن وتفصيل لأحكامه</a:t>
            </a:r>
          </a:p>
          <a:p>
            <a:pPr marL="0" indent="0">
              <a:buNone/>
            </a:pPr>
            <a:r>
              <a:rPr lang="ar-SA" sz="2400" dirty="0" smtClean="0"/>
              <a:t>3- السنة تشرع أحكاما لم يذكرها القرآن الكريم.</a:t>
            </a:r>
          </a:p>
          <a:p>
            <a:pPr marL="0" indent="0">
              <a:buNone/>
            </a:pPr>
            <a:r>
              <a:rPr lang="ar-SA" sz="2400" b="1" u="sng" dirty="0" smtClean="0"/>
              <a:t>السنة مصدر للثقافة:</a:t>
            </a:r>
          </a:p>
          <a:p>
            <a:pPr marL="0" indent="0">
              <a:buNone/>
            </a:pPr>
            <a:r>
              <a:rPr lang="ar-SA" sz="2400" dirty="0" smtClean="0"/>
              <a:t>للسنة آثار عظيمة في الثقافة الإسلامية تتضح في أن:</a:t>
            </a:r>
          </a:p>
          <a:p>
            <a:pPr>
              <a:buFontTx/>
              <a:buChar char="-"/>
            </a:pPr>
            <a:r>
              <a:rPr lang="ar-SA" sz="2400" dirty="0" smtClean="0"/>
              <a:t>السنة النبوية تنشئ مجموعة من القيم والأهداف والمعايير</a:t>
            </a:r>
          </a:p>
          <a:p>
            <a:pPr>
              <a:buFontTx/>
              <a:buChar char="-"/>
            </a:pPr>
            <a:r>
              <a:rPr lang="ar-SA" sz="2400" dirty="0" smtClean="0"/>
              <a:t>السنة تؤكد طرائق المعرفة الصحيحة</a:t>
            </a:r>
          </a:p>
          <a:p>
            <a:pPr>
              <a:buFontTx/>
              <a:buChar char="-"/>
            </a:pPr>
            <a:r>
              <a:rPr lang="ar-SA" sz="2400" dirty="0" smtClean="0"/>
              <a:t>السنة تنشئ منظومة واسعة من الأخلاق العلمية السلوكية</a:t>
            </a:r>
          </a:p>
          <a:p>
            <a:pPr>
              <a:buFontTx/>
              <a:buChar char="-"/>
            </a:pPr>
            <a:r>
              <a:rPr lang="ar-SA" sz="2400" dirty="0" smtClean="0"/>
              <a:t>وجملة هذه المبادئ تؤكد مصدرية السنة بالنسبة إلى الثقافة وأهميتها في الحياة البشرية</a:t>
            </a:r>
          </a:p>
          <a:p>
            <a:pPr marL="0" indent="0">
              <a:buNone/>
            </a:pPr>
            <a:endParaRPr lang="en-US" sz="2400" dirty="0" smtClean="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800" decel="100000"/>
                                        <p:tgtEl>
                                          <p:spTgt spid="8"/>
                                        </p:tgtEl>
                                      </p:cBhvr>
                                    </p:animEffect>
                                    <p:anim calcmode="lin" valueType="num">
                                      <p:cBhvr>
                                        <p:cTn id="18" dur="800" decel="100000" fill="hold"/>
                                        <p:tgtEl>
                                          <p:spTgt spid="8"/>
                                        </p:tgtEl>
                                        <p:attrNameLst>
                                          <p:attrName>style.rotation</p:attrName>
                                        </p:attrNameLst>
                                      </p:cBhvr>
                                      <p:tavLst>
                                        <p:tav tm="0">
                                          <p:val>
                                            <p:fltVal val="-90"/>
                                          </p:val>
                                        </p:tav>
                                        <p:tav tm="100000">
                                          <p:val>
                                            <p:fltVal val="0"/>
                                          </p:val>
                                        </p:tav>
                                      </p:tavLst>
                                    </p:anim>
                                    <p:anim calcmode="lin" valueType="num">
                                      <p:cBhvr>
                                        <p:cTn id="19" dur="800" decel="100000" fill="hold"/>
                                        <p:tgtEl>
                                          <p:spTgt spid="8"/>
                                        </p:tgtEl>
                                        <p:attrNameLst>
                                          <p:attrName>ppt_x</p:attrName>
                                        </p:attrNameLst>
                                      </p:cBhvr>
                                      <p:tavLst>
                                        <p:tav tm="0">
                                          <p:val>
                                            <p:strVal val="#ppt_x+0.4"/>
                                          </p:val>
                                        </p:tav>
                                        <p:tav tm="100000">
                                          <p:val>
                                            <p:strVal val="#ppt_x-0.05"/>
                                          </p:val>
                                        </p:tav>
                                      </p:tavLst>
                                    </p:anim>
                                    <p:anim calcmode="lin" valueType="num">
                                      <p:cBhvr>
                                        <p:cTn id="20" dur="800" decel="100000" fill="hold"/>
                                        <p:tgtEl>
                                          <p:spTgt spid="8"/>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194563">
                                            <p:txEl>
                                              <p:pRg st="0" end="0"/>
                                            </p:txEl>
                                          </p:spTgt>
                                        </p:tgtEl>
                                        <p:attrNameLst>
                                          <p:attrName>style.visibility</p:attrName>
                                        </p:attrNameLst>
                                      </p:cBhvr>
                                      <p:to>
                                        <p:strVal val="visible"/>
                                      </p:to>
                                    </p:set>
                                    <p:animEffect transition="in" filter="box(in)">
                                      <p:cBhvr>
                                        <p:cTn id="27" dur="500"/>
                                        <p:tgtEl>
                                          <p:spTgt spid="19456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94563">
                                            <p:txEl>
                                              <p:pRg st="1" end="1"/>
                                            </p:txEl>
                                          </p:spTgt>
                                        </p:tgtEl>
                                        <p:attrNameLst>
                                          <p:attrName>style.visibility</p:attrName>
                                        </p:attrNameLst>
                                      </p:cBhvr>
                                      <p:to>
                                        <p:strVal val="visible"/>
                                      </p:to>
                                    </p:set>
                                    <p:animEffect transition="in" filter="box(in)">
                                      <p:cBhvr>
                                        <p:cTn id="32" dur="500"/>
                                        <p:tgtEl>
                                          <p:spTgt spid="19456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94563">
                                            <p:txEl>
                                              <p:pRg st="2" end="2"/>
                                            </p:txEl>
                                          </p:spTgt>
                                        </p:tgtEl>
                                        <p:attrNameLst>
                                          <p:attrName>style.visibility</p:attrName>
                                        </p:attrNameLst>
                                      </p:cBhvr>
                                      <p:to>
                                        <p:strVal val="visible"/>
                                      </p:to>
                                    </p:set>
                                    <p:animEffect transition="in" filter="box(in)">
                                      <p:cBhvr>
                                        <p:cTn id="37" dur="500"/>
                                        <p:tgtEl>
                                          <p:spTgt spid="19456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194563">
                                            <p:txEl>
                                              <p:pRg st="3" end="3"/>
                                            </p:txEl>
                                          </p:spTgt>
                                        </p:tgtEl>
                                        <p:attrNameLst>
                                          <p:attrName>style.visibility</p:attrName>
                                        </p:attrNameLst>
                                      </p:cBhvr>
                                      <p:to>
                                        <p:strVal val="visible"/>
                                      </p:to>
                                    </p:set>
                                    <p:animEffect transition="in" filter="box(in)">
                                      <p:cBhvr>
                                        <p:cTn id="42" dur="500"/>
                                        <p:tgtEl>
                                          <p:spTgt spid="19456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194563">
                                            <p:txEl>
                                              <p:pRg st="4" end="4"/>
                                            </p:txEl>
                                          </p:spTgt>
                                        </p:tgtEl>
                                        <p:attrNameLst>
                                          <p:attrName>style.visibility</p:attrName>
                                        </p:attrNameLst>
                                      </p:cBhvr>
                                      <p:to>
                                        <p:strVal val="visible"/>
                                      </p:to>
                                    </p:set>
                                    <p:animEffect transition="in" filter="box(in)">
                                      <p:cBhvr>
                                        <p:cTn id="47" dur="500"/>
                                        <p:tgtEl>
                                          <p:spTgt spid="19456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nodeType="clickEffect">
                                  <p:stCondLst>
                                    <p:cond delay="0"/>
                                  </p:stCondLst>
                                  <p:childTnLst>
                                    <p:set>
                                      <p:cBhvr>
                                        <p:cTn id="51" dur="1" fill="hold">
                                          <p:stCondLst>
                                            <p:cond delay="0"/>
                                          </p:stCondLst>
                                        </p:cTn>
                                        <p:tgtEl>
                                          <p:spTgt spid="194563">
                                            <p:txEl>
                                              <p:pRg st="5" end="5"/>
                                            </p:txEl>
                                          </p:spTgt>
                                        </p:tgtEl>
                                        <p:attrNameLst>
                                          <p:attrName>style.visibility</p:attrName>
                                        </p:attrNameLst>
                                      </p:cBhvr>
                                      <p:to>
                                        <p:strVal val="visible"/>
                                      </p:to>
                                    </p:set>
                                    <p:animEffect transition="in" filter="box(in)">
                                      <p:cBhvr>
                                        <p:cTn id="52" dur="500"/>
                                        <p:tgtEl>
                                          <p:spTgt spid="194563">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stCondLst>
                                    <p:cond delay="0"/>
                                  </p:stCondLst>
                                  <p:childTnLst>
                                    <p:set>
                                      <p:cBhvr>
                                        <p:cTn id="56" dur="1" fill="hold">
                                          <p:stCondLst>
                                            <p:cond delay="0"/>
                                          </p:stCondLst>
                                        </p:cTn>
                                        <p:tgtEl>
                                          <p:spTgt spid="194563">
                                            <p:txEl>
                                              <p:pRg st="6" end="6"/>
                                            </p:txEl>
                                          </p:spTgt>
                                        </p:tgtEl>
                                        <p:attrNameLst>
                                          <p:attrName>style.visibility</p:attrName>
                                        </p:attrNameLst>
                                      </p:cBhvr>
                                      <p:to>
                                        <p:strVal val="visible"/>
                                      </p:to>
                                    </p:set>
                                    <p:animEffect transition="in" filter="box(in)">
                                      <p:cBhvr>
                                        <p:cTn id="57" dur="500"/>
                                        <p:tgtEl>
                                          <p:spTgt spid="194563">
                                            <p:txEl>
                                              <p:pRg st="6" end="6"/>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nodeType="clickEffect">
                                  <p:stCondLst>
                                    <p:cond delay="0"/>
                                  </p:stCondLst>
                                  <p:childTnLst>
                                    <p:set>
                                      <p:cBhvr>
                                        <p:cTn id="61" dur="1" fill="hold">
                                          <p:stCondLst>
                                            <p:cond delay="0"/>
                                          </p:stCondLst>
                                        </p:cTn>
                                        <p:tgtEl>
                                          <p:spTgt spid="194563">
                                            <p:txEl>
                                              <p:pRg st="7" end="7"/>
                                            </p:txEl>
                                          </p:spTgt>
                                        </p:tgtEl>
                                        <p:attrNameLst>
                                          <p:attrName>style.visibility</p:attrName>
                                        </p:attrNameLst>
                                      </p:cBhvr>
                                      <p:to>
                                        <p:strVal val="visible"/>
                                      </p:to>
                                    </p:set>
                                    <p:animEffect transition="in" filter="box(in)">
                                      <p:cBhvr>
                                        <p:cTn id="62" dur="500"/>
                                        <p:tgtEl>
                                          <p:spTgt spid="194563">
                                            <p:txEl>
                                              <p:p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nodeType="clickEffect">
                                  <p:stCondLst>
                                    <p:cond delay="0"/>
                                  </p:stCondLst>
                                  <p:childTnLst>
                                    <p:set>
                                      <p:cBhvr>
                                        <p:cTn id="66" dur="1" fill="hold">
                                          <p:stCondLst>
                                            <p:cond delay="0"/>
                                          </p:stCondLst>
                                        </p:cTn>
                                        <p:tgtEl>
                                          <p:spTgt spid="194563">
                                            <p:txEl>
                                              <p:pRg st="8" end="8"/>
                                            </p:txEl>
                                          </p:spTgt>
                                        </p:tgtEl>
                                        <p:attrNameLst>
                                          <p:attrName>style.visibility</p:attrName>
                                        </p:attrNameLst>
                                      </p:cBhvr>
                                      <p:to>
                                        <p:strVal val="visible"/>
                                      </p:to>
                                    </p:set>
                                    <p:animEffect transition="in" filter="box(in)">
                                      <p:cBhvr>
                                        <p:cTn id="67" dur="500"/>
                                        <p:tgtEl>
                                          <p:spTgt spid="194563">
                                            <p:txEl>
                                              <p:pRg st="8" end="8"/>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nodeType="clickEffect">
                                  <p:stCondLst>
                                    <p:cond delay="0"/>
                                  </p:stCondLst>
                                  <p:childTnLst>
                                    <p:set>
                                      <p:cBhvr>
                                        <p:cTn id="71" dur="1" fill="hold">
                                          <p:stCondLst>
                                            <p:cond delay="0"/>
                                          </p:stCondLst>
                                        </p:cTn>
                                        <p:tgtEl>
                                          <p:spTgt spid="194563">
                                            <p:txEl>
                                              <p:pRg st="9" end="9"/>
                                            </p:txEl>
                                          </p:spTgt>
                                        </p:tgtEl>
                                        <p:attrNameLst>
                                          <p:attrName>style.visibility</p:attrName>
                                        </p:attrNameLst>
                                      </p:cBhvr>
                                      <p:to>
                                        <p:strVal val="visible"/>
                                      </p:to>
                                    </p:set>
                                    <p:animEffect transition="in" filter="box(in)">
                                      <p:cBhvr>
                                        <p:cTn id="72" dur="500"/>
                                        <p:tgtEl>
                                          <p:spTgt spid="194563">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nodeType="clickEffect">
                                  <p:stCondLst>
                                    <p:cond delay="0"/>
                                  </p:stCondLst>
                                  <p:childTnLst>
                                    <p:set>
                                      <p:cBhvr>
                                        <p:cTn id="76" dur="1" fill="hold">
                                          <p:stCondLst>
                                            <p:cond delay="0"/>
                                          </p:stCondLst>
                                        </p:cTn>
                                        <p:tgtEl>
                                          <p:spTgt spid="194563">
                                            <p:txEl>
                                              <p:pRg st="10" end="10"/>
                                            </p:txEl>
                                          </p:spTgt>
                                        </p:tgtEl>
                                        <p:attrNameLst>
                                          <p:attrName>style.visibility</p:attrName>
                                        </p:attrNameLst>
                                      </p:cBhvr>
                                      <p:to>
                                        <p:strVal val="visible"/>
                                      </p:to>
                                    </p:set>
                                    <p:animEffect transition="in" filter="box(in)">
                                      <p:cBhvr>
                                        <p:cTn id="77" dur="500"/>
                                        <p:tgtEl>
                                          <p:spTgt spid="194563">
                                            <p:txEl>
                                              <p:pRg st="10" end="1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nodeType="clickEffect">
                                  <p:stCondLst>
                                    <p:cond delay="0"/>
                                  </p:stCondLst>
                                  <p:childTnLst>
                                    <p:set>
                                      <p:cBhvr>
                                        <p:cTn id="81" dur="1" fill="hold">
                                          <p:stCondLst>
                                            <p:cond delay="0"/>
                                          </p:stCondLst>
                                        </p:cTn>
                                        <p:tgtEl>
                                          <p:spTgt spid="194563">
                                            <p:txEl>
                                              <p:pRg st="11" end="11"/>
                                            </p:txEl>
                                          </p:spTgt>
                                        </p:tgtEl>
                                        <p:attrNameLst>
                                          <p:attrName>style.visibility</p:attrName>
                                        </p:attrNameLst>
                                      </p:cBhvr>
                                      <p:to>
                                        <p:strVal val="visible"/>
                                      </p:to>
                                    </p:set>
                                    <p:animEffect transition="in" filter="box(in)">
                                      <p:cBhvr>
                                        <p:cTn id="82" dur="500"/>
                                        <p:tgtEl>
                                          <p:spTgt spid="19456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643578"/>
          </a:xfrm>
        </p:spPr>
        <p:txBody>
          <a:bodyPr/>
          <a:lstStyle/>
          <a:p>
            <a:pPr lvl="0" algn="ctr"/>
            <a:r>
              <a:rPr lang="ar-SA" sz="2400" b="1" u="sng" dirty="0" smtClean="0"/>
              <a:t>الفكر والتراث الإسلامي</a:t>
            </a:r>
          </a:p>
          <a:p>
            <a:pPr lvl="0" algn="just"/>
            <a:r>
              <a:rPr lang="ar-SA" sz="2400" dirty="0" smtClean="0"/>
              <a:t>الفكر من أخص خصائص الإنسان حتى صار علامة على وجوده وقيل: أنا أفكر إذا أنا موجود. وينطلق الفكر في الثقافة الإسلامية من خصائص هذه الثقافة. ومن بين أهم هذه الخصائص:</a:t>
            </a:r>
          </a:p>
          <a:p>
            <a:pPr lvl="0" algn="just"/>
            <a:r>
              <a:rPr lang="ar-SA" sz="2400" dirty="0" smtClean="0"/>
              <a:t>1- الفكر والتفكير فريضة إسلامية</a:t>
            </a:r>
          </a:p>
          <a:p>
            <a:pPr lvl="0" algn="just"/>
            <a:r>
              <a:rPr lang="ar-SA" sz="2400" dirty="0" smtClean="0"/>
              <a:t>2- الفكر والتفكير من وسائل فهم الشريعة واستنباط الأحكام التي لم يرد فيها نص</a:t>
            </a:r>
          </a:p>
          <a:p>
            <a:pPr lvl="0" algn="just"/>
            <a:r>
              <a:rPr lang="ar-SA" sz="2400" dirty="0" smtClean="0"/>
              <a:t>3- الفكر والتفكير ينطلقان من مبادئ وبديهيات عقلية وشرعية</a:t>
            </a:r>
          </a:p>
          <a:p>
            <a:pPr lvl="0" algn="just"/>
            <a:r>
              <a:rPr lang="ar-SA" sz="2400" dirty="0" smtClean="0"/>
              <a:t>ويتصل الفكر بالاجتهاد أساسا ويعرف الاجتهاد في اللغة من الجهد وهو بذل الطاقة في طلب الأمر الذي يستلزم طاقة ومشقة. وفي الاصطلاح هو استفراغ الفقيه الوسع لتحصيل ظن بحكم شرعي. ومعنى تحصيل ظن أن الاجتهاد يكون في الأمور الظنية التي تحمل وجوها كثيرة ومعاني مختلفة ولا يكون الاجتهاد في القطعيات.</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blinds(horizontal)">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blinds(horizontal)">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blinds(horizontal)">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blinds(horizontal)">
                                      <p:cBhvr>
                                        <p:cTn id="22" dur="5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blinds(horizontal)">
                                      <p:cBhvr>
                                        <p:cTn id="27" dur="5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blinds(horizontal)">
                                      <p:cBhvr>
                                        <p:cTn id="32" dur="5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normAutofit fontScale="92500" lnSpcReduction="10000"/>
          </a:bodyPr>
          <a:lstStyle/>
          <a:p>
            <a:pPr algn="just"/>
            <a:r>
              <a:rPr lang="ar-TN" sz="2400" dirty="0" smtClean="0"/>
              <a:t>ا</a:t>
            </a:r>
            <a:r>
              <a:rPr lang="ar-SA" sz="2400" b="1" dirty="0" smtClean="0"/>
              <a:t>لتراث: </a:t>
            </a:r>
            <a:r>
              <a:rPr lang="ar-SA" sz="2400" dirty="0" smtClean="0"/>
              <a:t>التراث هو كا يتركه السلف للخلف من أموال وعقار وكذلك من القيم والأخلاق والعادات والأساليب وغيرها. ويتم نقل التراث من جيل إلى جيل بشكل تلقائي وهذا ما يحدد علاقة التراث بالوحي ويحدد السنة والبدعة ويستوجب موقفا يقرأ التراث القراءة الصحيحة فيوظفه في إنارة سبيل حياة المسلم</a:t>
            </a:r>
          </a:p>
          <a:p>
            <a:pPr algn="just"/>
            <a:r>
              <a:rPr lang="ar-SA" sz="2400" b="1" dirty="0" smtClean="0"/>
              <a:t>اللغة العربية</a:t>
            </a:r>
          </a:p>
          <a:p>
            <a:pPr algn="just"/>
            <a:r>
              <a:rPr lang="ar-SA" sz="2400" dirty="0" smtClean="0"/>
              <a:t>تعتبر اللغة أيضا من مصادر الثقافة الإسلامية واللغة هي «أصوات يعبر بها كل قوم عن أغراضهم». ومن مزايا اللغة:</a:t>
            </a:r>
          </a:p>
          <a:p>
            <a:pPr algn="just"/>
            <a:r>
              <a:rPr lang="ar-SA" sz="2400" dirty="0" smtClean="0"/>
              <a:t>1- التقدم</a:t>
            </a:r>
          </a:p>
          <a:p>
            <a:pPr algn="just"/>
            <a:r>
              <a:rPr lang="ar-SA" sz="2400" dirty="0" smtClean="0"/>
              <a:t>2- التمام</a:t>
            </a:r>
          </a:p>
          <a:p>
            <a:pPr algn="just"/>
            <a:r>
              <a:rPr lang="ar-SA" sz="2400" dirty="0" smtClean="0"/>
              <a:t>3- الجمال</a:t>
            </a:r>
          </a:p>
          <a:p>
            <a:pPr algn="just"/>
            <a:r>
              <a:rPr lang="ar-SA" sz="2400" dirty="0" smtClean="0"/>
              <a:t>4- السعة والمرونة </a:t>
            </a:r>
          </a:p>
          <a:p>
            <a:pPr algn="just"/>
            <a:r>
              <a:rPr lang="ar-SA" sz="2400" dirty="0" smtClean="0"/>
              <a:t>واللغة تمتاز بالاشتقاق</a:t>
            </a:r>
          </a:p>
          <a:p>
            <a:pPr algn="just"/>
            <a:r>
              <a:rPr lang="ar-SA" sz="2400" dirty="0" smtClean="0"/>
              <a:t>قدرتها على تعريب المصطلحات والمبتكرات</a:t>
            </a:r>
          </a:p>
          <a:p>
            <a:pPr algn="just"/>
            <a:r>
              <a:rPr lang="ar-SA" sz="2400" dirty="0" smtClean="0"/>
              <a:t>كثرة علومها كانحو والصرف والبيان والبديع</a:t>
            </a:r>
          </a:p>
          <a:p>
            <a:pPr algn="just"/>
            <a:r>
              <a:rPr lang="ar-SA" sz="2400" dirty="0" smtClean="0"/>
              <a:t>القداسة والخلود</a:t>
            </a:r>
            <a:r>
              <a:rPr lang="ar-SA" sz="2400" dirty="0" smtClean="0"/>
              <a:t> </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blinds(horizontal)">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blinds(horizontal)">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blinds(horizontal)">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blinds(horizontal)">
                                      <p:cBhvr>
                                        <p:cTn id="22" dur="5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blinds(horizontal)">
                                      <p:cBhvr>
                                        <p:cTn id="27" dur="5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blinds(horizontal)">
                                      <p:cBhvr>
                                        <p:cTn id="32" dur="5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blinds(horizontal)">
                                      <p:cBhvr>
                                        <p:cTn id="37" dur="5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blinds(horizontal)">
                                      <p:cBhvr>
                                        <p:cTn id="42" dur="5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blinds(horizontal)">
                                      <p:cBhvr>
                                        <p:cTn id="47" dur="500"/>
                                        <p:tgtEl>
                                          <p:spTgt spid="1945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94563">
                                            <p:txEl>
                                              <p:pRg st="9" end="9"/>
                                            </p:txEl>
                                          </p:spTgt>
                                        </p:tgtEl>
                                        <p:attrNameLst>
                                          <p:attrName>style.visibility</p:attrName>
                                        </p:attrNameLst>
                                      </p:cBhvr>
                                      <p:to>
                                        <p:strVal val="visible"/>
                                      </p:to>
                                    </p:set>
                                    <p:animEffect transition="in" filter="blinds(horizontal)">
                                      <p:cBhvr>
                                        <p:cTn id="52" dur="500"/>
                                        <p:tgtEl>
                                          <p:spTgt spid="19456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94563">
                                            <p:txEl>
                                              <p:pRg st="10" end="10"/>
                                            </p:txEl>
                                          </p:spTgt>
                                        </p:tgtEl>
                                        <p:attrNameLst>
                                          <p:attrName>style.visibility</p:attrName>
                                        </p:attrNameLst>
                                      </p:cBhvr>
                                      <p:to>
                                        <p:strVal val="visible"/>
                                      </p:to>
                                    </p:set>
                                    <p:animEffect transition="in" filter="blinds(horizontal)">
                                      <p:cBhvr>
                                        <p:cTn id="57" dur="500"/>
                                        <p:tgtEl>
                                          <p:spTgt spid="19456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lstStyle/>
          <a:p>
            <a:pPr lvl="0"/>
            <a:r>
              <a:rPr lang="ar-SA" sz="2400" b="1" dirty="0" smtClean="0"/>
              <a:t>التاريخ</a:t>
            </a:r>
          </a:p>
          <a:p>
            <a:pPr lvl="0"/>
            <a:r>
              <a:rPr lang="ar-SA" sz="2400" dirty="0" smtClean="0"/>
              <a:t>إن تاريخ أمة من الأمم هو سجل أعمالها وحركتها وهو الذاكرة التي تحفظ وجود الأمة. وتبرز أهمية التاريخ الإسلامي في الأمور التالية</a:t>
            </a:r>
          </a:p>
          <a:p>
            <a:pPr lvl="0"/>
            <a:r>
              <a:rPr lang="ar-SA" sz="2400" dirty="0" smtClean="0"/>
              <a:t>1- التاريخ افسلامي تاريخ دين وشريعة وهداية وسنة</a:t>
            </a:r>
          </a:p>
          <a:p>
            <a:pPr lvl="0"/>
            <a:r>
              <a:rPr lang="ar-SA" sz="2400" dirty="0" smtClean="0"/>
              <a:t>2- التاريخ الإسلامي تاريخ علم وحضارة ودعوة أكثر منه تاريخ حكام وأمراء</a:t>
            </a:r>
          </a:p>
          <a:p>
            <a:pPr lvl="0"/>
            <a:r>
              <a:rPr lang="ar-SA" sz="2400" dirty="0" smtClean="0"/>
              <a:t>3- التاريخ الإسلامي يغلب عليه عنصر التوثيق والكتابة والدقة</a:t>
            </a:r>
          </a:p>
          <a:p>
            <a:pPr lvl="0"/>
            <a:r>
              <a:rPr lang="ar-SA" sz="2400" dirty="0" smtClean="0"/>
              <a:t>4- التاريخ الإسلامي عنصر رئيس في تكوين الأمة الإسلامية</a:t>
            </a:r>
          </a:p>
          <a:p>
            <a:pPr lvl="0"/>
            <a:r>
              <a:rPr lang="ar-SA" sz="2400" dirty="0" smtClean="0"/>
              <a:t>ونظرا لأهمية التاريخ الإسلامي فقد تعرض إلى جملة من المكائد منها:</a:t>
            </a:r>
          </a:p>
          <a:p>
            <a:pPr lvl="0"/>
            <a:r>
              <a:rPr lang="ar-SA" sz="2400" dirty="0" smtClean="0"/>
              <a:t>1- الاهتمام بتاريخ الفرق والصراع بينها</a:t>
            </a:r>
          </a:p>
          <a:p>
            <a:pPr lvl="0"/>
            <a:r>
              <a:rPr lang="ar-SA" sz="2400" dirty="0" smtClean="0"/>
              <a:t>2- القفز وراء التاريخ الإسلامي وتسليط الضوء على ما قبل الإسلام</a:t>
            </a:r>
          </a:p>
          <a:p>
            <a:pPr lvl="0"/>
            <a:r>
              <a:rPr lang="ar-SA" sz="2400" dirty="0" smtClean="0"/>
              <a:t>3- محاولة تمزيق التاريخ الإسلامي بتصويره تاريخ أسر ومماليك</a:t>
            </a:r>
          </a:p>
          <a:p>
            <a:pPr lvl="0"/>
            <a:r>
              <a:rPr lang="ar-SA" sz="2400" dirty="0" smtClean="0"/>
              <a:t>4- التعسف في تفسير التاريخ الإسلامي</a:t>
            </a:r>
            <a:endParaRPr lang="en-US" sz="2400" dirty="0" smtClean="0"/>
          </a:p>
          <a:p>
            <a:pPr algn="just">
              <a:buFontTx/>
              <a:buNone/>
            </a:pP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diamond(in)">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diamond(in)">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diamond(in)">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diamond(in)">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diamond(in)">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diamond(in)">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diamond(in)">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diamond(in)">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diamond(in)">
                                      <p:cBhvr>
                                        <p:cTn id="47" dur="2000"/>
                                        <p:tgtEl>
                                          <p:spTgt spid="1945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nodeType="clickEffect">
                                  <p:stCondLst>
                                    <p:cond delay="0"/>
                                  </p:stCondLst>
                                  <p:childTnLst>
                                    <p:set>
                                      <p:cBhvr>
                                        <p:cTn id="51" dur="1" fill="hold">
                                          <p:stCondLst>
                                            <p:cond delay="0"/>
                                          </p:stCondLst>
                                        </p:cTn>
                                        <p:tgtEl>
                                          <p:spTgt spid="194563">
                                            <p:txEl>
                                              <p:pRg st="9" end="9"/>
                                            </p:txEl>
                                          </p:spTgt>
                                        </p:tgtEl>
                                        <p:attrNameLst>
                                          <p:attrName>style.visibility</p:attrName>
                                        </p:attrNameLst>
                                      </p:cBhvr>
                                      <p:to>
                                        <p:strVal val="visible"/>
                                      </p:to>
                                    </p:set>
                                    <p:animEffect transition="in" filter="diamond(in)">
                                      <p:cBhvr>
                                        <p:cTn id="52" dur="2000"/>
                                        <p:tgtEl>
                                          <p:spTgt spid="19456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nodeType="clickEffect">
                                  <p:stCondLst>
                                    <p:cond delay="0"/>
                                  </p:stCondLst>
                                  <p:childTnLst>
                                    <p:set>
                                      <p:cBhvr>
                                        <p:cTn id="56" dur="1" fill="hold">
                                          <p:stCondLst>
                                            <p:cond delay="0"/>
                                          </p:stCondLst>
                                        </p:cTn>
                                        <p:tgtEl>
                                          <p:spTgt spid="194563">
                                            <p:txEl>
                                              <p:pRg st="10" end="10"/>
                                            </p:txEl>
                                          </p:spTgt>
                                        </p:tgtEl>
                                        <p:attrNameLst>
                                          <p:attrName>style.visibility</p:attrName>
                                        </p:attrNameLst>
                                      </p:cBhvr>
                                      <p:to>
                                        <p:strVal val="visible"/>
                                      </p:to>
                                    </p:set>
                                    <p:animEffect transition="in" filter="diamond(in)">
                                      <p:cBhvr>
                                        <p:cTn id="57" dur="2000"/>
                                        <p:tgtEl>
                                          <p:spTgt spid="19456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lstStyle/>
          <a:p>
            <a:r>
              <a:rPr lang="ar-SA" sz="2400" b="1" u="sng" dirty="0" smtClean="0"/>
              <a:t>الفقه</a:t>
            </a:r>
          </a:p>
          <a:p>
            <a:pPr algn="just"/>
            <a:r>
              <a:rPr lang="ar-SA" sz="2400" dirty="0" smtClean="0"/>
              <a:t>الفقه لغة هو الفهم والعلم بالشيء والفطنة فيه وفي الاصطلاح هو </a:t>
            </a:r>
            <a:r>
              <a:rPr lang="ar-SA" sz="2400" b="1" dirty="0" smtClean="0"/>
              <a:t>العلم بالأحكام الشرعية العملية من أدلتها التفصيلية بالاستدلال. </a:t>
            </a:r>
            <a:r>
              <a:rPr lang="ar-SA" sz="2400" dirty="0" smtClean="0"/>
              <a:t>والمراد بالأحكام كل ما يصدره الشارع من أوامر ونظم عملية تنظم حياة الناس الاجتماعية وتحدد نتائج أعمالهم وتصرفاتهم.</a:t>
            </a:r>
          </a:p>
          <a:p>
            <a:pPr algn="just"/>
            <a:r>
              <a:rPr lang="ar-SA" sz="2400" b="1" dirty="0" smtClean="0"/>
              <a:t>مجالات الفقه</a:t>
            </a:r>
          </a:p>
          <a:p>
            <a:pPr algn="just"/>
            <a:r>
              <a:rPr lang="ar-SA" sz="2400" dirty="0" smtClean="0"/>
              <a:t>للفقه الإسلامي مجالات كثيرة منها:</a:t>
            </a:r>
          </a:p>
          <a:p>
            <a:pPr algn="just"/>
            <a:r>
              <a:rPr lang="ar-SA" sz="2400" dirty="0" smtClean="0"/>
              <a:t>- العبادات من صلاة وصيام وزكاة وحج</a:t>
            </a:r>
          </a:p>
          <a:p>
            <a:pPr algn="just"/>
            <a:r>
              <a:rPr lang="ar-SA" sz="2400" dirty="0" smtClean="0"/>
              <a:t>تنظيم الأسرة من زواج وطلاق ونفقة وغيرها</a:t>
            </a:r>
          </a:p>
          <a:p>
            <a:pPr algn="just"/>
            <a:r>
              <a:rPr lang="ar-SA" sz="2400" dirty="0" smtClean="0"/>
              <a:t>تنظيم الحياة الخاصة</a:t>
            </a:r>
          </a:p>
          <a:p>
            <a:pPr algn="just"/>
            <a:r>
              <a:rPr lang="ar-SA" sz="2400" dirty="0" smtClean="0"/>
              <a:t>تنظيم الحدود والعقابات</a:t>
            </a:r>
          </a:p>
          <a:p>
            <a:pPr algn="just"/>
            <a:r>
              <a:rPr lang="ar-SA" sz="2400" dirty="0" smtClean="0"/>
              <a:t>ويختص الفقه بمميزات تجعله صالحا لكل زمان ومكان ومنها</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500"/>
                                        <p:tgtEl>
                                          <p:spTgt spid="194563">
                                            <p:txEl>
                                              <p:pRg st="0" end="0"/>
                                            </p:txEl>
                                          </p:spTgt>
                                        </p:tgtEl>
                                      </p:cBhvr>
                                    </p:animEffect>
                                    <p:anim calcmode="lin" valueType="num">
                                      <p:cBhvr>
                                        <p:cTn id="8"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945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563">
                                            <p:txEl>
                                              <p:pRg st="1" end="1"/>
                                            </p:txEl>
                                          </p:spTgt>
                                        </p:tgtEl>
                                        <p:attrNameLst>
                                          <p:attrName>style.visibility</p:attrName>
                                        </p:attrNameLst>
                                      </p:cBhvr>
                                      <p:to>
                                        <p:strVal val="visible"/>
                                      </p:to>
                                    </p:set>
                                    <p:animEffect transition="in" filter="fade">
                                      <p:cBhvr>
                                        <p:cTn id="14" dur="500"/>
                                        <p:tgtEl>
                                          <p:spTgt spid="194563">
                                            <p:txEl>
                                              <p:pRg st="1" end="1"/>
                                            </p:txEl>
                                          </p:spTgt>
                                        </p:tgtEl>
                                      </p:cBhvr>
                                    </p:animEffect>
                                    <p:anim calcmode="lin" valueType="num">
                                      <p:cBhvr>
                                        <p:cTn id="15"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945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563">
                                            <p:txEl>
                                              <p:pRg st="2" end="2"/>
                                            </p:txEl>
                                          </p:spTgt>
                                        </p:tgtEl>
                                        <p:attrNameLst>
                                          <p:attrName>style.visibility</p:attrName>
                                        </p:attrNameLst>
                                      </p:cBhvr>
                                      <p:to>
                                        <p:strVal val="visible"/>
                                      </p:to>
                                    </p:set>
                                    <p:animEffect transition="in" filter="fade">
                                      <p:cBhvr>
                                        <p:cTn id="21" dur="500"/>
                                        <p:tgtEl>
                                          <p:spTgt spid="194563">
                                            <p:txEl>
                                              <p:pRg st="2" end="2"/>
                                            </p:txEl>
                                          </p:spTgt>
                                        </p:tgtEl>
                                      </p:cBhvr>
                                    </p:animEffect>
                                    <p:anim calcmode="lin" valueType="num">
                                      <p:cBhvr>
                                        <p:cTn id="22"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945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4563">
                                            <p:txEl>
                                              <p:pRg st="3" end="3"/>
                                            </p:txEl>
                                          </p:spTgt>
                                        </p:tgtEl>
                                        <p:attrNameLst>
                                          <p:attrName>style.visibility</p:attrName>
                                        </p:attrNameLst>
                                      </p:cBhvr>
                                      <p:to>
                                        <p:strVal val="visible"/>
                                      </p:to>
                                    </p:set>
                                    <p:animEffect transition="in" filter="fade">
                                      <p:cBhvr>
                                        <p:cTn id="28" dur="500"/>
                                        <p:tgtEl>
                                          <p:spTgt spid="194563">
                                            <p:txEl>
                                              <p:pRg st="3" end="3"/>
                                            </p:txEl>
                                          </p:spTgt>
                                        </p:tgtEl>
                                      </p:cBhvr>
                                    </p:animEffect>
                                    <p:anim calcmode="lin" valueType="num">
                                      <p:cBhvr>
                                        <p:cTn id="29"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945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4563">
                                            <p:txEl>
                                              <p:pRg st="4" end="4"/>
                                            </p:txEl>
                                          </p:spTgt>
                                        </p:tgtEl>
                                        <p:attrNameLst>
                                          <p:attrName>style.visibility</p:attrName>
                                        </p:attrNameLst>
                                      </p:cBhvr>
                                      <p:to>
                                        <p:strVal val="visible"/>
                                      </p:to>
                                    </p:set>
                                    <p:animEffect transition="in" filter="fade">
                                      <p:cBhvr>
                                        <p:cTn id="35" dur="500"/>
                                        <p:tgtEl>
                                          <p:spTgt spid="194563">
                                            <p:txEl>
                                              <p:pRg st="4" end="4"/>
                                            </p:txEl>
                                          </p:spTgt>
                                        </p:tgtEl>
                                      </p:cBhvr>
                                    </p:animEffect>
                                    <p:anim calcmode="lin" valueType="num">
                                      <p:cBhvr>
                                        <p:cTn id="36"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19456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94563">
                                            <p:txEl>
                                              <p:pRg st="5" end="5"/>
                                            </p:txEl>
                                          </p:spTgt>
                                        </p:tgtEl>
                                        <p:attrNameLst>
                                          <p:attrName>style.visibility</p:attrName>
                                        </p:attrNameLst>
                                      </p:cBhvr>
                                      <p:to>
                                        <p:strVal val="visible"/>
                                      </p:to>
                                    </p:set>
                                    <p:animEffect transition="in" filter="fade">
                                      <p:cBhvr>
                                        <p:cTn id="42" dur="500"/>
                                        <p:tgtEl>
                                          <p:spTgt spid="194563">
                                            <p:txEl>
                                              <p:pRg st="5" end="5"/>
                                            </p:txEl>
                                          </p:spTgt>
                                        </p:tgtEl>
                                      </p:cBhvr>
                                    </p:animEffect>
                                    <p:anim calcmode="lin" valueType="num">
                                      <p:cBhvr>
                                        <p:cTn id="43" dur="500" fill="hold"/>
                                        <p:tgtEl>
                                          <p:spTgt spid="19456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19456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94563">
                                            <p:txEl>
                                              <p:pRg st="6" end="6"/>
                                            </p:txEl>
                                          </p:spTgt>
                                        </p:tgtEl>
                                        <p:attrNameLst>
                                          <p:attrName>style.visibility</p:attrName>
                                        </p:attrNameLst>
                                      </p:cBhvr>
                                      <p:to>
                                        <p:strVal val="visible"/>
                                      </p:to>
                                    </p:set>
                                    <p:animEffect transition="in" filter="fade">
                                      <p:cBhvr>
                                        <p:cTn id="49" dur="500"/>
                                        <p:tgtEl>
                                          <p:spTgt spid="194563">
                                            <p:txEl>
                                              <p:pRg st="6" end="6"/>
                                            </p:txEl>
                                          </p:spTgt>
                                        </p:tgtEl>
                                      </p:cBhvr>
                                    </p:animEffect>
                                    <p:anim calcmode="lin" valueType="num">
                                      <p:cBhvr>
                                        <p:cTn id="50" dur="500" fill="hold"/>
                                        <p:tgtEl>
                                          <p:spTgt spid="194563">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19456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94563">
                                            <p:txEl>
                                              <p:pRg st="7" end="7"/>
                                            </p:txEl>
                                          </p:spTgt>
                                        </p:tgtEl>
                                        <p:attrNameLst>
                                          <p:attrName>style.visibility</p:attrName>
                                        </p:attrNameLst>
                                      </p:cBhvr>
                                      <p:to>
                                        <p:strVal val="visible"/>
                                      </p:to>
                                    </p:set>
                                    <p:animEffect transition="in" filter="fade">
                                      <p:cBhvr>
                                        <p:cTn id="56" dur="500"/>
                                        <p:tgtEl>
                                          <p:spTgt spid="194563">
                                            <p:txEl>
                                              <p:pRg st="7" end="7"/>
                                            </p:txEl>
                                          </p:spTgt>
                                        </p:tgtEl>
                                      </p:cBhvr>
                                    </p:animEffect>
                                    <p:anim calcmode="lin" valueType="num">
                                      <p:cBhvr>
                                        <p:cTn id="57" dur="500" fill="hold"/>
                                        <p:tgtEl>
                                          <p:spTgt spid="194563">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19456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94563">
                                            <p:txEl>
                                              <p:pRg st="8" end="8"/>
                                            </p:txEl>
                                          </p:spTgt>
                                        </p:tgtEl>
                                        <p:attrNameLst>
                                          <p:attrName>style.visibility</p:attrName>
                                        </p:attrNameLst>
                                      </p:cBhvr>
                                      <p:to>
                                        <p:strVal val="visible"/>
                                      </p:to>
                                    </p:set>
                                    <p:animEffect transition="in" filter="fade">
                                      <p:cBhvr>
                                        <p:cTn id="63" dur="500"/>
                                        <p:tgtEl>
                                          <p:spTgt spid="194563">
                                            <p:txEl>
                                              <p:pRg st="8" end="8"/>
                                            </p:txEl>
                                          </p:spTgt>
                                        </p:tgtEl>
                                      </p:cBhvr>
                                    </p:animEffect>
                                    <p:anim calcmode="lin" valueType="num">
                                      <p:cBhvr>
                                        <p:cTn id="64" dur="500" fill="hold"/>
                                        <p:tgtEl>
                                          <p:spTgt spid="194563">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19456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lstStyle/>
          <a:p>
            <a:r>
              <a:rPr lang="ar-SA" sz="2400" dirty="0" smtClean="0"/>
              <a:t>1- يحدد الجزاء الدنيوي والأخروي</a:t>
            </a:r>
          </a:p>
          <a:p>
            <a:r>
              <a:rPr lang="ar-SA" sz="2400" dirty="0" smtClean="0"/>
              <a:t>2- له صفة الشمول</a:t>
            </a:r>
          </a:p>
          <a:p>
            <a:r>
              <a:rPr lang="ar-SA" sz="2400" dirty="0" smtClean="0"/>
              <a:t>3- مرونته وقابليته للبقاء</a:t>
            </a:r>
          </a:p>
          <a:p>
            <a:r>
              <a:rPr lang="ar-SA" sz="2400" b="1" dirty="0" smtClean="0"/>
              <a:t>المدارس الفقهية</a:t>
            </a:r>
          </a:p>
          <a:p>
            <a:r>
              <a:rPr lang="ar-SA" sz="2400" dirty="0" smtClean="0"/>
              <a:t>انقسمت المدارس الفقهية إلى قسمين</a:t>
            </a:r>
          </a:p>
          <a:p>
            <a:r>
              <a:rPr lang="ar-SA" sz="2400" dirty="0" smtClean="0"/>
              <a:t>- مدرسة أهل الحديث: وهي مدرسة المدينة والحجاز وقد كان رئيسها سعيد بن المسيب المتوفى سنة 94 وهو أحد الفقهاء السبعة الذين نشروا الفقه في المدينة</a:t>
            </a:r>
          </a:p>
          <a:p>
            <a:r>
              <a:rPr lang="ar-SA" sz="2400" dirty="0" smtClean="0"/>
              <a:t>- مدرسة أهل الرأي بالكوفة في العراق وقد كان رئيسها إبراهيم النخعي المتوفى سنة 94 هجرية وهو شيخ أبي حنيفة.</a:t>
            </a:r>
          </a:p>
          <a:p>
            <a:r>
              <a:rPr lang="ar-SA" sz="2400" dirty="0" smtClean="0"/>
              <a:t>والفرق بين المدرستين أن مدرسة الحديث تميل إلى الرواية ومدرسة الرأي تميل إلى الرأي والاجتهاد. وهذا ما يجعل الفقه ومدارسه المختلفة من أهم مصادر الثقافة الإسلامية.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94563">
                                            <p:txEl>
                                              <p:pRg st="5" end="5"/>
                                            </p:txEl>
                                          </p:spTgt>
                                        </p:tgtEl>
                                        <p:attrNameLst>
                                          <p:attrName>style.visibility</p:attrName>
                                        </p:attrNameLst>
                                      </p:cBhvr>
                                      <p:to>
                                        <p:strVal val="visible"/>
                                      </p:to>
                                    </p:set>
                                    <p:anim calcmode="lin" valueType="num">
                                      <p:cBhvr additive="base">
                                        <p:cTn id="37" dur="500" fill="hold"/>
                                        <p:tgtEl>
                                          <p:spTgt spid="19456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94563">
                                            <p:txEl>
                                              <p:pRg st="6" end="6"/>
                                            </p:txEl>
                                          </p:spTgt>
                                        </p:tgtEl>
                                        <p:attrNameLst>
                                          <p:attrName>style.visibility</p:attrName>
                                        </p:attrNameLst>
                                      </p:cBhvr>
                                      <p:to>
                                        <p:strVal val="visible"/>
                                      </p:to>
                                    </p:set>
                                    <p:anim calcmode="lin" valueType="num">
                                      <p:cBhvr additive="base">
                                        <p:cTn id="43" dur="500" fill="hold"/>
                                        <p:tgtEl>
                                          <p:spTgt spid="19456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5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94563">
                                            <p:txEl>
                                              <p:pRg st="7" end="7"/>
                                            </p:txEl>
                                          </p:spTgt>
                                        </p:tgtEl>
                                        <p:attrNameLst>
                                          <p:attrName>style.visibility</p:attrName>
                                        </p:attrNameLst>
                                      </p:cBhvr>
                                      <p:to>
                                        <p:strVal val="visible"/>
                                      </p:to>
                                    </p:set>
                                    <p:anim calcmode="lin" valueType="num">
                                      <p:cBhvr additive="base">
                                        <p:cTn id="49" dur="500" fill="hold"/>
                                        <p:tgtEl>
                                          <p:spTgt spid="19456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9456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214282" y="1214422"/>
            <a:ext cx="8678893" cy="5429288"/>
          </a:xfrm>
        </p:spPr>
        <p:txBody>
          <a:bodyPr/>
          <a:lstStyle/>
          <a:p>
            <a:pPr>
              <a:buNone/>
            </a:pPr>
            <a:endParaRPr lang="en-US" sz="2400" dirty="0" smtClean="0"/>
          </a:p>
          <a:p>
            <a:pPr algn="ctr">
              <a:buFontTx/>
              <a:buNone/>
            </a:pPr>
            <a:r>
              <a:rPr lang="ar-SA" sz="2400" dirty="0" smtClean="0"/>
              <a:t>انتهت المحاضرة الثانية</a:t>
            </a:r>
          </a:p>
          <a:p>
            <a:pPr algn="ctr">
              <a:buFontTx/>
              <a:buNone/>
            </a:pPr>
            <a:r>
              <a:rPr lang="ar-SA" sz="2400" dirty="0" smtClean="0"/>
              <a:t>المطلوب مراجعة الكتاب المقرر من ص 37 إلى ص 39</a:t>
            </a:r>
          </a:p>
          <a:p>
            <a:pPr algn="ctr">
              <a:buFontTx/>
              <a:buNone/>
            </a:pPr>
            <a:endParaRPr lang="ar-SA" sz="2400" dirty="0"/>
          </a:p>
          <a:p>
            <a:pPr algn="ctr">
              <a:buFontTx/>
              <a:buNone/>
            </a:pPr>
            <a:r>
              <a:rPr lang="ar-SA" sz="2400" dirty="0" smtClean="0"/>
              <a:t>المحاضرة القادمة</a:t>
            </a:r>
          </a:p>
          <a:p>
            <a:pPr algn="ctr">
              <a:buFontTx/>
              <a:buNone/>
            </a:pPr>
            <a:r>
              <a:rPr lang="ar-SA" sz="2400" b="1" dirty="0" smtClean="0"/>
              <a:t>خصائص الثقافة الإسلامية</a:t>
            </a:r>
          </a:p>
          <a:p>
            <a:pPr algn="ctr">
              <a:buFontTx/>
              <a:buNone/>
            </a:pPr>
            <a:r>
              <a:rPr lang="ar-SA" sz="2400" dirty="0" smtClean="0"/>
              <a:t>من الكتاب المقرر</a:t>
            </a:r>
          </a:p>
          <a:p>
            <a:pPr algn="ctr">
              <a:buFontTx/>
              <a:buNone/>
            </a:pPr>
            <a:r>
              <a:rPr lang="ar-SA" sz="2400" dirty="0" smtClean="0"/>
              <a:t>ص 83 إلى ص 103</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800" decel="100000"/>
                                        <p:tgtEl>
                                          <p:spTgt spid="8"/>
                                        </p:tgtEl>
                                      </p:cBhvr>
                                    </p:animEffect>
                                    <p:anim calcmode="lin" valueType="num">
                                      <p:cBhvr>
                                        <p:cTn id="18" dur="800" decel="100000" fill="hold"/>
                                        <p:tgtEl>
                                          <p:spTgt spid="8"/>
                                        </p:tgtEl>
                                        <p:attrNameLst>
                                          <p:attrName>style.rotation</p:attrName>
                                        </p:attrNameLst>
                                      </p:cBhvr>
                                      <p:tavLst>
                                        <p:tav tm="0">
                                          <p:val>
                                            <p:fltVal val="-90"/>
                                          </p:val>
                                        </p:tav>
                                        <p:tav tm="100000">
                                          <p:val>
                                            <p:fltVal val="0"/>
                                          </p:val>
                                        </p:tav>
                                      </p:tavLst>
                                    </p:anim>
                                    <p:anim calcmode="lin" valueType="num">
                                      <p:cBhvr>
                                        <p:cTn id="19" dur="800" decel="100000" fill="hold"/>
                                        <p:tgtEl>
                                          <p:spTgt spid="8"/>
                                        </p:tgtEl>
                                        <p:attrNameLst>
                                          <p:attrName>ppt_x</p:attrName>
                                        </p:attrNameLst>
                                      </p:cBhvr>
                                      <p:tavLst>
                                        <p:tav tm="0">
                                          <p:val>
                                            <p:strVal val="#ppt_x+0.4"/>
                                          </p:val>
                                        </p:tav>
                                        <p:tav tm="100000">
                                          <p:val>
                                            <p:strVal val="#ppt_x-0.05"/>
                                          </p:val>
                                        </p:tav>
                                      </p:tavLst>
                                    </p:anim>
                                    <p:anim calcmode="lin" valueType="num">
                                      <p:cBhvr>
                                        <p:cTn id="20" dur="800" decel="100000" fill="hold"/>
                                        <p:tgtEl>
                                          <p:spTgt spid="8"/>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558</TotalTime>
  <Words>1516</Words>
  <Application>Microsoft Office PowerPoint</Application>
  <PresentationFormat>On-screen Show (4:3)</PresentationFormat>
  <Paragraphs>155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UD</cp:lastModifiedBy>
  <cp:revision>22</cp:revision>
  <dcterms:created xsi:type="dcterms:W3CDTF">2011-06-05T18:14:40Z</dcterms:created>
  <dcterms:modified xsi:type="dcterms:W3CDTF">2012-01-17T21:27:35Z</dcterms:modified>
</cp:coreProperties>
</file>