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2"/>
  </p:sldMasterIdLst>
  <p:notesMasterIdLst>
    <p:notesMasterId r:id="rId28"/>
  </p:notesMasterIdLst>
  <p:sldIdLst>
    <p:sldId id="289" r:id="rId3"/>
    <p:sldId id="292" r:id="rId4"/>
    <p:sldId id="279" r:id="rId5"/>
    <p:sldId id="299" r:id="rId6"/>
    <p:sldId id="300" r:id="rId7"/>
    <p:sldId id="301" r:id="rId8"/>
    <p:sldId id="351" r:id="rId9"/>
    <p:sldId id="352" r:id="rId10"/>
    <p:sldId id="353" r:id="rId11"/>
    <p:sldId id="354" r:id="rId12"/>
    <p:sldId id="355" r:id="rId13"/>
    <p:sldId id="361" r:id="rId14"/>
    <p:sldId id="360" r:id="rId15"/>
    <p:sldId id="359" r:id="rId16"/>
    <p:sldId id="358" r:id="rId17"/>
    <p:sldId id="362" r:id="rId18"/>
    <p:sldId id="357" r:id="rId19"/>
    <p:sldId id="356" r:id="rId20"/>
    <p:sldId id="363" r:id="rId21"/>
    <p:sldId id="369" r:id="rId22"/>
    <p:sldId id="368" r:id="rId23"/>
    <p:sldId id="367" r:id="rId24"/>
    <p:sldId id="370" r:id="rId25"/>
    <p:sldId id="371" r:id="rId26"/>
    <p:sldId id="372" r:id="rId27"/>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000099"/>
    <a:srgbClr val="C0821C"/>
    <a:srgbClr val="E7B057"/>
    <a:srgbClr val="FBE93B"/>
    <a:srgbClr val="D4D4CA"/>
    <a:srgbClr val="CDA307"/>
    <a:srgbClr val="99A10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31" autoAdjust="0"/>
    <p:restoredTop sz="94667" autoAdjust="0"/>
  </p:normalViewPr>
  <p:slideViewPr>
    <p:cSldViewPr>
      <p:cViewPr varScale="1">
        <p:scale>
          <a:sx n="74" d="100"/>
          <a:sy n="74" d="100"/>
        </p:scale>
        <p:origin x="-1044" y="-90"/>
      </p:cViewPr>
      <p:guideLst>
        <p:guide orient="horz" pos="2160"/>
        <p:guide pos="2880"/>
      </p:guideLst>
    </p:cSldViewPr>
  </p:slideViewPr>
  <p:outlineViewPr>
    <p:cViewPr>
      <p:scale>
        <a:sx n="33" d="100"/>
        <a:sy n="33" d="100"/>
      </p:scale>
      <p:origin x="0" y="195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0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TN"/>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5DABBA-B39C-4868-A481-46569F3F1B8C}" type="datetimeFigureOut">
              <a:rPr lang="ar-TN" smtClean="0"/>
              <a:pPr/>
              <a:t>24-02-1433</a:t>
            </a:fld>
            <a:endParaRPr lang="ar-T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T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TN"/>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80AC66-63D3-4E33-986A-1FB1C61856E9}" type="slidenum">
              <a:rPr lang="ar-TN" smtClean="0"/>
              <a:pPr/>
              <a:t>‹#›</a:t>
            </a:fld>
            <a:endParaRPr lang="ar-TN"/>
          </a:p>
        </p:txBody>
      </p:sp>
    </p:spTree>
    <p:extLst>
      <p:ext uri="{BB962C8B-B14F-4D97-AF65-F5344CB8AC3E}">
        <p14:creationId xmlns:p14="http://schemas.microsoft.com/office/powerpoint/2010/main" val="38972479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TN"/>
          </a:p>
        </p:txBody>
      </p:sp>
      <p:sp>
        <p:nvSpPr>
          <p:cNvPr id="4" name="Slide Number Placeholder 3"/>
          <p:cNvSpPr>
            <a:spLocks noGrp="1"/>
          </p:cNvSpPr>
          <p:nvPr>
            <p:ph type="sldNum" sz="quarter" idx="10"/>
          </p:nvPr>
        </p:nvSpPr>
        <p:spPr/>
        <p:txBody>
          <a:bodyPr/>
          <a:lstStyle/>
          <a:p>
            <a:fld id="{9080AC66-63D3-4E33-986A-1FB1C61856E9}" type="slidenum">
              <a:rPr lang="ar-TN" smtClean="0"/>
              <a:pPr/>
              <a:t>5</a:t>
            </a:fld>
            <a:endParaRPr lang="ar-T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A943436-F84A-4783-8735-4BF514F455CE}" type="slidenum">
              <a:rPr lang="ar-SA"/>
              <a:pPr/>
              <a:t>‹#›</a:t>
            </a:fld>
            <a:endParaRPr lang="de-DE"/>
          </a:p>
        </p:txBody>
      </p:sp>
    </p:spTree>
  </p:cSld>
  <p:clrMapOvr>
    <a:masterClrMapping/>
  </p:clrMapOvr>
  <p:transition>
    <p:wipe dir="u"/>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A3B85A5-07A5-4D04-B613-D57A7D61990D}" type="slidenum">
              <a:rPr lang="ar-SA"/>
              <a:pPr/>
              <a:t>‹#›</a:t>
            </a:fld>
            <a:endParaRPr lang="de-DE"/>
          </a:p>
        </p:txBody>
      </p:sp>
    </p:spTree>
  </p:cSld>
  <p:clrMapOvr>
    <a:masterClrMapping/>
  </p:clrMapOvr>
  <p:transition>
    <p:wipe dir="u"/>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69F64E7-3910-4419-9848-ED0022EDFAAE}" type="slidenum">
              <a:rPr lang="ar-SA"/>
              <a:pPr/>
              <a:t>‹#›</a:t>
            </a:fld>
            <a:endParaRPr lang="de-DE"/>
          </a:p>
        </p:txBody>
      </p:sp>
    </p:spTree>
  </p:cSld>
  <p:clrMapOvr>
    <a:masterClrMapping/>
  </p:clrMapOvr>
  <p:transition>
    <p:wipe dir="u"/>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619C516-5335-45CE-BCE2-7C7D00384C21}" type="slidenum">
              <a:rPr lang="ar-SA"/>
              <a:pPr/>
              <a:t>‹#›</a:t>
            </a:fld>
            <a:endParaRPr lang="de-DE"/>
          </a:p>
        </p:txBody>
      </p:sp>
    </p:spTree>
  </p:cSld>
  <p:clrMapOvr>
    <a:masterClrMapping/>
  </p:clrMapOvr>
  <p:transition>
    <p:wipe dir="u"/>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63E37B1-69AB-4D57-AA60-7EE69CC65F85}" type="slidenum">
              <a:rPr lang="ar-SA"/>
              <a:pPr/>
              <a:t>‹#›</a:t>
            </a:fld>
            <a:endParaRPr lang="de-DE"/>
          </a:p>
        </p:txBody>
      </p:sp>
    </p:spTree>
  </p:cSld>
  <p:clrMapOvr>
    <a:masterClrMapping/>
  </p:clrMapOvr>
  <p:transition>
    <p:wipe dir="u"/>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E7DC5F6-7023-4C97-A5FA-9F3B9B0E19DC}" type="slidenum">
              <a:rPr lang="ar-SA"/>
              <a:pPr/>
              <a:t>‹#›</a:t>
            </a:fld>
            <a:endParaRPr lang="de-DE"/>
          </a:p>
        </p:txBody>
      </p:sp>
    </p:spTree>
  </p:cSld>
  <p:clrMapOvr>
    <a:masterClrMapping/>
  </p:clrMapOvr>
  <p:transition>
    <p:wipe dir="u"/>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4854F12-EFC0-4A5B-9CE2-04CB1398A112}" type="slidenum">
              <a:rPr lang="ar-SA"/>
              <a:pPr/>
              <a:t>‹#›</a:t>
            </a:fld>
            <a:endParaRPr lang="de-DE"/>
          </a:p>
        </p:txBody>
      </p:sp>
    </p:spTree>
  </p:cSld>
  <p:clrMapOvr>
    <a:masterClrMapping/>
  </p:clrMapOvr>
  <p:transition>
    <p:wipe dir="u"/>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402B778-29A2-4180-9D37-96738B045B04}" type="slidenum">
              <a:rPr lang="ar-SA"/>
              <a:pPr/>
              <a:t>‹#›</a:t>
            </a:fld>
            <a:endParaRPr lang="de-DE"/>
          </a:p>
        </p:txBody>
      </p:sp>
    </p:spTree>
  </p:cSld>
  <p:clrMapOvr>
    <a:masterClrMapping/>
  </p:clrMapOvr>
  <p:transition>
    <p:wipe dir="u"/>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0391768-E5FC-40CB-B15C-4E5882C31F7C}" type="slidenum">
              <a:rPr lang="ar-SA"/>
              <a:pPr/>
              <a:t>‹#›</a:t>
            </a:fld>
            <a:endParaRPr lang="de-DE"/>
          </a:p>
        </p:txBody>
      </p:sp>
    </p:spTree>
  </p:cSld>
  <p:clrMapOvr>
    <a:masterClrMapping/>
  </p:clrMapOvr>
  <p:transition>
    <p:wipe dir="u"/>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F3660B-19A7-4DBB-8974-CC77373F7516}" type="slidenum">
              <a:rPr lang="ar-SA"/>
              <a:pPr/>
              <a:t>‹#›</a:t>
            </a:fld>
            <a:endParaRPr lang="de-DE"/>
          </a:p>
        </p:txBody>
      </p:sp>
    </p:spTree>
  </p:cSld>
  <p:clrMapOvr>
    <a:masterClrMapping/>
  </p:clrMapOvr>
  <p:transition>
    <p:wipe dir="u"/>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3FF7DC2-9ECD-42AC-B1F7-EC13A84DE57F}" type="slidenum">
              <a:rPr lang="ar-SA"/>
              <a:pPr/>
              <a:t>‹#›</a:t>
            </a:fld>
            <a:endParaRPr lang="de-DE"/>
          </a:p>
        </p:txBody>
      </p:sp>
    </p:spTree>
  </p:cSld>
  <p:clrMapOvr>
    <a:masterClrMapping/>
  </p:clrMapOvr>
  <p:transition>
    <p:wipe dir="u"/>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3" name="Date Placeholder 2"/>
          <p:cNvSpPr>
            <a:spLocks noGrp="1"/>
          </p:cNvSpPr>
          <p:nvPr>
            <p:ph type="dt" sz="half" idx="10"/>
          </p:nvPr>
        </p:nvSpPr>
        <p:spPr>
          <a:xfrm>
            <a:off x="6553200" y="6245225"/>
            <a:ext cx="2133600" cy="476250"/>
          </a:xfrm>
        </p:spPr>
        <p:txBody>
          <a:bodyPr/>
          <a:lstStyle>
            <a:lvl1pPr>
              <a:defRPr/>
            </a:lvl1pPr>
          </a:lstStyle>
          <a:p>
            <a:endParaRPr lang="de-DE"/>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457200" y="6245225"/>
            <a:ext cx="2133600" cy="476250"/>
          </a:xfrm>
        </p:spPr>
        <p:txBody>
          <a:bodyPr/>
          <a:lstStyle>
            <a:lvl1pPr>
              <a:defRPr/>
            </a:lvl1pPr>
          </a:lstStyle>
          <a:p>
            <a:fld id="{97504070-FA78-445C-9152-0944A9656D8B}" type="slidenum">
              <a:rPr lang="ar-SA"/>
              <a:pPr/>
              <a:t>‹#›</a:t>
            </a:fld>
            <a:endParaRPr lang="de-DE"/>
          </a:p>
        </p:txBody>
      </p:sp>
    </p:spTree>
  </p:cSld>
  <p:clrMapOvr>
    <a:masterClrMapping/>
  </p:clrMapOvr>
  <p:transition>
    <p:wipe dir="u"/>
    <p:sndAc>
      <p:stSnd>
        <p:snd r:embed="rId1" name="chimes.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33CCFF"/>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218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2186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218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2186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0175ED2-AE43-410F-9732-699898879F4D}" type="slidenum">
              <a:rPr lang="ar-SA"/>
              <a:pPr/>
              <a:t>‹#›</a:t>
            </a:fld>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wipe dir="u"/>
    <p:sndAc>
      <p:stSnd>
        <p:snd r:embed="rId15" name="chimes.wav"/>
      </p:stSnd>
    </p:sndAc>
  </p:transition>
  <p:timing>
    <p:tnLst>
      <p:par>
        <p:cTn id="1" dur="indefinite" restart="never" nodeType="tmRoot"/>
      </p:par>
    </p:tnLst>
  </p:timing>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2.xml"/><Relationship Id="rId6" Type="http://schemas.openxmlformats.org/officeDocument/2006/relationships/image" Target="../media/image3.gif"/><Relationship Id="rId5" Type="http://schemas.openxmlformats.org/officeDocument/2006/relationships/hyperlink" Target="mailto:mmansouri@ud.edu.sa"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jpeg"/><Relationship Id="rId4" Type="http://schemas.openxmlformats.org/officeDocument/2006/relationships/image" Target="../media/image3.gif"/></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2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5" name="Picture 5"/>
          <p:cNvPicPr>
            <a:picLocks noGrp="1" noChangeAspect="1" noChangeArrowheads="1"/>
          </p:cNvPicPr>
          <p:nvPr>
            <p:ph/>
          </p:nvPr>
        </p:nvPicPr>
        <p:blipFill>
          <a:blip r:embed="rId3" cstate="print"/>
          <a:stretch>
            <a:fillRect/>
          </a:stretch>
        </p:blipFill>
        <p:spPr>
          <a:xfrm>
            <a:off x="214282" y="214290"/>
            <a:ext cx="1465262" cy="902838"/>
          </a:xfrm>
          <a:noFill/>
          <a:ln/>
        </p:spPr>
      </p:pic>
      <p:sp>
        <p:nvSpPr>
          <p:cNvPr id="153607" name="Rectangle 7"/>
          <p:cNvSpPr>
            <a:spLocks noChangeArrowheads="1"/>
          </p:cNvSpPr>
          <p:nvPr/>
        </p:nvSpPr>
        <p:spPr bwMode="auto">
          <a:xfrm>
            <a:off x="285720" y="1643050"/>
            <a:ext cx="8259770" cy="3970318"/>
          </a:xfrm>
          <a:prstGeom prst="rect">
            <a:avLst/>
          </a:prstGeom>
          <a:blipFill>
            <a:blip r:embed="rId4" cstate="print"/>
            <a:tile tx="0" ty="0" sx="100000" sy="100000" flip="none" algn="tl"/>
          </a:blipFill>
          <a:ln w="9525">
            <a:noFill/>
            <a:miter lim="800000"/>
            <a:headEnd/>
            <a:tailEnd/>
          </a:ln>
          <a:effectLst/>
        </p:spPr>
        <p:txBody>
          <a:bodyPr wrap="square">
            <a:spAutoFit/>
          </a:bodyPr>
          <a:lstStyle/>
          <a:p>
            <a:pPr algn="ctr"/>
            <a:r>
              <a:rPr lang="ar-SA" sz="2800" b="1" dirty="0" smtClean="0">
                <a:solidFill>
                  <a:schemeClr val="tx2"/>
                </a:solidFill>
              </a:rPr>
              <a:t>جامعة </a:t>
            </a:r>
            <a:r>
              <a:rPr lang="ar-SA" sz="2800" b="1" dirty="0" err="1" smtClean="0">
                <a:solidFill>
                  <a:schemeClr val="tx2"/>
                </a:solidFill>
              </a:rPr>
              <a:t>الد</a:t>
            </a:r>
            <a:r>
              <a:rPr lang="ar-TN" sz="2800" b="1" dirty="0" err="1" smtClean="0">
                <a:solidFill>
                  <a:schemeClr val="tx2"/>
                </a:solidFill>
              </a:rPr>
              <a:t>ّمام</a:t>
            </a:r>
            <a:endParaRPr lang="ar-TN" sz="2800" b="1" dirty="0" smtClean="0">
              <a:solidFill>
                <a:schemeClr val="tx2"/>
              </a:solidFill>
            </a:endParaRPr>
          </a:p>
          <a:p>
            <a:pPr algn="ctr"/>
            <a:r>
              <a:rPr lang="ar-TN" sz="2800" b="1" dirty="0" smtClean="0">
                <a:solidFill>
                  <a:schemeClr val="tx2"/>
                </a:solidFill>
              </a:rPr>
              <a:t>كلية الآداب</a:t>
            </a:r>
          </a:p>
          <a:p>
            <a:pPr algn="ctr"/>
            <a:r>
              <a:rPr lang="ar-TN" sz="2800" b="1" dirty="0" smtClean="0">
                <a:solidFill>
                  <a:schemeClr val="tx2"/>
                </a:solidFill>
              </a:rPr>
              <a:t>قسم الدّراسات الإسلاميّة</a:t>
            </a:r>
          </a:p>
          <a:p>
            <a:pPr algn="ctr"/>
            <a:r>
              <a:rPr lang="ar-TN" sz="2800" b="1" dirty="0" smtClean="0">
                <a:solidFill>
                  <a:schemeClr val="tx2"/>
                </a:solidFill>
                <a:effectLst>
                  <a:outerShdw blurRad="50800" dist="50800" dir="5400000" algn="ctr" rotWithShape="0">
                    <a:srgbClr val="FF0000">
                      <a:alpha val="65000"/>
                    </a:srgbClr>
                  </a:outerShdw>
                </a:effectLst>
              </a:rPr>
              <a:t>اسم المقرّر ورمزه: المدخل إلى الثّقافة الإسلاميّة </a:t>
            </a:r>
          </a:p>
          <a:p>
            <a:pPr algn="ctr"/>
            <a:r>
              <a:rPr lang="ar-TN" sz="2800" b="1" dirty="0" smtClean="0">
                <a:solidFill>
                  <a:schemeClr val="tx2"/>
                </a:solidFill>
                <a:effectLst>
                  <a:outerShdw blurRad="50800" dist="50800" dir="5400000" algn="ctr" rotWithShape="0">
                    <a:srgbClr val="FF0000">
                      <a:alpha val="65000"/>
                    </a:srgbClr>
                  </a:outerShdw>
                </a:effectLst>
              </a:rPr>
              <a:t>(متطلب جامعة) (سلم 101)</a:t>
            </a:r>
          </a:p>
          <a:p>
            <a:pPr algn="ctr"/>
            <a:endParaRPr lang="ar-TN" sz="2800" b="1" dirty="0">
              <a:solidFill>
                <a:schemeClr val="tx2"/>
              </a:solidFill>
            </a:endParaRPr>
          </a:p>
          <a:p>
            <a:pPr algn="ctr"/>
            <a:r>
              <a:rPr lang="ar-TN" sz="2800" b="1" dirty="0" smtClean="0">
                <a:solidFill>
                  <a:schemeClr val="tx2"/>
                </a:solidFill>
              </a:rPr>
              <a:t>الدّكتور: المبروك </a:t>
            </a:r>
            <a:r>
              <a:rPr lang="ar-TN" sz="2800" b="1" dirty="0" err="1" smtClean="0">
                <a:solidFill>
                  <a:schemeClr val="tx2"/>
                </a:solidFill>
              </a:rPr>
              <a:t>الشّيباني</a:t>
            </a:r>
            <a:r>
              <a:rPr lang="ar-TN" sz="2800" b="1" dirty="0" smtClean="0">
                <a:solidFill>
                  <a:schemeClr val="tx2"/>
                </a:solidFill>
              </a:rPr>
              <a:t> المنصوري</a:t>
            </a:r>
          </a:p>
          <a:p>
            <a:pPr algn="ctr"/>
            <a:r>
              <a:rPr lang="ar-TN" sz="2800" b="1" dirty="0" smtClean="0">
                <a:solidFill>
                  <a:schemeClr val="tx2"/>
                </a:solidFill>
              </a:rPr>
              <a:t>البريد الجامعي: </a:t>
            </a:r>
            <a:r>
              <a:rPr lang="en-US" sz="2800" b="1" dirty="0" smtClean="0">
                <a:solidFill>
                  <a:schemeClr val="tx2"/>
                </a:solidFill>
                <a:hlinkClick r:id="rId5"/>
              </a:rPr>
              <a:t>mmansouri@ud.edu.sa</a:t>
            </a:r>
            <a:endParaRPr lang="ar-TN" sz="2800" b="1" dirty="0" smtClean="0">
              <a:solidFill>
                <a:schemeClr val="tx2"/>
              </a:solidFill>
            </a:endParaRPr>
          </a:p>
          <a:p>
            <a:pPr algn="ctr"/>
            <a:r>
              <a:rPr lang="ar-TN" sz="2800" b="1" dirty="0" smtClean="0">
                <a:solidFill>
                  <a:schemeClr val="tx2"/>
                </a:solidFill>
              </a:rPr>
              <a:t>الجوال: 0544908927</a:t>
            </a:r>
            <a:endParaRPr lang="de-DE" sz="2800" b="1" dirty="0">
              <a:solidFill>
                <a:schemeClr val="tx2"/>
              </a:solidFill>
            </a:endParaRPr>
          </a:p>
        </p:txBody>
      </p:sp>
      <p:pic>
        <p:nvPicPr>
          <p:cNvPr id="8" name="Picture 4"/>
          <p:cNvPicPr>
            <a:picLocks noChangeAspect="1" noChangeArrowheads="1"/>
          </p:cNvPicPr>
          <p:nvPr/>
        </p:nvPicPr>
        <p:blipFill>
          <a:blip r:embed="rId6" cstate="print"/>
          <a:stretch>
            <a:fillRect/>
          </a:stretch>
        </p:blipFill>
        <p:spPr bwMode="auto">
          <a:xfrm>
            <a:off x="7500958" y="0"/>
            <a:ext cx="1466582" cy="1428736"/>
          </a:xfrm>
          <a:prstGeom prst="rect">
            <a:avLst/>
          </a:prstGeom>
          <a:noFill/>
          <a:ln w="9525">
            <a:noFill/>
            <a:miter lim="800000"/>
            <a:headEnd/>
            <a:tailEnd/>
          </a:ln>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153605"/>
                                        </p:tgtEl>
                                        <p:attrNameLst>
                                          <p:attrName>style.visibility</p:attrName>
                                        </p:attrNameLst>
                                      </p:cBhvr>
                                      <p:to>
                                        <p:strVal val="visible"/>
                                      </p:to>
                                    </p:set>
                                    <p:animEffect transition="in" filter="fade">
                                      <p:cBhvr>
                                        <p:cTn id="7" dur="800" decel="100000"/>
                                        <p:tgtEl>
                                          <p:spTgt spid="153605"/>
                                        </p:tgtEl>
                                      </p:cBhvr>
                                    </p:animEffect>
                                    <p:anim calcmode="lin" valueType="num">
                                      <p:cBhvr>
                                        <p:cTn id="8" dur="800" decel="100000" fill="hold"/>
                                        <p:tgtEl>
                                          <p:spTgt spid="153605"/>
                                        </p:tgtEl>
                                        <p:attrNameLst>
                                          <p:attrName>style.rotation</p:attrName>
                                        </p:attrNameLst>
                                      </p:cBhvr>
                                      <p:tavLst>
                                        <p:tav tm="0">
                                          <p:val>
                                            <p:fltVal val="-90"/>
                                          </p:val>
                                        </p:tav>
                                        <p:tav tm="100000">
                                          <p:val>
                                            <p:fltVal val="0"/>
                                          </p:val>
                                        </p:tav>
                                      </p:tavLst>
                                    </p:anim>
                                    <p:anim calcmode="lin" valueType="num">
                                      <p:cBhvr>
                                        <p:cTn id="9" dur="800" decel="100000" fill="hold"/>
                                        <p:tgtEl>
                                          <p:spTgt spid="153605"/>
                                        </p:tgtEl>
                                        <p:attrNameLst>
                                          <p:attrName>ppt_x</p:attrName>
                                        </p:attrNameLst>
                                      </p:cBhvr>
                                      <p:tavLst>
                                        <p:tav tm="0">
                                          <p:val>
                                            <p:strVal val="#ppt_x+0.4"/>
                                          </p:val>
                                        </p:tav>
                                        <p:tav tm="100000">
                                          <p:val>
                                            <p:strVal val="#ppt_x-0.05"/>
                                          </p:val>
                                        </p:tav>
                                      </p:tavLst>
                                    </p:anim>
                                    <p:anim calcmode="lin" valueType="num">
                                      <p:cBhvr>
                                        <p:cTn id="10" dur="800" decel="100000" fill="hold"/>
                                        <p:tgtEl>
                                          <p:spTgt spid="15360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5360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5360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800" decel="100000"/>
                                        <p:tgtEl>
                                          <p:spTgt spid="8"/>
                                        </p:tgtEl>
                                      </p:cBhvr>
                                    </p:animEffect>
                                    <p:anim calcmode="lin" valueType="num">
                                      <p:cBhvr>
                                        <p:cTn id="17" dur="800" decel="100000" fill="hold"/>
                                        <p:tgtEl>
                                          <p:spTgt spid="8"/>
                                        </p:tgtEl>
                                        <p:attrNameLst>
                                          <p:attrName>style.rotation</p:attrName>
                                        </p:attrNameLst>
                                      </p:cBhvr>
                                      <p:tavLst>
                                        <p:tav tm="0">
                                          <p:val>
                                            <p:fltVal val="-90"/>
                                          </p:val>
                                        </p:tav>
                                        <p:tav tm="100000">
                                          <p:val>
                                            <p:fltVal val="0"/>
                                          </p:val>
                                        </p:tav>
                                      </p:tavLst>
                                    </p:anim>
                                    <p:anim calcmode="lin" valueType="num">
                                      <p:cBhvr>
                                        <p:cTn id="18" dur="800" decel="100000" fill="hold"/>
                                        <p:tgtEl>
                                          <p:spTgt spid="8"/>
                                        </p:tgtEl>
                                        <p:attrNameLst>
                                          <p:attrName>ppt_x</p:attrName>
                                        </p:attrNameLst>
                                      </p:cBhvr>
                                      <p:tavLst>
                                        <p:tav tm="0">
                                          <p:val>
                                            <p:strVal val="#ppt_x+0.4"/>
                                          </p:val>
                                        </p:tav>
                                        <p:tav tm="100000">
                                          <p:val>
                                            <p:strVal val="#ppt_x-0.05"/>
                                          </p:val>
                                        </p:tav>
                                      </p:tavLst>
                                    </p:anim>
                                    <p:anim calcmode="lin" valueType="num">
                                      <p:cBhvr>
                                        <p:cTn id="19" dur="800" decel="100000" fill="hold"/>
                                        <p:tgtEl>
                                          <p:spTgt spid="8"/>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53607">
                                            <p:txEl>
                                              <p:pRg st="0" end="0"/>
                                            </p:txEl>
                                          </p:spTgt>
                                        </p:tgtEl>
                                        <p:attrNameLst>
                                          <p:attrName>style.visibility</p:attrName>
                                        </p:attrNameLst>
                                      </p:cBhvr>
                                      <p:to>
                                        <p:strVal val="visible"/>
                                      </p:to>
                                    </p:set>
                                    <p:animEffect transition="in" filter="blinds(horizontal)">
                                      <p:cBhvr>
                                        <p:cTn id="26" dur="500"/>
                                        <p:tgtEl>
                                          <p:spTgt spid="15360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53607">
                                            <p:txEl>
                                              <p:pRg st="1" end="1"/>
                                            </p:txEl>
                                          </p:spTgt>
                                        </p:tgtEl>
                                        <p:attrNameLst>
                                          <p:attrName>style.visibility</p:attrName>
                                        </p:attrNameLst>
                                      </p:cBhvr>
                                      <p:to>
                                        <p:strVal val="visible"/>
                                      </p:to>
                                    </p:set>
                                    <p:animEffect transition="in" filter="blinds(horizontal)">
                                      <p:cBhvr>
                                        <p:cTn id="31" dur="500"/>
                                        <p:tgtEl>
                                          <p:spTgt spid="153607">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153607">
                                            <p:txEl>
                                              <p:pRg st="2" end="2"/>
                                            </p:txEl>
                                          </p:spTgt>
                                        </p:tgtEl>
                                        <p:attrNameLst>
                                          <p:attrName>style.visibility</p:attrName>
                                        </p:attrNameLst>
                                      </p:cBhvr>
                                      <p:to>
                                        <p:strVal val="visible"/>
                                      </p:to>
                                    </p:set>
                                    <p:animEffect transition="in" filter="blinds(horizontal)">
                                      <p:cBhvr>
                                        <p:cTn id="36" dur="500"/>
                                        <p:tgtEl>
                                          <p:spTgt spid="153607">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153607">
                                            <p:txEl>
                                              <p:pRg st="3" end="3"/>
                                            </p:txEl>
                                          </p:spTgt>
                                        </p:tgtEl>
                                        <p:attrNameLst>
                                          <p:attrName>style.visibility</p:attrName>
                                        </p:attrNameLst>
                                      </p:cBhvr>
                                      <p:to>
                                        <p:strVal val="visible"/>
                                      </p:to>
                                    </p:set>
                                    <p:animEffect transition="in" filter="blinds(horizontal)">
                                      <p:cBhvr>
                                        <p:cTn id="41" dur="500"/>
                                        <p:tgtEl>
                                          <p:spTgt spid="153607">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153607">
                                            <p:txEl>
                                              <p:pRg st="4" end="4"/>
                                            </p:txEl>
                                          </p:spTgt>
                                        </p:tgtEl>
                                        <p:attrNameLst>
                                          <p:attrName>style.visibility</p:attrName>
                                        </p:attrNameLst>
                                      </p:cBhvr>
                                      <p:to>
                                        <p:strVal val="visible"/>
                                      </p:to>
                                    </p:set>
                                    <p:animEffect transition="in" filter="blinds(horizontal)">
                                      <p:cBhvr>
                                        <p:cTn id="46" dur="500"/>
                                        <p:tgtEl>
                                          <p:spTgt spid="153607">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153607">
                                            <p:txEl>
                                              <p:pRg st="6" end="6"/>
                                            </p:txEl>
                                          </p:spTgt>
                                        </p:tgtEl>
                                        <p:attrNameLst>
                                          <p:attrName>style.visibility</p:attrName>
                                        </p:attrNameLst>
                                      </p:cBhvr>
                                      <p:to>
                                        <p:strVal val="visible"/>
                                      </p:to>
                                    </p:set>
                                    <p:animEffect transition="in" filter="blinds(horizontal)">
                                      <p:cBhvr>
                                        <p:cTn id="51" dur="500"/>
                                        <p:tgtEl>
                                          <p:spTgt spid="153607">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153607">
                                            <p:txEl>
                                              <p:pRg st="7" end="7"/>
                                            </p:txEl>
                                          </p:spTgt>
                                        </p:tgtEl>
                                        <p:attrNameLst>
                                          <p:attrName>style.visibility</p:attrName>
                                        </p:attrNameLst>
                                      </p:cBhvr>
                                      <p:to>
                                        <p:strVal val="visible"/>
                                      </p:to>
                                    </p:set>
                                    <p:animEffect transition="in" filter="blinds(horizontal)">
                                      <p:cBhvr>
                                        <p:cTn id="56" dur="500"/>
                                        <p:tgtEl>
                                          <p:spTgt spid="153607">
                                            <p:txEl>
                                              <p:pRg st="7" end="7"/>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153607">
                                            <p:txEl>
                                              <p:pRg st="8" end="8"/>
                                            </p:txEl>
                                          </p:spTgt>
                                        </p:tgtEl>
                                        <p:attrNameLst>
                                          <p:attrName>style.visibility</p:attrName>
                                        </p:attrNameLst>
                                      </p:cBhvr>
                                      <p:to>
                                        <p:strVal val="visible"/>
                                      </p:to>
                                    </p:set>
                                    <p:animEffect transition="in" filter="blinds(horizontal)">
                                      <p:cBhvr>
                                        <p:cTn id="61" dur="500"/>
                                        <p:tgtEl>
                                          <p:spTgt spid="15360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357158" y="142852"/>
            <a:ext cx="8229600" cy="1143000"/>
          </a:xfrm>
        </p:spPr>
        <p:txBody>
          <a:bodyPr/>
          <a:lstStyle/>
          <a:p>
            <a:r>
              <a:rPr lang="ar-SA" sz="2800" b="1" dirty="0" smtClean="0">
                <a:solidFill>
                  <a:srgbClr val="003366"/>
                </a:solidFill>
              </a:rPr>
              <a:t>المحاضرة الأولى: التّعريف الثقافة</a:t>
            </a:r>
            <a:endParaRPr lang="de-DE" sz="2800" b="1" dirty="0">
              <a:solidFill>
                <a:srgbClr val="003366"/>
              </a:solidFill>
            </a:endParaRPr>
          </a:p>
        </p:txBody>
      </p:sp>
      <p:sp>
        <p:nvSpPr>
          <p:cNvPr id="163843" name="Rectangle 3"/>
          <p:cNvSpPr>
            <a:spLocks noGrp="1" noChangeArrowheads="1"/>
          </p:cNvSpPr>
          <p:nvPr>
            <p:ph type="body" sz="half" idx="1"/>
          </p:nvPr>
        </p:nvSpPr>
        <p:spPr>
          <a:xfrm>
            <a:off x="285720" y="1071546"/>
            <a:ext cx="8435975" cy="5572164"/>
          </a:xfrm>
        </p:spPr>
        <p:txBody>
          <a:bodyPr/>
          <a:lstStyle/>
          <a:p>
            <a:pPr marL="609600" indent="-609600">
              <a:lnSpc>
                <a:spcPct val="80000"/>
              </a:lnSpc>
            </a:pPr>
            <a:r>
              <a:rPr lang="ar-SA" sz="2400" b="1" u="sng" dirty="0" smtClean="0"/>
              <a:t>توطئة:</a:t>
            </a:r>
            <a:endParaRPr lang="ar-TN" sz="2400" dirty="0" smtClean="0"/>
          </a:p>
          <a:p>
            <a:pPr marL="609600" indent="-609600" algn="just">
              <a:lnSpc>
                <a:spcPct val="80000"/>
              </a:lnSpc>
            </a:pPr>
            <a:r>
              <a:rPr lang="ar-TN" sz="2400" dirty="0" smtClean="0"/>
              <a:t>ا</a:t>
            </a:r>
            <a:r>
              <a:rPr lang="ar-SA" sz="2400" dirty="0" smtClean="0"/>
              <a:t>لإنسان كائن اجتماعي لا يعيش منعزلا عن بني جنسه. وقد فطره الله تعالى على هذه النزعة الاجتماعية. وتظهر هذه النزعة في اللغة والعادات والقيم والأفكار والآمال.... وجملة المميزات التي تحكم مجتمعا بشريّا ما. </a:t>
            </a:r>
            <a:endParaRPr lang="ar-TN" sz="2400" dirty="0" smtClean="0"/>
          </a:p>
          <a:p>
            <a:pPr marL="609600" indent="-609600" algn="just">
              <a:lnSpc>
                <a:spcPct val="80000"/>
              </a:lnSpc>
            </a:pPr>
            <a:r>
              <a:rPr lang="ar-SA" altLang="zh-CN" sz="2400" dirty="0" smtClean="0"/>
              <a:t>جملة هذه المبادئ تسمى الثقافة وتمكننا من التعرف على مجتمع ما بشكل أدق وأوضح. </a:t>
            </a:r>
            <a:endParaRPr lang="ar-TN" altLang="zh-CN" sz="2400" dirty="0" smtClean="0"/>
          </a:p>
          <a:p>
            <a:pPr marL="609600" indent="-609600" algn="just">
              <a:lnSpc>
                <a:spcPct val="80000"/>
              </a:lnSpc>
            </a:pPr>
            <a:r>
              <a:rPr lang="ar-SA" altLang="zh-CN" sz="2400" b="1" u="sng" dirty="0" smtClean="0"/>
              <a:t>تعريف الثقافة </a:t>
            </a:r>
            <a:endParaRPr lang="ar-TN" altLang="zh-CN" sz="2400" b="1" dirty="0" smtClean="0"/>
          </a:p>
          <a:p>
            <a:pPr marL="609600" indent="-609600" algn="just">
              <a:lnSpc>
                <a:spcPct val="80000"/>
              </a:lnSpc>
            </a:pPr>
            <a:r>
              <a:rPr lang="ar-SA" altLang="zh-CN" sz="2400" dirty="0" smtClean="0"/>
              <a:t>في اللغة: اشتُقت من الفعل الثلاثي «ثقف» بمعنى فهم، ورجل ثَقف: أي حاذق، فهم. </a:t>
            </a:r>
          </a:p>
          <a:p>
            <a:pPr marL="609600" indent="-609600" algn="just">
              <a:lnSpc>
                <a:spcPct val="80000"/>
              </a:lnSpc>
            </a:pPr>
            <a:r>
              <a:rPr lang="ar-SA" altLang="zh-CN" sz="2400" dirty="0" smtClean="0"/>
              <a:t>من هذه المعاني نستخلص أن الثقافة في اللغة تعني الحذق والإحاطة وسرعة التعلّم.</a:t>
            </a:r>
          </a:p>
          <a:p>
            <a:pPr marL="609600" indent="-609600" algn="just">
              <a:lnSpc>
                <a:spcPct val="80000"/>
              </a:lnSpc>
            </a:pPr>
            <a:r>
              <a:rPr lang="ar-SA" altLang="zh-CN" sz="2400" dirty="0" smtClean="0"/>
              <a:t>فالثقافة في اللغة لها دلالتان:</a:t>
            </a:r>
          </a:p>
          <a:p>
            <a:pPr marL="609600" indent="-609600" algn="just">
              <a:lnSpc>
                <a:spcPct val="80000"/>
              </a:lnSpc>
            </a:pPr>
            <a:r>
              <a:rPr lang="ar-SA" altLang="zh-CN" sz="2400" dirty="0" smtClean="0"/>
              <a:t>معنى حقيقي، حسي، مثل: إدراك الشيء والحصول عليه، تقويم المعوجّ وتسويته. الملاعبة بالسّيف</a:t>
            </a:r>
          </a:p>
          <a:p>
            <a:pPr marL="609600" indent="-609600" algn="just">
              <a:lnSpc>
                <a:spcPct val="80000"/>
              </a:lnSpc>
            </a:pPr>
            <a:r>
              <a:rPr lang="ar-SA" altLang="zh-CN" sz="2400" dirty="0" smtClean="0"/>
              <a:t>معنى مجازي، معنوي، مثل: الحذق والفطنة والتأدب وسرعة الفهم.</a:t>
            </a:r>
          </a:p>
          <a:p>
            <a:pPr marL="609600" indent="-609600" algn="just">
              <a:lnSpc>
                <a:spcPct val="80000"/>
              </a:lnSpc>
            </a:pPr>
            <a:endParaRPr lang="ar-TN" altLang="zh-CN" sz="2400" b="1" dirty="0" smtClean="0"/>
          </a:p>
          <a:p>
            <a:pPr marL="609600" indent="-609600" algn="just">
              <a:lnSpc>
                <a:spcPct val="80000"/>
              </a:lnSpc>
            </a:pPr>
            <a:endParaRPr lang="ar-SA" altLang="zh-CN" sz="2000" b="1" dirty="0"/>
          </a:p>
        </p:txBody>
      </p:sp>
      <p:pic>
        <p:nvPicPr>
          <p:cNvPr id="163844" name="Picture 4"/>
          <p:cNvPicPr>
            <a:picLocks noGrp="1" noChangeAspect="1" noChangeArrowheads="1"/>
          </p:cNvPicPr>
          <p:nvPr>
            <p:ph sz="half" idx="2"/>
          </p:nvPr>
        </p:nvPicPr>
        <p:blipFill>
          <a:blip r:embed="rId3" cstate="print"/>
          <a:stretch>
            <a:fillRect/>
          </a:stretch>
        </p:blipFill>
        <p:spPr>
          <a:xfrm>
            <a:off x="214282" y="214290"/>
            <a:ext cx="1392238" cy="857843"/>
          </a:xfrm>
          <a:noFill/>
          <a:ln/>
        </p:spPr>
      </p:pic>
      <p:pic>
        <p:nvPicPr>
          <p:cNvPr id="8" name="Picture 4"/>
          <p:cNvPicPr>
            <a:picLocks noChangeAspect="1" noChangeArrowheads="1"/>
          </p:cNvPicPr>
          <p:nvPr/>
        </p:nvPicPr>
        <p:blipFill>
          <a:blip r:embed="rId4" cstate="print"/>
          <a:stretch>
            <a:fillRect/>
          </a:stretch>
        </p:blipFill>
        <p:spPr bwMode="auto">
          <a:xfrm>
            <a:off x="7500958" y="0"/>
            <a:ext cx="1466582" cy="1428736"/>
          </a:xfrm>
          <a:prstGeom prst="rect">
            <a:avLst/>
          </a:prstGeom>
          <a:noFill/>
          <a:ln w="9525">
            <a:noFill/>
            <a:miter lim="800000"/>
            <a:headEnd/>
            <a:tailEnd/>
          </a:ln>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3843">
                                            <p:txEl>
                                              <p:pRg st="0" end="0"/>
                                            </p:txEl>
                                          </p:spTgt>
                                        </p:tgtEl>
                                        <p:attrNameLst>
                                          <p:attrName>style.visibility</p:attrName>
                                        </p:attrNameLst>
                                      </p:cBhvr>
                                      <p:to>
                                        <p:strVal val="visible"/>
                                      </p:to>
                                    </p:set>
                                    <p:animEffect transition="in" filter="blinds(horizontal)">
                                      <p:cBhvr>
                                        <p:cTn id="7" dur="500"/>
                                        <p:tgtEl>
                                          <p:spTgt spid="1638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3843">
                                            <p:txEl>
                                              <p:pRg st="1" end="1"/>
                                            </p:txEl>
                                          </p:spTgt>
                                        </p:tgtEl>
                                        <p:attrNameLst>
                                          <p:attrName>style.visibility</p:attrName>
                                        </p:attrNameLst>
                                      </p:cBhvr>
                                      <p:to>
                                        <p:strVal val="visible"/>
                                      </p:to>
                                    </p:set>
                                    <p:animEffect transition="in" filter="blinds(horizontal)">
                                      <p:cBhvr>
                                        <p:cTn id="12" dur="500"/>
                                        <p:tgtEl>
                                          <p:spTgt spid="1638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63843">
                                            <p:txEl>
                                              <p:pRg st="2" end="2"/>
                                            </p:txEl>
                                          </p:spTgt>
                                        </p:tgtEl>
                                        <p:attrNameLst>
                                          <p:attrName>style.visibility</p:attrName>
                                        </p:attrNameLst>
                                      </p:cBhvr>
                                      <p:to>
                                        <p:strVal val="visible"/>
                                      </p:to>
                                    </p:set>
                                    <p:animEffect transition="in" filter="blinds(horizontal)">
                                      <p:cBhvr>
                                        <p:cTn id="17" dur="500"/>
                                        <p:tgtEl>
                                          <p:spTgt spid="1638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63843">
                                            <p:txEl>
                                              <p:pRg st="3" end="3"/>
                                            </p:txEl>
                                          </p:spTgt>
                                        </p:tgtEl>
                                        <p:attrNameLst>
                                          <p:attrName>style.visibility</p:attrName>
                                        </p:attrNameLst>
                                      </p:cBhvr>
                                      <p:to>
                                        <p:strVal val="visible"/>
                                      </p:to>
                                    </p:set>
                                    <p:animEffect transition="in" filter="blinds(horizontal)">
                                      <p:cBhvr>
                                        <p:cTn id="22" dur="500"/>
                                        <p:tgtEl>
                                          <p:spTgt spid="1638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63843">
                                            <p:txEl>
                                              <p:pRg st="4" end="4"/>
                                            </p:txEl>
                                          </p:spTgt>
                                        </p:tgtEl>
                                        <p:attrNameLst>
                                          <p:attrName>style.visibility</p:attrName>
                                        </p:attrNameLst>
                                      </p:cBhvr>
                                      <p:to>
                                        <p:strVal val="visible"/>
                                      </p:to>
                                    </p:set>
                                    <p:animEffect transition="in" filter="blinds(horizontal)">
                                      <p:cBhvr>
                                        <p:cTn id="27" dur="500"/>
                                        <p:tgtEl>
                                          <p:spTgt spid="1638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63843">
                                            <p:txEl>
                                              <p:pRg st="5" end="5"/>
                                            </p:txEl>
                                          </p:spTgt>
                                        </p:tgtEl>
                                        <p:attrNameLst>
                                          <p:attrName>style.visibility</p:attrName>
                                        </p:attrNameLst>
                                      </p:cBhvr>
                                      <p:to>
                                        <p:strVal val="visible"/>
                                      </p:to>
                                    </p:set>
                                    <p:animEffect transition="in" filter="blinds(horizontal)">
                                      <p:cBhvr>
                                        <p:cTn id="32" dur="500"/>
                                        <p:tgtEl>
                                          <p:spTgt spid="16384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63843">
                                            <p:txEl>
                                              <p:pRg st="6" end="6"/>
                                            </p:txEl>
                                          </p:spTgt>
                                        </p:tgtEl>
                                        <p:attrNameLst>
                                          <p:attrName>style.visibility</p:attrName>
                                        </p:attrNameLst>
                                      </p:cBhvr>
                                      <p:to>
                                        <p:strVal val="visible"/>
                                      </p:to>
                                    </p:set>
                                    <p:animEffect transition="in" filter="blinds(horizontal)">
                                      <p:cBhvr>
                                        <p:cTn id="37" dur="500"/>
                                        <p:tgtEl>
                                          <p:spTgt spid="16384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63843">
                                            <p:txEl>
                                              <p:pRg st="7" end="7"/>
                                            </p:txEl>
                                          </p:spTgt>
                                        </p:tgtEl>
                                        <p:attrNameLst>
                                          <p:attrName>style.visibility</p:attrName>
                                        </p:attrNameLst>
                                      </p:cBhvr>
                                      <p:to>
                                        <p:strVal val="visible"/>
                                      </p:to>
                                    </p:set>
                                    <p:animEffect transition="in" filter="blinds(horizontal)">
                                      <p:cBhvr>
                                        <p:cTn id="42" dur="500"/>
                                        <p:tgtEl>
                                          <p:spTgt spid="16384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63843">
                                            <p:txEl>
                                              <p:pRg st="8" end="8"/>
                                            </p:txEl>
                                          </p:spTgt>
                                        </p:tgtEl>
                                        <p:attrNameLst>
                                          <p:attrName>style.visibility</p:attrName>
                                        </p:attrNameLst>
                                      </p:cBhvr>
                                      <p:to>
                                        <p:strVal val="visible"/>
                                      </p:to>
                                    </p:set>
                                    <p:animEffect transition="in" filter="blinds(horizontal)">
                                      <p:cBhvr>
                                        <p:cTn id="47" dur="500"/>
                                        <p:tgtEl>
                                          <p:spTgt spid="1638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3" cstate="print"/>
          <a:stretch>
            <a:fillRect/>
          </a:stretch>
        </p:blipFill>
        <p:spPr bwMode="auto">
          <a:xfrm>
            <a:off x="214282" y="214290"/>
            <a:ext cx="1465262" cy="902838"/>
          </a:xfrm>
          <a:prstGeom prst="rect">
            <a:avLst/>
          </a:prstGeom>
          <a:noFill/>
          <a:ln w="9525">
            <a:noFill/>
            <a:miter lim="800000"/>
            <a:headEnd/>
            <a:tailEnd/>
          </a:ln>
          <a:effectLst/>
        </p:spPr>
      </p:pic>
      <p:sp>
        <p:nvSpPr>
          <p:cNvPr id="9" name="Content Placeholder 8"/>
          <p:cNvSpPr>
            <a:spLocks noGrp="1"/>
          </p:cNvSpPr>
          <p:nvPr>
            <p:ph sz="half" idx="2"/>
          </p:nvPr>
        </p:nvSpPr>
        <p:spPr>
          <a:xfrm>
            <a:off x="0" y="1357274"/>
            <a:ext cx="8543956" cy="5500726"/>
          </a:xfrm>
        </p:spPr>
        <p:txBody>
          <a:bodyPr/>
          <a:lstStyle/>
          <a:p>
            <a:r>
              <a:rPr lang="ar-SA" sz="2400" dirty="0" smtClean="0"/>
              <a:t>اصطلاحا: لم يدوّن العرب القدامى في هذا العلم، ولم يظهر في الثقافة العربية إلا في القرن الماضي.</a:t>
            </a:r>
          </a:p>
          <a:p>
            <a:r>
              <a:rPr lang="ar-SA" sz="2400" dirty="0" smtClean="0"/>
              <a:t>أما في الفكر الأوروبي فقد ظهر هذا العلم مع بداية الاهتمام بدراسة السلالات البشرية والتعرّف عليها وعلى لغاتها وثقافاتها وآدابها. وقد اشتهر من تعريفات الثقافة تعريف الأنثروبولوجي البريطاني </a:t>
            </a:r>
            <a:r>
              <a:rPr lang="ar-TN" sz="2400" dirty="0" smtClean="0"/>
              <a:t>إدوارد تيلور </a:t>
            </a:r>
            <a:r>
              <a:rPr lang="en-US" sz="2400" dirty="0" smtClean="0"/>
              <a:t>Edward </a:t>
            </a:r>
            <a:r>
              <a:rPr lang="en-US" sz="2400" dirty="0" err="1" smtClean="0"/>
              <a:t>Tylor</a:t>
            </a:r>
            <a:r>
              <a:rPr lang="en-US" sz="2400" dirty="0" smtClean="0"/>
              <a:t> </a:t>
            </a:r>
            <a:r>
              <a:rPr lang="ar-TN" sz="2400" dirty="0" smtClean="0"/>
              <a:t> </a:t>
            </a:r>
            <a:r>
              <a:rPr lang="ar-SA" sz="2400" dirty="0" smtClean="0"/>
              <a:t>(1871) إذ يقول: </a:t>
            </a:r>
            <a:r>
              <a:rPr lang="ar-TN" sz="2400" dirty="0" smtClean="0"/>
              <a:t>”الثّقافة هي الكلّ المركّب الّذي يشمل المعرفة والعقائد والفنّ والأخلاق والقانون والعرف وكلّ القدرات والعادات الأخرى الّتي يكتسبها الإنسان بصفته عضوا في مجتمع ما“.</a:t>
            </a:r>
            <a:endParaRPr lang="ar-SA" sz="2400" dirty="0" smtClean="0"/>
          </a:p>
          <a:p>
            <a:r>
              <a:rPr lang="ar-SA" sz="2400" dirty="0" smtClean="0"/>
              <a:t>من هذا التعريف الدقيق اشتقت منظمة اليونسكو تعريف الثقافة في مؤتمر مدينة مكسيكو سيتي سنة 1982 وقد جاء فيه «الثقافة بمعناها الواسع يمكن أن ينظر إليها على أنها جميع السمات الروحية والمادية والفكرية والعاطفية التي تميز مجتمعا بعينه أو فئة اجتماعية بعينها. وهي تشمل الفنون والآداب وطرائق الحياة، كما تشمل الحقوق الأساسية للإنسان ونظم القيم والتقاليد والمعتقدات». </a:t>
            </a:r>
            <a:r>
              <a:rPr lang="ar-TN" sz="2400" dirty="0" smtClean="0"/>
              <a:t> </a:t>
            </a:r>
          </a:p>
        </p:txBody>
      </p:sp>
      <p:pic>
        <p:nvPicPr>
          <p:cNvPr id="10" name="Picture 4"/>
          <p:cNvPicPr>
            <a:picLocks noChangeAspect="1" noChangeArrowheads="1"/>
          </p:cNvPicPr>
          <p:nvPr/>
        </p:nvPicPr>
        <p:blipFill>
          <a:blip r:embed="rId4" cstate="print"/>
          <a:stretch>
            <a:fillRect/>
          </a:stretch>
        </p:blipFill>
        <p:spPr bwMode="auto">
          <a:xfrm>
            <a:off x="7500958" y="0"/>
            <a:ext cx="1466582" cy="1428736"/>
          </a:xfrm>
          <a:prstGeom prst="rect">
            <a:avLst/>
          </a:prstGeom>
          <a:noFill/>
          <a:ln w="9525">
            <a:noFill/>
            <a:miter lim="800000"/>
            <a:headEnd/>
            <a:tailEnd/>
          </a:ln>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linds(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blinds(horizontal)">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4525963"/>
          </a:xfrm>
        </p:spPr>
        <p:txBody>
          <a:bodyPr/>
          <a:lstStyle/>
          <a:p>
            <a:pPr algn="just">
              <a:buFontTx/>
              <a:buNone/>
            </a:pPr>
            <a:r>
              <a:rPr lang="ar-SA" sz="2400" dirty="0" smtClean="0"/>
              <a:t>ومن </a:t>
            </a:r>
            <a:r>
              <a:rPr lang="ar-SA" sz="2400" dirty="0" err="1" smtClean="0"/>
              <a:t>الت</a:t>
            </a:r>
            <a:r>
              <a:rPr lang="ar-TN" sz="2400" dirty="0" smtClean="0"/>
              <a:t>ّ</a:t>
            </a:r>
            <a:r>
              <a:rPr lang="ar-SA" sz="2400" dirty="0" err="1" smtClean="0"/>
              <a:t>عريفات</a:t>
            </a:r>
            <a:r>
              <a:rPr lang="ar-SA" sz="2400" dirty="0" smtClean="0"/>
              <a:t> الخاص</a:t>
            </a:r>
            <a:r>
              <a:rPr lang="ar-TN" sz="2400" dirty="0" err="1" smtClean="0"/>
              <a:t>ّة</a:t>
            </a:r>
            <a:r>
              <a:rPr lang="ar-TN" sz="2400" dirty="0" smtClean="0"/>
              <a:t> للثّقافة نجد:</a:t>
            </a:r>
          </a:p>
          <a:p>
            <a:pPr algn="just">
              <a:buFontTx/>
              <a:buChar char="-"/>
            </a:pPr>
            <a:r>
              <a:rPr lang="ar-TN" sz="2400" dirty="0" smtClean="0"/>
              <a:t>تعريف</a:t>
            </a:r>
            <a:r>
              <a:rPr lang="ar-SA" sz="2400" dirty="0" smtClean="0"/>
              <a:t> المنظمة العربية للتربية والثقافة والعلوم التابعة لجامعة الدول العربية بقولها</a:t>
            </a:r>
            <a:r>
              <a:rPr lang="ar-TN" sz="2400" dirty="0" smtClean="0"/>
              <a:t>:</a:t>
            </a:r>
            <a:r>
              <a:rPr lang="ar-SA" sz="2400" dirty="0" smtClean="0"/>
              <a:t> «</a:t>
            </a:r>
            <a:r>
              <a:rPr lang="ar-TN" sz="2400" b="1" dirty="0" smtClean="0"/>
              <a:t>ال</a:t>
            </a:r>
            <a:r>
              <a:rPr lang="ar-SA" sz="2400" b="1" dirty="0" smtClean="0"/>
              <a:t>ثّقافة تشمل مجموع النشاط الفكري والفني بمعناهما الواسع وما يتصل بهما من المهارات أو يعين عليهما من الوسائل فهي موصولة الروابط بجميع أوجه النشاط الاجتماعي الأخرى، متأثرة بها، معينة عليها، مستعينة بها»</a:t>
            </a:r>
            <a:r>
              <a:rPr lang="ar-TN" sz="2400" dirty="0" smtClean="0"/>
              <a:t>.</a:t>
            </a:r>
          </a:p>
          <a:p>
            <a:pPr algn="just">
              <a:buFontTx/>
              <a:buChar char="-"/>
            </a:pPr>
            <a:r>
              <a:rPr lang="ar-SA" sz="2400" dirty="0" smtClean="0"/>
              <a:t>وذهب مالك بن نبي إلى تعريفها بقوله «</a:t>
            </a:r>
            <a:r>
              <a:rPr lang="ar-SA" sz="2400" b="1" dirty="0" smtClean="0"/>
              <a:t>هي مجموعة من الصفات الخلقية والقيم الاجتماعية التي تؤثر في الفرد منذ ولادته وتصبح لا شعوريا العلاقة التي تربط سلوكه بأسلوب الحياة في الوسط الذي ولد فيه، فهي على هذا التعريف: المحيط الذي يشكل فيه الفرد طباعه وشخصيته»</a:t>
            </a:r>
            <a:endParaRPr lang="de-DE" sz="2400" b="1"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500"/>
                                        <p:tgtEl>
                                          <p:spTgt spid="194563">
                                            <p:txEl>
                                              <p:pRg st="0" end="0"/>
                                            </p:txEl>
                                          </p:spTgt>
                                        </p:tgtEl>
                                      </p:cBhvr>
                                    </p:animEffect>
                                    <p:anim calcmode="lin" valueType="num">
                                      <p:cBhvr>
                                        <p:cTn id="8"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945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4563">
                                            <p:txEl>
                                              <p:pRg st="1" end="1"/>
                                            </p:txEl>
                                          </p:spTgt>
                                        </p:tgtEl>
                                        <p:attrNameLst>
                                          <p:attrName>style.visibility</p:attrName>
                                        </p:attrNameLst>
                                      </p:cBhvr>
                                      <p:to>
                                        <p:strVal val="visible"/>
                                      </p:to>
                                    </p:set>
                                    <p:animEffect transition="in" filter="fade">
                                      <p:cBhvr>
                                        <p:cTn id="14" dur="500"/>
                                        <p:tgtEl>
                                          <p:spTgt spid="194563">
                                            <p:txEl>
                                              <p:pRg st="1" end="1"/>
                                            </p:txEl>
                                          </p:spTgt>
                                        </p:tgtEl>
                                      </p:cBhvr>
                                    </p:animEffect>
                                    <p:anim calcmode="lin" valueType="num">
                                      <p:cBhvr>
                                        <p:cTn id="15"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945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4563">
                                            <p:txEl>
                                              <p:pRg st="2" end="2"/>
                                            </p:txEl>
                                          </p:spTgt>
                                        </p:tgtEl>
                                        <p:attrNameLst>
                                          <p:attrName>style.visibility</p:attrName>
                                        </p:attrNameLst>
                                      </p:cBhvr>
                                      <p:to>
                                        <p:strVal val="visible"/>
                                      </p:to>
                                    </p:set>
                                    <p:animEffect transition="in" filter="fade">
                                      <p:cBhvr>
                                        <p:cTn id="21" dur="500"/>
                                        <p:tgtEl>
                                          <p:spTgt spid="194563">
                                            <p:txEl>
                                              <p:pRg st="2" end="2"/>
                                            </p:txEl>
                                          </p:spTgt>
                                        </p:tgtEl>
                                      </p:cBhvr>
                                    </p:animEffect>
                                    <p:anim calcmode="lin" valueType="num">
                                      <p:cBhvr>
                                        <p:cTn id="22"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9456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357158" y="1142984"/>
            <a:ext cx="8435975" cy="5357850"/>
          </a:xfrm>
        </p:spPr>
        <p:txBody>
          <a:bodyPr/>
          <a:lstStyle/>
          <a:p>
            <a:pPr algn="just">
              <a:buFontTx/>
              <a:buNone/>
            </a:pPr>
            <a:r>
              <a:rPr lang="ar-SA" sz="2400" dirty="0" smtClean="0"/>
              <a:t>تعريف علم </a:t>
            </a:r>
            <a:r>
              <a:rPr lang="ar-SA" sz="2400" dirty="0" err="1" smtClean="0"/>
              <a:t>الث</a:t>
            </a:r>
            <a:r>
              <a:rPr lang="ar-TN" sz="2400" dirty="0" smtClean="0"/>
              <a:t>ّ</a:t>
            </a:r>
            <a:r>
              <a:rPr lang="ar-SA" sz="2400" dirty="0" err="1" smtClean="0"/>
              <a:t>قافة</a:t>
            </a:r>
            <a:r>
              <a:rPr lang="ar-SA" sz="2400" dirty="0" smtClean="0"/>
              <a:t> الإسلامي</a:t>
            </a:r>
            <a:r>
              <a:rPr lang="ar-TN" sz="2400" dirty="0" err="1" smtClean="0"/>
              <a:t>ّة</a:t>
            </a:r>
            <a:r>
              <a:rPr lang="ar-TN" sz="2400" dirty="0" smtClean="0"/>
              <a:t>.</a:t>
            </a:r>
          </a:p>
          <a:p>
            <a:pPr algn="just">
              <a:buFontTx/>
              <a:buNone/>
            </a:pPr>
            <a:r>
              <a:rPr lang="ar-SA" sz="2400" dirty="0" smtClean="0"/>
              <a:t>      </a:t>
            </a:r>
            <a:r>
              <a:rPr lang="ar-SA" sz="2400" dirty="0" err="1" smtClean="0"/>
              <a:t>تبي</a:t>
            </a:r>
            <a:r>
              <a:rPr lang="ar-TN" sz="2400" dirty="0" smtClean="0"/>
              <a:t>ّن من هذه التّعريفات أنّ الثّقافة بمعناها النّوعي ذات خصوصيّة، فلكلّ أمّة ثقافة تخصّها. وتعود هذه الخصوصيّة للمحتوى المكوّن لهذه الثّقافة أو إلى المحاور الّتي تتناولها الثّقافة بعد أن تحوّل هذا المصطلح إلى علم نتيجة الاتّجاه المعاصر في الفكر الإنساني إلى التّحديد والتّخصيص في دراسة المعارف وتصنيف المعلومات، حتّى يكون لكلّ علم محتوى خاصّ </a:t>
            </a:r>
            <a:r>
              <a:rPr lang="ar-TN" sz="2400" dirty="0" err="1" smtClean="0"/>
              <a:t>به</a:t>
            </a:r>
            <a:r>
              <a:rPr lang="ar-TN" sz="2400" dirty="0" smtClean="0"/>
              <a:t> ومحاور خاصّة </a:t>
            </a:r>
            <a:r>
              <a:rPr lang="ar-TN" sz="2400" dirty="0" err="1" smtClean="0"/>
              <a:t>به</a:t>
            </a:r>
            <a:r>
              <a:rPr lang="ar-TN" sz="2400" dirty="0" smtClean="0"/>
              <a:t>.  </a:t>
            </a:r>
          </a:p>
          <a:p>
            <a:pPr algn="just">
              <a:buFontTx/>
              <a:buNone/>
            </a:pPr>
            <a:r>
              <a:rPr lang="ar-TN" sz="2400" dirty="0" smtClean="0"/>
              <a:t>       وتبيّن</a:t>
            </a:r>
            <a:r>
              <a:rPr lang="ar-SA" sz="2400" dirty="0" smtClean="0"/>
              <a:t> أيضا أنّ هذه التعريفات تجعل الثقافة ظواهر عقدية وفكرية واجتماعية بما ت وتقاليد وقيم ومعايير للضبط الاجتماعي.</a:t>
            </a:r>
          </a:p>
          <a:p>
            <a:pPr algn="just">
              <a:buFontTx/>
              <a:buNone/>
            </a:pPr>
            <a:r>
              <a:rPr lang="ar-TN" sz="2400" dirty="0" smtClean="0"/>
              <a:t>-</a:t>
            </a:r>
            <a:r>
              <a:rPr lang="ar-SA" sz="2400" dirty="0" smtClean="0"/>
              <a:t> والذي يهمنا من تعريفات الغربيين للثقافة الأوصاف العامة، وتحديد المعنى العام لها، إذ يغلب على تعريفاتهم أنها وصف لواقع المجتمعات البشرية. أما أحكامهم على الثقافات فلا نقبل منها إلا ما وافق أحكامنا، لأن الحكم على الثقافة جزء من الثقافة. </a:t>
            </a:r>
            <a:endParaRPr lang="de-DE" sz="2400" dirty="0"/>
          </a:p>
        </p:txBody>
      </p:sp>
      <p:pic>
        <p:nvPicPr>
          <p:cNvPr id="7" name="Picture 4"/>
          <p:cNvPicPr>
            <a:picLocks noChangeAspect="1" noChangeArrowheads="1"/>
          </p:cNvPicPr>
          <p:nvPr/>
        </p:nvPicPr>
        <p:blipFill>
          <a:blip r:embed="rId4"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9" name="Left Arrow 8"/>
          <p:cNvSpPr/>
          <p:nvPr/>
        </p:nvSpPr>
        <p:spPr>
          <a:xfrm>
            <a:off x="8358214" y="1785926"/>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
        <p:nvSpPr>
          <p:cNvPr id="10" name="Left Arrow 9"/>
          <p:cNvSpPr/>
          <p:nvPr/>
        </p:nvSpPr>
        <p:spPr>
          <a:xfrm>
            <a:off x="8358214" y="3714752"/>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Tree>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blinds(horizontal)">
                                      <p:cBhvr>
                                        <p:cTn id="7" dur="5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blinds(horizontal)">
                                      <p:cBhvr>
                                        <p:cTn id="12" dur="5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blinds(horizontal)">
                                      <p:cBhvr>
                                        <p:cTn id="17" dur="5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blinds(horizontal)">
                                      <p:cBhvr>
                                        <p:cTn id="22" dur="5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4525963"/>
          </a:xfrm>
        </p:spPr>
        <p:txBody>
          <a:bodyPr/>
          <a:lstStyle/>
          <a:p>
            <a:pPr algn="just">
              <a:buFontTx/>
              <a:buNone/>
            </a:pPr>
            <a:r>
              <a:rPr lang="ar-SA" sz="2400" dirty="0" smtClean="0"/>
              <a:t>2- </a:t>
            </a:r>
            <a:r>
              <a:rPr lang="ar-SA" sz="2400" b="1" dirty="0" smtClean="0"/>
              <a:t>دواعي الاهتمام بالثقافة في المجتمعات الغربية:</a:t>
            </a:r>
          </a:p>
          <a:p>
            <a:pPr algn="just">
              <a:buFontTx/>
              <a:buNone/>
            </a:pPr>
            <a:r>
              <a:rPr lang="ar-SA" sz="2400" dirty="0"/>
              <a:t>	</a:t>
            </a:r>
            <a:r>
              <a:rPr lang="ar-SA" sz="2400" dirty="0" smtClean="0"/>
              <a:t>بعد الحروب الصليبية والفتوحات العثمانية في أوروبا الشرقية والتطور الكبير للحضارة العربية الإسلامية في الأندلس بدأ الغرب يكتشفون تخلّفهم مقارنة بالشعوب الإسلامية فأرادوا التعرّف إليها عن كثب والبحث في مقوّمات تقدّمها مما جعل العقل الأوروبي ينفتح على التفكير العلمي والحرية. وكانت نتيجتها ظهور الحركة الإصلاحيّة في الديانة النصرانية التي قادها مارتن لوثر وشكل البروتستانتية. وقد واجهت هذه الحركة الإصلاحية الكنيسة الكاثوليكية الرومانية التقليدية فساهمت في ظهور الدول الأوروبية القطرية. وبحث المفكرون والمثقفون في الروابط التي تميز كل مجتمع عن غيره فوجدوها في اللغة والقيم والعادات والتقاليد. وهذه هي جملة مقومات الثقافة.</a:t>
            </a:r>
          </a:p>
          <a:p>
            <a:pPr algn="just">
              <a:buFontTx/>
              <a:buNone/>
            </a:pPr>
            <a:r>
              <a:rPr lang="ar-SA" sz="2400" dirty="0" smtClean="0"/>
              <a:t>	ثم تقدمت المجتمعات الأوروبية على كل المستويات وصارت هذه الدول استعمارية.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p:cTn id="7" dur="500" fill="hold"/>
                                        <p:tgtEl>
                                          <p:spTgt spid="19456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9456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9456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94563">
                                            <p:txEl>
                                              <p:pRg st="1" end="1"/>
                                            </p:txEl>
                                          </p:spTgt>
                                        </p:tgtEl>
                                        <p:attrNameLst>
                                          <p:attrName>style.visibility</p:attrName>
                                        </p:attrNameLst>
                                      </p:cBhvr>
                                      <p:to>
                                        <p:strVal val="visible"/>
                                      </p:to>
                                    </p:set>
                                    <p:anim calcmode="lin" valueType="num">
                                      <p:cBhvr>
                                        <p:cTn id="14" dur="500" fill="hold"/>
                                        <p:tgtEl>
                                          <p:spTgt spid="19456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9456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9456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94563">
                                            <p:txEl>
                                              <p:pRg st="2" end="2"/>
                                            </p:txEl>
                                          </p:spTgt>
                                        </p:tgtEl>
                                        <p:attrNameLst>
                                          <p:attrName>style.visibility</p:attrName>
                                        </p:attrNameLst>
                                      </p:cBhvr>
                                      <p:to>
                                        <p:strVal val="visible"/>
                                      </p:to>
                                    </p:set>
                                    <p:anim calcmode="lin" valueType="num">
                                      <p:cBhvr>
                                        <p:cTn id="21" dur="500" fill="hold"/>
                                        <p:tgtEl>
                                          <p:spTgt spid="19456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9456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4525963"/>
          </a:xfrm>
        </p:spPr>
        <p:txBody>
          <a:bodyPr/>
          <a:lstStyle/>
          <a:p>
            <a:pPr algn="just">
              <a:buFontTx/>
              <a:buNone/>
            </a:pPr>
            <a:r>
              <a:rPr lang="ar-SA" sz="2400" b="1" dirty="0" smtClean="0"/>
              <a:t>تعريف الثقافة الإسلامية</a:t>
            </a:r>
          </a:p>
          <a:p>
            <a:pPr algn="just">
              <a:buFontTx/>
              <a:buNone/>
            </a:pPr>
            <a:r>
              <a:rPr lang="ar-SA" sz="2400" dirty="0" smtClean="0"/>
              <a:t>هناك جملة من التعريفات المختلفة للثقافة وأهم ما يميزها توجهان:</a:t>
            </a:r>
          </a:p>
          <a:p>
            <a:pPr algn="just">
              <a:buFontTx/>
              <a:buNone/>
            </a:pPr>
            <a:r>
              <a:rPr lang="ar-SA" sz="2400" dirty="0" smtClean="0"/>
              <a:t>1- </a:t>
            </a:r>
            <a:r>
              <a:rPr lang="ar-SA" sz="2400" b="1" dirty="0" smtClean="0"/>
              <a:t>تعريف يتجه بالثقافة الإسلامية وجهة النظرية المعرفية والتصورات الكلية عن الإسلام. </a:t>
            </a:r>
            <a:r>
              <a:rPr lang="ar-SA" sz="2400" dirty="0" smtClean="0"/>
              <a:t>ومن أعلام هذا الاتجاه عز الدين التميمي وعبد الكريم عثمان ورجب شهوان. ولكن هذا التوج قاصر لأنه يجعل الثقافة الإسلامية نظرية معرفة ومعلومات </a:t>
            </a:r>
            <a:endParaRPr lang="ar-SA" sz="2400" b="1" dirty="0" smtClean="0"/>
          </a:p>
          <a:p>
            <a:pPr algn="just">
              <a:buFontTx/>
              <a:buNone/>
            </a:pPr>
            <a:r>
              <a:rPr lang="ar-SA" sz="2400" b="1" dirty="0" smtClean="0"/>
              <a:t>2- تعريف يتجه بالثقافة الإسلامية إلى النظرية السلوكية. </a:t>
            </a:r>
            <a:r>
              <a:rPr lang="ar-SA" sz="2400" dirty="0" smtClean="0"/>
              <a:t>ومن أعلام هذا الاتجاه مالك بن نبي وعمر الأشقر وعزمي السيّد. وقد ركزوا على الشخصية والسلوك أساسا.</a:t>
            </a:r>
          </a:p>
          <a:p>
            <a:pPr algn="just">
              <a:buFontTx/>
              <a:buNone/>
            </a:pPr>
            <a:r>
              <a:rPr lang="ar-SA" sz="2400" dirty="0" smtClean="0"/>
              <a:t>3- </a:t>
            </a:r>
            <a:r>
              <a:rPr lang="ar-SA" sz="2400" b="1" dirty="0" smtClean="0"/>
              <a:t>التعريف المختار: هو ما ينسجم مع مون الثقافة نظرية للسلوك والقيم والعلاقات الاجتماعية. فتكون الثقافة الإسلامية: </a:t>
            </a:r>
            <a:r>
              <a:rPr lang="ar-SA" sz="2400" b="1" u="sng" dirty="0" smtClean="0"/>
              <a:t>الحالة الاجتماعية الواقعية التي تستمد قيمها واتجاهاتها ومظاهر سلوكها من الإسلام عقيدة وشريعة.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330417970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428736"/>
            <a:ext cx="8435975" cy="5240624"/>
          </a:xfrm>
        </p:spPr>
        <p:txBody>
          <a:bodyPr/>
          <a:lstStyle/>
          <a:p>
            <a:pPr algn="just">
              <a:buFontTx/>
              <a:buNone/>
            </a:pPr>
            <a:r>
              <a:rPr lang="ar-SA" sz="2400" dirty="0" smtClean="0"/>
              <a:t>ويشمل هذا التعريف جملة من المقومات فهي:</a:t>
            </a:r>
          </a:p>
          <a:p>
            <a:pPr algn="just">
              <a:buFontTx/>
              <a:buNone/>
            </a:pPr>
            <a:r>
              <a:rPr lang="ar-SA" sz="2400" dirty="0" smtClean="0"/>
              <a:t>        حالة واقعية</a:t>
            </a:r>
          </a:p>
          <a:p>
            <a:pPr algn="just">
              <a:buFontTx/>
              <a:buNone/>
            </a:pPr>
            <a:r>
              <a:rPr lang="ar-SA" sz="2400" dirty="0" smtClean="0"/>
              <a:t>       تستمد مقوماتها من الإسلام</a:t>
            </a:r>
          </a:p>
          <a:p>
            <a:pPr algn="just">
              <a:buFontTx/>
              <a:buNone/>
            </a:pPr>
            <a:r>
              <a:rPr lang="ar-SA" sz="2400" dirty="0" smtClean="0"/>
              <a:t>وتتألف هذه الحالة الواقعية من:</a:t>
            </a:r>
          </a:p>
          <a:p>
            <a:pPr algn="just">
              <a:buFontTx/>
              <a:buNone/>
            </a:pPr>
            <a:r>
              <a:rPr lang="ar-SA" sz="2400" dirty="0" smtClean="0"/>
              <a:t>       </a:t>
            </a:r>
            <a:r>
              <a:rPr lang="ar-SA" sz="2400" b="1" dirty="0" smtClean="0"/>
              <a:t>القيم: </a:t>
            </a:r>
            <a:r>
              <a:rPr lang="ar-SA" sz="2400" dirty="0" smtClean="0"/>
              <a:t>وهي المعايير الأساسية العامة للحسن والقبح والحق والباطل والخير والشر والحلال والحرم والإيمان والكفر</a:t>
            </a:r>
          </a:p>
          <a:p>
            <a:pPr algn="just">
              <a:buFontTx/>
              <a:buNone/>
            </a:pPr>
            <a:r>
              <a:rPr lang="ar-SA" sz="2400" b="1" dirty="0" smtClean="0"/>
              <a:t>        الاتجاهات: </a:t>
            </a:r>
            <a:r>
              <a:rPr lang="ar-SA" sz="2400" dirty="0" smtClean="0"/>
              <a:t>الميول والرغبات المحمودة وغير المحمودة</a:t>
            </a:r>
            <a:endParaRPr lang="ar-SA" sz="2400" b="1" dirty="0" smtClean="0"/>
          </a:p>
          <a:p>
            <a:pPr algn="just">
              <a:buFontTx/>
              <a:buNone/>
            </a:pPr>
            <a:r>
              <a:rPr lang="ar-SA" sz="2400" dirty="0" smtClean="0"/>
              <a:t>       </a:t>
            </a:r>
            <a:r>
              <a:rPr lang="ar-SA" sz="2400" b="1" dirty="0" smtClean="0"/>
              <a:t>مظاهر السلوك</a:t>
            </a:r>
            <a:r>
              <a:rPr lang="ar-SA" sz="2400" dirty="0" smtClean="0"/>
              <a:t>: الأخلاق الاجتماعية التي يمارسها الفرد في المجتمع كالتعاون وا</a:t>
            </a:r>
          </a:p>
          <a:p>
            <a:pPr algn="just">
              <a:buFontTx/>
              <a:buNone/>
            </a:pPr>
            <a:r>
              <a:rPr lang="ar-SA" sz="2400" dirty="0"/>
              <a:t>	</a:t>
            </a:r>
            <a:r>
              <a:rPr lang="ar-SA" sz="2400" dirty="0" smtClean="0"/>
              <a:t>لإيثار والأخوة والألفة والتضحية...</a:t>
            </a:r>
          </a:p>
          <a:p>
            <a:pPr algn="just">
              <a:buFontTx/>
              <a:buNone/>
            </a:pPr>
            <a:r>
              <a:rPr lang="ar-SA" sz="2400" dirty="0" smtClean="0"/>
              <a:t>وقد عرض الإسلام صورة كاملة للثقافة الإسلامية، ونظّم الحياة الإنسانية في جوانبها الاعتقادية والفكرية والسلوكية والأخلاقية والانفعالية والوجدانية. وقدم من خلال الكتاب والسنة نموذجا متكاملا للسلوك البشري </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5" name="Left Arrow 4"/>
          <p:cNvSpPr/>
          <p:nvPr/>
        </p:nvSpPr>
        <p:spPr>
          <a:xfrm>
            <a:off x="8240722" y="2060848"/>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
        <p:nvSpPr>
          <p:cNvPr id="6" name="Left Arrow 5"/>
          <p:cNvSpPr/>
          <p:nvPr/>
        </p:nvSpPr>
        <p:spPr>
          <a:xfrm>
            <a:off x="8294936" y="2566044"/>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
        <p:nvSpPr>
          <p:cNvPr id="9" name="Left Arrow 8"/>
          <p:cNvSpPr/>
          <p:nvPr/>
        </p:nvSpPr>
        <p:spPr>
          <a:xfrm>
            <a:off x="8294936" y="3357562"/>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
        <p:nvSpPr>
          <p:cNvPr id="10" name="Left Arrow 9"/>
          <p:cNvSpPr/>
          <p:nvPr/>
        </p:nvSpPr>
        <p:spPr>
          <a:xfrm>
            <a:off x="8243183" y="4215559"/>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
        <p:nvSpPr>
          <p:cNvPr id="11" name="Left Arrow 10"/>
          <p:cNvSpPr/>
          <p:nvPr/>
        </p:nvSpPr>
        <p:spPr>
          <a:xfrm>
            <a:off x="8288423" y="4628894"/>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Tree>
    <p:extLst>
      <p:ext uri="{BB962C8B-B14F-4D97-AF65-F5344CB8AC3E}">
        <p14:creationId xmlns:p14="http://schemas.microsoft.com/office/powerpoint/2010/main" val="91540715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563">
                                            <p:txEl>
                                              <p:pRg st="5" end="5"/>
                                            </p:txEl>
                                          </p:spTgt>
                                        </p:tgtEl>
                                        <p:attrNameLst>
                                          <p:attrName>style.visibility</p:attrName>
                                        </p:attrNameLst>
                                      </p:cBhvr>
                                      <p:to>
                                        <p:strVal val="visible"/>
                                      </p:to>
                                    </p:set>
                                    <p:anim calcmode="lin" valueType="num">
                                      <p:cBhvr additive="base">
                                        <p:cTn id="37" dur="500" fill="hold"/>
                                        <p:tgtEl>
                                          <p:spTgt spid="19456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56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4563">
                                            <p:txEl>
                                              <p:pRg st="6" end="6"/>
                                            </p:txEl>
                                          </p:spTgt>
                                        </p:tgtEl>
                                        <p:attrNameLst>
                                          <p:attrName>style.visibility</p:attrName>
                                        </p:attrNameLst>
                                      </p:cBhvr>
                                      <p:to>
                                        <p:strVal val="visible"/>
                                      </p:to>
                                    </p:set>
                                    <p:anim calcmode="lin" valueType="num">
                                      <p:cBhvr additive="base">
                                        <p:cTn id="43" dur="500" fill="hold"/>
                                        <p:tgtEl>
                                          <p:spTgt spid="19456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9456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94563">
                                            <p:txEl>
                                              <p:pRg st="7" end="7"/>
                                            </p:txEl>
                                          </p:spTgt>
                                        </p:tgtEl>
                                        <p:attrNameLst>
                                          <p:attrName>style.visibility</p:attrName>
                                        </p:attrNameLst>
                                      </p:cBhvr>
                                      <p:to>
                                        <p:strVal val="visible"/>
                                      </p:to>
                                    </p:set>
                                    <p:anim calcmode="lin" valueType="num">
                                      <p:cBhvr additive="base">
                                        <p:cTn id="49" dur="500" fill="hold"/>
                                        <p:tgtEl>
                                          <p:spTgt spid="19456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9456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94563">
                                            <p:txEl>
                                              <p:pRg st="8" end="8"/>
                                            </p:txEl>
                                          </p:spTgt>
                                        </p:tgtEl>
                                        <p:attrNameLst>
                                          <p:attrName>style.visibility</p:attrName>
                                        </p:attrNameLst>
                                      </p:cBhvr>
                                      <p:to>
                                        <p:strVal val="visible"/>
                                      </p:to>
                                    </p:set>
                                    <p:anim calcmode="lin" valueType="num">
                                      <p:cBhvr additive="base">
                                        <p:cTn id="55" dur="500" fill="hold"/>
                                        <p:tgtEl>
                                          <p:spTgt spid="19456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9456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428736"/>
            <a:ext cx="8435975" cy="5312632"/>
          </a:xfrm>
        </p:spPr>
        <p:txBody>
          <a:bodyPr/>
          <a:lstStyle/>
          <a:p>
            <a:pPr algn="just">
              <a:buFontTx/>
              <a:buNone/>
            </a:pPr>
            <a:r>
              <a:rPr lang="ar-SA" sz="2400" b="1" u="sng" dirty="0" smtClean="0"/>
              <a:t>موضوعات الثقافة الإسلامية </a:t>
            </a:r>
          </a:p>
          <a:p>
            <a:pPr algn="just">
              <a:buFontTx/>
              <a:buNone/>
            </a:pPr>
            <a:r>
              <a:rPr lang="ar-SA" sz="2400" dirty="0" smtClean="0"/>
              <a:t>تشمل موضوعات الثقافة الإسلامية مختلف أوجه الحياة الإنسانيّة. وهذه الموضوعات هي:</a:t>
            </a:r>
          </a:p>
          <a:p>
            <a:pPr algn="just">
              <a:buFontTx/>
              <a:buChar char="-"/>
            </a:pPr>
            <a:r>
              <a:rPr lang="ar-SA" sz="2400" b="1" dirty="0" smtClean="0"/>
              <a:t>العقيدة الإسلامية </a:t>
            </a:r>
            <a:r>
              <a:rPr lang="ar-SA" sz="2400" dirty="0" smtClean="0"/>
              <a:t>بكل مقوماتها</a:t>
            </a:r>
          </a:p>
          <a:p>
            <a:pPr algn="just">
              <a:buFontTx/>
              <a:buChar char="-"/>
            </a:pPr>
            <a:r>
              <a:rPr lang="ar-SA" sz="2400" b="1" dirty="0" smtClean="0"/>
              <a:t>الشعائر التعبدية </a:t>
            </a:r>
            <a:r>
              <a:rPr lang="ar-SA" sz="2400" dirty="0" smtClean="0"/>
              <a:t>بكل أركانها</a:t>
            </a:r>
          </a:p>
          <a:p>
            <a:pPr algn="just">
              <a:buFontTx/>
              <a:buChar char="-"/>
            </a:pPr>
            <a:r>
              <a:rPr lang="ar-SA" sz="2400" b="1" dirty="0" smtClean="0"/>
              <a:t>التشريعات القانونية </a:t>
            </a:r>
            <a:r>
              <a:rPr lang="ar-SA" sz="2400" dirty="0" smtClean="0"/>
              <a:t>بكل أنظمتها</a:t>
            </a:r>
          </a:p>
          <a:p>
            <a:pPr algn="just">
              <a:buFontTx/>
              <a:buChar char="-"/>
            </a:pPr>
            <a:r>
              <a:rPr lang="ar-SA" sz="2400" dirty="0" smtClean="0"/>
              <a:t>ا</a:t>
            </a:r>
            <a:r>
              <a:rPr lang="ar-SA" sz="2400" b="1" dirty="0" smtClean="0"/>
              <a:t>لأخلاق</a:t>
            </a:r>
            <a:r>
              <a:rPr lang="ar-SA" sz="2400" dirty="0" smtClean="0"/>
              <a:t>: أي قواعد السلوك</a:t>
            </a:r>
          </a:p>
          <a:p>
            <a:pPr algn="just">
              <a:buFontTx/>
              <a:buChar char="-"/>
            </a:pPr>
            <a:r>
              <a:rPr lang="ar-SA" sz="2400" b="1" dirty="0" smtClean="0"/>
              <a:t>تحليل الواقع الثقافي</a:t>
            </a:r>
          </a:p>
          <a:p>
            <a:pPr algn="just">
              <a:buFontTx/>
              <a:buChar char="-"/>
            </a:pPr>
            <a:r>
              <a:rPr lang="ar-SA" sz="2400" b="1" dirty="0" smtClean="0"/>
              <a:t>التعرف على أسباب الضعف الثقافي</a:t>
            </a:r>
          </a:p>
          <a:p>
            <a:pPr algn="just">
              <a:buFontTx/>
              <a:buChar char="-"/>
            </a:pPr>
            <a:r>
              <a:rPr lang="ar-SA" sz="2400" b="1" dirty="0" smtClean="0"/>
              <a:t>المشكلات والقضايا</a:t>
            </a:r>
            <a:r>
              <a:rPr lang="ar-SA" sz="2400" dirty="0" smtClean="0"/>
              <a:t>: مثل مشكلة التخلف والموارد والبطالة....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91540715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fade">
                                      <p:cBhvr>
                                        <p:cTn id="47" dur="2000"/>
                                        <p:tgtEl>
                                          <p:spTgt spid="1945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00600"/>
          </a:xfrm>
        </p:spPr>
        <p:txBody>
          <a:bodyPr/>
          <a:lstStyle/>
          <a:p>
            <a:pPr algn="just">
              <a:buFontTx/>
              <a:buNone/>
            </a:pPr>
            <a:r>
              <a:rPr lang="ar-SA" sz="2400" b="1" u="sng" dirty="0" smtClean="0"/>
              <a:t>وظيفة الثقافة الإسلامية وأهدافها</a:t>
            </a:r>
          </a:p>
          <a:p>
            <a:pPr algn="just">
              <a:buFontTx/>
              <a:buNone/>
            </a:pPr>
            <a:r>
              <a:rPr lang="ar-SA" sz="2400" b="1" dirty="0" smtClean="0"/>
              <a:t>أولا: </a:t>
            </a:r>
            <a:r>
              <a:rPr lang="ar-SA" sz="2400" dirty="0" smtClean="0"/>
              <a:t>الثقافة توحّد الأمة: فهي أكبر العوامل في توحيد أبناء الأمة الواحدة على قيم تجمعهم وأخلاق توجههم ومبادئ تقودهم يكون منبعها من القرآن الكريم وأسسها من السنة القويمة وفروعها في سيرة الصحابة والتابعين وتطبيقاتها مع السلف الصالح رضوان الله عليهم أجمعين.</a:t>
            </a:r>
          </a:p>
          <a:p>
            <a:pPr algn="just">
              <a:buFontTx/>
              <a:buNone/>
            </a:pPr>
            <a:r>
              <a:rPr lang="ar-SA" sz="2400" b="1" dirty="0" smtClean="0"/>
              <a:t>ثانيا: </a:t>
            </a:r>
            <a:r>
              <a:rPr lang="ar-SA" sz="2400" dirty="0" smtClean="0"/>
              <a:t>الثقافة الإسلامية تحافظ على وجود الأمة: فالأمم والشعوب لا تفنى جسديا ولكن ثقافيا. وتكون الأمة قويّة ما دامت ثقافتها قوية منيعة مكينة في قلوب أبنائها وعقولهم.</a:t>
            </a:r>
          </a:p>
          <a:p>
            <a:pPr algn="just">
              <a:buFontTx/>
              <a:buNone/>
            </a:pPr>
            <a:r>
              <a:rPr lang="ar-SA" sz="2400" b="1" dirty="0" smtClean="0"/>
              <a:t>ثالثا: </a:t>
            </a:r>
            <a:r>
              <a:rPr lang="ar-SA" sz="2400" dirty="0" smtClean="0"/>
              <a:t>الثقافة سور للأمة: الحدود بين الأمم ليست جغرافية أو سياسية بقدر ما هي ثقافية. فما يميز أمة عن أخرى هو أساسا ثقافتها.</a:t>
            </a:r>
          </a:p>
          <a:p>
            <a:pPr algn="just">
              <a:buFontTx/>
              <a:buNone/>
            </a:pPr>
            <a:r>
              <a:rPr lang="ar-SA" sz="2400" b="1" dirty="0" smtClean="0"/>
              <a:t>رابعا: </a:t>
            </a:r>
            <a:r>
              <a:rPr lang="ar-SA" sz="2400" dirty="0" smtClean="0"/>
              <a:t>الثقافة الإسلامية تعمم السلوك الاجتماعي: الثقافة تجعل الأمة مدرسة كبيرة الجميع فيها معلم ومتعلم ومؤثر ومتأثر. </a:t>
            </a:r>
          </a:p>
          <a:p>
            <a:pPr algn="just">
              <a:buFontTx/>
              <a:buNone/>
            </a:pPr>
            <a:r>
              <a:rPr lang="ar-SA" sz="2400" b="1" dirty="0" smtClean="0"/>
              <a:t>خامسا: </a:t>
            </a:r>
            <a:r>
              <a:rPr lang="ar-SA" sz="2400" dirty="0" smtClean="0"/>
              <a:t>الثقافة الإسلامية خط الدفاع عن الأمة: فالثقافة هي السلاح الحقيقي لأية أمة</a:t>
            </a:r>
            <a:endParaRPr lang="de-DE" sz="2400" b="1"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91540715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428736"/>
            <a:ext cx="8435975" cy="5312632"/>
          </a:xfrm>
        </p:spPr>
        <p:txBody>
          <a:bodyPr/>
          <a:lstStyle/>
          <a:p>
            <a:pPr algn="just">
              <a:buFontTx/>
              <a:buNone/>
            </a:pPr>
            <a:r>
              <a:rPr lang="ar-SA" sz="2400" b="1" dirty="0" smtClean="0"/>
              <a:t>سادسا: </a:t>
            </a:r>
            <a:r>
              <a:rPr lang="ar-SA" sz="2400" dirty="0" smtClean="0"/>
              <a:t>الثقافة تنقل اللغة والسلوك عبر الأجيال: فهي القناة التي ينقل من خلالها السلف قيمهم للخلف عبر تواصل لا يعرف الانقطاع.</a:t>
            </a:r>
          </a:p>
          <a:p>
            <a:pPr algn="just">
              <a:buFontTx/>
              <a:buNone/>
            </a:pPr>
            <a:r>
              <a:rPr lang="ar-SA" sz="2400" b="1" dirty="0" smtClean="0"/>
              <a:t>سابعا: الثقافة الإسلامية عنصر ضبط اجتماعي: </a:t>
            </a:r>
            <a:r>
              <a:rPr lang="ar-SA" sz="2400" dirty="0" smtClean="0"/>
              <a:t>فالثقافة هي التي تضبط المعايير التي تحدد أنماط السلوك الاجتماعي والأخلاقي للأفراد وتصبح قوة أمن داخلي</a:t>
            </a:r>
          </a:p>
          <a:p>
            <a:pPr algn="just">
              <a:buFontTx/>
              <a:buNone/>
            </a:pPr>
            <a:r>
              <a:rPr lang="ar-SA" sz="2400" b="1" u="sng" dirty="0" smtClean="0"/>
              <a:t>وظيفة الثقافة الإسلامية نحو البشرية</a:t>
            </a:r>
          </a:p>
          <a:p>
            <a:pPr algn="just">
              <a:buFontTx/>
              <a:buNone/>
            </a:pPr>
            <a:r>
              <a:rPr lang="ar-SA" sz="2400" dirty="0" smtClean="0"/>
              <a:t>1- الثقافة الإسلامية ثقافة دعوة عالمية</a:t>
            </a:r>
          </a:p>
          <a:p>
            <a:pPr algn="just">
              <a:buFontTx/>
              <a:buNone/>
            </a:pPr>
            <a:r>
              <a:rPr lang="ar-SA" sz="2400" dirty="0" smtClean="0"/>
              <a:t>2- الثقافة الإسلامية ثقافة إنقاذ للبشرية التائهة في المناهج القائمة على الصراع والتدافع.</a:t>
            </a:r>
          </a:p>
          <a:p>
            <a:pPr algn="just">
              <a:buFontTx/>
              <a:buNone/>
            </a:pPr>
            <a:r>
              <a:rPr lang="ar-SA" sz="2400" dirty="0" smtClean="0"/>
              <a:t>3- الثقافة الإسلامية ثقافة بناء وإعمار. وهي ضد العنف والتطرف والإرهاب بكافة أشكاله وأنواعه.</a:t>
            </a:r>
          </a:p>
          <a:p>
            <a:pPr algn="just">
              <a:buFontTx/>
              <a:buNone/>
            </a:pPr>
            <a:r>
              <a:rPr lang="ar-SA" sz="2400" b="1" u="sng" dirty="0" smtClean="0"/>
              <a:t>أهداف الثقافة الإسلامية لدى الطالب الجامعي</a:t>
            </a:r>
          </a:p>
          <a:p>
            <a:pPr algn="just">
              <a:buFontTx/>
              <a:buNone/>
            </a:pPr>
            <a:r>
              <a:rPr lang="ar-SA" sz="2400" dirty="0" smtClean="0"/>
              <a:t>تهدف الثقافة الإسلامية إلى تحقيق عدد من الأمور لدى الطالب الاجتماعي منها:</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91540715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2400" dirty="0" smtClean="0"/>
              <a:t>1- تأكيد انتماء الطالب الجامعي لأمته الإسلامية</a:t>
            </a:r>
          </a:p>
          <a:p>
            <a:pPr algn="just">
              <a:buFontTx/>
              <a:buNone/>
            </a:pPr>
            <a:r>
              <a:rPr lang="ar-SA" sz="2400" dirty="0" smtClean="0"/>
              <a:t>2- ربط الطالب الجامعي بالمجتمع ليكون عضوا فاعلا يُؤثر المصلحة العامة على مصلحته الخاصّة.</a:t>
            </a:r>
          </a:p>
          <a:p>
            <a:pPr algn="just">
              <a:buFontTx/>
              <a:buNone/>
            </a:pPr>
            <a:r>
              <a:rPr lang="ar-SA" sz="2400" dirty="0" smtClean="0"/>
              <a:t>3- توعية الطالب الجامعي بالتصورات الإسلامية الصحيحةز</a:t>
            </a:r>
          </a:p>
          <a:p>
            <a:pPr algn="just">
              <a:buFontTx/>
              <a:buNone/>
            </a:pPr>
            <a:r>
              <a:rPr lang="ar-SA" sz="2400" dirty="0" smtClean="0"/>
              <a:t>4- تنمي في الطالب الأخلاق الإسلامية العالية</a:t>
            </a:r>
          </a:p>
          <a:p>
            <a:pPr algn="just">
              <a:buFontTx/>
              <a:buNone/>
            </a:pPr>
            <a:r>
              <a:rPr lang="ar-SA" sz="2400" dirty="0" smtClean="0"/>
              <a:t>5- تفهّم الطالب المشكلات التي تواجه أمته وتعرّفه على أسبابها ونتائجها.</a:t>
            </a:r>
          </a:p>
          <a:p>
            <a:pPr algn="just">
              <a:buFontTx/>
              <a:buNone/>
            </a:pPr>
            <a:r>
              <a:rPr lang="ar-SA" sz="2400" dirty="0" smtClean="0"/>
              <a:t>6- تنمي لدى الطالب القدرة على فهم الثقافات الأخرى ووجوه التباين بينها وبين الثقافة الإسلامية.</a:t>
            </a:r>
          </a:p>
          <a:p>
            <a:pPr algn="just">
              <a:buFontTx/>
              <a:buNone/>
            </a:pPr>
            <a:r>
              <a:rPr lang="ar-SA" sz="2400" dirty="0" smtClean="0"/>
              <a:t>7- تكوين قدرة نقدية لدى الطالب يتمكن من خلالها فرز عناصر الثقافة الأصلية من الداخلية والسنة من البدعة.</a:t>
            </a:r>
          </a:p>
          <a:p>
            <a:pPr algn="just">
              <a:buFontTx/>
              <a:buNone/>
            </a:pPr>
            <a:r>
              <a:rPr lang="ar-SA" sz="2400" dirty="0" smtClean="0"/>
              <a:t>8- تكوين قدرة الطالب على الإسهام في التقدم الثقافي المنشود الذي حددت معالمه الثقافة الإسلامية الأصيلة.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just">
              <a:buFontTx/>
              <a:buNone/>
            </a:pPr>
            <a:r>
              <a:rPr lang="ar-SA" sz="2400" b="1" u="sng" dirty="0" smtClean="0"/>
              <a:t>علاقة الثقافة بالدين</a:t>
            </a:r>
          </a:p>
          <a:p>
            <a:pPr algn="just">
              <a:buFontTx/>
              <a:buNone/>
            </a:pPr>
            <a:r>
              <a:rPr lang="ar-SA" sz="2400" b="1" dirty="0" smtClean="0"/>
              <a:t>تعريف الدين: </a:t>
            </a:r>
            <a:r>
              <a:rPr lang="ar-SA" sz="2400" dirty="0" smtClean="0"/>
              <a:t>الدين من فعل دان يدين، وهو فعل له ثلاثة معان: ملكه وحكمه، والطاعة والخضوع، والطريقة التي يسير عليها المرء نظريا وعمليا. وهكذا فإن </a:t>
            </a:r>
            <a:r>
              <a:rPr lang="ar-SA" sz="2400" b="1" dirty="0" smtClean="0"/>
              <a:t>كلمة الدين عند العرب تشير إلى العلاقة بين طرفين يعظم أحدهما الآخر ويخضع له. </a:t>
            </a:r>
          </a:p>
          <a:p>
            <a:pPr algn="just">
              <a:buFontTx/>
              <a:buNone/>
            </a:pPr>
            <a:r>
              <a:rPr lang="ar-SA" sz="2400" b="1" dirty="0" smtClean="0"/>
              <a:t>والدين في الاصطلاح: هو وضع إلهي يرشد إلى الحق في الاعتقادات وإلى الخير في السلوك والمعاملات.</a:t>
            </a:r>
          </a:p>
          <a:p>
            <a:pPr algn="just">
              <a:buFontTx/>
              <a:buNone/>
            </a:pPr>
            <a:r>
              <a:rPr lang="ar-SA" sz="2400" b="1" dirty="0" smtClean="0"/>
              <a:t>أما الإسلام فمعناه الانقياد والاستسلام لله تعالى، ثمّ خُصّ بالدّين الذي أرسل الله به محمدا صلى الله عليه وسلم. وبهذا المعنى جاء قوله تعالى في سورة المائدة «اليوم أكملت لكم دينكم وأتممت عليكم نعمتي ورضيت لكم الإسلام دينا».</a:t>
            </a:r>
          </a:p>
          <a:p>
            <a:pPr algn="just">
              <a:buFontTx/>
              <a:buNone/>
            </a:pPr>
            <a:r>
              <a:rPr lang="ar-SA" sz="2400" dirty="0" smtClean="0"/>
              <a:t>فالدين بمعناه العام يشمل كل الأديان السماوية والوضعية، والدين بمعناه الخاص يشمل الأديان الربانية السابقة كاليهودية والنصرانية، والدين بمعناه الأخص ينطبق على الإسلام فقط.</a:t>
            </a:r>
            <a:r>
              <a:rPr lang="ar-SA" sz="2400" b="1" dirty="0"/>
              <a:t> </a:t>
            </a:r>
            <a:r>
              <a:rPr lang="ar-SA" sz="2400" dirty="0" smtClean="0"/>
              <a:t>ويختلف معنى الدين في الإسلام عن معناه في الفكر الغربي في أمور كثيرة منها:</a:t>
            </a:r>
            <a:endParaRPr lang="de-DE" sz="2400" b="1"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2400" dirty="0" smtClean="0"/>
              <a:t>1- الدين في الإسلام يشمل الدنيا والآخرة، والعقائد والعبادات والمعاملات.</a:t>
            </a:r>
          </a:p>
          <a:p>
            <a:pPr algn="just">
              <a:buFontTx/>
              <a:buNone/>
            </a:pPr>
            <a:r>
              <a:rPr lang="ar-SA" sz="2400" dirty="0" smtClean="0"/>
              <a:t>2- ليس في الإسلام كهنة ولا رجال دين والعلاقة بين المسلم وخالقه مباشرة ولا تقوم على الوساطة</a:t>
            </a:r>
          </a:p>
          <a:p>
            <a:pPr algn="just">
              <a:buFontTx/>
              <a:buNone/>
            </a:pPr>
            <a:r>
              <a:rPr lang="ar-SA" sz="2400" dirty="0" smtClean="0"/>
              <a:t>3- مفهوم العبادة في الإسلام لا تقتصر على الشعائر بل تتعداها إلى المعاملات وكل مظاهر السلوك الإنساني.</a:t>
            </a:r>
          </a:p>
          <a:p>
            <a:pPr algn="just">
              <a:buFontTx/>
              <a:buNone/>
            </a:pPr>
            <a:r>
              <a:rPr lang="ar-SA" sz="2400" dirty="0" smtClean="0"/>
              <a:t>4- الإسلام لا يقبل الزيادة أو النقصان عكس بقية الأديان الأخرى التي أُنقص منها وزيد فيها عبر التاريخ. </a:t>
            </a:r>
          </a:p>
          <a:p>
            <a:pPr algn="just">
              <a:buFontTx/>
              <a:buNone/>
            </a:pPr>
            <a:r>
              <a:rPr lang="ar-SA" sz="2400" dirty="0" smtClean="0"/>
              <a:t>5- التدين في الإسلام التزام إجباري يؤطره الثواب والعقاب.</a:t>
            </a:r>
          </a:p>
          <a:p>
            <a:pPr algn="just">
              <a:buFontTx/>
              <a:buNone/>
            </a:pPr>
            <a:r>
              <a:rPr lang="ar-SA" sz="2400" b="1" u="sng" dirty="0" smtClean="0"/>
              <a:t>العلاقة بين الإسلام والشريعة والملة، والدين</a:t>
            </a:r>
          </a:p>
          <a:p>
            <a:pPr algn="just">
              <a:buFontTx/>
              <a:buNone/>
            </a:pPr>
            <a:r>
              <a:rPr lang="ar-SA" sz="2400" dirty="0" smtClean="0"/>
              <a:t>وقد تطلق هذه الكلمات لتدل على معنى واحد. ولكن لكل كلمة من هذه الكلمات أصولها اللغوية ومعانيها الخاصة.</a:t>
            </a:r>
          </a:p>
          <a:p>
            <a:pPr algn="just">
              <a:buFontTx/>
              <a:buNone/>
            </a:pPr>
            <a:r>
              <a:rPr lang="ar-SA" sz="2400" b="1" dirty="0" smtClean="0"/>
              <a:t>الإسلام: </a:t>
            </a:r>
          </a:p>
          <a:p>
            <a:pPr algn="just">
              <a:buFontTx/>
              <a:buNone/>
            </a:pPr>
            <a:r>
              <a:rPr lang="ar-SA" sz="2400" b="1" dirty="0" smtClean="0"/>
              <a:t>1- </a:t>
            </a:r>
            <a:r>
              <a:rPr lang="ar-SA" sz="2400" dirty="0" smtClean="0"/>
              <a:t>بمعنى الدين. قال تعالى «إن الدين عند الله الإسلام» (آل عمران)</a:t>
            </a:r>
            <a:endParaRPr lang="ar-SA" sz="2400" b="1" dirty="0" smtClean="0"/>
          </a:p>
          <a:p>
            <a:pPr algn="just">
              <a:buFontTx/>
              <a:buNone/>
            </a:pP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fade">
                                      <p:cBhvr>
                                        <p:cTn id="47" dur="2000"/>
                                        <p:tgtEl>
                                          <p:spTgt spid="1945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4525963"/>
          </a:xfrm>
        </p:spPr>
        <p:txBody>
          <a:bodyPr/>
          <a:lstStyle/>
          <a:p>
            <a:pPr algn="just">
              <a:buFontTx/>
              <a:buNone/>
            </a:pPr>
            <a:r>
              <a:rPr lang="ar-SA" sz="2400" dirty="0" smtClean="0"/>
              <a:t>2- بمعنى الإقرار. «وله أسلم من في السماوات والأرض» (آل عمران)</a:t>
            </a:r>
          </a:p>
          <a:p>
            <a:pPr algn="just">
              <a:buFontTx/>
              <a:buNone/>
            </a:pPr>
            <a:r>
              <a:rPr lang="ar-SA" sz="2400" dirty="0" smtClean="0"/>
              <a:t>3- بمعنى الإخلاص. «إذ قال له ربّه أسلم» (البقرة 131)</a:t>
            </a:r>
          </a:p>
          <a:p>
            <a:pPr algn="just">
              <a:buFontTx/>
              <a:buNone/>
            </a:pPr>
            <a:r>
              <a:rPr lang="ar-SA" sz="2400" dirty="0" smtClean="0"/>
              <a:t>4- الانقياد والخضوع لأحكام الله تعالى</a:t>
            </a:r>
          </a:p>
          <a:p>
            <a:pPr algn="just">
              <a:buFontTx/>
              <a:buNone/>
            </a:pPr>
            <a:r>
              <a:rPr lang="ar-SA" sz="2400" b="1" dirty="0" smtClean="0"/>
              <a:t>الشريعة: </a:t>
            </a:r>
            <a:r>
              <a:rPr lang="ar-SA" sz="2400" dirty="0" smtClean="0"/>
              <a:t>من الشرع وهو نهج الطريق الواضح. قال ابن منظور «الشريعة ما سنّ الله من الدين وأمر به، كالصوم والصلاة والحج والزكاة وسائر أعمال البر». وقال الجرجاني: الشريعة هي الطريق في الدين.</a:t>
            </a:r>
          </a:p>
          <a:p>
            <a:pPr algn="just">
              <a:buFontTx/>
              <a:buNone/>
            </a:pPr>
            <a:r>
              <a:rPr lang="ar-SA" sz="2400" b="1" dirty="0" smtClean="0"/>
              <a:t>الملة: </a:t>
            </a:r>
            <a:r>
              <a:rPr lang="ar-SA" sz="2400" dirty="0" smtClean="0"/>
              <a:t>الملة هي مثل الشريعة ولكنها تضاف إلى الأنبياء فقط : مثال ملة إبراهيم. </a:t>
            </a:r>
          </a:p>
          <a:p>
            <a:pPr algn="just">
              <a:buFontTx/>
              <a:buNone/>
            </a:pPr>
            <a:r>
              <a:rPr lang="ar-SA" sz="2400" b="1" dirty="0" smtClean="0"/>
              <a:t>الدين: </a:t>
            </a:r>
            <a:r>
              <a:rPr lang="ar-SA" sz="2400" dirty="0" smtClean="0"/>
              <a:t>يقال للطاعة والجزاء واستعير للشريعة لما فيه من طاعة الله وانقياد للشريعة.</a:t>
            </a:r>
          </a:p>
          <a:p>
            <a:pPr algn="just">
              <a:buFontTx/>
              <a:buNone/>
            </a:pPr>
            <a:r>
              <a:rPr lang="ar-SA" sz="2400" b="1" dirty="0" smtClean="0"/>
              <a:t>وهكذا فالدين أعمّ والملّة أخصّ لأنها تُنسب إلى نبي والشريعة خاصة بالأحكام التي نزلت على نبي من الأنباء.</a:t>
            </a:r>
            <a:endParaRPr lang="de-DE" sz="2400" b="1"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428736"/>
            <a:ext cx="8435975" cy="5240624"/>
          </a:xfrm>
        </p:spPr>
        <p:txBody>
          <a:bodyPr/>
          <a:lstStyle/>
          <a:p>
            <a:pPr algn="just">
              <a:buFontTx/>
              <a:buNone/>
            </a:pPr>
            <a:r>
              <a:rPr lang="ar-SA" sz="2400" b="1" u="sng" dirty="0" smtClean="0"/>
              <a:t>علاقة الدين بالثقافة الإسلامية:</a:t>
            </a:r>
          </a:p>
          <a:p>
            <a:pPr algn="just">
              <a:buFontTx/>
              <a:buNone/>
            </a:pPr>
            <a:r>
              <a:rPr lang="ar-SA" sz="2400" dirty="0" smtClean="0"/>
              <a:t>تتطابق الثقافة الإسلامية مع الدين، عكس الثقافات الأخرى. فالقيم والأخلاق والعادات والتقاليد والمبادئ والمعايير والأفكار كلها تنبع من الدين وتتأسس عليه من جهة وهي تكوّن الثقافة الإسلامية من جهة أخرى.</a:t>
            </a:r>
          </a:p>
          <a:p>
            <a:pPr algn="just">
              <a:buFontTx/>
              <a:buNone/>
            </a:pPr>
            <a:r>
              <a:rPr lang="ar-SA" sz="2400" dirty="0" smtClean="0"/>
              <a:t>وثمرة العلاقة بين الدين والثقافة الإسلامية أن الثقافة صادرة عن الدين ومتطابقة معه وهو مرجعها وضابط أفعالها. وتخضع جميع مكونات الثقافة الإسلامية للدين.</a:t>
            </a:r>
          </a:p>
          <a:p>
            <a:pPr algn="just">
              <a:buFontTx/>
              <a:buNone/>
            </a:pPr>
            <a:r>
              <a:rPr lang="ar-SA" sz="2400" b="1" u="sng" dirty="0" smtClean="0"/>
              <a:t>علاقة الثقافة بالحضارة:</a:t>
            </a:r>
          </a:p>
          <a:p>
            <a:pPr algn="just">
              <a:buFontTx/>
              <a:buNone/>
            </a:pPr>
            <a:r>
              <a:rPr lang="ar-SA" sz="2400" dirty="0" smtClean="0"/>
              <a:t>الحضارة من الحضر خلاف البدو والحاضر خلاف البادي، والحاضر المقيم في المدن</a:t>
            </a:r>
          </a:p>
          <a:p>
            <a:pPr algn="just">
              <a:buFontTx/>
              <a:buNone/>
            </a:pPr>
            <a:r>
              <a:rPr lang="ar-SA" sz="2400" dirty="0" smtClean="0"/>
              <a:t>و</a:t>
            </a:r>
            <a:r>
              <a:rPr lang="ar-SA" sz="2400" b="1" dirty="0" smtClean="0"/>
              <a:t>اصطلاحا </a:t>
            </a:r>
            <a:r>
              <a:rPr lang="ar-SA" sz="2400" dirty="0" smtClean="0"/>
              <a:t>هناك اتجاهان في تعريف الحضارة:</a:t>
            </a:r>
          </a:p>
          <a:p>
            <a:pPr algn="just">
              <a:buFontTx/>
              <a:buNone/>
            </a:pPr>
            <a:r>
              <a:rPr lang="ar-SA" sz="2400" b="1" dirty="0" smtClean="0"/>
              <a:t>الاتجاه الأول: </a:t>
            </a:r>
            <a:r>
              <a:rPr lang="ar-SA" sz="2400" dirty="0" smtClean="0"/>
              <a:t>يرى أن الحضارة ترادف الثقافة. ويقتصر هذا الاتجاه على الجانب المعنوي والفكري ويستبعد الجانب الصناعي والمادي.</a:t>
            </a:r>
          </a:p>
          <a:p>
            <a:pPr algn="just">
              <a:buFontTx/>
              <a:buNone/>
            </a:pPr>
            <a:r>
              <a:rPr lang="ar-SA" sz="2400" b="1" dirty="0" smtClean="0"/>
              <a:t>الاتجاه الثاني: </a:t>
            </a:r>
            <a:r>
              <a:rPr lang="ar-SA" sz="2400" dirty="0" smtClean="0"/>
              <a:t>يفصل أصحابه بين عناصر المجتمع المختلفة من فكرية وتكنولوجية </a:t>
            </a:r>
            <a:endParaRPr lang="de-DE" sz="2400" b="1"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563">
                                            <p:txEl>
                                              <p:pRg st="5" end="5"/>
                                            </p:txEl>
                                          </p:spTgt>
                                        </p:tgtEl>
                                        <p:attrNameLst>
                                          <p:attrName>style.visibility</p:attrName>
                                        </p:attrNameLst>
                                      </p:cBhvr>
                                      <p:to>
                                        <p:strVal val="visible"/>
                                      </p:to>
                                    </p:set>
                                    <p:anim calcmode="lin" valueType="num">
                                      <p:cBhvr additive="base">
                                        <p:cTn id="37" dur="500" fill="hold"/>
                                        <p:tgtEl>
                                          <p:spTgt spid="19456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56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4563">
                                            <p:txEl>
                                              <p:pRg st="6" end="6"/>
                                            </p:txEl>
                                          </p:spTgt>
                                        </p:tgtEl>
                                        <p:attrNameLst>
                                          <p:attrName>style.visibility</p:attrName>
                                        </p:attrNameLst>
                                      </p:cBhvr>
                                      <p:to>
                                        <p:strVal val="visible"/>
                                      </p:to>
                                    </p:set>
                                    <p:anim calcmode="lin" valueType="num">
                                      <p:cBhvr additive="base">
                                        <p:cTn id="43" dur="500" fill="hold"/>
                                        <p:tgtEl>
                                          <p:spTgt spid="19456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9456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94563">
                                            <p:txEl>
                                              <p:pRg st="7" end="7"/>
                                            </p:txEl>
                                          </p:spTgt>
                                        </p:tgtEl>
                                        <p:attrNameLst>
                                          <p:attrName>style.visibility</p:attrName>
                                        </p:attrNameLst>
                                      </p:cBhvr>
                                      <p:to>
                                        <p:strVal val="visible"/>
                                      </p:to>
                                    </p:set>
                                    <p:anim calcmode="lin" valueType="num">
                                      <p:cBhvr additive="base">
                                        <p:cTn id="49" dur="500" fill="hold"/>
                                        <p:tgtEl>
                                          <p:spTgt spid="19456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9456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428736"/>
            <a:ext cx="8435975" cy="5312632"/>
          </a:xfrm>
        </p:spPr>
        <p:txBody>
          <a:bodyPr/>
          <a:lstStyle/>
          <a:p>
            <a:pPr algn="just">
              <a:buFontTx/>
              <a:buNone/>
            </a:pPr>
            <a:r>
              <a:rPr lang="ar-SA" sz="2400" dirty="0" smtClean="0"/>
              <a:t>فيطلقون على الجانب المادي بما فيه من وسائل الحياة والتطور التكنولوجي مصطلح المدنية. ولا تدخل في هذا المصطلح الجوانب المعنوية والقيمة الفكرية بينما تشكل الحضارة هذين الجانبين معا، وهذا اتجاه المدرسة الفرنسية. وقد ذهب إلى هذا الاتجاه أغلب الذين كتبوا في تاريخ الحضارة مثل وول ديورانت وقوستاف لوبون.</a:t>
            </a:r>
          </a:p>
          <a:p>
            <a:pPr algn="just">
              <a:buFontTx/>
              <a:buNone/>
            </a:pPr>
            <a:r>
              <a:rPr lang="ar-SA" sz="2400" dirty="0" smtClean="0"/>
              <a:t>ومصطلح الحضارة الإسلامية يعني عقيدة الإسلام ونظمه السياسية والاقتصادية والاجتماعية بما في ذلك الوسائل والأدوات والمكتشفات والصناعات.</a:t>
            </a:r>
          </a:p>
          <a:p>
            <a:pPr algn="just">
              <a:buFontTx/>
              <a:buNone/>
            </a:pPr>
            <a:r>
              <a:rPr lang="ar-SA" sz="2400" b="1" u="sng" dirty="0" smtClean="0"/>
              <a:t>علاقة الثقافة بالمدنية:</a:t>
            </a:r>
          </a:p>
          <a:p>
            <a:pPr algn="just">
              <a:buFontTx/>
              <a:buNone/>
            </a:pPr>
            <a:r>
              <a:rPr lang="ar-SA" sz="2400" dirty="0" smtClean="0"/>
              <a:t>المدنية نسبة إلى المدينة وتخص الظواهر التي تنتظم حياة سكان المدن.</a:t>
            </a:r>
          </a:p>
          <a:p>
            <a:pPr algn="just">
              <a:buFontTx/>
              <a:buNone/>
            </a:pPr>
            <a:r>
              <a:rPr lang="ar-SA" sz="2400" dirty="0" smtClean="0"/>
              <a:t>وفي الاصطلاح: هناك اتجاهان في تعريف المدنية:</a:t>
            </a:r>
          </a:p>
          <a:p>
            <a:pPr algn="just">
              <a:buFontTx/>
              <a:buNone/>
            </a:pPr>
            <a:r>
              <a:rPr lang="ar-SA" sz="2400" b="1" dirty="0" smtClean="0"/>
              <a:t>الاتجاه الأول: </a:t>
            </a:r>
            <a:r>
              <a:rPr lang="ar-SA" sz="2400" dirty="0" smtClean="0"/>
              <a:t>يقتصر في المدنية على الجانب المادي من الحياة ويشمل مظاهر الرقي العمراني والتكنولوجيا والوسائل والأدوات. وهذا ما يجعل للمدنية جانبين اثنين: </a:t>
            </a:r>
          </a:p>
          <a:p>
            <a:pPr algn="just">
              <a:buFontTx/>
              <a:buChar char="-"/>
            </a:pPr>
            <a:r>
              <a:rPr lang="ar-SA" sz="2400" dirty="0" smtClean="0"/>
              <a:t>المدنية العامة التي لا تختص بأمة دون أمة كالمخترعات والمكتشفات.</a:t>
            </a:r>
          </a:p>
          <a:p>
            <a:pPr algn="just">
              <a:buFontTx/>
              <a:buChar char="-"/>
            </a:pPr>
            <a:r>
              <a:rPr lang="ar-SA" sz="2400" dirty="0" smtClean="0"/>
              <a:t>المدنية الخاصة التي ترمز لأمة دون أمة كالصليب والهلال والنجمة وغيرها.</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340768"/>
            <a:ext cx="8435975" cy="5400600"/>
          </a:xfrm>
        </p:spPr>
        <p:txBody>
          <a:bodyPr/>
          <a:lstStyle/>
          <a:p>
            <a:pPr algn="just">
              <a:buFontTx/>
              <a:buNone/>
            </a:pPr>
            <a:r>
              <a:rPr lang="ar-SA" sz="2400" b="1" dirty="0" smtClean="0"/>
              <a:t>الاتجاه الثاني: </a:t>
            </a:r>
            <a:r>
              <a:rPr lang="ar-SA" sz="2400" dirty="0" smtClean="0"/>
              <a:t>وهو اتجاه يجعل المدنية عنوانا جامعا للجانبين الفكري والمادي. فتكون المدنية: </a:t>
            </a:r>
            <a:r>
              <a:rPr lang="ar-SA" sz="2400" b="1" dirty="0" smtClean="0"/>
              <a:t>الكل المركّب من العقائد والأخلاق والعادات ومظاهر السلوك والتقدم التكنولوجي والمادي والوسائل والأساليب والأدوات التي يتألف منها مجتمع ماز</a:t>
            </a:r>
          </a:p>
          <a:p>
            <a:pPr algn="just">
              <a:buFontTx/>
              <a:buNone/>
            </a:pPr>
            <a:r>
              <a:rPr lang="ar-SA" sz="2400" dirty="0" smtClean="0"/>
              <a:t>والتعريف المختار أن المدنية هي الجانب المادي من الحضارة. وعليه تكون المدنية ملكا شائعا لبني البشر لا يختص بها شعب دون آخر. ويؤكد ذلك مالك بن نبي حين ذهب إلى اختلاف الثقافات بين الشعوب واتحاد المدنية عند الجميع.</a:t>
            </a:r>
          </a:p>
          <a:p>
            <a:pPr algn="just">
              <a:buFontTx/>
              <a:buNone/>
            </a:pPr>
            <a:r>
              <a:rPr lang="ar-SA" sz="2400" dirty="0" smtClean="0"/>
              <a:t>ونستنتج من ذلك أنّ: </a:t>
            </a:r>
            <a:r>
              <a:rPr lang="ar-SA" sz="2400" b="1" dirty="0" smtClean="0"/>
              <a:t>الثقافة قائمة على الخصوصية والمدنية قائمة على العموم والشيوع ولا تخص فئة معينة أو شعبا معينا.</a:t>
            </a:r>
          </a:p>
          <a:p>
            <a:pPr algn="just">
              <a:buFontTx/>
              <a:buNone/>
            </a:pPr>
            <a:r>
              <a:rPr lang="ar-SA" sz="2400" b="1" u="sng" dirty="0" smtClean="0"/>
              <a:t>ثمرة العلاقة بين الثقافة والحضارة والمدنية</a:t>
            </a:r>
          </a:p>
          <a:p>
            <a:pPr algn="just">
              <a:buFontTx/>
              <a:buNone/>
            </a:pPr>
            <a:r>
              <a:rPr lang="ar-SA" sz="2400" dirty="0" smtClean="0"/>
              <a:t>تبن لنا أن الثقافة تخص بالعنصر القيمي والسلوكي والاجتماعي من حياة المجتمع والمدنية تختص بالعنصر المادي والصناعي بما فيه من أدوات ووسائل ناجعة. والحضارة هي الجامع بين العنصرين. وتتكامل هذه المكونات جميعا من أجل الرقي بالإنسان والتقدم به في كافة جوانب الحياة من أجل تحقيق سعادة الدارين</a:t>
            </a:r>
          </a:p>
          <a:p>
            <a:pPr algn="just">
              <a:buFontTx/>
              <a:buNone/>
            </a:pP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428736"/>
            <a:ext cx="8435975" cy="5240624"/>
          </a:xfrm>
        </p:spPr>
        <p:txBody>
          <a:bodyPr/>
          <a:lstStyle/>
          <a:p>
            <a:pPr algn="just">
              <a:buFontTx/>
              <a:buNone/>
            </a:pPr>
            <a:r>
              <a:rPr lang="ar-SA" sz="2400" b="1" u="sng" dirty="0" smtClean="0"/>
              <a:t>علاقة الثقافة بالعلم</a:t>
            </a:r>
          </a:p>
          <a:p>
            <a:pPr algn="just">
              <a:buFontTx/>
              <a:buNone/>
            </a:pPr>
            <a:r>
              <a:rPr lang="ar-SA" sz="2400" b="1" dirty="0" smtClean="0"/>
              <a:t>العلم </a:t>
            </a:r>
            <a:r>
              <a:rPr lang="ar-SA" sz="2400" dirty="0" smtClean="0"/>
              <a:t>هو مجموعة من الحقائق التي توصّل إليها العقل البشري في مراحل تفكيره وتجاربه وملاحظاته المتسلسلة زمنيا. أو هو الدراسة الموضوعية للظواهر الواقعية وما يترتب على ذلك من بناء للمعرفة. ويمتاز العلم بما يلي</a:t>
            </a:r>
          </a:p>
          <a:p>
            <a:pPr algn="just">
              <a:buFontTx/>
              <a:buNone/>
            </a:pPr>
            <a:r>
              <a:rPr lang="ar-SA" sz="2400" b="1" dirty="0" smtClean="0"/>
              <a:t>1- </a:t>
            </a:r>
            <a:r>
              <a:rPr lang="ar-SA" sz="2400" dirty="0" smtClean="0"/>
              <a:t>العلم حقائق مجردة ومعارف منظمة لا تختلف من مكان إلى مكان. وللعلم قوانينه وسننه الخاصة.</a:t>
            </a:r>
          </a:p>
          <a:p>
            <a:pPr algn="just">
              <a:buFontTx/>
              <a:buNone/>
            </a:pPr>
            <a:r>
              <a:rPr lang="ar-SA" sz="2400" b="1" dirty="0" smtClean="0"/>
              <a:t>2- </a:t>
            </a:r>
            <a:r>
              <a:rPr lang="ar-SA" sz="2400" dirty="0" smtClean="0"/>
              <a:t>العلم ملك للبشرية جميعا لا يعرف الحدود والقيود.</a:t>
            </a:r>
          </a:p>
          <a:p>
            <a:pPr algn="just">
              <a:buFontTx/>
              <a:buNone/>
            </a:pPr>
            <a:r>
              <a:rPr lang="ar-SA" sz="2400" b="1" dirty="0" smtClean="0"/>
              <a:t>3- </a:t>
            </a:r>
            <a:r>
              <a:rPr lang="ar-SA" sz="2400" dirty="0" smtClean="0"/>
              <a:t>طلب العلم فضيلة والازدياد منه واجب.</a:t>
            </a:r>
          </a:p>
          <a:p>
            <a:pPr algn="just">
              <a:buFontTx/>
              <a:buNone/>
            </a:pPr>
            <a:r>
              <a:rPr lang="ar-SA" sz="2400" dirty="0" smtClean="0"/>
              <a:t>أما الثقافة فيغلب عليها طابع الخصوصية فكل أمة ثقافتها الخاصة المرتبطة بدينها ولغتها وقيمها وأخلاقها. </a:t>
            </a:r>
            <a:r>
              <a:rPr lang="ar-SA" sz="2400" smtClean="0"/>
              <a:t>وتترتب </a:t>
            </a:r>
            <a:r>
              <a:rPr lang="ar-SA" sz="2400" dirty="0" smtClean="0"/>
              <a:t>على هذه العلاقة جملة من </a:t>
            </a:r>
            <a:r>
              <a:rPr lang="ar-SA" sz="2400" smtClean="0"/>
              <a:t>الثمرات وهي أنه على الأمة أن تحفظ ثقافتها في الوقت الذي عليها أن تستزيد من العلوم والمعارف ما استطاعت إلى ذلك سبيلا.</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04485" y="1131372"/>
            <a:ext cx="8435975" cy="5609996"/>
          </a:xfrm>
        </p:spPr>
        <p:txBody>
          <a:bodyPr/>
          <a:lstStyle/>
          <a:p>
            <a:pPr algn="just">
              <a:buFontTx/>
              <a:buNone/>
            </a:pPr>
            <a:r>
              <a:rPr lang="ar-SA" sz="2400" b="1" u="sng" dirty="0" smtClean="0"/>
              <a:t>علاقة الثقافة بالتربية</a:t>
            </a:r>
          </a:p>
          <a:p>
            <a:pPr algn="just">
              <a:buFontTx/>
              <a:buNone/>
            </a:pPr>
            <a:r>
              <a:rPr lang="ar-SA" sz="2400" dirty="0" smtClean="0"/>
              <a:t>التربية </a:t>
            </a:r>
            <a:r>
              <a:rPr lang="ar-SA" sz="2400" b="1" dirty="0" smtClean="0"/>
              <a:t>لغة</a:t>
            </a:r>
            <a:r>
              <a:rPr lang="ar-SA" sz="2400" dirty="0" smtClean="0"/>
              <a:t> من ربا الشيء، يربو، أي زاد ونما </a:t>
            </a:r>
          </a:p>
          <a:p>
            <a:pPr algn="just">
              <a:buFontTx/>
              <a:buNone/>
            </a:pPr>
            <a:r>
              <a:rPr lang="ar-SA" sz="2400" dirty="0" smtClean="0"/>
              <a:t>وفي </a:t>
            </a:r>
            <a:r>
              <a:rPr lang="ar-SA" sz="2400" b="1" dirty="0" smtClean="0"/>
              <a:t>الاصطلاح</a:t>
            </a:r>
            <a:r>
              <a:rPr lang="ar-SA" sz="2400" dirty="0" smtClean="0"/>
              <a:t>: التربية تنمية الفرد في جانبه العقلي المعرفي والعاطفي الانفعالي والجسمي الحركي والسلوكي الاجتماعي، والصعود في به في درجات الكمال للوصول إلى أعلى درجات التكيف مع المجتمع.</a:t>
            </a:r>
          </a:p>
          <a:p>
            <a:pPr algn="just">
              <a:buFontTx/>
              <a:buNone/>
            </a:pPr>
            <a:r>
              <a:rPr lang="ar-SA" sz="2400" dirty="0" smtClean="0"/>
              <a:t>والتربية الإسلامية هي </a:t>
            </a:r>
            <a:r>
              <a:rPr lang="ar-SA" sz="2400" b="1" dirty="0" smtClean="0"/>
              <a:t>التنشئة المعرفية والقيمية والسلوكية والاجتماعية والحركية والانفعالية وفق عقيدة الإسلام وشريعته وأخلاقه.</a:t>
            </a:r>
            <a:endParaRPr lang="ar-SA" sz="2400" dirty="0" smtClean="0"/>
          </a:p>
          <a:p>
            <a:pPr algn="just">
              <a:buFontTx/>
              <a:buNone/>
            </a:pPr>
            <a:r>
              <a:rPr lang="ar-SA" sz="2400" dirty="0" smtClean="0"/>
              <a:t>وتحقق التربية الوظائف التالية:</a:t>
            </a:r>
          </a:p>
          <a:p>
            <a:pPr algn="just">
              <a:buFontTx/>
              <a:buChar char="-"/>
            </a:pPr>
            <a:r>
              <a:rPr lang="ar-SA" sz="2400" dirty="0" smtClean="0"/>
              <a:t>تنقل الثقافة والمدنية إلى الفرد صغيرا كان أو كبيرا</a:t>
            </a:r>
          </a:p>
          <a:p>
            <a:pPr algn="just">
              <a:buFontTx/>
              <a:buChar char="-"/>
            </a:pPr>
            <a:r>
              <a:rPr lang="ar-SA" sz="2400" dirty="0" smtClean="0"/>
              <a:t>تربط الفرد بالمجتمع ليكون عضوا من أعضائه</a:t>
            </a:r>
          </a:p>
          <a:p>
            <a:pPr algn="just">
              <a:buFontTx/>
              <a:buChar char="-"/>
            </a:pPr>
            <a:r>
              <a:rPr lang="ar-SA" sz="2400" dirty="0" smtClean="0"/>
              <a:t>تكيف الفرد مع قيم المجتمع وأهدافه وأسلوب حياته</a:t>
            </a:r>
          </a:p>
          <a:p>
            <a:pPr algn="just">
              <a:buFontTx/>
              <a:buChar char="-"/>
            </a:pPr>
            <a:r>
              <a:rPr lang="ar-SA" sz="2400" dirty="0" smtClean="0"/>
              <a:t>تنقل الثقافة والفكر والتراث من السلف إلى الخلف</a:t>
            </a:r>
          </a:p>
          <a:p>
            <a:pPr algn="just">
              <a:buFontTx/>
              <a:buChar char="-"/>
            </a:pPr>
            <a:r>
              <a:rPr lang="ar-SA" sz="2400" dirty="0" smtClean="0"/>
              <a:t>توجد نوعا من التجانس والتماثل بين أفراد المجتمع.</a:t>
            </a:r>
          </a:p>
          <a:p>
            <a:pPr algn="just">
              <a:buFontTx/>
              <a:buNone/>
            </a:pP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fade">
                                      <p:cBhvr>
                                        <p:cTn id="47" dur="2000"/>
                                        <p:tgtEl>
                                          <p:spTgt spid="19456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4563">
                                            <p:txEl>
                                              <p:pRg st="9" end="9"/>
                                            </p:txEl>
                                          </p:spTgt>
                                        </p:tgtEl>
                                        <p:attrNameLst>
                                          <p:attrName>style.visibility</p:attrName>
                                        </p:attrNameLst>
                                      </p:cBhvr>
                                      <p:to>
                                        <p:strVal val="visible"/>
                                      </p:to>
                                    </p:set>
                                    <p:animEffect transition="in" filter="fade">
                                      <p:cBhvr>
                                        <p:cTn id="52" dur="2000"/>
                                        <p:tgtEl>
                                          <p:spTgt spid="19456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2400" dirty="0" smtClean="0"/>
              <a:t>والتربية مثلها مثل الثقافة لها خصوصيات. فكما أنه لكل مجتمع ثقافة فكذلك لكل مجتمع تربية خاصة بأبنائه. والتربية والثقافة كلاهما لا يستورد من الخارج. والتربية هي الوسيلة التي تعمم الثقافة بين أفراد المجتمع وتجعل من المدرسة مجتمعا مصغّرا.وهناك تلازم دقيق بين التربية والثقافة لأن الثقافة هي أهم جوانب المحتوى التربوي ولأن التربية تتضمن قيم المجتمع وعقائده ومظاهر السلوك الاجتماعي وتاريخ المجتمع وآماله. ويحرص القائمون على التربية في أي مجتمع على أن يعكسوا قيم المجتمع وعقائده ومظاهر السلوك داخل المؤسسات التربوية. فالتربية تتولى تعليم الثقافة والتنشئة على الثقافة.</a:t>
            </a:r>
          </a:p>
          <a:p>
            <a:pPr algn="just">
              <a:buFontTx/>
              <a:buNone/>
            </a:pPr>
            <a:r>
              <a:rPr lang="ar-SA" sz="2400" b="1" u="sng" dirty="0" smtClean="0"/>
              <a:t>علاقة الثقافة بالفكر الإسلامي</a:t>
            </a:r>
          </a:p>
          <a:p>
            <a:pPr algn="just">
              <a:buFontTx/>
              <a:buNone/>
            </a:pPr>
            <a:r>
              <a:rPr lang="ar-SA" sz="2400" b="1" dirty="0" smtClean="0"/>
              <a:t>الفكر الإسلامي </a:t>
            </a:r>
            <a:r>
              <a:rPr lang="ar-SA" sz="2400" dirty="0" smtClean="0"/>
              <a:t>هو مجموع ما أنتجه العقل المسلم بعد تفاعله مع الإسلام والثقافة الإسلامية. ولما كان الفكر الإسلامي تفاعلا بين العقل والنص فإن ما يصدر عنه من نظريات ومقولات واجتهادات تدخل كلها في الفكر الإسلامي.</a:t>
            </a:r>
          </a:p>
          <a:p>
            <a:pPr algn="just">
              <a:buFontTx/>
              <a:buNone/>
            </a:pPr>
            <a:r>
              <a:rPr lang="ar-SA" sz="2400" b="1" dirty="0" smtClean="0"/>
              <a:t>العلاقة بين الثقافة والفكر الإسلامي:</a:t>
            </a:r>
          </a:p>
          <a:p>
            <a:pPr algn="just">
              <a:buFontTx/>
              <a:buNone/>
            </a:pPr>
            <a:r>
              <a:rPr lang="ar-SA" sz="2400" b="1" dirty="0" smtClean="0"/>
              <a:t>- </a:t>
            </a:r>
            <a:r>
              <a:rPr lang="ar-SA" sz="2400" dirty="0" smtClean="0"/>
              <a:t>الثقافة</a:t>
            </a:r>
            <a:r>
              <a:rPr lang="ar-SA" sz="2400" b="1" dirty="0" smtClean="0"/>
              <a:t> </a:t>
            </a:r>
            <a:r>
              <a:rPr lang="ar-SA" sz="2400" dirty="0" smtClean="0"/>
              <a:t>الإسلامية أوسع مدلولا من الفكر الإسلامي</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2400" dirty="0" smtClean="0"/>
              <a:t>الفكر الإسلامي يدعم الثقافة الإسلامية ويمدها بهذا النتاج العقلي العظيم</a:t>
            </a:r>
          </a:p>
          <a:p>
            <a:pPr algn="just">
              <a:buFontTx/>
              <a:buChar char="-"/>
            </a:pPr>
            <a:r>
              <a:rPr lang="ar-SA" sz="2400" dirty="0" smtClean="0"/>
              <a:t>الفكر الإسلامي يدافع عن الثقافة الإسلامية ويصونها من عوامل الانحراف</a:t>
            </a:r>
          </a:p>
          <a:p>
            <a:pPr algn="just">
              <a:buFontTx/>
              <a:buChar char="-"/>
            </a:pPr>
            <a:r>
              <a:rPr lang="ar-SA" sz="2400" dirty="0" smtClean="0"/>
              <a:t>وهذا ما يجعل الفكر والثقافة متكاملين وليسا متعارضين، ويجعل الفكر الإسلامي أحد مكونات الثقافة الإسلاميةز</a:t>
            </a:r>
          </a:p>
          <a:p>
            <a:pPr algn="just">
              <a:buFontTx/>
              <a:buChar char="-"/>
            </a:pPr>
            <a:r>
              <a:rPr lang="ar-SA" sz="2400" b="1" u="sng" dirty="0" smtClean="0"/>
              <a:t>علاقة الثقافة بالنظم الإسلامية</a:t>
            </a:r>
          </a:p>
          <a:p>
            <a:pPr algn="just">
              <a:buFontTx/>
              <a:buChar char="-"/>
            </a:pPr>
            <a:r>
              <a:rPr lang="ar-SA" sz="2400" dirty="0" smtClean="0"/>
              <a:t>النظام </a:t>
            </a:r>
            <a:r>
              <a:rPr lang="ar-SA" sz="2400" b="1" dirty="0" smtClean="0"/>
              <a:t>اصطلاحا </a:t>
            </a:r>
            <a:r>
              <a:rPr lang="ar-SA" sz="2400" dirty="0" smtClean="0"/>
              <a:t>هو مجموعة القواعد و الأحكام التي يشتمل عليها مجال من مجالات الحياة الإنسانية. والإسلام يشتمل على جملة من الإسلام إلى الجامعات هو الأستاذ محمد المبارك عميد كلية الشريعة بجامعة دمشق سنة 1945 ثم انتشرت في معظم الجامعات. ونستنتج من هذا</a:t>
            </a:r>
          </a:p>
          <a:p>
            <a:pPr algn="just">
              <a:buFontTx/>
              <a:buChar char="-"/>
            </a:pPr>
            <a:r>
              <a:rPr lang="ar-SA" sz="2400" dirty="0" smtClean="0"/>
              <a:t>أن الثقافة الإسلامية أعم من مادة النظم الإسلامية</a:t>
            </a:r>
          </a:p>
          <a:p>
            <a:pPr algn="just">
              <a:buFontTx/>
              <a:buChar char="-"/>
            </a:pPr>
            <a:r>
              <a:rPr lang="ar-SA" sz="2400" dirty="0" smtClean="0"/>
              <a:t>النظم الإسلامية تميل إلى الثبات والاستقرار أما الثقافة فتشهد حراكاو تطويرا متواصلا </a:t>
            </a:r>
          </a:p>
          <a:p>
            <a:pPr algn="just">
              <a:buFontTx/>
              <a:buChar char="-"/>
            </a:pPr>
            <a:r>
              <a:rPr lang="ar-SA" sz="2400" dirty="0" smtClean="0"/>
              <a:t>النظم ترتكز على المادة العلمية أما الثقافة فتعتني بالجانب السلوكي التفاعلي.</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57" name="Oval 13"/>
          <p:cNvSpPr>
            <a:spLocks noChangeArrowheads="1"/>
          </p:cNvSpPr>
          <p:nvPr/>
        </p:nvSpPr>
        <p:spPr bwMode="auto">
          <a:xfrm>
            <a:off x="1908175" y="2781300"/>
            <a:ext cx="5616575" cy="3311525"/>
          </a:xfrm>
          <a:prstGeom prst="ellipse">
            <a:avLst/>
          </a:prstGeom>
          <a:solidFill>
            <a:schemeClr val="accent1"/>
          </a:solidFill>
          <a:ln w="9525">
            <a:solidFill>
              <a:schemeClr val="tx1"/>
            </a:solidFill>
            <a:round/>
            <a:headEnd/>
            <a:tailEnd/>
          </a:ln>
          <a:effectLst/>
        </p:spPr>
        <p:txBody>
          <a:bodyPr wrap="none" anchor="ctr"/>
          <a:lstStyle/>
          <a:p>
            <a:pPr algn="ctr"/>
            <a:endParaRPr lang="en-US" b="1"/>
          </a:p>
        </p:txBody>
      </p:sp>
      <p:sp>
        <p:nvSpPr>
          <p:cNvPr id="134146" name="Rectangle 2"/>
          <p:cNvSpPr>
            <a:spLocks noChangeArrowheads="1"/>
          </p:cNvSpPr>
          <p:nvPr/>
        </p:nvSpPr>
        <p:spPr bwMode="auto">
          <a:xfrm>
            <a:off x="1219200" y="1268413"/>
            <a:ext cx="6781800" cy="990600"/>
          </a:xfrm>
          <a:prstGeom prst="rect">
            <a:avLst/>
          </a:prstGeom>
          <a:solidFill>
            <a:schemeClr val="accent1"/>
          </a:solidFill>
          <a:ln w="9525">
            <a:solidFill>
              <a:schemeClr val="tx1"/>
            </a:solidFill>
            <a:miter lim="800000"/>
            <a:headEnd/>
            <a:tailEnd/>
          </a:ln>
          <a:effectLst/>
        </p:spPr>
        <p:txBody>
          <a:bodyPr lIns="0" tIns="0" rIns="0" bIns="0" anchor="ctr"/>
          <a:lstStyle/>
          <a:p>
            <a:pPr algn="ctr"/>
            <a:r>
              <a:rPr lang="ar-TN" sz="3200" dirty="0" smtClean="0">
                <a:solidFill>
                  <a:schemeClr val="tx2"/>
                </a:solidFill>
                <a:effectLst>
                  <a:outerShdw blurRad="38100" dist="38100" dir="2700000" algn="tl">
                    <a:srgbClr val="FFFFFF"/>
                  </a:outerShdw>
                </a:effectLst>
                <a:cs typeface="PT Bold Heading" pitchFamily="2" charset="-78"/>
              </a:rPr>
              <a:t>علاقات الثقافة</a:t>
            </a:r>
            <a:endParaRPr lang="de-DE" sz="3200" dirty="0">
              <a:solidFill>
                <a:schemeClr val="tx2"/>
              </a:solidFill>
              <a:effectLst>
                <a:outerShdw blurRad="38100" dist="38100" dir="2700000" algn="tl">
                  <a:srgbClr val="FFFFFF"/>
                </a:outerShdw>
              </a:effectLst>
              <a:cs typeface="PT Bold Heading" pitchFamily="2" charset="-78"/>
            </a:endParaRPr>
          </a:p>
        </p:txBody>
      </p:sp>
      <p:sp>
        <p:nvSpPr>
          <p:cNvPr id="134147" name="Oval 3"/>
          <p:cNvSpPr>
            <a:spLocks noChangeArrowheads="1"/>
          </p:cNvSpPr>
          <p:nvPr/>
        </p:nvSpPr>
        <p:spPr bwMode="auto">
          <a:xfrm>
            <a:off x="3200400" y="2559050"/>
            <a:ext cx="2971800" cy="1066800"/>
          </a:xfrm>
          <a:prstGeom prst="ellipse">
            <a:avLst/>
          </a:prstGeom>
          <a:solidFill>
            <a:schemeClr val="accent1"/>
          </a:solidFill>
          <a:ln w="9525">
            <a:solidFill>
              <a:schemeClr val="tx1"/>
            </a:solidFill>
            <a:round/>
            <a:headEnd/>
            <a:tailEnd/>
          </a:ln>
          <a:effectLst/>
        </p:spPr>
        <p:txBody>
          <a:bodyPr lIns="0" tIns="0" rIns="0" bIns="0" anchor="ctr"/>
          <a:lstStyle/>
          <a:p>
            <a:pPr algn="ctr"/>
            <a:r>
              <a:rPr lang="ar-TN" sz="3200" dirty="0" smtClean="0"/>
              <a:t>الدين</a:t>
            </a:r>
            <a:endParaRPr lang="de-DE" sz="3200" dirty="0"/>
          </a:p>
        </p:txBody>
      </p:sp>
      <p:sp>
        <p:nvSpPr>
          <p:cNvPr id="134148" name="Oval 4"/>
          <p:cNvSpPr>
            <a:spLocks noChangeArrowheads="1"/>
          </p:cNvSpPr>
          <p:nvPr/>
        </p:nvSpPr>
        <p:spPr bwMode="auto">
          <a:xfrm>
            <a:off x="3200400" y="4235450"/>
            <a:ext cx="2971800" cy="838200"/>
          </a:xfrm>
          <a:prstGeom prst="ellipse">
            <a:avLst/>
          </a:prstGeom>
          <a:solidFill>
            <a:schemeClr val="accent1"/>
          </a:solidFill>
          <a:ln w="9525">
            <a:solidFill>
              <a:schemeClr val="tx1"/>
            </a:solidFill>
            <a:round/>
            <a:headEnd/>
            <a:tailEnd/>
          </a:ln>
          <a:effectLst/>
        </p:spPr>
        <p:txBody>
          <a:bodyPr lIns="0" tIns="0" rIns="0" bIns="0" anchor="ctr"/>
          <a:lstStyle/>
          <a:p>
            <a:pPr algn="ctr"/>
            <a:r>
              <a:rPr lang="ar-TN" sz="3200" dirty="0" smtClean="0"/>
              <a:t>الثقافة</a:t>
            </a:r>
            <a:r>
              <a:rPr lang="ar-SA" sz="3200" dirty="0" smtClean="0"/>
              <a:t> </a:t>
            </a:r>
            <a:endParaRPr lang="de-DE" sz="3200" dirty="0"/>
          </a:p>
        </p:txBody>
      </p:sp>
      <p:sp>
        <p:nvSpPr>
          <p:cNvPr id="134149" name="Oval 5"/>
          <p:cNvSpPr>
            <a:spLocks noChangeArrowheads="1"/>
          </p:cNvSpPr>
          <p:nvPr/>
        </p:nvSpPr>
        <p:spPr bwMode="auto">
          <a:xfrm>
            <a:off x="3200400" y="5683250"/>
            <a:ext cx="2971800" cy="990600"/>
          </a:xfrm>
          <a:prstGeom prst="ellipse">
            <a:avLst/>
          </a:prstGeom>
          <a:solidFill>
            <a:schemeClr val="accent1"/>
          </a:solidFill>
          <a:ln w="9525">
            <a:solidFill>
              <a:schemeClr val="tx1"/>
            </a:solidFill>
            <a:round/>
            <a:headEnd/>
            <a:tailEnd/>
          </a:ln>
          <a:effectLst/>
        </p:spPr>
        <p:txBody>
          <a:bodyPr lIns="0" tIns="0" rIns="0" bIns="0" anchor="ctr"/>
          <a:lstStyle/>
          <a:p>
            <a:pPr algn="ctr"/>
            <a:r>
              <a:rPr lang="ar-TN" sz="3200" dirty="0" smtClean="0"/>
              <a:t>العلم</a:t>
            </a:r>
            <a:endParaRPr lang="de-DE" sz="3200" dirty="0"/>
          </a:p>
        </p:txBody>
      </p:sp>
      <p:sp>
        <p:nvSpPr>
          <p:cNvPr id="134150" name="Oval 6"/>
          <p:cNvSpPr>
            <a:spLocks noChangeArrowheads="1"/>
          </p:cNvSpPr>
          <p:nvPr/>
        </p:nvSpPr>
        <p:spPr bwMode="auto">
          <a:xfrm>
            <a:off x="6786578" y="5000637"/>
            <a:ext cx="2159000" cy="1214446"/>
          </a:xfrm>
          <a:prstGeom prst="ellipse">
            <a:avLst/>
          </a:prstGeom>
          <a:solidFill>
            <a:schemeClr val="accent1"/>
          </a:solidFill>
          <a:ln w="9525">
            <a:solidFill>
              <a:schemeClr val="tx1"/>
            </a:solidFill>
            <a:round/>
            <a:headEnd/>
            <a:tailEnd/>
          </a:ln>
          <a:effectLst/>
        </p:spPr>
        <p:txBody>
          <a:bodyPr lIns="0" tIns="0" rIns="0" bIns="0" anchor="ctr"/>
          <a:lstStyle/>
          <a:p>
            <a:pPr algn="ctr"/>
            <a:r>
              <a:rPr lang="ar-TN" sz="3200" dirty="0" smtClean="0"/>
              <a:t>المدنية</a:t>
            </a:r>
            <a:endParaRPr lang="de-DE" sz="3200" dirty="0"/>
          </a:p>
        </p:txBody>
      </p:sp>
      <p:sp>
        <p:nvSpPr>
          <p:cNvPr id="134151" name="Oval 7"/>
          <p:cNvSpPr>
            <a:spLocks noChangeArrowheads="1"/>
          </p:cNvSpPr>
          <p:nvPr/>
        </p:nvSpPr>
        <p:spPr bwMode="auto">
          <a:xfrm>
            <a:off x="152400" y="3716339"/>
            <a:ext cx="2403475" cy="1427174"/>
          </a:xfrm>
          <a:prstGeom prst="ellipse">
            <a:avLst/>
          </a:prstGeom>
          <a:solidFill>
            <a:schemeClr val="accent1"/>
          </a:solidFill>
          <a:ln w="9525">
            <a:solidFill>
              <a:schemeClr val="tx1"/>
            </a:solidFill>
            <a:round/>
            <a:headEnd/>
            <a:tailEnd/>
          </a:ln>
          <a:effectLst/>
        </p:spPr>
        <p:txBody>
          <a:bodyPr lIns="0" tIns="0" rIns="0" bIns="0" anchor="ctr"/>
          <a:lstStyle/>
          <a:p>
            <a:pPr algn="ctr" rtl="0"/>
            <a:r>
              <a:rPr lang="ar-TN" sz="2800" dirty="0" smtClean="0"/>
              <a:t>ال</a:t>
            </a:r>
            <a:r>
              <a:rPr lang="ar-SA" sz="2800" dirty="0" smtClean="0"/>
              <a:t>تربية</a:t>
            </a:r>
            <a:endParaRPr lang="de-DE" sz="2800" dirty="0"/>
          </a:p>
        </p:txBody>
      </p:sp>
      <p:pic>
        <p:nvPicPr>
          <p:cNvPr id="18" name="Picture 5"/>
          <p:cNvPicPr>
            <a:picLocks noChangeAspect="1" noChangeArrowheads="1"/>
          </p:cNvPicPr>
          <p:nvPr/>
        </p:nvPicPr>
        <p:blipFill>
          <a:blip r:embed="rId3" cstate="print"/>
          <a:stretch>
            <a:fillRect/>
          </a:stretch>
        </p:blipFill>
        <p:spPr>
          <a:xfrm>
            <a:off x="214282" y="214290"/>
            <a:ext cx="1465262" cy="902838"/>
          </a:xfrm>
          <a:prstGeom prst="rect">
            <a:avLst/>
          </a:prstGeom>
          <a:noFill/>
          <a:ln/>
        </p:spPr>
      </p:pic>
      <p:pic>
        <p:nvPicPr>
          <p:cNvPr id="20" name="Picture 4"/>
          <p:cNvPicPr>
            <a:picLocks noChangeAspect="1" noChangeArrowheads="1"/>
          </p:cNvPicPr>
          <p:nvPr/>
        </p:nvPicPr>
        <p:blipFill>
          <a:blip r:embed="rId4" cstate="print"/>
          <a:stretch>
            <a:fillRect/>
          </a:stretch>
        </p:blipFill>
        <p:spPr bwMode="auto">
          <a:xfrm>
            <a:off x="7500958" y="0"/>
            <a:ext cx="1466582" cy="1428736"/>
          </a:xfrm>
          <a:prstGeom prst="rect">
            <a:avLst/>
          </a:prstGeom>
          <a:noFill/>
          <a:ln w="9525">
            <a:noFill/>
            <a:miter lim="800000"/>
            <a:headEnd/>
            <a:tailEnd/>
          </a:ln>
        </p:spPr>
      </p:pic>
      <p:sp>
        <p:nvSpPr>
          <p:cNvPr id="17" name="Oval 6"/>
          <p:cNvSpPr>
            <a:spLocks noChangeArrowheads="1"/>
          </p:cNvSpPr>
          <p:nvPr/>
        </p:nvSpPr>
        <p:spPr bwMode="auto">
          <a:xfrm>
            <a:off x="6500826" y="2357431"/>
            <a:ext cx="2159000" cy="1214446"/>
          </a:xfrm>
          <a:prstGeom prst="ellipse">
            <a:avLst/>
          </a:prstGeom>
          <a:solidFill>
            <a:schemeClr val="accent1"/>
          </a:solidFill>
          <a:ln w="9525">
            <a:solidFill>
              <a:schemeClr val="tx1"/>
            </a:solidFill>
            <a:round/>
            <a:headEnd/>
            <a:tailEnd/>
          </a:ln>
          <a:effectLst/>
        </p:spPr>
        <p:txBody>
          <a:bodyPr lIns="0" tIns="0" rIns="0" bIns="0" anchor="ctr"/>
          <a:lstStyle/>
          <a:p>
            <a:pPr algn="ctr"/>
            <a:r>
              <a:rPr lang="ar-TN" sz="3200" dirty="0" smtClean="0"/>
              <a:t>الحضارة</a:t>
            </a:r>
            <a:endParaRPr lang="de-DE" sz="3200" dirty="0"/>
          </a:p>
        </p:txBody>
      </p:sp>
      <p:cxnSp>
        <p:nvCxnSpPr>
          <p:cNvPr id="22" name="Straight Arrow Connector 21"/>
          <p:cNvCxnSpPr/>
          <p:nvPr/>
        </p:nvCxnSpPr>
        <p:spPr>
          <a:xfrm rot="10800000" flipV="1">
            <a:off x="5929326" y="3643314"/>
            <a:ext cx="714377" cy="6429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flipV="1">
            <a:off x="5929322" y="3571876"/>
            <a:ext cx="785818" cy="71438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Straight Arrow Connector 33"/>
          <p:cNvCxnSpPr/>
          <p:nvPr/>
        </p:nvCxnSpPr>
        <p:spPr>
          <a:xfrm rot="10800000">
            <a:off x="6072198" y="4857760"/>
            <a:ext cx="785818" cy="50006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7" name="Straight Arrow Connector 36"/>
          <p:cNvCxnSpPr/>
          <p:nvPr/>
        </p:nvCxnSpPr>
        <p:spPr>
          <a:xfrm rot="5400000" flipH="1" flipV="1">
            <a:off x="4357686" y="5429264"/>
            <a:ext cx="428628"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8" name="Straight Arrow Connector 37"/>
          <p:cNvCxnSpPr>
            <a:endCxn id="134148" idx="2"/>
          </p:cNvCxnSpPr>
          <p:nvPr/>
        </p:nvCxnSpPr>
        <p:spPr>
          <a:xfrm>
            <a:off x="2571736" y="4572008"/>
            <a:ext cx="628664" cy="825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9" name="Straight Arrow Connector 38"/>
          <p:cNvCxnSpPr/>
          <p:nvPr/>
        </p:nvCxnSpPr>
        <p:spPr>
          <a:xfrm rot="16200000" flipH="1">
            <a:off x="4333082" y="3953670"/>
            <a:ext cx="520698" cy="428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904665736"/>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4148">
                                            <p:bg/>
                                          </p:spTgt>
                                        </p:tgtEl>
                                        <p:attrNameLst>
                                          <p:attrName>style.visibility</p:attrName>
                                        </p:attrNameLst>
                                      </p:cBhvr>
                                      <p:to>
                                        <p:strVal val="visible"/>
                                      </p:to>
                                    </p:set>
                                    <p:animEffect transition="in" filter="wipe(down)">
                                      <p:cBhvr>
                                        <p:cTn id="7" dur="500"/>
                                        <p:tgtEl>
                                          <p:spTgt spid="134148">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4148">
                                            <p:txEl>
                                              <p:pRg st="0" end="0"/>
                                            </p:txEl>
                                          </p:spTgt>
                                        </p:tgtEl>
                                        <p:attrNameLst>
                                          <p:attrName>style.visibility</p:attrName>
                                        </p:attrNameLst>
                                      </p:cBhvr>
                                      <p:to>
                                        <p:strVal val="visible"/>
                                      </p:to>
                                    </p:set>
                                    <p:animEffect transition="in" filter="wipe(down)">
                                      <p:cBhvr>
                                        <p:cTn id="10" dur="500"/>
                                        <p:tgtEl>
                                          <p:spTgt spid="13414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34147">
                                            <p:bg/>
                                          </p:spTgt>
                                        </p:tgtEl>
                                        <p:attrNameLst>
                                          <p:attrName>style.visibility</p:attrName>
                                        </p:attrNameLst>
                                      </p:cBhvr>
                                      <p:to>
                                        <p:strVal val="visible"/>
                                      </p:to>
                                    </p:set>
                                    <p:animEffect transition="in" filter="wipe(down)">
                                      <p:cBhvr>
                                        <p:cTn id="15" dur="500"/>
                                        <p:tgtEl>
                                          <p:spTgt spid="134147">
                                            <p:bg/>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4147">
                                            <p:txEl>
                                              <p:pRg st="0" end="0"/>
                                            </p:txEl>
                                          </p:spTgt>
                                        </p:tgtEl>
                                        <p:attrNameLst>
                                          <p:attrName>style.visibility</p:attrName>
                                        </p:attrNameLst>
                                      </p:cBhvr>
                                      <p:to>
                                        <p:strVal val="visible"/>
                                      </p:to>
                                    </p:set>
                                    <p:animEffect transition="in" filter="wipe(down)">
                                      <p:cBhvr>
                                        <p:cTn id="18" dur="500"/>
                                        <p:tgtEl>
                                          <p:spTgt spid="13414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4149">
                                            <p:bg/>
                                          </p:spTgt>
                                        </p:tgtEl>
                                        <p:attrNameLst>
                                          <p:attrName>style.visibility</p:attrName>
                                        </p:attrNameLst>
                                      </p:cBhvr>
                                      <p:to>
                                        <p:strVal val="visible"/>
                                      </p:to>
                                    </p:set>
                                    <p:animEffect transition="in" filter="fade">
                                      <p:cBhvr>
                                        <p:cTn id="23" dur="2000"/>
                                        <p:tgtEl>
                                          <p:spTgt spid="134149">
                                            <p:bg/>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4149">
                                            <p:txEl>
                                              <p:pRg st="0" end="0"/>
                                            </p:txEl>
                                          </p:spTgt>
                                        </p:tgtEl>
                                        <p:attrNameLst>
                                          <p:attrName>style.visibility</p:attrName>
                                        </p:attrNameLst>
                                      </p:cBhvr>
                                      <p:to>
                                        <p:strVal val="visible"/>
                                      </p:to>
                                    </p:set>
                                    <p:animEffect transition="in" filter="fade">
                                      <p:cBhvr>
                                        <p:cTn id="26" dur="2000"/>
                                        <p:tgtEl>
                                          <p:spTgt spid="134149">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4150">
                                            <p:bg/>
                                          </p:spTgt>
                                        </p:tgtEl>
                                        <p:attrNameLst>
                                          <p:attrName>style.visibility</p:attrName>
                                        </p:attrNameLst>
                                      </p:cBhvr>
                                      <p:to>
                                        <p:strVal val="visible"/>
                                      </p:to>
                                    </p:set>
                                    <p:animEffect transition="in" filter="fade">
                                      <p:cBhvr>
                                        <p:cTn id="31" dur="2000"/>
                                        <p:tgtEl>
                                          <p:spTgt spid="134150">
                                            <p:bg/>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4150">
                                            <p:txEl>
                                              <p:pRg st="0" end="0"/>
                                            </p:txEl>
                                          </p:spTgt>
                                        </p:tgtEl>
                                        <p:attrNameLst>
                                          <p:attrName>style.visibility</p:attrName>
                                        </p:attrNameLst>
                                      </p:cBhvr>
                                      <p:to>
                                        <p:strVal val="visible"/>
                                      </p:to>
                                    </p:set>
                                    <p:animEffect transition="in" filter="fade">
                                      <p:cBhvr>
                                        <p:cTn id="34" dur="2000"/>
                                        <p:tgtEl>
                                          <p:spTgt spid="134150">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4151">
                                            <p:bg/>
                                          </p:spTgt>
                                        </p:tgtEl>
                                        <p:attrNameLst>
                                          <p:attrName>style.visibility</p:attrName>
                                        </p:attrNameLst>
                                      </p:cBhvr>
                                      <p:to>
                                        <p:strVal val="visible"/>
                                      </p:to>
                                    </p:set>
                                    <p:animEffect transition="in" filter="fade">
                                      <p:cBhvr>
                                        <p:cTn id="39" dur="2000"/>
                                        <p:tgtEl>
                                          <p:spTgt spid="134151">
                                            <p:bg/>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4151">
                                            <p:txEl>
                                              <p:pRg st="0" end="0"/>
                                            </p:txEl>
                                          </p:spTgt>
                                        </p:tgtEl>
                                        <p:attrNameLst>
                                          <p:attrName>style.visibility</p:attrName>
                                        </p:attrNameLst>
                                      </p:cBhvr>
                                      <p:to>
                                        <p:strVal val="visible"/>
                                      </p:to>
                                    </p:set>
                                    <p:animEffect transition="in" filter="fade">
                                      <p:cBhvr>
                                        <p:cTn id="42" dur="2000"/>
                                        <p:tgtEl>
                                          <p:spTgt spid="13415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bg/>
                                          </p:spTgt>
                                        </p:tgtEl>
                                        <p:attrNameLst>
                                          <p:attrName>style.visibility</p:attrName>
                                        </p:attrNameLst>
                                      </p:cBhvr>
                                      <p:to>
                                        <p:strVal val="visible"/>
                                      </p:to>
                                    </p:set>
                                    <p:animEffect transition="in" filter="fade">
                                      <p:cBhvr>
                                        <p:cTn id="47" dur="2000"/>
                                        <p:tgtEl>
                                          <p:spTgt spid="17">
                                            <p:bg/>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xEl>
                                              <p:pRg st="0" end="0"/>
                                            </p:txEl>
                                          </p:spTgt>
                                        </p:tgtEl>
                                        <p:attrNameLst>
                                          <p:attrName>style.visibility</p:attrName>
                                        </p:attrNameLst>
                                      </p:cBhvr>
                                      <p:to>
                                        <p:strVal val="visible"/>
                                      </p:to>
                                    </p:set>
                                    <p:animEffect transition="in" filter="fade">
                                      <p:cBhvr>
                                        <p:cTn id="50" dur="20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allAtOnce" animBg="1"/>
      <p:bldP spid="134148" grpId="0" build="allAtOnce" animBg="1"/>
      <p:bldP spid="134149" grpId="0" build="allAtOnce" animBg="1"/>
      <p:bldP spid="134150" grpId="0" build="allAtOnce" animBg="1"/>
      <p:bldP spid="134151" grpId="0" build="allAtOnce" animBg="1"/>
      <p:bldP spid="17" grpId="0" build="allAtOnce"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57" name="Oval 13"/>
          <p:cNvSpPr>
            <a:spLocks noChangeArrowheads="1"/>
          </p:cNvSpPr>
          <p:nvPr/>
        </p:nvSpPr>
        <p:spPr bwMode="auto">
          <a:xfrm>
            <a:off x="1908175" y="2781300"/>
            <a:ext cx="5616575" cy="3311525"/>
          </a:xfrm>
          <a:prstGeom prst="ellipse">
            <a:avLst/>
          </a:prstGeom>
          <a:solidFill>
            <a:schemeClr val="accent1"/>
          </a:solidFill>
          <a:ln w="9525">
            <a:solidFill>
              <a:schemeClr val="tx1"/>
            </a:solidFill>
            <a:round/>
            <a:headEnd/>
            <a:tailEnd/>
          </a:ln>
          <a:effectLst/>
        </p:spPr>
        <p:txBody>
          <a:bodyPr wrap="none" anchor="ctr"/>
          <a:lstStyle/>
          <a:p>
            <a:pPr algn="ctr"/>
            <a:endParaRPr lang="en-US" b="1"/>
          </a:p>
        </p:txBody>
      </p:sp>
      <p:sp>
        <p:nvSpPr>
          <p:cNvPr id="134146" name="Rectangle 2"/>
          <p:cNvSpPr>
            <a:spLocks noChangeArrowheads="1"/>
          </p:cNvSpPr>
          <p:nvPr/>
        </p:nvSpPr>
        <p:spPr bwMode="auto">
          <a:xfrm>
            <a:off x="2857488" y="1268413"/>
            <a:ext cx="3286148" cy="990600"/>
          </a:xfrm>
          <a:prstGeom prst="rect">
            <a:avLst/>
          </a:prstGeom>
          <a:solidFill>
            <a:schemeClr val="accent1"/>
          </a:solidFill>
          <a:ln w="9525">
            <a:solidFill>
              <a:schemeClr val="tx1"/>
            </a:solidFill>
            <a:miter lim="800000"/>
            <a:headEnd/>
            <a:tailEnd/>
          </a:ln>
          <a:effectLst/>
        </p:spPr>
        <p:txBody>
          <a:bodyPr lIns="0" tIns="0" rIns="0" bIns="0" anchor="ctr"/>
          <a:lstStyle/>
          <a:p>
            <a:pPr algn="ctr"/>
            <a:r>
              <a:rPr lang="ar-SA" sz="3200" dirty="0" smtClean="0">
                <a:solidFill>
                  <a:schemeClr val="tx2"/>
                </a:solidFill>
                <a:effectLst>
                  <a:outerShdw blurRad="38100" dist="38100" dir="2700000" algn="tl">
                    <a:srgbClr val="FFFFFF"/>
                  </a:outerShdw>
                </a:effectLst>
                <a:cs typeface="PT Bold Heading" pitchFamily="2" charset="-78"/>
              </a:rPr>
              <a:t>الملخّص</a:t>
            </a:r>
            <a:endParaRPr lang="de-DE" sz="3200" dirty="0">
              <a:solidFill>
                <a:schemeClr val="tx2"/>
              </a:solidFill>
              <a:effectLst>
                <a:outerShdw blurRad="38100" dist="38100" dir="2700000" algn="tl">
                  <a:srgbClr val="FFFFFF"/>
                </a:outerShdw>
              </a:effectLst>
              <a:cs typeface="PT Bold Heading" pitchFamily="2" charset="-78"/>
            </a:endParaRPr>
          </a:p>
        </p:txBody>
      </p:sp>
      <p:sp>
        <p:nvSpPr>
          <p:cNvPr id="134147" name="Oval 3"/>
          <p:cNvSpPr>
            <a:spLocks noChangeArrowheads="1"/>
          </p:cNvSpPr>
          <p:nvPr/>
        </p:nvSpPr>
        <p:spPr bwMode="auto">
          <a:xfrm>
            <a:off x="3200400" y="2559050"/>
            <a:ext cx="2971800" cy="1066800"/>
          </a:xfrm>
          <a:prstGeom prst="ellipse">
            <a:avLst/>
          </a:prstGeom>
          <a:solidFill>
            <a:schemeClr val="accent1"/>
          </a:solidFill>
          <a:ln w="9525">
            <a:solidFill>
              <a:schemeClr val="tx1"/>
            </a:solidFill>
            <a:round/>
            <a:headEnd/>
            <a:tailEnd/>
          </a:ln>
          <a:effectLst/>
        </p:spPr>
        <p:txBody>
          <a:bodyPr lIns="0" tIns="0" rIns="0" bIns="0" anchor="ctr"/>
          <a:lstStyle/>
          <a:p>
            <a:pPr algn="ctr"/>
            <a:r>
              <a:rPr lang="ar-SA" sz="2000" dirty="0" smtClean="0"/>
              <a:t>هي </a:t>
            </a:r>
            <a:r>
              <a:rPr lang="ar-SA" sz="2000" dirty="0" err="1" smtClean="0"/>
              <a:t>الح</a:t>
            </a:r>
            <a:r>
              <a:rPr lang="ar-TN" sz="2000" dirty="0" smtClean="0"/>
              <a:t>ذق والفطنة والظفر والإدراك لغة</a:t>
            </a:r>
            <a:endParaRPr lang="de-DE" sz="2000" dirty="0"/>
          </a:p>
        </p:txBody>
      </p:sp>
      <p:sp>
        <p:nvSpPr>
          <p:cNvPr id="134148" name="Oval 4"/>
          <p:cNvSpPr>
            <a:spLocks noChangeArrowheads="1"/>
          </p:cNvSpPr>
          <p:nvPr/>
        </p:nvSpPr>
        <p:spPr bwMode="auto">
          <a:xfrm>
            <a:off x="3200400" y="4235450"/>
            <a:ext cx="2971800" cy="838200"/>
          </a:xfrm>
          <a:prstGeom prst="ellipse">
            <a:avLst/>
          </a:prstGeom>
          <a:solidFill>
            <a:schemeClr val="accent1"/>
          </a:solidFill>
          <a:ln w="9525">
            <a:solidFill>
              <a:schemeClr val="tx1"/>
            </a:solidFill>
            <a:round/>
            <a:headEnd/>
            <a:tailEnd/>
          </a:ln>
          <a:effectLst/>
        </p:spPr>
        <p:txBody>
          <a:bodyPr lIns="0" tIns="0" rIns="0" bIns="0" anchor="ctr"/>
          <a:lstStyle/>
          <a:p>
            <a:pPr algn="ctr"/>
            <a:r>
              <a:rPr lang="ar-SA" sz="3200" dirty="0" smtClean="0"/>
              <a:t>الثقافة </a:t>
            </a:r>
            <a:endParaRPr lang="de-DE" sz="3200" dirty="0"/>
          </a:p>
        </p:txBody>
      </p:sp>
      <p:sp>
        <p:nvSpPr>
          <p:cNvPr id="134149" name="Oval 5"/>
          <p:cNvSpPr>
            <a:spLocks noChangeArrowheads="1"/>
          </p:cNvSpPr>
          <p:nvPr/>
        </p:nvSpPr>
        <p:spPr bwMode="auto">
          <a:xfrm>
            <a:off x="3143240" y="5643578"/>
            <a:ext cx="2971800" cy="990600"/>
          </a:xfrm>
          <a:prstGeom prst="ellipse">
            <a:avLst/>
          </a:prstGeom>
          <a:solidFill>
            <a:schemeClr val="accent1"/>
          </a:solidFill>
          <a:ln w="9525">
            <a:solidFill>
              <a:schemeClr val="tx1"/>
            </a:solidFill>
            <a:round/>
            <a:headEnd/>
            <a:tailEnd/>
          </a:ln>
          <a:effectLst/>
        </p:spPr>
        <p:txBody>
          <a:bodyPr lIns="0" tIns="0" rIns="0" bIns="0" anchor="ctr"/>
          <a:lstStyle/>
          <a:p>
            <a:pPr algn="ctr"/>
            <a:r>
              <a:rPr lang="ar-SA" dirty="0" smtClean="0"/>
              <a:t>العلوم والمعارف التي يتطلب الحذق فيها، اصطلاحا </a:t>
            </a:r>
            <a:endParaRPr lang="de-DE" dirty="0"/>
          </a:p>
        </p:txBody>
      </p:sp>
      <p:sp>
        <p:nvSpPr>
          <p:cNvPr id="134150" name="Oval 6"/>
          <p:cNvSpPr>
            <a:spLocks noChangeArrowheads="1"/>
          </p:cNvSpPr>
          <p:nvPr/>
        </p:nvSpPr>
        <p:spPr bwMode="auto">
          <a:xfrm>
            <a:off x="6877050" y="3860800"/>
            <a:ext cx="2159000" cy="1450975"/>
          </a:xfrm>
          <a:prstGeom prst="ellipse">
            <a:avLst/>
          </a:prstGeom>
          <a:solidFill>
            <a:schemeClr val="accent1"/>
          </a:solidFill>
          <a:ln w="9525">
            <a:solidFill>
              <a:schemeClr val="tx1"/>
            </a:solidFill>
            <a:round/>
            <a:headEnd/>
            <a:tailEnd/>
          </a:ln>
          <a:effectLst/>
        </p:spPr>
        <p:txBody>
          <a:bodyPr lIns="0" tIns="0" rIns="0" bIns="0" anchor="ctr"/>
          <a:lstStyle/>
          <a:p>
            <a:pPr algn="ctr"/>
            <a:r>
              <a:rPr lang="ar-SA" sz="3200" dirty="0" smtClean="0"/>
              <a:t>علم غربي</a:t>
            </a:r>
            <a:endParaRPr lang="de-DE" sz="3200" dirty="0"/>
          </a:p>
        </p:txBody>
      </p:sp>
      <p:sp>
        <p:nvSpPr>
          <p:cNvPr id="134151" name="Oval 7"/>
          <p:cNvSpPr>
            <a:spLocks noChangeArrowheads="1"/>
          </p:cNvSpPr>
          <p:nvPr/>
        </p:nvSpPr>
        <p:spPr bwMode="auto">
          <a:xfrm>
            <a:off x="152400" y="3716338"/>
            <a:ext cx="2403475" cy="1728787"/>
          </a:xfrm>
          <a:prstGeom prst="ellipse">
            <a:avLst/>
          </a:prstGeom>
          <a:solidFill>
            <a:schemeClr val="accent1"/>
          </a:solidFill>
          <a:ln w="9525">
            <a:solidFill>
              <a:schemeClr val="tx1"/>
            </a:solidFill>
            <a:round/>
            <a:headEnd/>
            <a:tailEnd/>
          </a:ln>
          <a:effectLst/>
        </p:spPr>
        <p:txBody>
          <a:bodyPr lIns="0" tIns="0" rIns="0" bIns="0" anchor="ctr"/>
          <a:lstStyle/>
          <a:p>
            <a:pPr algn="ctr" rtl="0"/>
            <a:r>
              <a:rPr lang="ar-SA" sz="2800" dirty="0" smtClean="0"/>
              <a:t>علم عربي إسلامي</a:t>
            </a:r>
            <a:endParaRPr lang="de-DE" sz="2800" dirty="0"/>
          </a:p>
        </p:txBody>
      </p:sp>
      <p:sp>
        <p:nvSpPr>
          <p:cNvPr id="134152" name="Line 8"/>
          <p:cNvSpPr>
            <a:spLocks noChangeShapeType="1"/>
          </p:cNvSpPr>
          <p:nvPr/>
        </p:nvSpPr>
        <p:spPr bwMode="auto">
          <a:xfrm>
            <a:off x="4638675" y="3635375"/>
            <a:ext cx="0" cy="609600"/>
          </a:xfrm>
          <a:prstGeom prst="line">
            <a:avLst/>
          </a:prstGeom>
          <a:noFill/>
          <a:ln w="38100">
            <a:solidFill>
              <a:schemeClr val="tx1"/>
            </a:solidFill>
            <a:round/>
            <a:headEnd/>
            <a:tailEnd/>
          </a:ln>
          <a:effectLst/>
        </p:spPr>
        <p:txBody>
          <a:bodyPr/>
          <a:lstStyle/>
          <a:p>
            <a:endParaRPr lang="ar-TN"/>
          </a:p>
        </p:txBody>
      </p:sp>
      <p:sp>
        <p:nvSpPr>
          <p:cNvPr id="134153" name="Line 9"/>
          <p:cNvSpPr>
            <a:spLocks noChangeShapeType="1"/>
          </p:cNvSpPr>
          <p:nvPr/>
        </p:nvSpPr>
        <p:spPr bwMode="auto">
          <a:xfrm>
            <a:off x="4638675" y="5073650"/>
            <a:ext cx="0" cy="609600"/>
          </a:xfrm>
          <a:prstGeom prst="line">
            <a:avLst/>
          </a:prstGeom>
          <a:noFill/>
          <a:ln w="38100">
            <a:solidFill>
              <a:schemeClr val="tx1"/>
            </a:solidFill>
            <a:round/>
            <a:headEnd/>
            <a:tailEnd/>
          </a:ln>
          <a:effectLst/>
        </p:spPr>
        <p:txBody>
          <a:bodyPr/>
          <a:lstStyle/>
          <a:p>
            <a:endParaRPr lang="ar-TN"/>
          </a:p>
        </p:txBody>
      </p:sp>
      <p:sp>
        <p:nvSpPr>
          <p:cNvPr id="134154" name="Line 10"/>
          <p:cNvSpPr>
            <a:spLocks noChangeShapeType="1"/>
          </p:cNvSpPr>
          <p:nvPr/>
        </p:nvSpPr>
        <p:spPr bwMode="auto">
          <a:xfrm flipH="1">
            <a:off x="2555875" y="4641850"/>
            <a:ext cx="612775" cy="11113"/>
          </a:xfrm>
          <a:prstGeom prst="line">
            <a:avLst/>
          </a:prstGeom>
          <a:noFill/>
          <a:ln w="38100">
            <a:solidFill>
              <a:schemeClr val="tx1"/>
            </a:solidFill>
            <a:round/>
            <a:headEnd/>
            <a:tailEnd/>
          </a:ln>
          <a:effectLst/>
        </p:spPr>
        <p:txBody>
          <a:bodyPr/>
          <a:lstStyle/>
          <a:p>
            <a:endParaRPr lang="ar-TN"/>
          </a:p>
        </p:txBody>
      </p:sp>
      <p:sp>
        <p:nvSpPr>
          <p:cNvPr id="134155" name="Line 11"/>
          <p:cNvSpPr>
            <a:spLocks noChangeShapeType="1"/>
          </p:cNvSpPr>
          <p:nvPr/>
        </p:nvSpPr>
        <p:spPr bwMode="auto">
          <a:xfrm flipH="1">
            <a:off x="6172200" y="4616450"/>
            <a:ext cx="762000" cy="0"/>
          </a:xfrm>
          <a:prstGeom prst="line">
            <a:avLst/>
          </a:prstGeom>
          <a:noFill/>
          <a:ln w="38100">
            <a:solidFill>
              <a:schemeClr val="tx1"/>
            </a:solidFill>
            <a:round/>
            <a:headEnd/>
            <a:tailEnd/>
          </a:ln>
          <a:effectLst/>
        </p:spPr>
        <p:txBody>
          <a:bodyPr/>
          <a:lstStyle/>
          <a:p>
            <a:endParaRPr lang="ar-TN"/>
          </a:p>
        </p:txBody>
      </p:sp>
      <p:sp>
        <p:nvSpPr>
          <p:cNvPr id="134159" name="Text Box 15"/>
          <p:cNvSpPr txBox="1">
            <a:spLocks noChangeArrowheads="1"/>
          </p:cNvSpPr>
          <p:nvPr/>
        </p:nvSpPr>
        <p:spPr bwMode="auto">
          <a:xfrm>
            <a:off x="3286116" y="3714752"/>
            <a:ext cx="3052439" cy="369332"/>
          </a:xfrm>
          <a:prstGeom prst="rect">
            <a:avLst/>
          </a:prstGeom>
          <a:noFill/>
          <a:ln w="9525">
            <a:noFill/>
            <a:miter lim="800000"/>
            <a:headEnd/>
            <a:tailEnd/>
          </a:ln>
          <a:effectLst/>
        </p:spPr>
        <p:txBody>
          <a:bodyPr wrap="none">
            <a:spAutoFit/>
          </a:bodyPr>
          <a:lstStyle/>
          <a:p>
            <a:r>
              <a:rPr lang="ar-SA" b="1" dirty="0" smtClean="0"/>
              <a:t>تعريف متّصف بالعموميّة/ إدوارد تيلور</a:t>
            </a:r>
            <a:endParaRPr lang="de-DE" dirty="0"/>
          </a:p>
        </p:txBody>
      </p:sp>
      <p:sp>
        <p:nvSpPr>
          <p:cNvPr id="134160" name="Text Box 16"/>
          <p:cNvSpPr txBox="1">
            <a:spLocks noChangeArrowheads="1"/>
          </p:cNvSpPr>
          <p:nvPr/>
        </p:nvSpPr>
        <p:spPr bwMode="auto">
          <a:xfrm>
            <a:off x="3618203" y="5178395"/>
            <a:ext cx="2040943" cy="400110"/>
          </a:xfrm>
          <a:prstGeom prst="rect">
            <a:avLst/>
          </a:prstGeom>
          <a:noFill/>
          <a:ln w="9525">
            <a:noFill/>
            <a:miter lim="800000"/>
            <a:headEnd/>
            <a:tailEnd/>
          </a:ln>
          <a:effectLst/>
        </p:spPr>
        <p:txBody>
          <a:bodyPr wrap="none">
            <a:spAutoFit/>
          </a:bodyPr>
          <a:lstStyle/>
          <a:p>
            <a:r>
              <a:rPr lang="ar-SA" sz="2000" dirty="0" smtClean="0"/>
              <a:t>تعريف خاص بكل أمّة</a:t>
            </a:r>
            <a:endParaRPr lang="de-DE" sz="2000" dirty="0"/>
          </a:p>
        </p:txBody>
      </p:sp>
      <p:pic>
        <p:nvPicPr>
          <p:cNvPr id="18" name="Picture 5"/>
          <p:cNvPicPr>
            <a:picLocks noChangeAspect="1" noChangeArrowheads="1"/>
          </p:cNvPicPr>
          <p:nvPr/>
        </p:nvPicPr>
        <p:blipFill>
          <a:blip r:embed="rId3" cstate="print"/>
          <a:stretch>
            <a:fillRect/>
          </a:stretch>
        </p:blipFill>
        <p:spPr>
          <a:xfrm>
            <a:off x="214282" y="214290"/>
            <a:ext cx="1465262" cy="902838"/>
          </a:xfrm>
          <a:prstGeom prst="rect">
            <a:avLst/>
          </a:prstGeom>
          <a:noFill/>
          <a:ln/>
        </p:spPr>
      </p:pic>
      <p:pic>
        <p:nvPicPr>
          <p:cNvPr id="20" name="Picture 4"/>
          <p:cNvPicPr>
            <a:picLocks noChangeAspect="1" noChangeArrowheads="1"/>
          </p:cNvPicPr>
          <p:nvPr/>
        </p:nvPicPr>
        <p:blipFill>
          <a:blip r:embed="rId4" cstate="print"/>
          <a:stretch>
            <a:fillRect/>
          </a:stretch>
        </p:blipFill>
        <p:spPr bwMode="auto">
          <a:xfrm>
            <a:off x="7500958" y="0"/>
            <a:ext cx="1466582" cy="1428736"/>
          </a:xfrm>
          <a:prstGeom prst="rect">
            <a:avLst/>
          </a:prstGeom>
          <a:noFill/>
          <a:ln w="9525">
            <a:noFill/>
            <a:miter lim="800000"/>
            <a:headEnd/>
            <a:tailEnd/>
          </a:ln>
        </p:spPr>
      </p:pic>
    </p:spTree>
    <p:extLst>
      <p:ext uri="{BB962C8B-B14F-4D97-AF65-F5344CB8AC3E}">
        <p14:creationId xmlns:p14="http://schemas.microsoft.com/office/powerpoint/2010/main" val="307660102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4148">
                                            <p:bg/>
                                          </p:spTgt>
                                        </p:tgtEl>
                                        <p:attrNameLst>
                                          <p:attrName>style.visibility</p:attrName>
                                        </p:attrNameLst>
                                      </p:cBhvr>
                                      <p:to>
                                        <p:strVal val="visible"/>
                                      </p:to>
                                    </p:set>
                                    <p:animEffect transition="in" filter="wipe(down)">
                                      <p:cBhvr>
                                        <p:cTn id="7" dur="500"/>
                                        <p:tgtEl>
                                          <p:spTgt spid="134148">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4148">
                                            <p:txEl>
                                              <p:pRg st="0" end="0"/>
                                            </p:txEl>
                                          </p:spTgt>
                                        </p:tgtEl>
                                        <p:attrNameLst>
                                          <p:attrName>style.visibility</p:attrName>
                                        </p:attrNameLst>
                                      </p:cBhvr>
                                      <p:to>
                                        <p:strVal val="visible"/>
                                      </p:to>
                                    </p:set>
                                    <p:animEffect transition="in" filter="wipe(down)">
                                      <p:cBhvr>
                                        <p:cTn id="10" dur="500"/>
                                        <p:tgtEl>
                                          <p:spTgt spid="13414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34147">
                                            <p:bg/>
                                          </p:spTgt>
                                        </p:tgtEl>
                                        <p:attrNameLst>
                                          <p:attrName>style.visibility</p:attrName>
                                        </p:attrNameLst>
                                      </p:cBhvr>
                                      <p:to>
                                        <p:strVal val="visible"/>
                                      </p:to>
                                    </p:set>
                                    <p:animEffect transition="in" filter="wipe(down)">
                                      <p:cBhvr>
                                        <p:cTn id="15" dur="500"/>
                                        <p:tgtEl>
                                          <p:spTgt spid="134147">
                                            <p:bg/>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4147">
                                            <p:txEl>
                                              <p:pRg st="0" end="0"/>
                                            </p:txEl>
                                          </p:spTgt>
                                        </p:tgtEl>
                                        <p:attrNameLst>
                                          <p:attrName>style.visibility</p:attrName>
                                        </p:attrNameLst>
                                      </p:cBhvr>
                                      <p:to>
                                        <p:strVal val="visible"/>
                                      </p:to>
                                    </p:set>
                                    <p:animEffect transition="in" filter="wipe(down)">
                                      <p:cBhvr>
                                        <p:cTn id="18" dur="500"/>
                                        <p:tgtEl>
                                          <p:spTgt spid="13414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4149">
                                            <p:bg/>
                                          </p:spTgt>
                                        </p:tgtEl>
                                        <p:attrNameLst>
                                          <p:attrName>style.visibility</p:attrName>
                                        </p:attrNameLst>
                                      </p:cBhvr>
                                      <p:to>
                                        <p:strVal val="visible"/>
                                      </p:to>
                                    </p:set>
                                    <p:animEffect transition="in" filter="fade">
                                      <p:cBhvr>
                                        <p:cTn id="23" dur="2000"/>
                                        <p:tgtEl>
                                          <p:spTgt spid="134149">
                                            <p:bg/>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4149">
                                            <p:txEl>
                                              <p:pRg st="0" end="0"/>
                                            </p:txEl>
                                          </p:spTgt>
                                        </p:tgtEl>
                                        <p:attrNameLst>
                                          <p:attrName>style.visibility</p:attrName>
                                        </p:attrNameLst>
                                      </p:cBhvr>
                                      <p:to>
                                        <p:strVal val="visible"/>
                                      </p:to>
                                    </p:set>
                                    <p:animEffect transition="in" filter="fade">
                                      <p:cBhvr>
                                        <p:cTn id="26" dur="2000"/>
                                        <p:tgtEl>
                                          <p:spTgt spid="134149">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34160">
                                            <p:txEl>
                                              <p:pRg st="0" end="0"/>
                                            </p:txEl>
                                          </p:spTgt>
                                        </p:tgtEl>
                                        <p:attrNameLst>
                                          <p:attrName>style.visibility</p:attrName>
                                        </p:attrNameLst>
                                      </p:cBhvr>
                                      <p:to>
                                        <p:strVal val="visible"/>
                                      </p:to>
                                    </p:set>
                                    <p:animEffect transition="in" filter="wipe(down)">
                                      <p:cBhvr>
                                        <p:cTn id="31" dur="500"/>
                                        <p:tgtEl>
                                          <p:spTgt spid="134160">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4159">
                                            <p:txEl>
                                              <p:pRg st="0" end="0"/>
                                            </p:txEl>
                                          </p:spTgt>
                                        </p:tgtEl>
                                        <p:attrNameLst>
                                          <p:attrName>style.visibility</p:attrName>
                                        </p:attrNameLst>
                                      </p:cBhvr>
                                      <p:to>
                                        <p:strVal val="visible"/>
                                      </p:to>
                                    </p:set>
                                    <p:animEffect transition="in" filter="fade">
                                      <p:cBhvr>
                                        <p:cTn id="36" dur="2000"/>
                                        <p:tgtEl>
                                          <p:spTgt spid="134159">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4150">
                                            <p:bg/>
                                          </p:spTgt>
                                        </p:tgtEl>
                                        <p:attrNameLst>
                                          <p:attrName>style.visibility</p:attrName>
                                        </p:attrNameLst>
                                      </p:cBhvr>
                                      <p:to>
                                        <p:strVal val="visible"/>
                                      </p:to>
                                    </p:set>
                                    <p:animEffect transition="in" filter="fade">
                                      <p:cBhvr>
                                        <p:cTn id="41" dur="2000"/>
                                        <p:tgtEl>
                                          <p:spTgt spid="134150">
                                            <p:bg/>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4150">
                                            <p:txEl>
                                              <p:pRg st="0" end="0"/>
                                            </p:txEl>
                                          </p:spTgt>
                                        </p:tgtEl>
                                        <p:attrNameLst>
                                          <p:attrName>style.visibility</p:attrName>
                                        </p:attrNameLst>
                                      </p:cBhvr>
                                      <p:to>
                                        <p:strVal val="visible"/>
                                      </p:to>
                                    </p:set>
                                    <p:animEffect transition="in" filter="fade">
                                      <p:cBhvr>
                                        <p:cTn id="44" dur="2000"/>
                                        <p:tgtEl>
                                          <p:spTgt spid="134150">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34151">
                                            <p:bg/>
                                          </p:spTgt>
                                        </p:tgtEl>
                                        <p:attrNameLst>
                                          <p:attrName>style.visibility</p:attrName>
                                        </p:attrNameLst>
                                      </p:cBhvr>
                                      <p:to>
                                        <p:strVal val="visible"/>
                                      </p:to>
                                    </p:set>
                                    <p:animEffect transition="in" filter="fade">
                                      <p:cBhvr>
                                        <p:cTn id="49" dur="2000"/>
                                        <p:tgtEl>
                                          <p:spTgt spid="134151">
                                            <p:bg/>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4151">
                                            <p:txEl>
                                              <p:pRg st="0" end="0"/>
                                            </p:txEl>
                                          </p:spTgt>
                                        </p:tgtEl>
                                        <p:attrNameLst>
                                          <p:attrName>style.visibility</p:attrName>
                                        </p:attrNameLst>
                                      </p:cBhvr>
                                      <p:to>
                                        <p:strVal val="visible"/>
                                      </p:to>
                                    </p:set>
                                    <p:animEffect transition="in" filter="fade">
                                      <p:cBhvr>
                                        <p:cTn id="52" dur="2000"/>
                                        <p:tgtEl>
                                          <p:spTgt spid="1341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allAtOnce" animBg="1"/>
      <p:bldP spid="134148" grpId="0" build="allAtOnce" animBg="1"/>
      <p:bldP spid="134149" grpId="0" build="allAtOnce" animBg="1"/>
      <p:bldP spid="134150" grpId="0" build="allAtOnce" animBg="1"/>
      <p:bldP spid="134151" grpId="0" build="allAtOnce" animBg="1"/>
      <p:bldP spid="134159" grpId="0" build="allAtOnce"/>
      <p:bldP spid="134160"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4525963"/>
          </a:xfrm>
        </p:spPr>
        <p:txBody>
          <a:bodyPr/>
          <a:lstStyle/>
          <a:p>
            <a:pPr algn="ctr">
              <a:buFontTx/>
              <a:buNone/>
            </a:pPr>
            <a:r>
              <a:rPr lang="ar-SA" sz="2400" b="1" dirty="0" smtClean="0"/>
              <a:t>انتهت المحاضرة الأولى</a:t>
            </a:r>
          </a:p>
          <a:p>
            <a:pPr algn="ctr">
              <a:buFontTx/>
              <a:buNone/>
            </a:pPr>
            <a:r>
              <a:rPr lang="ar-SA" sz="2400" b="1" dirty="0" smtClean="0"/>
              <a:t>المرجع</a:t>
            </a:r>
          </a:p>
          <a:p>
            <a:pPr algn="ctr">
              <a:buFontTx/>
              <a:buNone/>
            </a:pPr>
            <a:r>
              <a:rPr lang="ar-SA" sz="2400" b="1" dirty="0" smtClean="0"/>
              <a:t>الوجيز في الثقافة الإسلامية</a:t>
            </a:r>
          </a:p>
          <a:p>
            <a:pPr algn="ctr">
              <a:buFontTx/>
              <a:buNone/>
            </a:pPr>
            <a:r>
              <a:rPr lang="ar-SA" sz="2400" b="1" dirty="0" smtClean="0"/>
              <a:t>ص 5- 33</a:t>
            </a:r>
          </a:p>
          <a:p>
            <a:pPr algn="ctr">
              <a:buFontTx/>
              <a:buNone/>
            </a:pPr>
            <a:endParaRPr lang="ar-SA" sz="2400" b="1" dirty="0"/>
          </a:p>
          <a:p>
            <a:pPr algn="ctr">
              <a:buFontTx/>
              <a:buNone/>
            </a:pPr>
            <a:r>
              <a:rPr lang="ar-SA" sz="2400" b="1" dirty="0" smtClean="0"/>
              <a:t>المحاضرة القادمة</a:t>
            </a:r>
          </a:p>
          <a:p>
            <a:pPr algn="ctr">
              <a:buFontTx/>
              <a:buNone/>
            </a:pPr>
            <a:r>
              <a:rPr lang="ar-SA" sz="2400" b="1" dirty="0" smtClean="0"/>
              <a:t>مصادر الثقافة الإسلامية</a:t>
            </a:r>
          </a:p>
          <a:p>
            <a:pPr algn="ctr">
              <a:buFontTx/>
              <a:buNone/>
            </a:pPr>
            <a:r>
              <a:rPr lang="ar-SA" sz="2400" b="1" dirty="0" smtClean="0"/>
              <a:t>ص 37- 77</a:t>
            </a:r>
            <a:endParaRPr lang="de-DE" sz="2400" b="1"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val="595881078"/>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5" end="5"/>
                                            </p:txEl>
                                          </p:spTgt>
                                        </p:tgtEl>
                                        <p:attrNameLst>
                                          <p:attrName>style.visibility</p:attrName>
                                        </p:attrNameLst>
                                      </p:cBhvr>
                                      <p:to>
                                        <p:strVal val="visible"/>
                                      </p:to>
                                    </p:set>
                                    <p:animEffect transition="in" filter="fade">
                                      <p:cBhvr>
                                        <p:cTn id="27" dur="2000"/>
                                        <p:tgtEl>
                                          <p:spTgt spid="19456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6" end="6"/>
                                            </p:txEl>
                                          </p:spTgt>
                                        </p:tgtEl>
                                        <p:attrNameLst>
                                          <p:attrName>style.visibility</p:attrName>
                                        </p:attrNameLst>
                                      </p:cBhvr>
                                      <p:to>
                                        <p:strVal val="visible"/>
                                      </p:to>
                                    </p:set>
                                    <p:animEffect transition="in" filter="fade">
                                      <p:cBhvr>
                                        <p:cTn id="32" dur="2000"/>
                                        <p:tgtEl>
                                          <p:spTgt spid="19456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7" end="7"/>
                                            </p:txEl>
                                          </p:spTgt>
                                        </p:tgtEl>
                                        <p:attrNameLst>
                                          <p:attrName>style.visibility</p:attrName>
                                        </p:attrNameLst>
                                      </p:cBhvr>
                                      <p:to>
                                        <p:strVal val="visible"/>
                                      </p:to>
                                    </p:set>
                                    <p:animEffect transition="in" filter="fade">
                                      <p:cBhvr>
                                        <p:cTn id="37" dur="2000"/>
                                        <p:tgtEl>
                                          <p:spTgt spid="194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6E30B35B-2899-40E3-8907-478A46227145}">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2903</TotalTime>
  <Words>2510</Words>
  <Application>Microsoft Office PowerPoint</Application>
  <PresentationFormat>On-screen Show (4:3)</PresentationFormat>
  <Paragraphs>172</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تصميم افتراضي</vt:lpstr>
      <vt:lpstr>PowerPoint Presentation</vt:lpstr>
      <vt:lpstr>المحاضرة الأولى: التّعريف الثقافة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UD</cp:lastModifiedBy>
  <cp:revision>211</cp:revision>
  <dcterms:created xsi:type="dcterms:W3CDTF">2007-02-01T07:37:04Z</dcterms:created>
  <dcterms:modified xsi:type="dcterms:W3CDTF">2012-01-17T21:37:21Z</dcterms:modified>
</cp:coreProperties>
</file>