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25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ECE278-9E38-44E8-8978-39E6EC0CAAB0}" type="datetimeFigureOut">
              <a:rPr lang="en-US" smtClean="0"/>
              <a:pPr/>
              <a:t>1/11/1980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2B59E6-4D58-4CDD-98ED-8749589FE99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F0CC2C-FE8D-4EEA-BE63-BF7A62F93C0A}" type="slidenum">
              <a:rPr lang="ar-SA" altLang="en-US"/>
              <a:pPr/>
              <a:t>8</a:t>
            </a:fld>
            <a:endParaRPr lang="en-US" alt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0ECB542-ABA9-4806-A0CF-7DFAE3D51996}" type="datetimeFigureOut">
              <a:rPr lang="en-US" smtClean="0"/>
              <a:pPr/>
              <a:t>1/11/1980</a:t>
            </a:fld>
            <a:endParaRPr lang="en-US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مستطيل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رابط مستقيم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رابط مستقيم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مستطيل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شكل بيضاوي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شكل بيضاوي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شكل بيضاوي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3D992D7-C9FC-4EC5-816B-B7F657D39E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0ECB542-ABA9-4806-A0CF-7DFAE3D51996}" type="datetimeFigureOut">
              <a:rPr lang="en-US" smtClean="0"/>
              <a:pPr/>
              <a:t>1/11/1980</a:t>
            </a:fld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3D992D7-C9FC-4EC5-816B-B7F657D39E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0ECB542-ABA9-4806-A0CF-7DFAE3D51996}" type="datetimeFigureOut">
              <a:rPr lang="en-US" smtClean="0"/>
              <a:pPr/>
              <a:t>1/11/1980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مستطيل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رابط مستقيم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مستطيل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شكل بيضاوي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رابط مستقيم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3D992D7-C9FC-4EC5-816B-B7F657D39E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CB542-ABA9-4806-A0CF-7DFAE3D51996}" type="datetimeFigureOut">
              <a:rPr lang="en-US" smtClean="0"/>
              <a:pPr/>
              <a:t>1/11/1980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92D7-C9FC-4EC5-816B-B7F657D39E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CB542-ABA9-4806-A0CF-7DFAE3D51996}" type="datetimeFigureOut">
              <a:rPr lang="en-US" smtClean="0"/>
              <a:pPr/>
              <a:t>1/11/1980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92D7-C9FC-4EC5-816B-B7F657D39E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0ECB542-ABA9-4806-A0CF-7DFAE3D51996}" type="datetimeFigureOut">
              <a:rPr lang="en-US" smtClean="0"/>
              <a:pPr/>
              <a:t>1/11/1980</a:t>
            </a:fld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3D992D7-C9FC-4EC5-816B-B7F657D39E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CB542-ABA9-4806-A0CF-7DFAE3D51996}" type="datetimeFigureOut">
              <a:rPr lang="en-US" smtClean="0"/>
              <a:pPr/>
              <a:t>1/11/1980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92D7-C9FC-4EC5-816B-B7F657D39E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0ECB542-ABA9-4806-A0CF-7DFAE3D51996}" type="datetimeFigureOut">
              <a:rPr lang="en-US" smtClean="0"/>
              <a:pPr/>
              <a:t>1/11/1980</a:t>
            </a:fld>
            <a:endParaRPr lang="en-US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3D992D7-C9FC-4EC5-816B-B7F657D39E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عنصر نائب للتذييل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0ECB542-ABA9-4806-A0CF-7DFAE3D51996}" type="datetimeFigureOut">
              <a:rPr lang="en-US" smtClean="0"/>
              <a:pPr/>
              <a:t>1/11/1980</a:t>
            </a:fld>
            <a:endParaRPr lang="en-US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3D992D7-C9FC-4EC5-816B-B7F657D39E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CB542-ABA9-4806-A0CF-7DFAE3D51996}" type="datetimeFigureOut">
              <a:rPr lang="en-US" smtClean="0"/>
              <a:pPr/>
              <a:t>1/11/1980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92D7-C9FC-4EC5-816B-B7F657D39E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CB542-ABA9-4806-A0CF-7DFAE3D51996}" type="datetimeFigureOut">
              <a:rPr lang="en-US" smtClean="0"/>
              <a:pPr/>
              <a:t>1/11/1980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92D7-C9FC-4EC5-816B-B7F657D39E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عنوان، ونص، وقصاصة فن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half" idx="1"/>
          </p:nvPr>
        </p:nvSpPr>
        <p:spPr>
          <a:xfrm>
            <a:off x="0" y="1447800"/>
            <a:ext cx="4495800" cy="5410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قصاصة الفنية 3"/>
          <p:cNvSpPr>
            <a:spLocks noGrp="1"/>
          </p:cNvSpPr>
          <p:nvPr>
            <p:ph type="clipArt" sz="half" idx="2"/>
          </p:nvPr>
        </p:nvSpPr>
        <p:spPr>
          <a:xfrm>
            <a:off x="4648200" y="1447800"/>
            <a:ext cx="4495800" cy="5410200"/>
          </a:xfrm>
        </p:spPr>
        <p:txBody>
          <a:bodyPr/>
          <a:lstStyle/>
          <a:p>
            <a:endParaRPr lang="ar-EG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53DBE64-696A-4142-8D66-391C6331DDE0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0ECB542-ABA9-4806-A0CF-7DFAE3D51996}" type="datetimeFigureOut">
              <a:rPr lang="en-US" smtClean="0"/>
              <a:pPr/>
              <a:t>1/11/1980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3D992D7-C9FC-4EC5-816B-B7F657D39E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slamweb.net/seera/images/kaba_prayer_hijjr.gif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http://www.islamweb.net/seera/seera_galarry/seera_photos/cave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http://www.islamweb.net/seera/images/20w2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1.wav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audio3.wav"/><Relationship Id="rId1" Type="http://schemas.openxmlformats.org/officeDocument/2006/relationships/audio" Target="../media/audio2.wav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4.wav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286000" y="2057400"/>
            <a:ext cx="6172200" cy="2961162"/>
          </a:xfrm>
        </p:spPr>
        <p:txBody>
          <a:bodyPr>
            <a:prstTxWarp prst="textCascadeDown">
              <a:avLst/>
            </a:prstTxWarp>
          </a:bodyPr>
          <a:lstStyle/>
          <a:p>
            <a:r>
              <a:rPr lang="ar-SA" cap="none" dirty="0" smtClean="0">
                <a:ln w="18000">
                  <a:solidFill>
                    <a:schemeClr val="accent3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محاضره فقه </a:t>
            </a:r>
            <a:r>
              <a:rPr lang="ar-SA" cap="none" dirty="0" err="1" smtClean="0">
                <a:ln w="18000">
                  <a:solidFill>
                    <a:schemeClr val="accent3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السيره</a:t>
            </a:r>
            <a:r>
              <a:rPr lang="ar-SA" cap="none" dirty="0" smtClean="0">
                <a:ln w="18000">
                  <a:solidFill>
                    <a:schemeClr val="accent3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3 الجزء 2</a:t>
            </a:r>
            <a:endParaRPr lang="en-US" cap="none" dirty="0">
              <a:ln w="18000">
                <a:solidFill>
                  <a:schemeClr val="accent3">
                    <a:lumMod val="60000"/>
                    <a:lumOff val="40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Text Box 2"/>
          <p:cNvSpPr txBox="1">
            <a:spLocks noChangeArrowheads="1"/>
          </p:cNvSpPr>
          <p:nvPr/>
        </p:nvSpPr>
        <p:spPr bwMode="auto">
          <a:xfrm>
            <a:off x="1066800" y="838200"/>
            <a:ext cx="77724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marL="457200" indent="-457200" algn="just">
              <a:spcBef>
                <a:spcPct val="50000"/>
              </a:spcBef>
            </a:pPr>
            <a:endParaRPr lang="ar-AE" altLang="en-US" sz="3600"/>
          </a:p>
          <a:p>
            <a:pPr marL="457200" indent="-457200" algn="just">
              <a:spcBef>
                <a:spcPct val="50000"/>
              </a:spcBef>
            </a:pPr>
            <a:r>
              <a:rPr lang="ar-AE" altLang="en-US" sz="3600">
                <a:solidFill>
                  <a:srgbClr val="FFFFFF"/>
                </a:solidFill>
              </a:rPr>
              <a:t>       </a:t>
            </a:r>
            <a:endParaRPr lang="en-GB" altLang="en-US" sz="3600">
              <a:solidFill>
                <a:srgbClr val="FFFFFF"/>
              </a:solidFill>
            </a:endParaRPr>
          </a:p>
        </p:txBody>
      </p:sp>
      <p:sp>
        <p:nvSpPr>
          <p:cNvPr id="153603" name="Text Box 3"/>
          <p:cNvSpPr txBox="1">
            <a:spLocks noChangeArrowheads="1"/>
          </p:cNvSpPr>
          <p:nvPr/>
        </p:nvSpPr>
        <p:spPr bwMode="auto">
          <a:xfrm>
            <a:off x="838200" y="609600"/>
            <a:ext cx="716280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AE" altLang="en-US" sz="4000" b="1">
                <a:cs typeface="DecoType Naskh Extensions" pitchFamily="2" charset="-78"/>
              </a:rPr>
              <a:t>دار الأرقم بن أبي الأرقم رضي الله عنه</a:t>
            </a:r>
            <a:r>
              <a:rPr lang="ar-AE" altLang="en-US" sz="2800" b="1"/>
              <a:t> </a:t>
            </a:r>
          </a:p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53604" name="Text Box 4"/>
          <p:cNvSpPr txBox="1">
            <a:spLocks noChangeArrowheads="1"/>
          </p:cNvSpPr>
          <p:nvPr/>
        </p:nvSpPr>
        <p:spPr bwMode="auto">
          <a:xfrm>
            <a:off x="381000" y="2438400"/>
            <a:ext cx="8229600" cy="283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AE" altLang="en-US" sz="3600">
                <a:solidFill>
                  <a:srgbClr val="FFFFFF"/>
                </a:solidFill>
              </a:rPr>
              <a:t>        </a:t>
            </a:r>
            <a:r>
              <a:rPr lang="ar-AE" altLang="en-US" sz="3600">
                <a:solidFill>
                  <a:srgbClr val="0000FF"/>
                </a:solidFill>
              </a:rPr>
              <a:t>نتيجة طغيان الانحراف العقدي والسلوكي أجبر صاحب الدعوة محمد صلى الله عليه وسلم و من آمن معه أن يمروا بمرحلة الدعوة السرية والنصيحة الفردية ، والتربية الهادئة في دار الأرقم بعيدا عن أعين المشركين. </a:t>
            </a:r>
          </a:p>
          <a:p>
            <a:pPr algn="just" rtl="1">
              <a:spcBef>
                <a:spcPct val="50000"/>
              </a:spcBef>
            </a:pPr>
            <a:endParaRPr lang="en-US" altLang="en-US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308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 rtl="1">
              <a:spcBef>
                <a:spcPct val="50000"/>
              </a:spcBef>
            </a:pPr>
            <a:endParaRPr lang="ar-AE" altLang="en-US" sz="2800" b="1">
              <a:solidFill>
                <a:srgbClr val="0000FF"/>
              </a:solidFill>
            </a:endParaRPr>
          </a:p>
          <a:p>
            <a:pPr marL="457200" indent="-457200" algn="ctr" rtl="1">
              <a:spcBef>
                <a:spcPct val="50000"/>
              </a:spcBef>
            </a:pPr>
            <a:endParaRPr lang="ar-AE" altLang="en-US" sz="2800" b="1">
              <a:solidFill>
                <a:srgbClr val="0000FF"/>
              </a:solidFill>
            </a:endParaRPr>
          </a:p>
          <a:p>
            <a:pPr marL="457200" indent="-457200" algn="ctr" rtl="1">
              <a:spcBef>
                <a:spcPct val="50000"/>
              </a:spcBef>
            </a:pPr>
            <a:r>
              <a:rPr lang="ar-AE" altLang="en-US" sz="2800" b="1">
                <a:solidFill>
                  <a:srgbClr val="0000FF"/>
                </a:solidFill>
              </a:rPr>
              <a:t>     أ - لميزة الموقع               ب- بعيدا عن أنظار المشركين .     </a:t>
            </a:r>
          </a:p>
          <a:p>
            <a:pPr marL="457200" indent="-457200" algn="ctr" rtl="1">
              <a:spcBef>
                <a:spcPct val="50000"/>
              </a:spcBef>
            </a:pPr>
            <a:r>
              <a:rPr lang="ar-AE" altLang="en-US" sz="2800" b="1">
                <a:solidFill>
                  <a:srgbClr val="0000FF"/>
                </a:solidFill>
              </a:rPr>
              <a:t>ج-  ميزةصاحبها ومكانته في قومه .               د- صغر سنه .</a:t>
            </a:r>
          </a:p>
          <a:p>
            <a:pPr marL="457200" indent="-457200" algn="ctr" rtl="1">
              <a:spcBef>
                <a:spcPct val="50000"/>
              </a:spcBef>
              <a:buFontTx/>
              <a:buAutoNum type="arabic2Minus"/>
            </a:pPr>
            <a:endParaRPr lang="ar-AE" altLang="en-US" sz="2800" b="1">
              <a:solidFill>
                <a:srgbClr val="0000FF"/>
              </a:solidFill>
            </a:endParaRPr>
          </a:p>
        </p:txBody>
      </p:sp>
      <p:sp>
        <p:nvSpPr>
          <p:cNvPr id="154627" name="Text Box 3"/>
          <p:cNvSpPr txBox="1">
            <a:spLocks noChangeArrowheads="1"/>
          </p:cNvSpPr>
          <p:nvPr/>
        </p:nvSpPr>
        <p:spPr bwMode="auto">
          <a:xfrm>
            <a:off x="0" y="3124200"/>
            <a:ext cx="8839200" cy="308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just" rtl="1">
              <a:spcBef>
                <a:spcPct val="50000"/>
              </a:spcBef>
            </a:pPr>
            <a:r>
              <a:rPr lang="ar-AE" altLang="en-US" sz="2800" b="1">
                <a:solidFill>
                  <a:srgbClr val="0000FF"/>
                </a:solidFill>
              </a:rPr>
              <a:t>ه- الأرقم بن أبي الأرقم من قبيلة مخزوم ورسول الله من قبيلة بني هاشم ، فكانتا هاتين القبيلتين بينهما عداوة ، إذ لا يخطر على بال أحد أن يكون الإجتماع في مكان من يعادونهم.</a:t>
            </a:r>
          </a:p>
          <a:p>
            <a:pPr marL="457200" indent="-457200" algn="just" rtl="1">
              <a:spcBef>
                <a:spcPct val="50000"/>
              </a:spcBef>
            </a:pPr>
            <a:r>
              <a:rPr lang="ar-AE" altLang="en-US" sz="2800" b="1">
                <a:solidFill>
                  <a:srgbClr val="0000FF"/>
                </a:solidFill>
              </a:rPr>
              <a:t>و- لم يعرف الأرقم بن أبي الأرقم بإسلامه وبالتالي يأتي في أذهان الناس أن رسول الله لا يجتمع في دار مشرك .</a:t>
            </a:r>
          </a:p>
          <a:p>
            <a:pPr marL="457200" indent="-457200" rtl="1">
              <a:spcBef>
                <a:spcPct val="50000"/>
              </a:spcBef>
            </a:pPr>
            <a:endParaRPr lang="en-GB" altLang="en-US" sz="2800" b="1">
              <a:solidFill>
                <a:srgbClr val="0000FF"/>
              </a:solidFill>
            </a:endParaRPr>
          </a:p>
        </p:txBody>
      </p:sp>
      <p:sp>
        <p:nvSpPr>
          <p:cNvPr id="154628" name="Text Box 4"/>
          <p:cNvSpPr txBox="1">
            <a:spLocks noChangeArrowheads="1"/>
          </p:cNvSpPr>
          <p:nvPr/>
        </p:nvSpPr>
        <p:spPr bwMode="auto">
          <a:xfrm>
            <a:off x="2133600" y="533400"/>
            <a:ext cx="6019800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AE" altLang="en-US" sz="2800" b="1" i="1" u="sng">
                <a:solidFill>
                  <a:srgbClr val="0000FF"/>
                </a:solidFill>
              </a:rPr>
              <a:t>وكان اختيار هذه الدار لأسباب عدة : </a:t>
            </a:r>
          </a:p>
          <a:p>
            <a:pPr rtl="1">
              <a:spcBef>
                <a:spcPct val="50000"/>
              </a:spcBef>
            </a:pPr>
            <a:endParaRPr lang="en-US" altLang="en-US" sz="2800" b="1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Text Box 2"/>
          <p:cNvSpPr txBox="1">
            <a:spLocks noChangeArrowheads="1"/>
          </p:cNvSpPr>
          <p:nvPr/>
        </p:nvSpPr>
        <p:spPr bwMode="auto">
          <a:xfrm>
            <a:off x="457200" y="1066800"/>
            <a:ext cx="8229600" cy="545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altLang="en-US" sz="3200">
                <a:solidFill>
                  <a:schemeClr val="bg1"/>
                </a:solidFill>
              </a:rPr>
              <a:t>    </a:t>
            </a:r>
            <a:r>
              <a:rPr lang="ar-SA" altLang="en-US" sz="3200">
                <a:solidFill>
                  <a:srgbClr val="0000FF"/>
                </a:solidFill>
              </a:rPr>
              <a:t>لقد كانت هذه الدار – دار الأرقم بن أبي الأرقم – محضن تربية ، ومعهد علم، ومجتمع تدريب ، تربت فيه العصابة الأولى من المؤمنين، وترسخت فيه ثوابت القاعدة الصلبة التي تميزت بسمات الإيمان والفداء والتضحية والفهم في كل موقع من مواقع العطاء .</a:t>
            </a:r>
          </a:p>
          <a:p>
            <a:pPr algn="just" rtl="1">
              <a:spcBef>
                <a:spcPct val="50000"/>
              </a:spcBef>
            </a:pPr>
            <a:r>
              <a:rPr lang="ar-SA" altLang="en-US" sz="3200">
                <a:solidFill>
                  <a:srgbClr val="0000FF"/>
                </a:solidFill>
              </a:rPr>
              <a:t>ولذا وجدت فرصة البناء التربوي ، والأثر الدعوي بارزا واضحا في الإقتداء والتربية على يد محمد صلى الله عليه وسلم .</a:t>
            </a:r>
          </a:p>
          <a:p>
            <a:pPr algn="just" rtl="1">
              <a:spcBef>
                <a:spcPct val="50000"/>
              </a:spcBef>
            </a:pPr>
            <a:r>
              <a:rPr lang="ar-SA" altLang="en-US" sz="3200">
                <a:solidFill>
                  <a:srgbClr val="0000FF"/>
                </a:solidFill>
              </a:rPr>
              <a:t>ولم يزل المسلمين مستخفين في دار الأرقم حتى إسلام عمر بن الخطاب رضي الله عنه ، ووصل عدد المسلمين حوالي 38 رجلا</a:t>
            </a:r>
            <a:r>
              <a:rPr lang="ar-SA" altLang="en-US" sz="3200">
                <a:solidFill>
                  <a:schemeClr val="bg1"/>
                </a:solidFill>
              </a:rPr>
              <a:t> .</a:t>
            </a:r>
            <a:endParaRPr lang="en-GB" altLang="en-US" sz="32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Text Box 2"/>
          <p:cNvSpPr txBox="1">
            <a:spLocks noChangeArrowheads="1"/>
          </p:cNvSpPr>
          <p:nvPr/>
        </p:nvSpPr>
        <p:spPr bwMode="auto">
          <a:xfrm>
            <a:off x="990600" y="0"/>
            <a:ext cx="69342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endParaRPr lang="ar-SA" altLang="en-US" sz="2800" b="1" dirty="0"/>
          </a:p>
          <a:p>
            <a:pPr algn="r" rtl="1">
              <a:spcBef>
                <a:spcPct val="50000"/>
              </a:spcBef>
            </a:pPr>
            <a:r>
              <a:rPr lang="ar-SA" altLang="en-US" sz="2800" b="1" dirty="0">
                <a:solidFill>
                  <a:srgbClr val="990033"/>
                </a:solidFill>
              </a:rPr>
              <a:t> </a:t>
            </a:r>
          </a:p>
          <a:p>
            <a:pPr algn="r" rtl="1">
              <a:spcBef>
                <a:spcPct val="50000"/>
              </a:spcBef>
              <a:buFontTx/>
              <a:buChar char="•"/>
            </a:pPr>
            <a:endParaRPr lang="en-GB" altLang="en-US" sz="2800" b="1" dirty="0">
              <a:solidFill>
                <a:srgbClr val="FFFFFF"/>
              </a:solidFill>
            </a:endParaRPr>
          </a:p>
        </p:txBody>
      </p:sp>
      <p:sp>
        <p:nvSpPr>
          <p:cNvPr id="156675" name="Text Box 3"/>
          <p:cNvSpPr txBox="1">
            <a:spLocks noChangeArrowheads="1"/>
          </p:cNvSpPr>
          <p:nvPr/>
        </p:nvSpPr>
        <p:spPr bwMode="auto">
          <a:xfrm>
            <a:off x="381000" y="533400"/>
            <a:ext cx="87630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SA" altLang="en-US" sz="2800">
                <a:solidFill>
                  <a:srgbClr val="0000FF"/>
                </a:solidFill>
                <a:cs typeface="DecoType Naskh Extensions" pitchFamily="2" charset="-78"/>
              </a:rPr>
              <a:t>خروج الرسول والصحابة والمسلمين </a:t>
            </a:r>
          </a:p>
          <a:p>
            <a:pPr algn="ctr" rtl="1">
              <a:spcBef>
                <a:spcPct val="50000"/>
              </a:spcBef>
            </a:pPr>
            <a:r>
              <a:rPr lang="ar-SA" altLang="en-US" sz="2800">
                <a:solidFill>
                  <a:srgbClr val="0000FF"/>
                </a:solidFill>
                <a:cs typeface="DecoType Naskh Extensions" pitchFamily="2" charset="-78"/>
              </a:rPr>
              <a:t>إلى المسجد الحرام</a:t>
            </a:r>
            <a:endParaRPr lang="ar-SA" altLang="en-US" sz="2800">
              <a:solidFill>
                <a:srgbClr val="0000FF"/>
              </a:solidFill>
            </a:endParaRPr>
          </a:p>
          <a:p>
            <a:pPr algn="ctr" rtl="1">
              <a:spcBef>
                <a:spcPct val="50000"/>
              </a:spcBef>
            </a:pPr>
            <a:endParaRPr lang="en-US" altLang="en-US" sz="2800">
              <a:solidFill>
                <a:srgbClr val="0000FF"/>
              </a:solidFill>
            </a:endParaRPr>
          </a:p>
        </p:txBody>
      </p:sp>
      <p:sp>
        <p:nvSpPr>
          <p:cNvPr id="156676" name="Text Box 4"/>
          <p:cNvSpPr txBox="1">
            <a:spLocks noChangeArrowheads="1"/>
          </p:cNvSpPr>
          <p:nvPr/>
        </p:nvSpPr>
        <p:spPr bwMode="auto">
          <a:xfrm>
            <a:off x="685800" y="2590800"/>
            <a:ext cx="6934200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buFontTx/>
              <a:buChar char="•"/>
            </a:pPr>
            <a:endParaRPr lang="ar-SA" altLang="en-US" sz="2600" b="1">
              <a:solidFill>
                <a:srgbClr val="FFFFFF"/>
              </a:solidFill>
            </a:endParaRPr>
          </a:p>
          <a:p>
            <a:pPr algn="r" rtl="1">
              <a:spcBef>
                <a:spcPct val="50000"/>
              </a:spcBef>
              <a:buFontTx/>
              <a:buChar char="•"/>
            </a:pPr>
            <a:endParaRPr lang="ar-SA" altLang="en-US" sz="2600" b="1">
              <a:solidFill>
                <a:srgbClr val="FFFFFF"/>
              </a:solidFill>
            </a:endParaRPr>
          </a:p>
          <a:p>
            <a:pPr algn="r" rtl="1">
              <a:spcBef>
                <a:spcPct val="50000"/>
              </a:spcBef>
              <a:buFontTx/>
              <a:buChar char="•"/>
            </a:pPr>
            <a:endParaRPr lang="ar-SA" altLang="en-US" sz="2600" b="1">
              <a:solidFill>
                <a:srgbClr val="FFFFFF"/>
              </a:solidFill>
            </a:endParaRPr>
          </a:p>
          <a:p>
            <a:pPr algn="r" rtl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56677" name="Text Box 5"/>
          <p:cNvSpPr txBox="1">
            <a:spLocks noChangeArrowheads="1"/>
          </p:cNvSpPr>
          <p:nvPr/>
        </p:nvSpPr>
        <p:spPr bwMode="auto">
          <a:xfrm>
            <a:off x="2514600" y="2667000"/>
            <a:ext cx="563880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buFontTx/>
              <a:buChar char="•"/>
            </a:pPr>
            <a:endParaRPr lang="en-US" altLang="en-US" sz="2600" b="1" dirty="0">
              <a:solidFill>
                <a:srgbClr val="FFFFFF"/>
              </a:solidFill>
            </a:endParaRPr>
          </a:p>
        </p:txBody>
      </p:sp>
      <p:sp>
        <p:nvSpPr>
          <p:cNvPr id="156678" name="Text Box 6"/>
          <p:cNvSpPr txBox="1">
            <a:spLocks noChangeArrowheads="1"/>
          </p:cNvSpPr>
          <p:nvPr/>
        </p:nvSpPr>
        <p:spPr bwMode="auto">
          <a:xfrm>
            <a:off x="2854757" y="2196784"/>
            <a:ext cx="5385269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  <a:buFontTx/>
              <a:buChar char="•"/>
            </a:pPr>
            <a:r>
              <a:rPr lang="ar-SA" altLang="en-US" sz="2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خطبة أبي بكر الصديق رضي الله عنه .</a:t>
            </a:r>
          </a:p>
        </p:txBody>
      </p:sp>
      <p:sp>
        <p:nvSpPr>
          <p:cNvPr id="156679" name="Text Box 7"/>
          <p:cNvSpPr txBox="1">
            <a:spLocks noChangeArrowheads="1"/>
          </p:cNvSpPr>
          <p:nvPr/>
        </p:nvSpPr>
        <p:spPr bwMode="auto">
          <a:xfrm>
            <a:off x="914400" y="4648200"/>
            <a:ext cx="7239000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buFontTx/>
              <a:buChar char="•"/>
            </a:pPr>
            <a:r>
              <a:rPr lang="ar-SA" altLang="en-US" sz="2600" b="1" dirty="0">
                <a:solidFill>
                  <a:srgbClr val="FFFFFF"/>
                </a:solidFill>
              </a:rPr>
              <a:t>    خروج أبي بكر لرؤية الرسول عليه السلام في دار الأرقم.</a:t>
            </a:r>
          </a:p>
          <a:p>
            <a:pPr algn="r" rtl="1">
              <a:spcBef>
                <a:spcPct val="50000"/>
              </a:spcBef>
            </a:pPr>
            <a:endParaRPr lang="en-US" altLang="en-US" dirty="0"/>
          </a:p>
        </p:txBody>
      </p:sp>
      <p:sp>
        <p:nvSpPr>
          <p:cNvPr id="156680" name="Text Box 8"/>
          <p:cNvSpPr txBox="1">
            <a:spLocks noChangeArrowheads="1"/>
          </p:cNvSpPr>
          <p:nvPr/>
        </p:nvSpPr>
        <p:spPr bwMode="auto">
          <a:xfrm>
            <a:off x="2743200" y="5821363"/>
            <a:ext cx="5334000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buFontTx/>
              <a:buChar char="•"/>
            </a:pPr>
            <a:r>
              <a:rPr lang="ar-SA" altLang="en-US" sz="2600" b="1" dirty="0">
                <a:solidFill>
                  <a:srgbClr val="FFFFFF"/>
                </a:solidFill>
              </a:rPr>
              <a:t>   دخول أم أبي بكر رضي الله عنها في دين الله . </a:t>
            </a:r>
          </a:p>
          <a:p>
            <a:pPr algn="r" rtl="1">
              <a:spcBef>
                <a:spcPct val="50000"/>
              </a:spcBef>
            </a:pPr>
            <a:endParaRPr lang="en-US" altLang="en-US" dirty="0"/>
          </a:p>
        </p:txBody>
      </p:sp>
      <p:sp>
        <p:nvSpPr>
          <p:cNvPr id="9" name="مستطيل 8"/>
          <p:cNvSpPr/>
          <p:nvPr/>
        </p:nvSpPr>
        <p:spPr>
          <a:xfrm>
            <a:off x="6934200" y="2362200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10" name="مستطيل 9"/>
          <p:cNvSpPr/>
          <p:nvPr/>
        </p:nvSpPr>
        <p:spPr>
          <a:xfrm>
            <a:off x="3017728" y="2819400"/>
            <a:ext cx="42212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ثورة المشركين على أبي بكر وتعذيبه </a:t>
            </a:r>
            <a:r>
              <a:rPr lang="ar-SA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228600" y="3244334"/>
            <a:ext cx="79248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خروج أبي بكر لرؤية الرسول عليه السلام في دار الأرقم.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1752600" y="3982998"/>
            <a:ext cx="46125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دخول أم أبي بكر رضي الله عنها في دين الله . 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Text Box 2"/>
          <p:cNvSpPr txBox="1">
            <a:spLocks noChangeArrowheads="1"/>
          </p:cNvSpPr>
          <p:nvPr/>
        </p:nvSpPr>
        <p:spPr bwMode="auto">
          <a:xfrm>
            <a:off x="1371600" y="381000"/>
            <a:ext cx="6096000" cy="185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SA" altLang="en-US" sz="3200" b="1" i="1" u="sng">
                <a:solidFill>
                  <a:srgbClr val="0000FF"/>
                </a:solidFill>
                <a:cs typeface="DecoType Naskh Extensions" pitchFamily="2" charset="-78"/>
              </a:rPr>
              <a:t>وسائل الدعوة في المرحلة السرية</a:t>
            </a:r>
            <a:endParaRPr lang="ar-SA" altLang="en-US" sz="3200" b="1" i="1" u="sng">
              <a:solidFill>
                <a:schemeClr val="accent2"/>
              </a:solidFill>
            </a:endParaRPr>
          </a:p>
          <a:p>
            <a:pPr rtl="1">
              <a:spcBef>
                <a:spcPct val="50000"/>
              </a:spcBef>
            </a:pPr>
            <a:endParaRPr lang="ar-SA" altLang="en-US" sz="3200" b="1" i="1" u="sng">
              <a:solidFill>
                <a:schemeClr val="accent2"/>
              </a:solidFill>
            </a:endParaRPr>
          </a:p>
          <a:p>
            <a:pPr rtl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57699" name="Text Box 3"/>
          <p:cNvSpPr txBox="1">
            <a:spLocks noChangeArrowheads="1"/>
          </p:cNvSpPr>
          <p:nvPr/>
        </p:nvSpPr>
        <p:spPr bwMode="auto">
          <a:xfrm>
            <a:off x="381000" y="1447800"/>
            <a:ext cx="8153400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 rtl="1">
              <a:spcBef>
                <a:spcPct val="50000"/>
              </a:spcBef>
              <a:buFontTx/>
              <a:buChar char="•"/>
            </a:pPr>
            <a:r>
              <a:rPr lang="ar-SA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ar-SA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الانتقاء والاصطفاء الشخصي بعيدا عن أنضار المشركين.</a:t>
            </a:r>
            <a:endParaRPr lang="en-US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rtl="1">
              <a:spcBef>
                <a:spcPct val="50000"/>
              </a:spcBef>
              <a:buFontTx/>
              <a:buChar char="•"/>
            </a:pPr>
            <a:r>
              <a:rPr lang="ar-SA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كان صلى الله </a:t>
            </a:r>
            <a:r>
              <a:rPr lang="ar-SA" alt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عليهالانتقاء</a:t>
            </a:r>
            <a:r>
              <a:rPr lang="ar-SA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والاصطفاء الشخصي بعيدا عن أنضار المشركين.</a:t>
            </a:r>
            <a:endParaRPr lang="en-US" altLang="en-US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rtl="1">
              <a:spcBef>
                <a:spcPct val="50000"/>
              </a:spcBef>
              <a:buFontTx/>
              <a:buChar char="•"/>
            </a:pPr>
            <a:r>
              <a:rPr lang="ar-SA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كان صلى الله عليه وسلم يزور الناس في بيوتهم ويدعوهم إلى   الإسلام سرا .</a:t>
            </a:r>
          </a:p>
          <a:p>
            <a:pPr algn="just" rtl="1">
              <a:spcBef>
                <a:spcPct val="50000"/>
              </a:spcBef>
              <a:buFontTx/>
              <a:buChar char="•"/>
            </a:pPr>
            <a:r>
              <a:rPr lang="ar-SA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 اتصال الرسول عليه السلام بالصحابة سرا في دار الأرقم  بن أبي الأرقم رضي الله عنه .</a:t>
            </a:r>
            <a:endParaRPr lang="en-US" altLang="en-US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rtl="1">
              <a:spcBef>
                <a:spcPct val="50000"/>
              </a:spcBef>
              <a:buFontTx/>
              <a:buChar char="•"/>
            </a:pPr>
            <a:r>
              <a:rPr lang="ar-SA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عبادتهم كانت تتم في دار الأرقم من مواعظ وعبر وقراءة القرآن ، </a:t>
            </a:r>
            <a:r>
              <a:rPr lang="ar-SA" alt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وارشادهم</a:t>
            </a:r>
            <a:r>
              <a:rPr lang="ar-SA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بأخذ الحيطة والحذر من الكفار من أجل الوصول إلى الغاية والهدف مع التوكل على الله .</a:t>
            </a:r>
            <a:endParaRPr lang="en-US" altLang="en-US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rtl="1">
              <a:spcBef>
                <a:spcPct val="50000"/>
              </a:spcBef>
              <a:buFontTx/>
              <a:buChar char="•"/>
            </a:pPr>
            <a:r>
              <a:rPr lang="ar-SA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وسلم يزور الناس في بيوتهم ويدعوهم إلى   الإسلام سرا .</a:t>
            </a:r>
          </a:p>
          <a:p>
            <a:pPr algn="just" rtl="1">
              <a:spcBef>
                <a:spcPct val="50000"/>
              </a:spcBef>
              <a:buFontTx/>
              <a:buChar char="•"/>
            </a:pPr>
            <a:r>
              <a:rPr lang="ar-SA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 اتصال الرسول عليه السلام بالصحابة سرا في دار الأرقم  بن أبي الأرقم رضي الله عنه .</a:t>
            </a:r>
            <a:endParaRPr lang="en-US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rtl="1">
              <a:spcBef>
                <a:spcPct val="50000"/>
              </a:spcBef>
              <a:buFontTx/>
              <a:buChar char="•"/>
            </a:pPr>
            <a:r>
              <a:rPr lang="ar-SA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عبادتهم كانت تتم في دار الأرقم من مواعظ وعبر وقراءة القرآن ، </a:t>
            </a:r>
            <a:r>
              <a:rPr lang="ar-SA" alt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وارشادهم</a:t>
            </a:r>
            <a:r>
              <a:rPr lang="ar-SA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بأخذ الحيطة والحذر من الكفار من أجل الوصول إلى الغاية والهدف مع التوكل على الله .</a:t>
            </a:r>
            <a:endParaRPr lang="en-US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/>
          <p:cNvSpPr txBox="1">
            <a:spLocks noChangeArrowheads="1"/>
          </p:cNvSpPr>
          <p:nvPr/>
        </p:nvSpPr>
        <p:spPr bwMode="auto">
          <a:xfrm>
            <a:off x="457200" y="1828800"/>
            <a:ext cx="8229600" cy="4211638"/>
          </a:xfrm>
          <a:prstGeom prst="rect">
            <a:avLst/>
          </a:prstGeom>
          <a:noFill/>
          <a:ln w="57150" cap="rnd" cmpd="thinThick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AE" altLang="en-US" sz="3600">
                <a:solidFill>
                  <a:schemeClr val="bg1"/>
                </a:solidFill>
              </a:rPr>
              <a:t>        </a:t>
            </a:r>
            <a:r>
              <a:rPr lang="ar-AE" altLang="en-US" sz="3600">
                <a:solidFill>
                  <a:schemeClr val="hlink"/>
                </a:solidFill>
                <a:latin typeface="Arial" pitchFamily="34" charset="0"/>
                <a:cs typeface="Andalus" pitchFamily="2" charset="-78"/>
              </a:rPr>
              <a:t>وهذه صورة عظيمة من صور الإنفعال بهذا الدين والاستجابة لله ولرسول الله صلى الله عليه وسلم.</a:t>
            </a:r>
          </a:p>
          <a:p>
            <a:pPr algn="just" rtl="1">
              <a:spcBef>
                <a:spcPct val="50000"/>
              </a:spcBef>
            </a:pPr>
            <a:r>
              <a:rPr lang="ar-AE" altLang="en-US" sz="3600">
                <a:solidFill>
                  <a:schemeClr val="hlink"/>
                </a:solidFill>
                <a:latin typeface="Arial" pitchFamily="34" charset="0"/>
                <a:cs typeface="Andalus" pitchFamily="2" charset="-78"/>
              </a:rPr>
              <a:t>ولقد كان دخول الواحد منهم في الإسلام ، وشعوره بالقرب من الله ، وأنسه بربه ، وحياة قلبه وقرة عينه بسماع القرآن سببا في شعورهم الحقيقي بالتميز عن الجاهلية من حولهم ، الجاهلية التي تضج بالفوضى والفساد والجفاف والإنحلال .</a:t>
            </a:r>
            <a:r>
              <a:rPr lang="ar-AE" altLang="en-US" sz="3600">
                <a:solidFill>
                  <a:schemeClr val="bg1"/>
                </a:solidFill>
                <a:latin typeface="DfW Printer" pitchFamily="49" charset="2"/>
                <a:cs typeface="Akhbar MT" pitchFamily="2" charset="-78"/>
              </a:rPr>
              <a:t>  </a:t>
            </a:r>
            <a:endParaRPr lang="en-GB" altLang="en-US" sz="3600">
              <a:solidFill>
                <a:schemeClr val="bg1"/>
              </a:solidFill>
              <a:latin typeface="DfW Printer" pitchFamily="49" charset="2"/>
              <a:cs typeface="Akhbar MT" pitchFamily="2" charset="-78"/>
            </a:endParaRPr>
          </a:p>
        </p:txBody>
      </p:sp>
      <p:sp>
        <p:nvSpPr>
          <p:cNvPr id="152579" name="Text Box 3"/>
          <p:cNvSpPr txBox="1">
            <a:spLocks noChangeArrowheads="1"/>
          </p:cNvSpPr>
          <p:nvPr/>
        </p:nvSpPr>
        <p:spPr bwMode="auto">
          <a:xfrm>
            <a:off x="2895600" y="457200"/>
            <a:ext cx="27432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SA" altLang="en-US" sz="4800">
                <a:solidFill>
                  <a:srgbClr val="0000FF"/>
                </a:solidFill>
                <a:cs typeface="DecoType Naskh Extensions" pitchFamily="2" charset="-78"/>
              </a:rPr>
              <a:t>تعليق</a:t>
            </a:r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ext Box 2"/>
          <p:cNvSpPr txBox="1">
            <a:spLocks noChangeArrowheads="1"/>
          </p:cNvSpPr>
          <p:nvPr/>
        </p:nvSpPr>
        <p:spPr bwMode="auto">
          <a:xfrm>
            <a:off x="0" y="850900"/>
            <a:ext cx="9018588" cy="5764213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endParaRPr lang="en-US" altLang="en-US" sz="3600" b="1" u="sng">
              <a:solidFill>
                <a:schemeClr val="bg1"/>
              </a:solidFill>
            </a:endParaRPr>
          </a:p>
          <a:p>
            <a:pPr algn="just" rtl="1">
              <a:spcBef>
                <a:spcPct val="50000"/>
              </a:spcBef>
            </a:pPr>
            <a:endParaRPr lang="ar-SA" altLang="en-US" sz="3200">
              <a:solidFill>
                <a:schemeClr val="bg1"/>
              </a:solidFill>
            </a:endParaRPr>
          </a:p>
          <a:p>
            <a:pPr algn="just" rtl="1">
              <a:spcBef>
                <a:spcPct val="50000"/>
              </a:spcBef>
            </a:pPr>
            <a:endParaRPr lang="ar-SA" altLang="en-US" sz="3200">
              <a:solidFill>
                <a:schemeClr val="bg1"/>
              </a:solidFill>
            </a:endParaRPr>
          </a:p>
          <a:p>
            <a:pPr algn="just" rtl="1">
              <a:spcBef>
                <a:spcPct val="50000"/>
              </a:spcBef>
            </a:pPr>
            <a:endParaRPr lang="ar-SA" altLang="en-US" sz="3200">
              <a:solidFill>
                <a:schemeClr val="bg1"/>
              </a:solidFill>
            </a:endParaRPr>
          </a:p>
          <a:p>
            <a:pPr algn="just" rtl="1">
              <a:spcBef>
                <a:spcPct val="50000"/>
              </a:spcBef>
            </a:pPr>
            <a:endParaRPr lang="ar-SA" altLang="en-US" sz="3200">
              <a:solidFill>
                <a:schemeClr val="bg1"/>
              </a:solidFill>
            </a:endParaRPr>
          </a:p>
          <a:p>
            <a:pPr algn="just" rtl="1">
              <a:spcBef>
                <a:spcPct val="50000"/>
              </a:spcBef>
            </a:pPr>
            <a:endParaRPr lang="ar-SA" altLang="en-US" sz="3200">
              <a:solidFill>
                <a:schemeClr val="bg1"/>
              </a:solidFill>
            </a:endParaRPr>
          </a:p>
          <a:p>
            <a:pPr algn="just" rtl="1">
              <a:spcBef>
                <a:spcPct val="50000"/>
              </a:spcBef>
            </a:pPr>
            <a:endParaRPr lang="en-US" altLang="en-US" sz="3200">
              <a:solidFill>
                <a:schemeClr val="bg1"/>
              </a:solidFill>
            </a:endParaRPr>
          </a:p>
          <a:p>
            <a:pPr rtl="1">
              <a:spcBef>
                <a:spcPct val="50000"/>
              </a:spcBef>
            </a:pPr>
            <a:endParaRPr lang="en-US" altLang="en-US" sz="3200">
              <a:solidFill>
                <a:schemeClr val="bg1"/>
              </a:solidFill>
            </a:endParaRPr>
          </a:p>
        </p:txBody>
      </p:sp>
      <p:sp>
        <p:nvSpPr>
          <p:cNvPr id="158723" name="Text Box 3"/>
          <p:cNvSpPr txBox="1">
            <a:spLocks noChangeArrowheads="1"/>
          </p:cNvSpPr>
          <p:nvPr/>
        </p:nvSpPr>
        <p:spPr bwMode="auto">
          <a:xfrm>
            <a:off x="3352800" y="533400"/>
            <a:ext cx="3048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SA" altLang="en-US" sz="3600" b="1" u="sng" dirty="0">
                <a:solidFill>
                  <a:schemeClr val="accent1">
                    <a:lumMod val="60000"/>
                    <a:lumOff val="40000"/>
                  </a:schemeClr>
                </a:solidFill>
                <a:cs typeface="DecoType Naskh Extensions" pitchFamily="2" charset="-78"/>
              </a:rPr>
              <a:t>الدروس والعبر</a:t>
            </a:r>
            <a:endParaRPr lang="en-US" altLang="en-US" sz="3600" b="1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8724" name="Text Box 4"/>
          <p:cNvSpPr txBox="1">
            <a:spLocks noChangeArrowheads="1"/>
          </p:cNvSpPr>
          <p:nvPr/>
        </p:nvSpPr>
        <p:spPr bwMode="auto">
          <a:xfrm>
            <a:off x="533400" y="1524000"/>
            <a:ext cx="8153400" cy="172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altLang="en-US" sz="3200">
                <a:solidFill>
                  <a:schemeClr val="bg1"/>
                </a:solidFill>
              </a:rPr>
              <a:t>- </a:t>
            </a:r>
            <a:r>
              <a:rPr lang="ar-SA" altLang="en-US" sz="3000">
                <a:solidFill>
                  <a:srgbClr val="0000FF"/>
                </a:solidFill>
              </a:rPr>
              <a:t>يستجيب للدعوة من كانت فطرته سليمة، وعقله مستقيم ويبتعد   عنها من عقم ذهنه ، واختل عقله ، وفسدت فطرته.</a:t>
            </a:r>
            <a:endParaRPr lang="en-US" altLang="en-US" sz="3000">
              <a:solidFill>
                <a:srgbClr val="0000FF"/>
              </a:solidFill>
            </a:endParaRPr>
          </a:p>
          <a:p>
            <a:pPr rtl="1">
              <a:spcBef>
                <a:spcPct val="50000"/>
              </a:spcBef>
            </a:pPr>
            <a:endParaRPr lang="en-US" altLang="en-US" sz="3000">
              <a:solidFill>
                <a:srgbClr val="0000FF"/>
              </a:solidFill>
            </a:endParaRPr>
          </a:p>
        </p:txBody>
      </p:sp>
      <p:sp>
        <p:nvSpPr>
          <p:cNvPr id="158725" name="Text Box 5"/>
          <p:cNvSpPr txBox="1">
            <a:spLocks noChangeArrowheads="1"/>
          </p:cNvSpPr>
          <p:nvPr/>
        </p:nvSpPr>
        <p:spPr bwMode="auto">
          <a:xfrm>
            <a:off x="0" y="2743200"/>
            <a:ext cx="8610600" cy="172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altLang="en-US" sz="3200">
                <a:solidFill>
                  <a:schemeClr val="bg1"/>
                </a:solidFill>
              </a:rPr>
              <a:t>- </a:t>
            </a:r>
            <a:r>
              <a:rPr lang="ar-SA" altLang="en-US" sz="3000">
                <a:solidFill>
                  <a:srgbClr val="0000FF"/>
                </a:solidFill>
              </a:rPr>
              <a:t>تبدأ الدعوات دائما بالعدد القليل وبالمستضعفين من الناس ثم تكبر   وترشد .</a:t>
            </a:r>
            <a:endParaRPr lang="en-US" altLang="en-US" sz="3000">
              <a:solidFill>
                <a:srgbClr val="0000FF"/>
              </a:solidFill>
            </a:endParaRPr>
          </a:p>
          <a:p>
            <a:pPr rtl="1">
              <a:spcBef>
                <a:spcPct val="50000"/>
              </a:spcBef>
            </a:pPr>
            <a:endParaRPr lang="en-US" altLang="en-US" sz="3000">
              <a:solidFill>
                <a:srgbClr val="0000FF"/>
              </a:solidFill>
            </a:endParaRPr>
          </a:p>
        </p:txBody>
      </p:sp>
      <p:sp>
        <p:nvSpPr>
          <p:cNvPr id="158726" name="Text Box 6"/>
          <p:cNvSpPr txBox="1">
            <a:spLocks noChangeArrowheads="1"/>
          </p:cNvSpPr>
          <p:nvPr/>
        </p:nvSpPr>
        <p:spPr bwMode="auto">
          <a:xfrm>
            <a:off x="457200" y="3276600"/>
            <a:ext cx="8153400" cy="286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endParaRPr lang="ar-SA" altLang="en-US" sz="3200">
              <a:solidFill>
                <a:srgbClr val="0000FF"/>
              </a:solidFill>
            </a:endParaRPr>
          </a:p>
          <a:p>
            <a:pPr algn="just" rtl="1">
              <a:spcBef>
                <a:spcPct val="50000"/>
              </a:spcBef>
            </a:pPr>
            <a:r>
              <a:rPr lang="ar-SA" altLang="en-US" sz="3200">
                <a:solidFill>
                  <a:srgbClr val="0000FF"/>
                </a:solidFill>
              </a:rPr>
              <a:t>- </a:t>
            </a:r>
            <a:r>
              <a:rPr lang="ar-SA" altLang="en-US" sz="3000">
                <a:solidFill>
                  <a:srgbClr val="0000FF"/>
                </a:solidFill>
              </a:rPr>
              <a:t>على الداعية أن لايفشي سرا  يتعلق بالعقيدة الإسلامية لاسيما إذا كان في وقت انتشار الفتن إلا لمن يأمن سره وأهلا للثقة .</a:t>
            </a:r>
            <a:r>
              <a:rPr lang="ar-SA" altLang="en-US" sz="3200">
                <a:solidFill>
                  <a:srgbClr val="0000FF"/>
                </a:solidFill>
              </a:rPr>
              <a:t> </a:t>
            </a:r>
            <a:endParaRPr lang="en-US" altLang="en-US" sz="3200">
              <a:solidFill>
                <a:srgbClr val="0000FF"/>
              </a:solidFill>
            </a:endParaRPr>
          </a:p>
          <a:p>
            <a:pPr rtl="1">
              <a:spcBef>
                <a:spcPct val="50000"/>
              </a:spcBef>
            </a:pPr>
            <a:endParaRPr lang="ar-SA" altLang="en-US">
              <a:solidFill>
                <a:srgbClr val="0000FF"/>
              </a:solidFill>
            </a:endParaRPr>
          </a:p>
          <a:p>
            <a:pPr rtl="1">
              <a:spcBef>
                <a:spcPct val="50000"/>
              </a:spcBef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58727" name="Text Box 7"/>
          <p:cNvSpPr txBox="1">
            <a:spLocks noChangeArrowheads="1"/>
          </p:cNvSpPr>
          <p:nvPr/>
        </p:nvSpPr>
        <p:spPr bwMode="auto">
          <a:xfrm>
            <a:off x="0" y="5426075"/>
            <a:ext cx="91440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altLang="en-US" sz="3200">
                <a:solidFill>
                  <a:schemeClr val="bg1"/>
                </a:solidFill>
              </a:rPr>
              <a:t>      </a:t>
            </a:r>
            <a:r>
              <a:rPr lang="ar-SA" altLang="en-US" sz="3200">
                <a:solidFill>
                  <a:srgbClr val="0000FF"/>
                </a:solidFill>
              </a:rPr>
              <a:t>- إذا أراد المؤمن أن يتزود بالطاعة فيختار وقت كمثل الناس فيه      نيام ، وأن يكون المكان غير مكشوف ، كما فعل صلى الله عليه وسلم.</a:t>
            </a:r>
            <a:endParaRPr lang="en-US" altLang="en-US" sz="3200">
              <a:solidFill>
                <a:srgbClr val="0000FF"/>
              </a:solidFill>
            </a:endParaRPr>
          </a:p>
          <a:p>
            <a:pPr rtl="1"/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58728" name="WordArt 8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04800" y="228600"/>
            <a:ext cx="2362200" cy="67627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7593"/>
              </a:avLst>
            </a:prstTxWarp>
          </a:bodyPr>
          <a:lstStyle/>
          <a:p>
            <a:pPr algn="ctr" rtl="1"/>
            <a:r>
              <a:rPr lang="ar-EG" sz="3600" kern="10">
                <a:ln w="12700">
                  <a:solidFill>
                    <a:srgbClr val="FFFF00"/>
                  </a:solidFill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rial"/>
                <a:cs typeface="Arial"/>
              </a:rPr>
              <a:t>عودة للبداية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20" name="Rectangle 4">
            <a:hlinkClick r:id="rId2"/>
          </p:cNvPr>
          <p:cNvSpPr>
            <a:spLocks noChangeArrowheads="1"/>
          </p:cNvSpPr>
          <p:nvPr/>
        </p:nvSpPr>
        <p:spPr bwMode="auto">
          <a:xfrm>
            <a:off x="3619500" y="2805113"/>
            <a:ext cx="914400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endParaRPr lang="ar-EG"/>
          </a:p>
        </p:txBody>
      </p:sp>
      <p:sp>
        <p:nvSpPr>
          <p:cNvPr id="162821" name="Rectangle 5"/>
          <p:cNvSpPr>
            <a:spLocks noChangeArrowheads="1"/>
          </p:cNvSpPr>
          <p:nvPr/>
        </p:nvSpPr>
        <p:spPr bwMode="auto">
          <a:xfrm>
            <a:off x="3738563" y="2795588"/>
            <a:ext cx="914400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endParaRPr lang="ar-EG"/>
          </a:p>
        </p:txBody>
      </p:sp>
      <p:sp>
        <p:nvSpPr>
          <p:cNvPr id="162823" name="WordArt 7"/>
          <p:cNvSpPr>
            <a:spLocks noChangeArrowheads="1" noChangeShapeType="1" noTextEdit="1"/>
          </p:cNvSpPr>
          <p:nvPr/>
        </p:nvSpPr>
        <p:spPr bwMode="auto">
          <a:xfrm>
            <a:off x="1371600" y="1981200"/>
            <a:ext cx="6400800" cy="17907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0"/>
              </a:avLst>
            </a:prstTxWarp>
          </a:bodyPr>
          <a:lstStyle/>
          <a:p>
            <a:pPr algn="ctr" rtl="1"/>
            <a:r>
              <a:rPr lang="ar-EG" sz="4400" kern="10" dirty="0">
                <a:ln w="12700">
                  <a:solidFill>
                    <a:srgbClr val="B2B2B2"/>
                  </a:solidFill>
                  <a:round/>
                  <a:headEnd type="none" w="sm" len="sm"/>
                  <a:tailEnd type="none" w="sm" len="sm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5921" dir="2700000" sy="50000" rotWithShape="0">
                    <a:srgbClr val="875B0D"/>
                  </a:outerShdw>
                </a:effectLst>
                <a:latin typeface="Al-Kharashi 20"/>
              </a:rPr>
              <a:t>الدعوة العلنية في مكة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rtl="1"/>
            <a:r>
              <a:rPr lang="ar-SA" altLang="en-US" u="sng" dirty="0">
                <a:solidFill>
                  <a:schemeClr val="tx1"/>
                </a:solidFill>
                <a:cs typeface="DecoType Naskh Extensions" pitchFamily="2" charset="-78"/>
              </a:rPr>
              <a:t>أولا:الجهر بالدعوة من جبل الصفا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447800"/>
            <a:ext cx="8915400" cy="4191000"/>
          </a:xfrm>
          <a:noFill/>
        </p:spPr>
        <p:txBody>
          <a:bodyPr>
            <a:normAutofit fontScale="92500"/>
          </a:bodyPr>
          <a:lstStyle/>
          <a:p>
            <a:pPr algn="just" rtl="1">
              <a:buFontTx/>
              <a:buNone/>
            </a:pPr>
            <a:r>
              <a:rPr lang="en-US" altLang="en-US" sz="2800" dirty="0">
                <a:solidFill>
                  <a:schemeClr val="bg1"/>
                </a:solidFill>
              </a:rPr>
              <a:t>. </a:t>
            </a:r>
            <a:r>
              <a:rPr lang="en-US" altLang="en-US" sz="3600" dirty="0">
                <a:solidFill>
                  <a:srgbClr val="FF99CC"/>
                </a:solidFill>
              </a:rPr>
              <a:t>  </a:t>
            </a:r>
            <a:r>
              <a:rPr lang="ar-SA" altLang="en-US" sz="3600" b="1" dirty="0">
                <a:solidFill>
                  <a:srgbClr val="00CC00"/>
                </a:solidFill>
              </a:rPr>
              <a:t>لما نزلت هـذه الآية :(و أنذر عشيرتك الأقربين</a:t>
            </a:r>
            <a:r>
              <a:rPr lang="en-US" altLang="en-US" sz="3600" b="1" dirty="0">
                <a:solidFill>
                  <a:srgbClr val="00CC00"/>
                </a:solidFill>
              </a:rPr>
              <a:t>)</a:t>
            </a:r>
          </a:p>
          <a:p>
            <a:pPr algn="just" rtl="1">
              <a:buFontTx/>
              <a:buNone/>
            </a:pPr>
            <a:r>
              <a:rPr lang="en-US" altLang="en-US" sz="3600" b="1" dirty="0">
                <a:solidFill>
                  <a:srgbClr val="00CC00"/>
                </a:solidFill>
              </a:rPr>
              <a:t> </a:t>
            </a:r>
            <a:r>
              <a:rPr lang="ar-SA" altLang="en-US" sz="3600" b="1" dirty="0">
                <a:solidFill>
                  <a:srgbClr val="00CC00"/>
                </a:solidFill>
              </a:rPr>
              <a:t>صعد رسول اللّه (صلى الله عليه وسلم ) ذات يـوم الـصـفـا فـقـال :يا صباحاه </a:t>
            </a:r>
            <a:r>
              <a:rPr lang="ar-SA" altLang="en-US" sz="3600" b="1" dirty="0" err="1">
                <a:solidFill>
                  <a:srgbClr val="00CC00"/>
                </a:solidFill>
              </a:rPr>
              <a:t>اخبرتكم</a:t>
            </a:r>
            <a:r>
              <a:rPr lang="ar-SA" altLang="en-US" sz="3600" b="1" dirty="0">
                <a:solidFill>
                  <a:srgbClr val="00CC00"/>
                </a:solidFill>
              </a:rPr>
              <a:t> </a:t>
            </a:r>
            <a:r>
              <a:rPr lang="ar-SA" altLang="en-US" sz="3600" b="1" dirty="0" err="1">
                <a:solidFill>
                  <a:srgbClr val="00CC00"/>
                </a:solidFill>
              </a:rPr>
              <a:t>ان</a:t>
            </a:r>
            <a:r>
              <a:rPr lang="ar-SA" altLang="en-US" sz="3600" b="1" dirty="0">
                <a:solidFill>
                  <a:srgbClr val="00CC00"/>
                </a:solidFill>
              </a:rPr>
              <a:t> العدو مصبحكم </a:t>
            </a:r>
            <a:r>
              <a:rPr lang="ar-SA" altLang="en-US" sz="3600" b="1" dirty="0" err="1">
                <a:solidFill>
                  <a:srgbClr val="00CC00"/>
                </a:solidFill>
              </a:rPr>
              <a:t>او</a:t>
            </a:r>
            <a:r>
              <a:rPr lang="ar-SA" altLang="en-US" sz="3600" b="1" dirty="0">
                <a:solidFill>
                  <a:srgbClr val="00CC00"/>
                </a:solidFill>
              </a:rPr>
              <a:t> </a:t>
            </a:r>
            <a:r>
              <a:rPr lang="ar-SA" altLang="en-US" sz="3600" b="1" dirty="0" err="1">
                <a:solidFill>
                  <a:srgbClr val="00CC00"/>
                </a:solidFill>
              </a:rPr>
              <a:t>ممسيكم</a:t>
            </a:r>
            <a:r>
              <a:rPr lang="ar-SA" altLang="en-US" sz="3600" b="1" dirty="0">
                <a:solidFill>
                  <a:srgbClr val="00CC00"/>
                </a:solidFill>
              </a:rPr>
              <a:t> </a:t>
            </a:r>
            <a:r>
              <a:rPr lang="ar-SA" altLang="en-US" sz="3600" b="1" dirty="0" err="1">
                <a:solidFill>
                  <a:srgbClr val="00CC00"/>
                </a:solidFill>
              </a:rPr>
              <a:t>اما</a:t>
            </a:r>
            <a:r>
              <a:rPr lang="ar-SA" altLang="en-US" sz="3600" b="1" dirty="0">
                <a:solidFill>
                  <a:srgbClr val="00CC00"/>
                </a:solidFill>
              </a:rPr>
              <a:t> كنتم تصدقوني ؟ قالوا بلى فقال: فاني نذير لكم بين يدي عذاب شديد</a:t>
            </a:r>
            <a:r>
              <a:rPr lang="en-US" altLang="en-US" sz="3600" b="1" dirty="0">
                <a:solidFill>
                  <a:srgbClr val="00CC00"/>
                </a:solidFill>
              </a:rPr>
              <a:t>.</a:t>
            </a:r>
          </a:p>
          <a:p>
            <a:pPr algn="just" rtl="1">
              <a:buFontTx/>
              <a:buNone/>
            </a:pPr>
            <a:r>
              <a:rPr lang="ar-SA" altLang="en-US" sz="3600" b="1" dirty="0">
                <a:solidFill>
                  <a:srgbClr val="00CC00"/>
                </a:solidFill>
              </a:rPr>
              <a:t>فقال </a:t>
            </a:r>
            <a:r>
              <a:rPr lang="ar-SA" altLang="en-US" sz="3600" b="1" dirty="0" err="1">
                <a:solidFill>
                  <a:srgbClr val="00CC00"/>
                </a:solidFill>
              </a:rPr>
              <a:t>ابو</a:t>
            </a:r>
            <a:r>
              <a:rPr lang="ar-SA" altLang="en-US" sz="3600" b="1" dirty="0">
                <a:solidFill>
                  <a:srgbClr val="00CC00"/>
                </a:solidFill>
              </a:rPr>
              <a:t> لهب :تبا </a:t>
            </a:r>
            <a:r>
              <a:rPr lang="ar-SA" altLang="en-US" sz="3600" b="1" dirty="0" err="1">
                <a:solidFill>
                  <a:srgbClr val="00CC00"/>
                </a:solidFill>
              </a:rPr>
              <a:t>لك</a:t>
            </a:r>
            <a:r>
              <a:rPr lang="ar-SA" altLang="en-US" sz="3600" b="1" dirty="0">
                <a:solidFill>
                  <a:srgbClr val="00CC00"/>
                </a:solidFill>
              </a:rPr>
              <a:t> </a:t>
            </a:r>
            <a:r>
              <a:rPr lang="ar-SA" altLang="en-US" sz="3600" b="1" dirty="0" err="1">
                <a:solidFill>
                  <a:srgbClr val="00CC00"/>
                </a:solidFill>
              </a:rPr>
              <a:t>الهذا</a:t>
            </a:r>
            <a:r>
              <a:rPr lang="ar-SA" altLang="en-US" sz="3600" b="1" dirty="0">
                <a:solidFill>
                  <a:srgbClr val="00CC00"/>
                </a:solidFill>
              </a:rPr>
              <a:t> دعوتنا جميعا ؟</a:t>
            </a:r>
            <a:r>
              <a:rPr lang="en-US" altLang="en-US" sz="3600" b="1" dirty="0">
                <a:solidFill>
                  <a:srgbClr val="00CC00"/>
                </a:solidFill>
              </a:rPr>
              <a:t> </a:t>
            </a:r>
          </a:p>
          <a:p>
            <a:pPr algn="just" rtl="1">
              <a:buFontTx/>
              <a:buNone/>
            </a:pPr>
            <a:r>
              <a:rPr lang="ar-SA" altLang="en-US" sz="3600" b="1" dirty="0">
                <a:solidFill>
                  <a:srgbClr val="00CC00"/>
                </a:solidFill>
              </a:rPr>
              <a:t>فانزل اللّه تعالى : ( تبت يدا </a:t>
            </a:r>
            <a:r>
              <a:rPr lang="ar-SA" altLang="en-US" sz="3600" b="1" dirty="0" err="1">
                <a:solidFill>
                  <a:srgbClr val="00CC00"/>
                </a:solidFill>
              </a:rPr>
              <a:t>ابي</a:t>
            </a:r>
            <a:r>
              <a:rPr lang="ar-SA" altLang="en-US" sz="3600" b="1" dirty="0">
                <a:solidFill>
                  <a:srgbClr val="00CC00"/>
                </a:solidFill>
              </a:rPr>
              <a:t> لهب وتب ) </a:t>
            </a:r>
            <a:r>
              <a:rPr lang="ar-SA" altLang="en-US" sz="3600" b="1" dirty="0" err="1">
                <a:solidFill>
                  <a:srgbClr val="00CC00"/>
                </a:solidFill>
              </a:rPr>
              <a:t>الى</a:t>
            </a:r>
            <a:r>
              <a:rPr lang="ar-SA" altLang="en-US" sz="3600" b="1" dirty="0">
                <a:solidFill>
                  <a:srgbClr val="00CC00"/>
                </a:solidFill>
              </a:rPr>
              <a:t> آخر السورة على </a:t>
            </a:r>
            <a:r>
              <a:rPr lang="ar-SA" altLang="en-US" sz="3600" b="1" dirty="0" err="1">
                <a:solidFill>
                  <a:srgbClr val="00CC00"/>
                </a:solidFill>
              </a:rPr>
              <a:t>ابو</a:t>
            </a:r>
            <a:r>
              <a:rPr lang="ar-SA" altLang="en-US" sz="3600" b="1" dirty="0">
                <a:solidFill>
                  <a:srgbClr val="00CC00"/>
                </a:solidFill>
              </a:rPr>
              <a:t> لهب</a:t>
            </a:r>
            <a:endParaRPr lang="en-US" altLang="en-US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304800" y="533400"/>
            <a:ext cx="8839200" cy="7848600"/>
          </a:xfrm>
          <a:noFill/>
        </p:spPr>
        <p:txBody>
          <a:bodyPr/>
          <a:lstStyle/>
          <a:p>
            <a:pPr algn="just" rtl="1">
              <a:buFontTx/>
              <a:buNone/>
            </a:pPr>
            <a:r>
              <a:rPr lang="ar-SA" altLang="en-US" b="1" dirty="0">
                <a:solidFill>
                  <a:srgbClr val="00CC00"/>
                </a:solidFill>
              </a:rPr>
              <a:t>روي </a:t>
            </a:r>
            <a:r>
              <a:rPr lang="ar-SA" altLang="en-US" b="1" dirty="0" err="1">
                <a:solidFill>
                  <a:srgbClr val="00CC00"/>
                </a:solidFill>
              </a:rPr>
              <a:t>ا</a:t>
            </a:r>
            <a:r>
              <a:rPr lang="ar-SA" altLang="en-US" b="1" dirty="0">
                <a:solidFill>
                  <a:srgbClr val="00CC00"/>
                </a:solidFill>
              </a:rPr>
              <a:t> </a:t>
            </a:r>
            <a:r>
              <a:rPr lang="ar-SA" altLang="en-US" b="1" dirty="0" err="1">
                <a:solidFill>
                  <a:srgbClr val="00CC00"/>
                </a:solidFill>
              </a:rPr>
              <a:t>نه</a:t>
            </a:r>
            <a:r>
              <a:rPr lang="ar-SA" altLang="en-US" b="1" dirty="0">
                <a:solidFill>
                  <a:srgbClr val="00CC00"/>
                </a:solidFill>
              </a:rPr>
              <a:t> لما نزل قوله ( وانـذر عشيرتك </a:t>
            </a:r>
            <a:r>
              <a:rPr lang="ar-SA" altLang="en-US" b="1" dirty="0" err="1">
                <a:solidFill>
                  <a:srgbClr val="00CC00"/>
                </a:solidFill>
              </a:rPr>
              <a:t>الاقربين</a:t>
            </a:r>
            <a:r>
              <a:rPr lang="ar-SA" altLang="en-US" b="1" dirty="0">
                <a:solidFill>
                  <a:srgbClr val="00CC00"/>
                </a:solidFill>
              </a:rPr>
              <a:t> ) (أي بعد هذه المرحلة ) صعد رسول اللّه </a:t>
            </a:r>
            <a:r>
              <a:rPr lang="ar-SA" altLang="en-US" b="1" dirty="0" err="1">
                <a:solidFill>
                  <a:srgbClr val="00CC00"/>
                </a:solidFill>
              </a:rPr>
              <a:t>ـ</a:t>
            </a:r>
            <a:r>
              <a:rPr lang="ar-SA" altLang="en-US" b="1" dirty="0">
                <a:solidFill>
                  <a:srgbClr val="00CC00"/>
                </a:solidFill>
              </a:rPr>
              <a:t> ذات يوم </a:t>
            </a:r>
            <a:r>
              <a:rPr lang="ar-SA" altLang="en-US" b="1" dirty="0" err="1">
                <a:solidFill>
                  <a:srgbClr val="00CC00"/>
                </a:solidFill>
              </a:rPr>
              <a:t>ـ</a:t>
            </a:r>
            <a:r>
              <a:rPr lang="ar-SA" altLang="en-US" b="1" dirty="0">
                <a:solidFill>
                  <a:srgbClr val="00CC00"/>
                </a:solidFill>
              </a:rPr>
              <a:t> الصفا , فقال : يا صـبـاحـاه </a:t>
            </a:r>
            <a:r>
              <a:rPr lang="ar-SA" altLang="en-US" b="1" dirty="0" err="1">
                <a:solidFill>
                  <a:srgbClr val="00CC00"/>
                </a:solidFill>
              </a:rPr>
              <a:t>ممسيكم</a:t>
            </a:r>
            <a:r>
              <a:rPr lang="ar-SA" altLang="en-US" b="1" dirty="0">
                <a:solidFill>
                  <a:srgbClr val="00CC00"/>
                </a:solidFill>
              </a:rPr>
              <a:t> ما كنتم تصدقونني ؟ قالوا : بلى , قال : فاني نذير لكم بين يدي عذاب شديد. ثم انه خطب فقال : أيها الناس , </a:t>
            </a:r>
            <a:r>
              <a:rPr lang="ar-SA" altLang="en-US" b="1" dirty="0" err="1">
                <a:solidFill>
                  <a:srgbClr val="00CC00"/>
                </a:solidFill>
              </a:rPr>
              <a:t>ان</a:t>
            </a:r>
            <a:r>
              <a:rPr lang="ar-SA" altLang="en-US" b="1" dirty="0">
                <a:solidFill>
                  <a:srgbClr val="00CC00"/>
                </a:solidFill>
              </a:rPr>
              <a:t> الرائد لا يكذب أهله ,ولو كنت كاذبا لما كذبتكم , واللّه الـذي لا الـه إلا هـو , أنى رسول اللّه إليكم حقا خاصة والى الناس عامة , واللّه لتموتون كما تـنـامـون ,ولـتـبـعـثـون كما تستيقظون , ولتحاسبون كما تعملون , ولتجزون بالإحسان إحسانا </a:t>
            </a:r>
            <a:r>
              <a:rPr lang="ar-SA" altLang="en-US" b="1" dirty="0" err="1">
                <a:solidFill>
                  <a:srgbClr val="00CC00"/>
                </a:solidFill>
              </a:rPr>
              <a:t>وبالسؤ</a:t>
            </a:r>
            <a:r>
              <a:rPr lang="ar-SA" altLang="en-US" b="1" dirty="0">
                <a:solidFill>
                  <a:srgbClr val="00CC00"/>
                </a:solidFill>
              </a:rPr>
              <a:t> </a:t>
            </a:r>
            <a:r>
              <a:rPr lang="ar-SA" altLang="en-US" b="1" dirty="0" err="1">
                <a:solidFill>
                  <a:srgbClr val="00CC00"/>
                </a:solidFill>
              </a:rPr>
              <a:t>سؤا</a:t>
            </a:r>
            <a:r>
              <a:rPr lang="ar-SA" altLang="en-US" b="1" dirty="0">
                <a:solidFill>
                  <a:srgbClr val="00CC00"/>
                </a:solidFill>
              </a:rPr>
              <a:t>, وإنها الجنة أبدا أو النار أبدا وإنكم أول من أنذرتم</a:t>
            </a:r>
            <a:r>
              <a:rPr lang="en-US" altLang="en-US" b="1" dirty="0">
                <a:solidFill>
                  <a:srgbClr val="00CC00"/>
                </a:solidFill>
              </a:rPr>
              <a:t> .</a:t>
            </a:r>
            <a:endParaRPr lang="en-US" altLang="en-US" dirty="0">
              <a:solidFill>
                <a:srgbClr val="00CC00"/>
              </a:solidFill>
            </a:endParaRPr>
          </a:p>
          <a:p>
            <a:pPr algn="r" rtl="1"/>
            <a:endParaRPr lang="en-US" alt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143000"/>
            <a:ext cx="8153400" cy="5181600"/>
          </a:xfrm>
          <a:noFill/>
        </p:spPr>
        <p:txBody>
          <a:bodyPr/>
          <a:lstStyle/>
          <a:p>
            <a:pPr algn="just" rtl="1"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( </a:t>
            </a:r>
            <a:r>
              <a:rPr lang="ar-SA" altLang="en-US" b="1" dirty="0" err="1">
                <a:solidFill>
                  <a:srgbClr val="00CC00"/>
                </a:solidFill>
              </a:rPr>
              <a:t>فاصدع</a:t>
            </a:r>
            <a:r>
              <a:rPr lang="ar-SA" altLang="en-US" b="1" dirty="0">
                <a:solidFill>
                  <a:srgbClr val="00CC00"/>
                </a:solidFill>
              </a:rPr>
              <a:t> بما تؤمر واعرض عن المشركين  ) </a:t>
            </a:r>
            <a:r>
              <a:rPr lang="ar-SA" altLang="en-US" b="1" dirty="0" err="1">
                <a:solidFill>
                  <a:srgbClr val="00CC00"/>
                </a:solidFill>
              </a:rPr>
              <a:t>اي</a:t>
            </a:r>
            <a:r>
              <a:rPr lang="ar-SA" altLang="en-US" b="1" dirty="0">
                <a:solidFill>
                  <a:srgbClr val="00CC00"/>
                </a:solidFill>
              </a:rPr>
              <a:t> اظهر </a:t>
            </a:r>
            <a:r>
              <a:rPr lang="ar-SA" altLang="en-US" b="1" dirty="0" err="1">
                <a:solidFill>
                  <a:srgbClr val="00CC00"/>
                </a:solidFill>
              </a:rPr>
              <a:t>واعلن</a:t>
            </a:r>
            <a:r>
              <a:rPr lang="ar-SA" altLang="en-US" b="1" dirty="0">
                <a:solidFill>
                  <a:srgbClr val="00CC00"/>
                </a:solidFill>
              </a:rPr>
              <a:t>  خطب النبي (ص ) للدعوة العلنية :. (يـا مـعـشـر قريش , يا معشر العرب , ادعوكم إلى شهادة </a:t>
            </a:r>
            <a:r>
              <a:rPr lang="ar-SA" altLang="en-US" b="1" dirty="0" err="1">
                <a:solidFill>
                  <a:srgbClr val="00CC00"/>
                </a:solidFill>
              </a:rPr>
              <a:t>ان</a:t>
            </a:r>
            <a:r>
              <a:rPr lang="ar-SA" altLang="en-US" b="1" dirty="0">
                <a:solidFill>
                  <a:srgbClr val="00CC00"/>
                </a:solidFill>
              </a:rPr>
              <a:t> لا اله إلا اللّه  </a:t>
            </a:r>
            <a:r>
              <a:rPr lang="ar-SA" altLang="en-US" b="1" dirty="0" err="1">
                <a:solidFill>
                  <a:srgbClr val="00CC00"/>
                </a:solidFill>
              </a:rPr>
              <a:t>و</a:t>
            </a:r>
            <a:r>
              <a:rPr lang="ar-SA" altLang="en-US" b="1" dirty="0">
                <a:solidFill>
                  <a:srgbClr val="00CC00"/>
                </a:solidFill>
              </a:rPr>
              <a:t> ا ني رسول اللّه , وآمركم بخلع </a:t>
            </a:r>
            <a:r>
              <a:rPr lang="ar-SA" altLang="en-US" b="1" dirty="0" err="1">
                <a:solidFill>
                  <a:srgbClr val="00CC00"/>
                </a:solidFill>
              </a:rPr>
              <a:t>الانداد</a:t>
            </a:r>
            <a:r>
              <a:rPr lang="ar-SA" altLang="en-US" b="1" dirty="0">
                <a:solidFill>
                  <a:srgbClr val="00CC00"/>
                </a:solidFill>
              </a:rPr>
              <a:t> </a:t>
            </a:r>
            <a:r>
              <a:rPr lang="ar-SA" altLang="en-US" b="1" dirty="0" err="1">
                <a:solidFill>
                  <a:srgbClr val="00CC00"/>
                </a:solidFill>
              </a:rPr>
              <a:t>والاصنام</a:t>
            </a:r>
            <a:r>
              <a:rPr lang="ar-SA" altLang="en-US" b="1" dirty="0">
                <a:solidFill>
                  <a:srgbClr val="00CC00"/>
                </a:solidFill>
              </a:rPr>
              <a:t> , فأجيبوني تملكوا </a:t>
            </a:r>
            <a:r>
              <a:rPr lang="ar-SA" altLang="en-US" b="1" dirty="0" err="1">
                <a:solidFill>
                  <a:srgbClr val="00CC00"/>
                </a:solidFill>
              </a:rPr>
              <a:t>بهاالعرب</a:t>
            </a:r>
            <a:r>
              <a:rPr lang="ar-SA" altLang="en-US" b="1" dirty="0">
                <a:solidFill>
                  <a:srgbClr val="00CC00"/>
                </a:solidFill>
              </a:rPr>
              <a:t> وتدين لكم العجم , وتكونوا ملوكا في الجنة )).(أني رسول اللّه , ادعوكم إلى عبادة اللّه وحده وترك عبادة الأصنام التي لا تنفع ولا تضر , ولا تخلق ولا ترزق , ولا تحيي ولا تميت )) فاستهزأت </a:t>
            </a:r>
            <a:r>
              <a:rPr lang="ar-SA" altLang="en-US" b="1" dirty="0" err="1">
                <a:solidFill>
                  <a:srgbClr val="00CC00"/>
                </a:solidFill>
              </a:rPr>
              <a:t>به</a:t>
            </a:r>
            <a:r>
              <a:rPr lang="ar-SA" altLang="en-US" b="1" dirty="0">
                <a:solidFill>
                  <a:srgbClr val="00CC00"/>
                </a:solidFill>
              </a:rPr>
              <a:t> قريش وآذته</a:t>
            </a:r>
            <a:r>
              <a:rPr lang="en-US" altLang="en-US" sz="2800" dirty="0"/>
              <a:t> </a:t>
            </a:r>
          </a:p>
        </p:txBody>
      </p:sp>
      <p:pic>
        <p:nvPicPr>
          <p:cNvPr id="166916" name="Picture 4" descr="من جبال مكة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r:link="rId3" cstate="print"/>
          <a:srcRect/>
          <a:stretch>
            <a:fillRect/>
          </a:stretch>
        </p:blipFill>
        <p:spPr>
          <a:xfrm>
            <a:off x="304800" y="5181600"/>
            <a:ext cx="2095500" cy="1416050"/>
          </a:xfrm>
          <a:noFill/>
          <a:ln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ar-SA" altLang="en-US" b="1" i="1">
                <a:solidFill>
                  <a:srgbClr val="0000FF"/>
                </a:solidFill>
                <a:cs typeface="DecoType Naskh Extensions" pitchFamily="2" charset="-78"/>
              </a:rPr>
              <a:t>كانت الدعوة تتم على ثلاث اتجاهات</a:t>
            </a:r>
            <a:endParaRPr lang="en-US" altLang="en-US" b="1" i="1"/>
          </a:p>
        </p:txBody>
      </p:sp>
      <p:sp>
        <p:nvSpPr>
          <p:cNvPr id="1679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524000"/>
            <a:ext cx="7772400" cy="3352800"/>
          </a:xfrm>
          <a:noFill/>
        </p:spPr>
        <p:txBody>
          <a:bodyPr/>
          <a:lstStyle/>
          <a:p>
            <a:pPr algn="just" rtl="1">
              <a:buFontTx/>
              <a:buNone/>
            </a:pPr>
            <a:r>
              <a:rPr lang="ar-SA" altLang="en-US" b="1" dirty="0">
                <a:solidFill>
                  <a:srgbClr val="00CC00"/>
                </a:solidFill>
              </a:rPr>
              <a:t>الأول: بيان معني الشرك بالله .وتجعله من الخاسرين في الدنيا والآخرة</a:t>
            </a:r>
            <a:r>
              <a:rPr lang="en-US" altLang="en-US" b="1" dirty="0">
                <a:solidFill>
                  <a:srgbClr val="00CC00"/>
                </a:solidFill>
              </a:rPr>
              <a:t>.</a:t>
            </a:r>
          </a:p>
          <a:p>
            <a:pPr algn="just" rtl="1">
              <a:buFontTx/>
              <a:buNone/>
            </a:pPr>
            <a:r>
              <a:rPr lang="ar-SA" altLang="en-US" b="1" dirty="0">
                <a:solidFill>
                  <a:srgbClr val="00CC00"/>
                </a:solidFill>
              </a:rPr>
              <a:t>الثاني: بيان أن هناك يوما أخر يبعث فيه الناس بعد موتهم للجزاء خير أو شر</a:t>
            </a:r>
            <a:r>
              <a:rPr lang="en-US" altLang="en-US" b="1" dirty="0">
                <a:solidFill>
                  <a:srgbClr val="00CC00"/>
                </a:solidFill>
              </a:rPr>
              <a:t>.</a:t>
            </a:r>
          </a:p>
          <a:p>
            <a:pPr algn="just" rtl="1">
              <a:buFontTx/>
              <a:buNone/>
            </a:pPr>
            <a:r>
              <a:rPr lang="ar-SA" altLang="en-US" b="1" dirty="0">
                <a:solidFill>
                  <a:srgbClr val="00CC00"/>
                </a:solidFill>
              </a:rPr>
              <a:t>الثالث: محاربة السلوكيات الخاطئة وبيان أحكامها</a:t>
            </a:r>
            <a:r>
              <a:rPr lang="en-US" altLang="en-US" dirty="0">
                <a:solidFill>
                  <a:srgbClr val="00CC00"/>
                </a:solidFill>
              </a:rPr>
              <a:t>.</a:t>
            </a:r>
            <a:endParaRPr lang="en-US" altLang="en-US" dirty="0"/>
          </a:p>
        </p:txBody>
      </p:sp>
      <p:sp>
        <p:nvSpPr>
          <p:cNvPr id="167940" name="Rectangle 4"/>
          <p:cNvSpPr>
            <a:spLocks noChangeArrowheads="1"/>
          </p:cNvSpPr>
          <p:nvPr/>
        </p:nvSpPr>
        <p:spPr bwMode="auto">
          <a:xfrm>
            <a:off x="3886200" y="2800350"/>
            <a:ext cx="914400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endParaRPr lang="ar-EG"/>
          </a:p>
        </p:txBody>
      </p:sp>
      <p:pic>
        <p:nvPicPr>
          <p:cNvPr id="167941" name="Picture 5" descr="http://www.islamweb.net/seera/images/20w2.JP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0" y="4343400"/>
            <a:ext cx="2286000" cy="2514600"/>
          </a:xfrm>
          <a:prstGeom prst="rect">
            <a:avLst/>
          </a:prstGeom>
          <a:noFill/>
        </p:spPr>
      </p:pic>
      <p:sp>
        <p:nvSpPr>
          <p:cNvPr id="167942" name="WordArt 6">
            <a:hlinkClick r:id="rId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505200" y="5791200"/>
            <a:ext cx="2362200" cy="67627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7593"/>
              </a:avLst>
            </a:prstTxWarp>
          </a:bodyPr>
          <a:lstStyle/>
          <a:p>
            <a:pPr algn="ctr" rtl="1"/>
            <a:r>
              <a:rPr lang="ar-EG" sz="3600" kern="10">
                <a:ln w="12700">
                  <a:solidFill>
                    <a:srgbClr val="FFFF00"/>
                  </a:solidFill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rial"/>
                <a:cs typeface="Arial"/>
              </a:rPr>
              <a:t>عودة للبداية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rtl="1"/>
            <a:r>
              <a:rPr lang="ar-SA" altLang="en-US" b="1" i="1" dirty="0" err="1">
                <a:solidFill>
                  <a:srgbClr val="0000FF"/>
                </a:solidFill>
                <a:cs typeface="DecoType Naskh Extensions" pitchFamily="2" charset="-78"/>
              </a:rPr>
              <a:t>ايذاء</a:t>
            </a:r>
            <a:r>
              <a:rPr lang="ar-SA" altLang="en-US" b="1" i="1" dirty="0">
                <a:solidFill>
                  <a:srgbClr val="0000FF"/>
                </a:solidFill>
                <a:cs typeface="DecoType Naskh Extensions" pitchFamily="2" charset="-78"/>
              </a:rPr>
              <a:t> الرسول صلى الله عليه وسلم</a:t>
            </a:r>
            <a:endParaRPr lang="en-US" altLang="en-US" b="1" i="1" dirty="0"/>
          </a:p>
        </p:txBody>
      </p:sp>
      <p:sp>
        <p:nvSpPr>
          <p:cNvPr id="168963" name="Rectangle 3"/>
          <p:cNvSpPr>
            <a:spLocks noGrp="1" noChangeArrowheads="1"/>
          </p:cNvSpPr>
          <p:nvPr>
            <p:ph sz="quarter" idx="1"/>
          </p:nvPr>
        </p:nvSpPr>
        <p:spPr>
          <a:noFill/>
        </p:spPr>
        <p:txBody>
          <a:bodyPr/>
          <a:lstStyle/>
          <a:p>
            <a:pPr marL="609600" indent="-609600" algn="ctr"/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وينقسم </a:t>
            </a:r>
            <a:r>
              <a:rPr lang="ar-SA" alt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الى</a:t>
            </a: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نوعان</a:t>
            </a:r>
            <a:endParaRPr lang="en-US" alt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609600" indent="-609600" algn="ctr">
              <a:buFontTx/>
              <a:buNone/>
            </a:pPr>
            <a:endParaRPr lang="en-US" alt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609600" indent="-609600">
              <a:buFontTx/>
              <a:buNone/>
            </a:pPr>
            <a:endParaRPr lang="en-US" alt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609600" indent="-609600">
              <a:buFontTx/>
              <a:buNone/>
            </a:pPr>
            <a:r>
              <a:rPr lang="en-US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</a:t>
            </a: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الإيذاء النفسي                    الإيذاء الجسدي</a:t>
            </a:r>
            <a:endParaRPr lang="en-US" alt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8964" name="Line 4"/>
          <p:cNvSpPr>
            <a:spLocks noChangeShapeType="1"/>
          </p:cNvSpPr>
          <p:nvPr/>
        </p:nvSpPr>
        <p:spPr bwMode="auto">
          <a:xfrm flipH="1">
            <a:off x="2895600" y="3200400"/>
            <a:ext cx="609600" cy="228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sm" len="sm"/>
          </a:ln>
          <a:effectLst/>
        </p:spPr>
        <p:txBody>
          <a:bodyPr wrap="none"/>
          <a:lstStyle/>
          <a:p>
            <a:endParaRPr lang="ar-EG"/>
          </a:p>
        </p:txBody>
      </p:sp>
      <p:sp>
        <p:nvSpPr>
          <p:cNvPr id="168965" name="Line 5"/>
          <p:cNvSpPr>
            <a:spLocks noChangeShapeType="1"/>
          </p:cNvSpPr>
          <p:nvPr/>
        </p:nvSpPr>
        <p:spPr bwMode="auto">
          <a:xfrm>
            <a:off x="4495800" y="2057400"/>
            <a:ext cx="1676400" cy="12192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sm" len="sm"/>
          </a:ln>
          <a:effectLst/>
        </p:spPr>
        <p:txBody>
          <a:bodyPr wrap="none"/>
          <a:lstStyle/>
          <a:p>
            <a:endParaRPr lang="ar-EG"/>
          </a:p>
        </p:txBody>
      </p:sp>
      <p:cxnSp>
        <p:nvCxnSpPr>
          <p:cNvPr id="7" name="رابط مستقيم 6"/>
          <p:cNvCxnSpPr/>
          <p:nvPr/>
        </p:nvCxnSpPr>
        <p:spPr>
          <a:xfrm rot="10800000" flipV="1">
            <a:off x="2514600" y="2133600"/>
            <a:ext cx="1447800" cy="685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rot="16200000" flipH="1">
            <a:off x="4114800" y="2362200"/>
            <a:ext cx="4572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pPr rtl="1"/>
            <a:r>
              <a:rPr lang="en-US" altLang="en-US" b="1" i="1" dirty="0"/>
              <a:t> </a:t>
            </a:r>
            <a:r>
              <a:rPr lang="ar-SA" altLang="en-US" sz="4000" b="1" i="1" dirty="0">
                <a:solidFill>
                  <a:srgbClr val="0000FF"/>
                </a:solidFill>
                <a:cs typeface="DecoType Naskh Extensions" pitchFamily="2" charset="-78"/>
              </a:rPr>
              <a:t>بعض من نماذج </a:t>
            </a:r>
            <a:r>
              <a:rPr lang="ar-SA" altLang="en-US" sz="4000" b="1" i="1" dirty="0" err="1">
                <a:solidFill>
                  <a:srgbClr val="0000FF"/>
                </a:solidFill>
                <a:cs typeface="DecoType Naskh Extensions" pitchFamily="2" charset="-78"/>
              </a:rPr>
              <a:t>ايذاء</a:t>
            </a:r>
            <a:r>
              <a:rPr lang="ar-SA" altLang="en-US" sz="4000" b="1" i="1" dirty="0">
                <a:solidFill>
                  <a:srgbClr val="0000FF"/>
                </a:solidFill>
                <a:cs typeface="DecoType Naskh Extensions" pitchFamily="2" charset="-78"/>
              </a:rPr>
              <a:t> الرسول</a:t>
            </a:r>
            <a:r>
              <a:rPr lang="ar-SA" altLang="en-US" dirty="0">
                <a:solidFill>
                  <a:srgbClr val="0000FF"/>
                </a:solidFill>
                <a:cs typeface="DecoType Naskh Extensions" pitchFamily="2" charset="-78"/>
              </a:rPr>
              <a:t>  </a:t>
            </a:r>
            <a:r>
              <a:rPr lang="ar-SA" altLang="en-US" i="1" dirty="0">
                <a:solidFill>
                  <a:srgbClr val="0000FF"/>
                </a:solidFill>
                <a:cs typeface="DecoType Naskh Extensions" pitchFamily="2" charset="-78"/>
              </a:rPr>
              <a:t>(</a:t>
            </a:r>
            <a:r>
              <a:rPr lang="ar-SA" altLang="en-US" sz="2400" dirty="0">
                <a:solidFill>
                  <a:srgbClr val="0000FF"/>
                </a:solidFill>
                <a:cs typeface="DecoType Naskh Extensions" pitchFamily="2" charset="-78"/>
              </a:rPr>
              <a:t>صلى الله عليه وسلم)</a:t>
            </a:r>
            <a:r>
              <a:rPr lang="en-US" altLang="en-US" sz="2400" dirty="0">
                <a:solidFill>
                  <a:srgbClr val="0000FF"/>
                </a:solidFill>
                <a:cs typeface="DecoType Naskh Extensions" pitchFamily="2" charset="-78"/>
              </a:rPr>
              <a:t/>
            </a:r>
            <a:br>
              <a:rPr lang="en-US" altLang="en-US" sz="2400" dirty="0">
                <a:solidFill>
                  <a:srgbClr val="0000FF"/>
                </a:solidFill>
                <a:cs typeface="DecoType Naskh Extensions" pitchFamily="2" charset="-78"/>
              </a:rPr>
            </a:br>
            <a:r>
              <a:rPr lang="ar-SA" altLang="en-US" sz="4000" dirty="0">
                <a:solidFill>
                  <a:srgbClr val="0000FF"/>
                </a:solidFill>
                <a:cs typeface="DecoType Naskh Extensions" pitchFamily="2" charset="-78"/>
              </a:rPr>
              <a:t>نفسيا</a:t>
            </a:r>
            <a:endParaRPr lang="en-US" altLang="en-US" sz="4000" dirty="0"/>
          </a:p>
        </p:txBody>
      </p:sp>
      <p:sp>
        <p:nvSpPr>
          <p:cNvPr id="1699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" y="1752600"/>
            <a:ext cx="9105900" cy="4876800"/>
          </a:xfrm>
          <a:noFill/>
        </p:spPr>
        <p:txBody>
          <a:bodyPr/>
          <a:lstStyle/>
          <a:p>
            <a:pPr algn="just" rtl="1"/>
            <a:r>
              <a:rPr lang="ar-SA" altLang="en-US" sz="2800" b="1" dirty="0">
                <a:solidFill>
                  <a:schemeClr val="bg1"/>
                </a:solidFill>
              </a:rPr>
              <a:t>فقال </a:t>
            </a:r>
            <a:r>
              <a:rPr lang="ar-SA" alt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عمه </a:t>
            </a:r>
            <a:r>
              <a:rPr lang="ar-SA" altLang="en-US" sz="28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ابو</a:t>
            </a:r>
            <a:r>
              <a:rPr lang="ar-SA" alt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لهب بعد استمع لقول الرسول</a:t>
            </a: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(</a:t>
            </a:r>
            <a:r>
              <a:rPr lang="ar-SA" alt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صلى الله عليه وسلم</a:t>
            </a: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):</a:t>
            </a:r>
            <a:r>
              <a:rPr lang="ar-SA" alt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تبا </a:t>
            </a:r>
            <a:r>
              <a:rPr lang="ar-SA" altLang="en-US" sz="28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لك</a:t>
            </a:r>
            <a:r>
              <a:rPr lang="ar-SA" alt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ar-SA" altLang="en-US" sz="28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الهذا</a:t>
            </a:r>
            <a:r>
              <a:rPr lang="ar-SA" alt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دعوتنا جميعا</a:t>
            </a:r>
            <a:r>
              <a:rPr lang="en-US" alt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.</a:t>
            </a:r>
          </a:p>
          <a:p>
            <a:pPr algn="just" rtl="1"/>
            <a:r>
              <a:rPr lang="ar-SA" alt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كان المشركين يسبون الـقـرآن </a:t>
            </a:r>
            <a:r>
              <a:rPr lang="ar-SA" altLang="en-US" sz="28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و</a:t>
            </a:r>
            <a:r>
              <a:rPr lang="ar-SA" alt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جـعـلـوا عـضين </a:t>
            </a:r>
            <a:r>
              <a:rPr lang="ar-SA" altLang="en-US" sz="28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اي</a:t>
            </a:r>
            <a:r>
              <a:rPr lang="ar-SA" alt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جزؤه أجزاء فقالوا : سحر , وقالوا :مفترى , وقالوا : </a:t>
            </a:r>
            <a:r>
              <a:rPr lang="ar-SA" altLang="en-US" sz="28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اساطير</a:t>
            </a:r>
            <a:r>
              <a:rPr lang="ar-SA" alt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ar-SA" altLang="en-US" sz="28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الاولـيـن</a:t>
            </a:r>
            <a:r>
              <a:rPr lang="en-US" alt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.</a:t>
            </a:r>
          </a:p>
          <a:p>
            <a:pPr algn="just" rtl="1"/>
            <a:r>
              <a:rPr lang="ar-SA" altLang="en-US" sz="28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ان</a:t>
            </a:r>
            <a:r>
              <a:rPr lang="ar-SA" alt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نفرا من قريش اجتمعوا </a:t>
            </a:r>
            <a:r>
              <a:rPr lang="ar-SA" altLang="en-US" sz="28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الى</a:t>
            </a:r>
            <a:r>
              <a:rPr lang="ar-SA" alt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الوليد بن المغيرة </a:t>
            </a:r>
            <a:r>
              <a:rPr lang="ar-SA" altLang="en-US" sz="28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ـ</a:t>
            </a:r>
            <a:r>
              <a:rPr lang="ar-SA" alt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وكان ذا سن فيهم وقد حضر الموسم </a:t>
            </a:r>
            <a:r>
              <a:rPr lang="ar-SA" altLang="en-US" sz="28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ـ</a:t>
            </a:r>
            <a:r>
              <a:rPr lang="ar-SA" alt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فقال لهم : يا معشر قريش هذا الموسم وان وفود العرب ستقدم عليكم فيه , وقد سمعوا </a:t>
            </a:r>
            <a:r>
              <a:rPr lang="ar-SA" altLang="en-US" sz="28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بامر</a:t>
            </a:r>
            <a:r>
              <a:rPr lang="ar-SA" alt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صاحبكم هذا , فاجمعوا فيه رأيا واحدا ولا تختلفوا فقالوا,كاهن, ساحر, مجنون,</a:t>
            </a:r>
            <a:r>
              <a:rPr lang="ar-SA" altLang="en-US" sz="28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وايضا</a:t>
            </a:r>
            <a:r>
              <a:rPr lang="ar-SA" alt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يسمونه </a:t>
            </a:r>
            <a:r>
              <a:rPr lang="ar-SA" altLang="en-US" sz="28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مذمما</a:t>
            </a:r>
            <a:r>
              <a:rPr lang="en-US" alt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</a:p>
          <a:p>
            <a:pPr algn="just" rtl="1"/>
            <a:endParaRPr lang="en-US" altLang="en-US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0" y="838200"/>
            <a:ext cx="9144000" cy="5105400"/>
          </a:xfrm>
          <a:noFill/>
        </p:spPr>
        <p:txBody>
          <a:bodyPr/>
          <a:lstStyle/>
          <a:p>
            <a:pPr algn="just" rtl="1"/>
            <a:r>
              <a:rPr lang="ar-SA" alt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ان</a:t>
            </a: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الوليد ابن المغيرة أتى قريشا فقال : </a:t>
            </a:r>
            <a:r>
              <a:rPr lang="ar-SA" alt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ان</a:t>
            </a: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الناس يجتمعون غدا بالموسم وقد فشا أمر هذا الرجل في الناس , وهم يسألونكم عنه فما تقولون ؟ فـقـال أبو جهل : أقول انه مجنون , وقال أبو لهب : أقول انه شاعر , وقال عقبة بن أبى </a:t>
            </a:r>
            <a:r>
              <a:rPr lang="ar-SA" alt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معيط</a:t>
            </a: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: أقول انه كاهن فقال الوليد : بل أقول هو ساحر يفرق بين الرجل والمرأة وبين الرجل وأخيه وأبيه فانزل اللّه تعالى : ( </a:t>
            </a:r>
            <a:r>
              <a:rPr lang="ar-SA" alt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ن</a:t>
            </a: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والقلم وما يسطرون ) </a:t>
            </a:r>
            <a:r>
              <a:rPr lang="ar-SA" alt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ان</a:t>
            </a: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أم جميل بنت صخر بن حرب ((أبى سـفيان )) كانت تنم على رسول الله أي تنقل أحاديثه إلي الكفار , ولما اجتمع زوجها أبو لـهـب مع قريش في ((دار الندوة ))وبايعهم على قتل محمد رسول اللّه</a:t>
            </a:r>
            <a:endParaRPr lang="en-US" alt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r" rtl="1">
              <a:buFontTx/>
              <a:buNone/>
            </a:pPr>
            <a:r>
              <a:rPr lang="en-US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</a:p>
          <a:p>
            <a:pPr algn="r" rtl="1"/>
            <a:endParaRPr lang="en-US" alt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rtl="1"/>
            <a:r>
              <a:rPr lang="ar-SA" altLang="en-US">
                <a:solidFill>
                  <a:srgbClr val="0000FF"/>
                </a:solidFill>
                <a:cs typeface="DecoType Naskh Extensions" pitchFamily="2" charset="-78"/>
              </a:rPr>
              <a:t>نموذج من الإيذاء الجسدي</a:t>
            </a:r>
            <a:endParaRPr lang="en-US" altLang="en-US"/>
          </a:p>
        </p:txBody>
      </p:sp>
      <p:sp>
        <p:nvSpPr>
          <p:cNvPr id="172035" name="Rectangle 3"/>
          <p:cNvSpPr>
            <a:spLocks noGrp="1" noChangeArrowheads="1"/>
          </p:cNvSpPr>
          <p:nvPr>
            <p:ph sz="quarter" idx="1"/>
          </p:nvPr>
        </p:nvSpPr>
        <p:spPr>
          <a:noFill/>
        </p:spPr>
        <p:txBody>
          <a:bodyPr/>
          <a:lstStyle/>
          <a:p>
            <a:pPr algn="r" rtl="1">
              <a:lnSpc>
                <a:spcPct val="90000"/>
              </a:lnSpc>
            </a:pP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بينما الرسول </a:t>
            </a:r>
            <a:r>
              <a:rPr lang="ar-SA" alt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(صلى الله عليه وسلم )</a:t>
            </a: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يصلي بفناء الكعبة إذ أقبل عقبة بن أبي </a:t>
            </a:r>
            <a:r>
              <a:rPr lang="ar-SA" alt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معيط</a:t>
            </a: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فأخذ بمنكب </a:t>
            </a:r>
            <a:r>
              <a:rPr lang="ar-SA" alt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ولوى</a:t>
            </a: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ثوبه في </a:t>
            </a:r>
            <a:r>
              <a:rPr lang="ar-SA" alt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عنقة</a:t>
            </a:r>
            <a:r>
              <a:rPr lang="en-US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</a:p>
          <a:p>
            <a:pPr algn="r" rtl="1">
              <a:lnSpc>
                <a:spcPct val="90000"/>
              </a:lnSpc>
            </a:pP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بينما الرسول </a:t>
            </a:r>
            <a:r>
              <a:rPr lang="ar-SA" alt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(صلى الله عليه وسلم )</a:t>
            </a: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يصلي عند الكعبة فقام أحد منهم </a:t>
            </a:r>
            <a:r>
              <a:rPr lang="ar-SA" alt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الى</a:t>
            </a: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ar-SA" alt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جزور</a:t>
            </a: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ar-SA" alt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فيعمد</a:t>
            </a: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ar-SA" alt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الى</a:t>
            </a: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فرثها ودمها وسلاها ويضعها على كتفيه الكريم وهو يسجد</a:t>
            </a:r>
            <a:r>
              <a:rPr lang="en-US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</a:p>
          <a:p>
            <a:pPr algn="r" rtl="1">
              <a:lnSpc>
                <a:spcPct val="90000"/>
              </a:lnSpc>
            </a:pP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أن أبو جهل قال لقريش مرة  أنه إن رأى الرسول </a:t>
            </a:r>
            <a:r>
              <a:rPr lang="ar-SA" alt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(صلى الله عليه وسلم )</a:t>
            </a: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ساجدا ليطأن رقبته أو ليعفر وجهة بالتراب</a:t>
            </a:r>
            <a:r>
              <a:rPr lang="en-US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</a:p>
          <a:p>
            <a:pPr algn="r" rtl="1">
              <a:lnSpc>
                <a:spcPct val="90000"/>
              </a:lnSpc>
            </a:pP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أن </a:t>
            </a:r>
            <a:r>
              <a:rPr lang="ar-SA" alt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الملأمن</a:t>
            </a: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قريش اجتمعوا في الحجر فتعاهدوا بقتله</a:t>
            </a:r>
            <a:r>
              <a:rPr lang="en-US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</a:p>
          <a:p>
            <a:pPr algn="r" rtl="1">
              <a:lnSpc>
                <a:spcPct val="90000"/>
              </a:lnSpc>
            </a:pPr>
            <a:endParaRPr lang="en-US" alt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0" y="1066800"/>
            <a:ext cx="9144000" cy="4114800"/>
          </a:xfrm>
          <a:noFill/>
        </p:spPr>
        <p:txBody>
          <a:bodyPr/>
          <a:lstStyle/>
          <a:p>
            <a:pPr algn="just" rtl="1"/>
            <a:r>
              <a:rPr lang="en-US" altLang="ar-SA" dirty="0"/>
              <a:t> </a:t>
            </a:r>
            <a:r>
              <a:rPr lang="ar-SA" altLang="en-US" dirty="0">
                <a:solidFill>
                  <a:schemeClr val="bg1"/>
                </a:solidFill>
              </a:rPr>
              <a:t>وكان </a:t>
            </a: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المؤذون له جماعة منهم : أبو لهب , والحكم بن أبى العاص , وعقبة بـن آبي </a:t>
            </a:r>
            <a:r>
              <a:rPr lang="ar-SA" alt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معيط</a:t>
            </a: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, وعدي بن حمرا الثقفي , وعمرو بن </a:t>
            </a:r>
            <a:r>
              <a:rPr lang="ar-SA" alt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الطلاطلة</a:t>
            </a: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الخزاعي .</a:t>
            </a:r>
            <a:r>
              <a:rPr lang="en-US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en-US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وكـان</a:t>
            </a:r>
            <a:r>
              <a:rPr lang="en-US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ar-SA" alt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الـمستهزؤون</a:t>
            </a: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ar-SA" alt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به</a:t>
            </a:r>
            <a:r>
              <a:rPr lang="en-US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: </a:t>
            </a: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العاص بن وائل السهمي والحارث بن قيس بن عدي السهمي , والأسود بن الـمطلب بن أسد , والوليد بن المغيرة المخزومي ,والأسود بن عبد </a:t>
            </a:r>
            <a:r>
              <a:rPr lang="ar-SA" alt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يغوث</a:t>
            </a: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الزهري وكانوا يوكلون </a:t>
            </a:r>
            <a:r>
              <a:rPr lang="ar-SA" alt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به</a:t>
            </a:r>
            <a:r>
              <a:rPr lang="ar-SA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صبيانهم وعبيدهم فيلقونه بما لا يحب</a:t>
            </a:r>
            <a:endParaRPr lang="en-US" alt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3059" name="WordArt 3">
            <a:hlinkClick r:id="rId2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505200" y="5791200"/>
            <a:ext cx="2362200" cy="67627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7593"/>
              </a:avLst>
            </a:prstTxWarp>
          </a:bodyPr>
          <a:lstStyle/>
          <a:p>
            <a:pPr algn="ctr" rtl="1"/>
            <a:r>
              <a:rPr lang="ar-EG" sz="3600" kern="10">
                <a:ln w="12700">
                  <a:solidFill>
                    <a:srgbClr val="FFFF00"/>
                  </a:solidFill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rial"/>
                <a:cs typeface="Arial"/>
              </a:rPr>
              <a:t>عودة للبداية</a:t>
            </a:r>
          </a:p>
        </p:txBody>
      </p:sp>
    </p:spTree>
  </p:cSld>
  <p:clrMapOvr>
    <a:masterClrMapping/>
  </p:clrMapOvr>
  <p:transition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WordArt 2"/>
          <p:cNvSpPr>
            <a:spLocks noChangeArrowheads="1" noChangeShapeType="1" noTextEdit="1"/>
          </p:cNvSpPr>
          <p:nvPr/>
        </p:nvSpPr>
        <p:spPr bwMode="auto">
          <a:xfrm>
            <a:off x="762000" y="1752600"/>
            <a:ext cx="7620000" cy="3200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EG" sz="4400" kern="10" spc="88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l-Kharashi 20"/>
              </a:rPr>
              <a:t>إيذاء أصحاب الرسول </a:t>
            </a:r>
          </a:p>
          <a:p>
            <a:pPr algn="ctr" rtl="1"/>
            <a:r>
              <a:rPr lang="ar-EG" sz="4400" kern="10" spc="88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l-Kharashi 20"/>
              </a:rPr>
              <a:t>( صلى الله عليه وسلم )</a:t>
            </a:r>
          </a:p>
        </p:txBody>
      </p:sp>
    </p:spTree>
  </p:cSld>
  <p:clrMapOvr>
    <a:masterClrMapping/>
  </p:clrMapOvr>
  <p:transition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914400" y="2133600"/>
            <a:ext cx="6934200" cy="3657600"/>
          </a:xfrm>
          <a:noFill/>
        </p:spPr>
        <p:txBody>
          <a:bodyPr/>
          <a:lstStyle/>
          <a:p>
            <a:pPr algn="just" rtl="1">
              <a:buFontTx/>
              <a:buNone/>
            </a:pPr>
            <a:r>
              <a:rPr lang="ar-SA" altLang="en-US" sz="3600" dirty="0">
                <a:solidFill>
                  <a:schemeClr val="tx1"/>
                </a:solidFill>
              </a:rPr>
              <a:t>لا يكاد التاريخ يعرف قوما </a:t>
            </a:r>
            <a:r>
              <a:rPr lang="ar-SA" altLang="en-US" sz="3600" dirty="0" err="1">
                <a:solidFill>
                  <a:schemeClr val="tx1"/>
                </a:solidFill>
              </a:rPr>
              <a:t>إبتلو</a:t>
            </a:r>
            <a:r>
              <a:rPr lang="ar-SA" altLang="en-US" sz="3600" dirty="0">
                <a:solidFill>
                  <a:schemeClr val="tx1"/>
                </a:solidFill>
              </a:rPr>
              <a:t> بألوان البلاء وفتنوا أشد الفتنة مثل ما عرف ذلك لأصحاب الرسول،فقد عذبوا عذابا تنوء عنه الجبال وآذوا في سبيل عقيدتهم ودينهم اشد </a:t>
            </a:r>
            <a:r>
              <a:rPr lang="ar-SA" altLang="en-US" sz="3600" dirty="0" err="1">
                <a:solidFill>
                  <a:schemeClr val="tx1"/>
                </a:solidFill>
              </a:rPr>
              <a:t>الايذاء</a:t>
            </a:r>
            <a:r>
              <a:rPr lang="en-US" altLang="en-US" sz="3600" dirty="0">
                <a:cs typeface="Tahoma" pitchFamily="34" charset="0"/>
              </a:rPr>
              <a:t>.</a:t>
            </a:r>
          </a:p>
        </p:txBody>
      </p:sp>
      <p:sp>
        <p:nvSpPr>
          <p:cNvPr id="176132" name="Text Box 4"/>
          <p:cNvSpPr txBox="1">
            <a:spLocks noChangeArrowheads="1"/>
          </p:cNvSpPr>
          <p:nvPr/>
        </p:nvSpPr>
        <p:spPr bwMode="auto">
          <a:xfrm>
            <a:off x="2438400" y="2098675"/>
            <a:ext cx="4495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endParaRPr lang="en-US" altLang="en-US"/>
          </a:p>
        </p:txBody>
      </p:sp>
      <p:sp>
        <p:nvSpPr>
          <p:cNvPr id="176133" name="Text Box 5"/>
          <p:cNvSpPr txBox="1">
            <a:spLocks noChangeArrowheads="1"/>
          </p:cNvSpPr>
          <p:nvPr/>
        </p:nvSpPr>
        <p:spPr bwMode="auto">
          <a:xfrm>
            <a:off x="2514600" y="1035050"/>
            <a:ext cx="3192463" cy="762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ar-SA" altLang="en-US" sz="4400" b="1">
                <a:solidFill>
                  <a:srgbClr val="0000FF"/>
                </a:solidFill>
                <a:cs typeface="DecoType Naskh Extensions" pitchFamily="2" charset="-78"/>
              </a:rPr>
              <a:t>الايذاء الجسدي</a:t>
            </a:r>
            <a:endParaRPr lang="en-US" altLang="en-US" sz="4400" b="1">
              <a:solidFill>
                <a:srgbClr val="0000FF"/>
              </a:solidFill>
              <a:cs typeface="DecoType Naskh Extensions" pitchFamily="2" charset="-78"/>
            </a:endParaRPr>
          </a:p>
        </p:txBody>
      </p:sp>
    </p:spTree>
  </p:cSld>
  <p:clrMapOvr>
    <a:masterClrMapping/>
  </p:clrMapOvr>
  <p:transition advClick="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85800"/>
            <a:ext cx="8763000" cy="5410200"/>
          </a:xfrm>
          <a:noFill/>
        </p:spPr>
        <p:txBody>
          <a:bodyPr/>
          <a:lstStyle/>
          <a:p>
            <a:pPr algn="ctr" rtl="1"/>
            <a:r>
              <a:rPr lang="ar-SA" altLang="en-US" sz="4800" b="1" dirty="0">
                <a:solidFill>
                  <a:schemeClr val="tx1"/>
                </a:solidFill>
                <a:cs typeface="DecoType Naskh Extensions" pitchFamily="2" charset="-78"/>
              </a:rPr>
              <a:t>تعرض أصحاب النبي صلى الله عليه  </a:t>
            </a:r>
            <a:r>
              <a:rPr lang="en-US" altLang="en-US" sz="4800" b="1" dirty="0">
                <a:solidFill>
                  <a:schemeClr val="tx1"/>
                </a:solidFill>
                <a:cs typeface="DecoType Naskh Extensions" pitchFamily="2" charset="-78"/>
              </a:rPr>
              <a:t/>
            </a:r>
            <a:br>
              <a:rPr lang="en-US" altLang="en-US" sz="4800" b="1" dirty="0">
                <a:solidFill>
                  <a:schemeClr val="tx1"/>
                </a:solidFill>
                <a:cs typeface="DecoType Naskh Extensions" pitchFamily="2" charset="-78"/>
              </a:rPr>
            </a:br>
            <a:r>
              <a:rPr lang="ar-SA" altLang="en-US" sz="4800" b="1" dirty="0">
                <a:solidFill>
                  <a:schemeClr val="tx1"/>
                </a:solidFill>
                <a:cs typeface="DecoType Naskh Extensions" pitchFamily="2" charset="-78"/>
              </a:rPr>
              <a:t> وسلم على مدى الزمن لمختلف  أنواع </a:t>
            </a:r>
            <a:r>
              <a:rPr lang="ar-SA" altLang="en-US" sz="4800" b="1" dirty="0" err="1">
                <a:solidFill>
                  <a:schemeClr val="tx1"/>
                </a:solidFill>
                <a:cs typeface="DecoType Naskh Extensions" pitchFamily="2" charset="-78"/>
              </a:rPr>
              <a:t>الايذاء</a:t>
            </a:r>
            <a:r>
              <a:rPr lang="ar-SA" altLang="en-US" sz="4800" b="1" dirty="0">
                <a:solidFill>
                  <a:schemeClr val="tx1"/>
                </a:solidFill>
                <a:cs typeface="DecoType Naskh Extensions" pitchFamily="2" charset="-78"/>
              </a:rPr>
              <a:t> من قبل الكفار .</a:t>
            </a:r>
            <a:r>
              <a:rPr lang="en-US" altLang="en-US" sz="4800" b="1" dirty="0">
                <a:solidFill>
                  <a:schemeClr val="tx1"/>
                </a:solidFill>
                <a:cs typeface="DecoType Naskh Extensions" pitchFamily="2" charset="-78"/>
              </a:rPr>
              <a:t/>
            </a:r>
            <a:br>
              <a:rPr lang="en-US" altLang="en-US" sz="4800" b="1" dirty="0">
                <a:solidFill>
                  <a:schemeClr val="tx1"/>
                </a:solidFill>
                <a:cs typeface="DecoType Naskh Extensions" pitchFamily="2" charset="-78"/>
              </a:rPr>
            </a:br>
            <a:r>
              <a:rPr lang="ar-SA" altLang="en-US" sz="4800" b="1" dirty="0">
                <a:solidFill>
                  <a:schemeClr val="tx1"/>
                </a:solidFill>
                <a:cs typeface="DecoType Naskh Extensions" pitchFamily="2" charset="-78"/>
              </a:rPr>
              <a:t> و التي تتمثل في   :</a:t>
            </a:r>
            <a:r>
              <a:rPr lang="en-US" altLang="en-US" b="1" dirty="0">
                <a:solidFill>
                  <a:schemeClr val="tx1"/>
                </a:solidFill>
                <a:cs typeface="DecoType Naskh Extensions" pitchFamily="2" charset="-78"/>
              </a:rPr>
              <a:t/>
            </a:r>
            <a:br>
              <a:rPr lang="en-US" altLang="en-US" b="1" dirty="0">
                <a:solidFill>
                  <a:schemeClr val="tx1"/>
                </a:solidFill>
                <a:cs typeface="DecoType Naskh Extensions" pitchFamily="2" charset="-78"/>
              </a:rPr>
            </a:br>
            <a:r>
              <a:rPr lang="ar-EG" altLang="en-US" b="1" dirty="0">
                <a:solidFill>
                  <a:schemeClr val="tx1"/>
                </a:solidFill>
                <a:cs typeface="DecoType Naskh Extensions" pitchFamily="2" charset="-78"/>
              </a:rPr>
              <a:t>* </a:t>
            </a:r>
            <a:r>
              <a:rPr lang="ar-SA" altLang="en-US" b="1" dirty="0" err="1">
                <a:solidFill>
                  <a:schemeClr val="tx1"/>
                </a:solidFill>
                <a:cs typeface="DecoType Naskh Extensions" pitchFamily="2" charset="-78"/>
              </a:rPr>
              <a:t>الايذاء</a:t>
            </a:r>
            <a:r>
              <a:rPr lang="ar-SA" altLang="en-US" b="1" dirty="0">
                <a:solidFill>
                  <a:schemeClr val="tx1"/>
                </a:solidFill>
                <a:cs typeface="DecoType Naskh Extensions" pitchFamily="2" charset="-78"/>
              </a:rPr>
              <a:t> الجسدي  .</a:t>
            </a:r>
            <a:r>
              <a:rPr lang="en-US" altLang="en-US" b="1" dirty="0">
                <a:solidFill>
                  <a:schemeClr val="tx1"/>
                </a:solidFill>
                <a:cs typeface="DecoType Naskh Extensions" pitchFamily="2" charset="-78"/>
              </a:rPr>
              <a:t/>
            </a:r>
            <a:br>
              <a:rPr lang="en-US" altLang="en-US" b="1" dirty="0">
                <a:solidFill>
                  <a:schemeClr val="tx1"/>
                </a:solidFill>
                <a:cs typeface="DecoType Naskh Extensions" pitchFamily="2" charset="-78"/>
              </a:rPr>
            </a:br>
            <a:r>
              <a:rPr lang="ar-EG" altLang="en-US" sz="3600" b="1" dirty="0">
                <a:solidFill>
                  <a:schemeClr val="tx1"/>
                </a:solidFill>
                <a:cs typeface="DecoType Naskh Extensions" pitchFamily="2" charset="-78"/>
              </a:rPr>
              <a:t>* </a:t>
            </a:r>
            <a:r>
              <a:rPr lang="ar-SA" altLang="en-US" sz="3600" b="1" dirty="0">
                <a:solidFill>
                  <a:schemeClr val="tx1"/>
                </a:solidFill>
                <a:cs typeface="DecoType Naskh Extensions" pitchFamily="2" charset="-78"/>
              </a:rPr>
              <a:t>القتل </a:t>
            </a:r>
            <a:r>
              <a:rPr lang="ar-SA" altLang="en-US" sz="3600" b="1" dirty="0" err="1">
                <a:solidFill>
                  <a:schemeClr val="tx1"/>
                </a:solidFill>
                <a:cs typeface="DecoType Naskh Extensions" pitchFamily="2" charset="-78"/>
              </a:rPr>
              <a:t>و</a:t>
            </a:r>
            <a:r>
              <a:rPr lang="ar-SA" altLang="en-US" sz="3600" b="1" dirty="0">
                <a:solidFill>
                  <a:schemeClr val="tx1"/>
                </a:solidFill>
                <a:cs typeface="DecoType Naskh Extensions" pitchFamily="2" charset="-78"/>
              </a:rPr>
              <a:t> التصفية .</a:t>
            </a:r>
            <a:r>
              <a:rPr lang="en-US" altLang="en-US" sz="3600" b="1" dirty="0">
                <a:solidFill>
                  <a:schemeClr val="tx1"/>
                </a:solidFill>
                <a:cs typeface="DecoType Naskh Extensions" pitchFamily="2" charset="-78"/>
              </a:rPr>
              <a:t/>
            </a:r>
            <a:br>
              <a:rPr lang="en-US" altLang="en-US" sz="3600" b="1" dirty="0">
                <a:solidFill>
                  <a:schemeClr val="tx1"/>
                </a:solidFill>
                <a:cs typeface="DecoType Naskh Extensions" pitchFamily="2" charset="-78"/>
              </a:rPr>
            </a:br>
            <a:r>
              <a:rPr lang="ar-EG" altLang="en-US" sz="3600" b="1" dirty="0">
                <a:solidFill>
                  <a:schemeClr val="tx1"/>
                </a:solidFill>
                <a:cs typeface="DecoType Naskh Extensions" pitchFamily="2" charset="-78"/>
              </a:rPr>
              <a:t>* </a:t>
            </a:r>
            <a:r>
              <a:rPr lang="ar-SA" altLang="en-US" sz="3600" b="1" dirty="0">
                <a:solidFill>
                  <a:schemeClr val="tx1"/>
                </a:solidFill>
                <a:cs typeface="DecoType Naskh Extensions" pitchFamily="2" charset="-78"/>
              </a:rPr>
              <a:t>أخذ المال </a:t>
            </a:r>
            <a:r>
              <a:rPr lang="ar-SA" altLang="en-US" sz="3600" b="1" dirty="0" err="1">
                <a:solidFill>
                  <a:schemeClr val="tx1"/>
                </a:solidFill>
                <a:cs typeface="DecoType Naskh Extensions" pitchFamily="2" charset="-78"/>
              </a:rPr>
              <a:t>و</a:t>
            </a:r>
            <a:r>
              <a:rPr lang="ar-SA" altLang="en-US" sz="3600" b="1" dirty="0">
                <a:solidFill>
                  <a:schemeClr val="tx1"/>
                </a:solidFill>
                <a:cs typeface="DecoType Naskh Extensions" pitchFamily="2" charset="-78"/>
              </a:rPr>
              <a:t> مصادرته .</a:t>
            </a:r>
            <a:r>
              <a:rPr lang="en-US" altLang="en-US" sz="3600" b="1" dirty="0">
                <a:solidFill>
                  <a:schemeClr val="tx1"/>
                </a:solidFill>
                <a:cs typeface="DecoType Naskh Extensions" pitchFamily="2" charset="-78"/>
              </a:rPr>
              <a:t/>
            </a:r>
            <a:br>
              <a:rPr lang="en-US" altLang="en-US" sz="3600" b="1" dirty="0">
                <a:solidFill>
                  <a:schemeClr val="tx1"/>
                </a:solidFill>
                <a:cs typeface="DecoType Naskh Extensions" pitchFamily="2" charset="-78"/>
              </a:rPr>
            </a:br>
            <a:r>
              <a:rPr lang="ar-EG" altLang="en-US" sz="3600" b="1" dirty="0">
                <a:solidFill>
                  <a:schemeClr val="tx1"/>
                </a:solidFill>
                <a:cs typeface="DecoType Naskh Extensions" pitchFamily="2" charset="-78"/>
              </a:rPr>
              <a:t>* </a:t>
            </a:r>
            <a:r>
              <a:rPr lang="ar-SA" altLang="en-US" sz="3600" b="1" dirty="0">
                <a:solidFill>
                  <a:schemeClr val="tx1"/>
                </a:solidFill>
                <a:cs typeface="DecoType Naskh Extensions" pitchFamily="2" charset="-78"/>
              </a:rPr>
              <a:t>تفريق شمل الأسرة الواحدة</a:t>
            </a:r>
            <a:r>
              <a:rPr lang="en-US" altLang="en-US" sz="3600" b="1" dirty="0">
                <a:solidFill>
                  <a:schemeClr val="tx1"/>
                </a:solidFill>
                <a:cs typeface="DecoType Naskh Extensions" pitchFamily="2" charset="-78"/>
              </a:rPr>
              <a:t> .</a:t>
            </a:r>
            <a:endParaRPr lang="en-US" altLang="en-US" sz="3600" b="1" dirty="0"/>
          </a:p>
        </p:txBody>
      </p:sp>
    </p:spTree>
  </p:cSld>
  <p:clrMapOvr>
    <a:masterClrMapping/>
  </p:clrMapOvr>
  <p:transition advClick="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458200" cy="6248400"/>
          </a:xfrm>
          <a:noFill/>
          <a:ln/>
        </p:spPr>
        <p:txBody>
          <a:bodyPr/>
          <a:lstStyle/>
          <a:p>
            <a:pPr algn="r" rtl="1"/>
            <a:r>
              <a:rPr lang="ar-SA" altLang="en-US" sz="4800" b="1" dirty="0" err="1">
                <a:solidFill>
                  <a:schemeClr val="accent1">
                    <a:lumMod val="60000"/>
                    <a:lumOff val="40000"/>
                  </a:schemeClr>
                </a:solidFill>
                <a:cs typeface="DecoType Naskh Extensions" pitchFamily="2" charset="-78"/>
              </a:rPr>
              <a:t>الايذاء</a:t>
            </a:r>
            <a:r>
              <a:rPr lang="ar-SA" altLang="en-US" sz="480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DecoType Naskh Extensions" pitchFamily="2" charset="-78"/>
              </a:rPr>
              <a:t> الجسدي</a:t>
            </a:r>
            <a:r>
              <a:rPr lang="ar-SA" altLang="en-US" sz="4800" b="1" dirty="0">
                <a:solidFill>
                  <a:schemeClr val="bg1"/>
                </a:solidFill>
                <a:cs typeface="DecoType Naskh Extensions" pitchFamily="2" charset="-78"/>
              </a:rPr>
              <a:t>:</a:t>
            </a:r>
            <a:r>
              <a:rPr lang="en-US" altLang="en-US" sz="4800" b="1" dirty="0">
                <a:solidFill>
                  <a:srgbClr val="FFFFFF"/>
                </a:solidFill>
              </a:rPr>
              <a:t/>
            </a:r>
            <a:br>
              <a:rPr lang="en-US" altLang="en-US" sz="4800" b="1" dirty="0">
                <a:solidFill>
                  <a:srgbClr val="FFFFFF"/>
                </a:solidFill>
              </a:rPr>
            </a:br>
            <a:r>
              <a:rPr lang="ar-SA" altLang="en-US" sz="3200" b="1" dirty="0">
                <a:solidFill>
                  <a:srgbClr val="FFFFFF"/>
                </a:solidFill>
              </a:rPr>
              <a:t> </a:t>
            </a:r>
            <a:r>
              <a:rPr lang="ar-SA" altLang="en-US" sz="2800" dirty="0">
                <a:solidFill>
                  <a:schemeClr val="tx1"/>
                </a:solidFill>
              </a:rPr>
              <a:t>أصدق مثال على ذلك ما حدث لبلال ( رضي الله عنه) كان اسم </a:t>
            </a:r>
            <a:r>
              <a:rPr lang="ar-SA" altLang="en-US" sz="2800" dirty="0" err="1">
                <a:solidFill>
                  <a:schemeClr val="tx1"/>
                </a:solidFill>
              </a:rPr>
              <a:t>امه</a:t>
            </a:r>
            <a:r>
              <a:rPr lang="ar-SA" altLang="en-US" sz="2800" dirty="0">
                <a:solidFill>
                  <a:schemeClr val="tx1"/>
                </a:solidFill>
              </a:rPr>
              <a:t> حمامة،وكان مولاه أمية بن خلف </a:t>
            </a:r>
            <a:r>
              <a:rPr lang="ar-SA" altLang="en-US" sz="2800" dirty="0" err="1">
                <a:solidFill>
                  <a:schemeClr val="tx1"/>
                </a:solidFill>
              </a:rPr>
              <a:t>الجمحي</a:t>
            </a:r>
            <a:r>
              <a:rPr lang="ar-SA" altLang="en-US" sz="2800" dirty="0">
                <a:solidFill>
                  <a:schemeClr val="tx1"/>
                </a:solidFill>
              </a:rPr>
              <a:t> قاسي الكبد، غليظ القلب لا ينبض قلبه بقطرة من الرحمة والإنسانية. عندما علم أمية بن خلف </a:t>
            </a:r>
            <a:r>
              <a:rPr lang="ar-SA" altLang="en-US" sz="2800" dirty="0" err="1">
                <a:solidFill>
                  <a:schemeClr val="tx1"/>
                </a:solidFill>
              </a:rPr>
              <a:t>باسلامه</a:t>
            </a:r>
            <a:r>
              <a:rPr lang="ar-SA" altLang="en-US" sz="2800" dirty="0">
                <a:solidFill>
                  <a:schemeClr val="tx1"/>
                </a:solidFill>
              </a:rPr>
              <a:t> عذبه </a:t>
            </a:r>
            <a:r>
              <a:rPr lang="ar-SA" altLang="en-US" sz="2800" dirty="0" err="1">
                <a:solidFill>
                  <a:schemeClr val="tx1"/>
                </a:solidFill>
              </a:rPr>
              <a:t>و</a:t>
            </a:r>
            <a:r>
              <a:rPr lang="ar-SA" altLang="en-US" sz="2800" dirty="0">
                <a:solidFill>
                  <a:schemeClr val="tx1"/>
                </a:solidFill>
              </a:rPr>
              <a:t> آذاه.</a:t>
            </a:r>
            <a:r>
              <a:rPr lang="en-US" altLang="en-US" sz="2800" dirty="0">
                <a:solidFill>
                  <a:schemeClr val="tx1"/>
                </a:solidFill>
              </a:rPr>
              <a:t/>
            </a:r>
            <a:br>
              <a:rPr lang="en-US" altLang="en-US" sz="2800" dirty="0">
                <a:solidFill>
                  <a:schemeClr val="tx1"/>
                </a:solidFill>
              </a:rPr>
            </a:br>
            <a:r>
              <a:rPr lang="ar-SA" altLang="en-US" sz="2800" dirty="0">
                <a:solidFill>
                  <a:schemeClr val="tx1"/>
                </a:solidFill>
              </a:rPr>
              <a:t>ولم يستسلم بلال( رضي الله عنه) </a:t>
            </a:r>
            <a:r>
              <a:rPr lang="ar-SA" altLang="en-US" sz="2800" dirty="0" err="1">
                <a:solidFill>
                  <a:schemeClr val="tx1"/>
                </a:solidFill>
              </a:rPr>
              <a:t>و</a:t>
            </a:r>
            <a:r>
              <a:rPr lang="ar-SA" altLang="en-US" sz="2800" dirty="0">
                <a:solidFill>
                  <a:schemeClr val="tx1"/>
                </a:solidFill>
              </a:rPr>
              <a:t> هانت عليه نفسه في الله ، فكانوا يخرجونه </a:t>
            </a:r>
            <a:r>
              <a:rPr lang="ar-SA" altLang="en-US" sz="2800" dirty="0" err="1">
                <a:solidFill>
                  <a:schemeClr val="tx1"/>
                </a:solidFill>
              </a:rPr>
              <a:t>و</a:t>
            </a:r>
            <a:r>
              <a:rPr lang="ar-SA" altLang="en-US" sz="2800" dirty="0">
                <a:solidFill>
                  <a:schemeClr val="tx1"/>
                </a:solidFill>
              </a:rPr>
              <a:t> يطوفون </a:t>
            </a:r>
            <a:r>
              <a:rPr lang="ar-SA" altLang="en-US" sz="2800" dirty="0" err="1">
                <a:solidFill>
                  <a:schemeClr val="tx1"/>
                </a:solidFill>
              </a:rPr>
              <a:t>به</a:t>
            </a:r>
            <a:r>
              <a:rPr lang="ar-SA" altLang="en-US" sz="2800" dirty="0">
                <a:solidFill>
                  <a:schemeClr val="tx1"/>
                </a:solidFill>
              </a:rPr>
              <a:t> شعاب مكة على حر الصحراء، </a:t>
            </a:r>
            <a:r>
              <a:rPr lang="ar-SA" altLang="en-US" sz="2800" dirty="0" err="1">
                <a:solidFill>
                  <a:schemeClr val="tx1"/>
                </a:solidFill>
              </a:rPr>
              <a:t>و</a:t>
            </a:r>
            <a:r>
              <a:rPr lang="ar-SA" altLang="en-US" sz="2800" dirty="0">
                <a:solidFill>
                  <a:schemeClr val="tx1"/>
                </a:solidFill>
              </a:rPr>
              <a:t> يضعون الصخر على صدره </a:t>
            </a:r>
            <a:r>
              <a:rPr lang="ar-SA" altLang="en-US" sz="2800" dirty="0" err="1">
                <a:solidFill>
                  <a:schemeClr val="tx1"/>
                </a:solidFill>
              </a:rPr>
              <a:t>و</a:t>
            </a:r>
            <a:r>
              <a:rPr lang="ar-SA" altLang="en-US" sz="2800" dirty="0">
                <a:solidFill>
                  <a:schemeClr val="tx1"/>
                </a:solidFill>
              </a:rPr>
              <a:t> هو يردد:(أحد أحد أحد). ثم اشتراه أبو</a:t>
            </a:r>
            <a:r>
              <a:rPr lang="ar-SA" altLang="en-US" sz="2800" dirty="0">
                <a:solidFill>
                  <a:srgbClr val="FFFFFF"/>
                </a:solidFill>
              </a:rPr>
              <a:t> </a:t>
            </a:r>
            <a:r>
              <a:rPr lang="ar-SA" altLang="en-US" sz="2800" dirty="0">
                <a:solidFill>
                  <a:schemeClr val="tx1"/>
                </a:solidFill>
              </a:rPr>
              <a:t>بكر (رضي الله عنه) </a:t>
            </a:r>
            <a:r>
              <a:rPr lang="ar-SA" altLang="en-US" sz="2800" dirty="0" err="1">
                <a:solidFill>
                  <a:schemeClr val="tx1"/>
                </a:solidFill>
              </a:rPr>
              <a:t>و</a:t>
            </a:r>
            <a:r>
              <a:rPr lang="ar-SA" altLang="en-US" sz="2800" dirty="0">
                <a:solidFill>
                  <a:srgbClr val="FFFFFF"/>
                </a:solidFill>
              </a:rPr>
              <a:t> </a:t>
            </a:r>
            <a:r>
              <a:rPr lang="ar-SA" altLang="en-US" sz="2800" dirty="0">
                <a:solidFill>
                  <a:schemeClr val="tx1"/>
                </a:solidFill>
              </a:rPr>
              <a:t>أعتقه</a:t>
            </a:r>
            <a:r>
              <a:rPr lang="en-US" altLang="en-US" sz="2800" dirty="0">
                <a:solidFill>
                  <a:schemeClr val="tx1"/>
                </a:solidFill>
              </a:rPr>
              <a:t>.</a:t>
            </a:r>
            <a:r>
              <a:rPr lang="en-US" altLang="en-US" dirty="0"/>
              <a:t>   </a:t>
            </a:r>
          </a:p>
        </p:txBody>
      </p:sp>
    </p:spTree>
  </p:cSld>
  <p:clrMapOvr>
    <a:masterClrMapping/>
  </p:clrMapOvr>
  <p:transition advClick="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ar-SA" altLang="en-US">
                <a:cs typeface="DecoType Naskh Extensions" pitchFamily="2" charset="-78"/>
              </a:rPr>
              <a:t>زنيرة رضى الله عنها</a:t>
            </a:r>
            <a:endParaRPr lang="en-US" altLang="en-US"/>
          </a:p>
        </p:txBody>
      </p:sp>
      <p:sp>
        <p:nvSpPr>
          <p:cNvPr id="1792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62000" y="1447800"/>
            <a:ext cx="7696200" cy="3733800"/>
          </a:xfrm>
          <a:noFill/>
        </p:spPr>
        <p:txBody>
          <a:bodyPr/>
          <a:lstStyle/>
          <a:p>
            <a:pPr algn="r" rtl="1"/>
            <a:r>
              <a:rPr lang="ar-SA" altLang="en-US">
                <a:solidFill>
                  <a:schemeClr val="tx1"/>
                </a:solidFill>
              </a:rPr>
              <a:t>وما حدث لزنيره ( رضي الله عنها ) فقد ذهب بصرها وهي تأبى إلى الإسلام فقال المشركون : ما أصاب بصرها إلا اللات والعزى</a:t>
            </a:r>
            <a:r>
              <a:rPr lang="en-US" altLang="en-US">
                <a:solidFill>
                  <a:schemeClr val="tx1"/>
                </a:solidFill>
              </a:rPr>
              <a:t> .</a:t>
            </a:r>
          </a:p>
          <a:p>
            <a:pPr algn="r" rtl="1"/>
            <a:r>
              <a:rPr lang="ar-SA" altLang="en-US">
                <a:solidFill>
                  <a:schemeClr val="tx1"/>
                </a:solidFill>
              </a:rPr>
              <a:t>فقالت : كذا ...........؟ والله ما هو كذلك</a:t>
            </a:r>
            <a:r>
              <a:rPr lang="en-US" altLang="en-US">
                <a:solidFill>
                  <a:schemeClr val="tx1"/>
                </a:solidFill>
              </a:rPr>
              <a:t> . </a:t>
            </a:r>
          </a:p>
          <a:p>
            <a:pPr algn="r" rtl="1"/>
            <a:r>
              <a:rPr lang="ar-SA" altLang="en-US">
                <a:solidFill>
                  <a:schemeClr val="tx1"/>
                </a:solidFill>
              </a:rPr>
              <a:t>فرد الله عليها بصرها</a:t>
            </a:r>
            <a:r>
              <a:rPr lang="en-US" altLang="en-US">
                <a:solidFill>
                  <a:schemeClr val="tx1"/>
                </a:solidFill>
              </a:rPr>
              <a:t> .</a:t>
            </a:r>
            <a:endParaRPr lang="en-US" altLang="en-US"/>
          </a:p>
        </p:txBody>
      </p:sp>
    </p:spTree>
  </p:cSld>
  <p:clrMapOvr>
    <a:masterClrMapping/>
  </p:clrMapOvr>
  <p:transition advClick="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53400" cy="6172200"/>
          </a:xfrm>
          <a:noFill/>
        </p:spPr>
        <p:txBody>
          <a:bodyPr/>
          <a:lstStyle/>
          <a:p>
            <a:pPr rtl="1"/>
            <a:r>
              <a:rPr lang="en-US" altLang="en-US" sz="4800" b="1" dirty="0"/>
              <a:t>* </a:t>
            </a:r>
            <a:r>
              <a:rPr lang="ar-SA" altLang="en-US" sz="480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DecoType Naskh Extensions" pitchFamily="2" charset="-78"/>
              </a:rPr>
              <a:t>القتل</a:t>
            </a:r>
            <a:r>
              <a:rPr lang="ar-SA" altLang="en-US" sz="4800" b="1" dirty="0">
                <a:solidFill>
                  <a:schemeClr val="bg1"/>
                </a:solidFill>
                <a:cs typeface="DecoType Naskh Extensions" pitchFamily="2" charset="-78"/>
              </a:rPr>
              <a:t> </a:t>
            </a:r>
            <a:r>
              <a:rPr lang="ar-SA" altLang="en-US" sz="4800" b="1" dirty="0" err="1">
                <a:solidFill>
                  <a:schemeClr val="accent1">
                    <a:lumMod val="60000"/>
                    <a:lumOff val="40000"/>
                  </a:schemeClr>
                </a:solidFill>
                <a:cs typeface="DecoType Naskh Extensions" pitchFamily="2" charset="-78"/>
              </a:rPr>
              <a:t>و</a:t>
            </a:r>
            <a:r>
              <a:rPr lang="ar-SA" altLang="en-US" sz="4800" b="1" dirty="0">
                <a:solidFill>
                  <a:schemeClr val="bg1"/>
                </a:solidFill>
                <a:cs typeface="DecoType Naskh Extensions" pitchFamily="2" charset="-78"/>
              </a:rPr>
              <a:t> </a:t>
            </a:r>
            <a:r>
              <a:rPr lang="ar-SA" altLang="en-US" sz="480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DecoType Naskh Extensions" pitchFamily="2" charset="-78"/>
              </a:rPr>
              <a:t>التصفية</a:t>
            </a:r>
            <a:r>
              <a:rPr lang="ar-SA" altLang="en-US" sz="4800" b="1" dirty="0">
                <a:solidFill>
                  <a:schemeClr val="bg1"/>
                </a:solidFill>
                <a:cs typeface="DecoType Naskh Extensions" pitchFamily="2" charset="-78"/>
              </a:rPr>
              <a:t>  :</a:t>
            </a:r>
            <a:r>
              <a:rPr lang="en-US" altLang="en-US" sz="4800" b="1" dirty="0"/>
              <a:t/>
            </a:r>
            <a:br>
              <a:rPr lang="en-US" altLang="en-US" sz="4800" b="1" dirty="0"/>
            </a:br>
            <a:r>
              <a:rPr lang="ar-SA" altLang="en-US" sz="4800" b="1" dirty="0">
                <a:solidFill>
                  <a:srgbClr val="660033"/>
                </a:solidFill>
              </a:rPr>
              <a:t> </a:t>
            </a:r>
            <a:r>
              <a:rPr lang="ar-SA" altLang="en-US" sz="3600" b="1" dirty="0">
                <a:solidFill>
                  <a:schemeClr val="tx1"/>
                </a:solidFill>
              </a:rPr>
              <a:t>و هذا ما حدث للأسرة </a:t>
            </a:r>
            <a:r>
              <a:rPr lang="ar-SA" altLang="en-US" sz="3600" b="1" dirty="0" err="1">
                <a:solidFill>
                  <a:schemeClr val="tx1"/>
                </a:solidFill>
              </a:rPr>
              <a:t>الياسرية</a:t>
            </a:r>
            <a:r>
              <a:rPr lang="ar-SA" altLang="en-US" sz="3600" b="1" dirty="0">
                <a:solidFill>
                  <a:schemeClr val="tx1"/>
                </a:solidFill>
              </a:rPr>
              <a:t> والتي تتكون من ياسر </a:t>
            </a:r>
            <a:r>
              <a:rPr lang="ar-SA" altLang="en-US" sz="3600" b="1" dirty="0" err="1">
                <a:solidFill>
                  <a:schemeClr val="tx1"/>
                </a:solidFill>
              </a:rPr>
              <a:t>و</a:t>
            </a:r>
            <a:r>
              <a:rPr lang="ar-SA" altLang="en-US" sz="3600" b="1" dirty="0">
                <a:solidFill>
                  <a:schemeClr val="tx1"/>
                </a:solidFill>
              </a:rPr>
              <a:t> سميه بنت </a:t>
            </a:r>
            <a:r>
              <a:rPr lang="ar-SA" altLang="en-US" sz="3600" b="1" dirty="0" err="1">
                <a:solidFill>
                  <a:schemeClr val="tx1"/>
                </a:solidFill>
              </a:rPr>
              <a:t>خباط</a:t>
            </a:r>
            <a:r>
              <a:rPr lang="ar-SA" altLang="en-US" sz="3600" b="1" dirty="0">
                <a:solidFill>
                  <a:schemeClr val="tx1"/>
                </a:solidFill>
              </a:rPr>
              <a:t> و ابنهما عمار، حيث كان ياسر حليفاً لأبي حذيفة بن المغيرة فتزوج سميه وولدت له عماراً فأعتقه.</a:t>
            </a:r>
            <a:r>
              <a:rPr lang="en-US" altLang="en-US" sz="3600" b="1" dirty="0">
                <a:solidFill>
                  <a:schemeClr val="tx1"/>
                </a:solidFill>
              </a:rPr>
              <a:t/>
            </a:r>
            <a:br>
              <a:rPr lang="en-US" altLang="en-US" sz="3600" b="1" dirty="0">
                <a:solidFill>
                  <a:schemeClr val="tx1"/>
                </a:solidFill>
              </a:rPr>
            </a:br>
            <a:r>
              <a:rPr lang="ar-SA" altLang="en-US" sz="3600" b="1" dirty="0">
                <a:solidFill>
                  <a:schemeClr val="tx1"/>
                </a:solidFill>
              </a:rPr>
              <a:t>و كان عذاب هذه الأسرة متمثل بأن كان بنو مخزوم يخرجون بهم إذا حمية الظهيرة يعذبونهم برمضاء مكة </a:t>
            </a:r>
            <a:r>
              <a:rPr lang="ar-SA" altLang="en-US" sz="3600" b="1" dirty="0" err="1">
                <a:solidFill>
                  <a:schemeClr val="tx1"/>
                </a:solidFill>
              </a:rPr>
              <a:t>و</a:t>
            </a:r>
            <a:r>
              <a:rPr lang="ar-SA" altLang="en-US" sz="3600" b="1" dirty="0">
                <a:solidFill>
                  <a:schemeClr val="tx1"/>
                </a:solidFill>
              </a:rPr>
              <a:t> يلبسونهم دروع من الحديد المحماة بالنار , </a:t>
            </a:r>
            <a:r>
              <a:rPr lang="ar-SA" altLang="en-US" sz="3600" b="1" dirty="0" err="1">
                <a:solidFill>
                  <a:schemeClr val="tx1"/>
                </a:solidFill>
              </a:rPr>
              <a:t>و</a:t>
            </a:r>
            <a:r>
              <a:rPr lang="ar-SA" altLang="en-US" sz="3600" b="1" dirty="0">
                <a:solidFill>
                  <a:schemeClr val="tx1"/>
                </a:solidFill>
              </a:rPr>
              <a:t> رغم ذلك لم يستسلموا </a:t>
            </a:r>
            <a:r>
              <a:rPr lang="ar-SA" altLang="en-US" sz="3600" b="1" dirty="0" err="1">
                <a:solidFill>
                  <a:schemeClr val="tx1"/>
                </a:solidFill>
              </a:rPr>
              <a:t>و</a:t>
            </a:r>
            <a:r>
              <a:rPr lang="ar-SA" altLang="en-US" sz="3600" b="1" dirty="0">
                <a:solidFill>
                  <a:schemeClr val="tx1"/>
                </a:solidFill>
              </a:rPr>
              <a:t> لم يضعفوا أمام هذا النوع من العذاب</a:t>
            </a:r>
            <a:r>
              <a:rPr lang="en-US" altLang="en-US" sz="3600" b="1" dirty="0">
                <a:solidFill>
                  <a:srgbClr val="FFFFFF"/>
                </a:solidFill>
              </a:rPr>
              <a:t>.</a:t>
            </a:r>
            <a:r>
              <a:rPr lang="en-US" altLang="en-US" sz="3600" dirty="0"/>
              <a:t>  </a:t>
            </a:r>
          </a:p>
        </p:txBody>
      </p:sp>
    </p:spTree>
  </p:cSld>
  <p:clrMapOvr>
    <a:masterClrMapping/>
  </p:clrMapOvr>
  <p:transition advClick="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077200" cy="5715000"/>
          </a:xfrm>
          <a:noFill/>
        </p:spPr>
        <p:txBody>
          <a:bodyPr/>
          <a:lstStyle/>
          <a:p>
            <a:pPr algn="r" rtl="1"/>
            <a:r>
              <a:rPr lang="ar-SA" altLang="en-US" sz="3600" b="1">
                <a:solidFill>
                  <a:schemeClr val="tx1"/>
                </a:solidFill>
              </a:rPr>
              <a:t>و</a:t>
            </a:r>
            <a:r>
              <a:rPr lang="ar-SA" altLang="en-US" sz="3600" b="1">
                <a:solidFill>
                  <a:srgbClr val="FFFFFF"/>
                </a:solidFill>
              </a:rPr>
              <a:t> </a:t>
            </a:r>
            <a:r>
              <a:rPr lang="ar-SA" altLang="en-US" sz="3600" b="1">
                <a:solidFill>
                  <a:schemeClr val="tx1"/>
                </a:solidFill>
              </a:rPr>
              <a:t>لما اشتكى عمار للرسول (صلى الله عليه و سلم ) قائلاً: ( يا رسول الله باغ منا العذاب كل مبلغ ), فقال له : (اصبر أبا اليقظان ،اللهم لا تعذب من آل ياسر أحداً بالنار). </a:t>
            </a:r>
            <a:r>
              <a:rPr lang="en-US" altLang="en-US" sz="3600" b="1">
                <a:solidFill>
                  <a:schemeClr val="tx1"/>
                </a:solidFill>
              </a:rPr>
              <a:t/>
            </a:r>
            <a:br>
              <a:rPr lang="en-US" altLang="en-US" sz="3600" b="1">
                <a:solidFill>
                  <a:schemeClr val="tx1"/>
                </a:solidFill>
              </a:rPr>
            </a:br>
            <a:r>
              <a:rPr lang="ar-SA" altLang="en-US" sz="3600" b="1">
                <a:solidFill>
                  <a:schemeClr val="tx1"/>
                </a:solidFill>
              </a:rPr>
              <a:t>أما أبو جهل فقد قام بطعنها بحربة في ملمس العفة منها و ماتت فكانت أول شهيدة في الإسلام , ثم ما لبث أن مات أبوه من شدة العذاب.</a:t>
            </a:r>
            <a:r>
              <a:rPr lang="en-US" altLang="en-US" sz="3600" b="1">
                <a:solidFill>
                  <a:schemeClr val="tx1"/>
                </a:solidFill>
              </a:rPr>
              <a:t/>
            </a:r>
            <a:br>
              <a:rPr lang="en-US" altLang="en-US" sz="3600" b="1">
                <a:solidFill>
                  <a:schemeClr val="tx1"/>
                </a:solidFill>
              </a:rPr>
            </a:br>
            <a:r>
              <a:rPr lang="ar-SA" altLang="en-US" sz="3600" b="1">
                <a:solidFill>
                  <a:schemeClr val="tx1"/>
                </a:solidFill>
              </a:rPr>
              <a:t>و لكن أما هذا العذاب الشديد يضعف عمار حتى كان لا يدري ما يقول ,فينطق بكلمة الكفر على لسانه</a:t>
            </a:r>
            <a:r>
              <a:rPr lang="en-US" altLang="en-US" sz="3600" b="1">
                <a:solidFill>
                  <a:schemeClr val="tx1"/>
                </a:solidFill>
              </a:rPr>
              <a:t> </a:t>
            </a:r>
            <a:br>
              <a:rPr lang="en-US" altLang="en-US" sz="3600" b="1">
                <a:solidFill>
                  <a:schemeClr val="tx1"/>
                </a:solidFill>
              </a:rPr>
            </a:br>
            <a:r>
              <a:rPr lang="en-US" altLang="en-US" sz="3600" b="1"/>
              <a:t> </a:t>
            </a:r>
          </a:p>
        </p:txBody>
      </p:sp>
    </p:spTree>
  </p:cSld>
  <p:clrMapOvr>
    <a:masterClrMapping/>
  </p:clrMapOvr>
  <p:transition advClick="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458200" cy="5562600"/>
          </a:xfrm>
          <a:noFill/>
        </p:spPr>
        <p:txBody>
          <a:bodyPr>
            <a:normAutofit fontScale="90000"/>
          </a:bodyPr>
          <a:lstStyle/>
          <a:p>
            <a:pPr algn="r" rtl="1"/>
            <a:r>
              <a:rPr lang="ar-SA" altLang="en-US" sz="3600" b="1">
                <a:solidFill>
                  <a:schemeClr val="tx1"/>
                </a:solidFill>
              </a:rPr>
              <a:t>و</a:t>
            </a:r>
            <a:r>
              <a:rPr lang="ar-SA" altLang="en-US" sz="3600" b="1">
                <a:solidFill>
                  <a:srgbClr val="660033"/>
                </a:solidFill>
              </a:rPr>
              <a:t> </a:t>
            </a:r>
            <a:r>
              <a:rPr lang="ar-SA" altLang="en-US" sz="4000" b="1">
                <a:solidFill>
                  <a:schemeClr val="tx1"/>
                </a:solidFill>
              </a:rPr>
              <a:t>قلبه مطمئن بالإيمان ,و في يوم قدم عمار إلى النبي (صلى الله عليه و سلم ) و هو يبكي فقال له رسول الله (صلى الله عليه و سلم ) : (ما وراءك؟)  فيقول </a:t>
            </a:r>
            <a:r>
              <a:rPr lang="ar-SA" altLang="en-US" sz="4000" b="1">
                <a:solidFill>
                  <a:schemeClr val="tx1"/>
                </a:solidFill>
                <a:sym typeface="Wingdings" pitchFamily="2" charset="2"/>
              </a:rPr>
              <a:t>: (شراً يا رسول الله نلت منك و ذكرت آلهتهم بخير فقال له رسول الله </a:t>
            </a:r>
            <a:r>
              <a:rPr lang="ar-SA" altLang="en-US" sz="4000" b="1">
                <a:solidFill>
                  <a:schemeClr val="tx1"/>
                </a:solidFill>
              </a:rPr>
              <a:t>(صلى الله عليه و سلم ) و كيف و جدت قلبك ؟) , فقال : ( مطمئناً بالإيمان ) , فقام النبي (صلى الله عليه و سلم ) و مسح عينيه بيده و           (  هو يقول : (إن عادوا</a:t>
            </a:r>
            <a:r>
              <a:rPr lang="ar-SA" altLang="en-US" sz="3600" b="1">
                <a:solidFill>
                  <a:schemeClr val="tx1"/>
                </a:solidFill>
              </a:rPr>
              <a:t> </a:t>
            </a:r>
            <a:r>
              <a:rPr lang="ar-SA" altLang="en-US" sz="4000" b="1">
                <a:solidFill>
                  <a:schemeClr val="tx1"/>
                </a:solidFill>
              </a:rPr>
              <a:t>لك فعد لهم بما قلت</a:t>
            </a:r>
            <a:r>
              <a:rPr lang="en-US" altLang="en-US" sz="4000" b="1">
                <a:solidFill>
                  <a:schemeClr val="tx1"/>
                </a:solidFill>
              </a:rPr>
              <a:t>)</a:t>
            </a:r>
            <a:r>
              <a:rPr lang="en-US" altLang="en-US" sz="3600" b="1"/>
              <a:t> </a:t>
            </a:r>
          </a:p>
        </p:txBody>
      </p:sp>
    </p:spTree>
  </p:cSld>
  <p:clrMapOvr>
    <a:masterClrMapping/>
  </p:clrMapOvr>
  <p:transition advClick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229600" cy="6172200"/>
          </a:xfrm>
          <a:noFill/>
          <a:ln/>
        </p:spPr>
        <p:txBody>
          <a:bodyPr/>
          <a:lstStyle/>
          <a:p>
            <a:pPr algn="r" rtl="1"/>
            <a:r>
              <a:rPr lang="ar-SA" altLang="en-US" sz="3600" b="1" dirty="0">
                <a:solidFill>
                  <a:schemeClr val="tx1"/>
                </a:solidFill>
              </a:rPr>
              <a:t>ما فعله عمار قد أغضب الناس </a:t>
            </a:r>
            <a:r>
              <a:rPr lang="ar-SA" altLang="en-US" sz="3600" b="1" dirty="0" err="1">
                <a:solidFill>
                  <a:schemeClr val="tx1"/>
                </a:solidFill>
              </a:rPr>
              <a:t>و</a:t>
            </a:r>
            <a:r>
              <a:rPr lang="ar-SA" altLang="en-US" sz="3600" b="1" dirty="0">
                <a:solidFill>
                  <a:schemeClr val="tx1"/>
                </a:solidFill>
              </a:rPr>
              <a:t> قالوا : (بأن عمار قد كفر) , فرد عليهم رسول الله(صلى الله عليه </a:t>
            </a:r>
            <a:r>
              <a:rPr lang="ar-SA" altLang="en-US" sz="3600" b="1" dirty="0" err="1">
                <a:solidFill>
                  <a:schemeClr val="tx1"/>
                </a:solidFill>
              </a:rPr>
              <a:t>و</a:t>
            </a:r>
            <a:r>
              <a:rPr lang="ar-SA" altLang="en-US" sz="3600" b="1" dirty="0">
                <a:solidFill>
                  <a:schemeClr val="tx1"/>
                </a:solidFill>
              </a:rPr>
              <a:t> سلم ) قائلاً  : ( كلا إن عماراً </a:t>
            </a:r>
            <a:r>
              <a:rPr lang="ar-SA" altLang="en-US" sz="3600" b="1" dirty="0" err="1">
                <a:solidFill>
                  <a:schemeClr val="tx1"/>
                </a:solidFill>
              </a:rPr>
              <a:t>ملىء</a:t>
            </a:r>
            <a:r>
              <a:rPr lang="ar-SA" altLang="en-US" sz="3600" b="1" dirty="0">
                <a:solidFill>
                  <a:schemeClr val="tx1"/>
                </a:solidFill>
              </a:rPr>
              <a:t> إيماناً من مفرق رأسه إلى أخمص قدمه، </a:t>
            </a:r>
            <a:r>
              <a:rPr lang="ar-SA" altLang="en-US" sz="3600" b="1" dirty="0" err="1">
                <a:solidFill>
                  <a:schemeClr val="tx1"/>
                </a:solidFill>
              </a:rPr>
              <a:t>و</a:t>
            </a:r>
            <a:r>
              <a:rPr lang="ar-SA" altLang="en-US" sz="3600" b="1" dirty="0">
                <a:solidFill>
                  <a:schemeClr val="tx1"/>
                </a:solidFill>
              </a:rPr>
              <a:t> اختلط الإيمان بلحمه </a:t>
            </a:r>
            <a:r>
              <a:rPr lang="ar-SA" altLang="en-US" sz="3600" b="1" dirty="0" err="1">
                <a:solidFill>
                  <a:schemeClr val="tx1"/>
                </a:solidFill>
              </a:rPr>
              <a:t>و</a:t>
            </a:r>
            <a:r>
              <a:rPr lang="ar-SA" altLang="en-US" sz="3600" b="1" dirty="0">
                <a:solidFill>
                  <a:schemeClr val="tx1"/>
                </a:solidFill>
              </a:rPr>
              <a:t> دمه).</a:t>
            </a:r>
            <a:r>
              <a:rPr lang="en-US" altLang="en-US" sz="3600" b="1" dirty="0">
                <a:solidFill>
                  <a:schemeClr val="tx1"/>
                </a:solidFill>
              </a:rPr>
              <a:t/>
            </a:r>
            <a:br>
              <a:rPr lang="en-US" altLang="en-US" sz="3600" b="1" dirty="0">
                <a:solidFill>
                  <a:schemeClr val="tx1"/>
                </a:solidFill>
              </a:rPr>
            </a:br>
            <a:r>
              <a:rPr lang="ar-SA" altLang="en-US" sz="3600" b="1" dirty="0">
                <a:solidFill>
                  <a:schemeClr val="tx1"/>
                </a:solidFill>
              </a:rPr>
              <a:t>ثم أنزل الله تعالى </a:t>
            </a:r>
            <a:r>
              <a:rPr lang="ar-SA" altLang="en-US" sz="3600" b="1" dirty="0" err="1">
                <a:solidFill>
                  <a:schemeClr val="tx1"/>
                </a:solidFill>
              </a:rPr>
              <a:t>آيه</a:t>
            </a:r>
            <a:r>
              <a:rPr lang="ar-SA" altLang="en-US" sz="3600" b="1" dirty="0">
                <a:solidFill>
                  <a:schemeClr val="tx1"/>
                </a:solidFill>
              </a:rPr>
              <a:t> يثبت فيها صدق إيمان عمار : </a:t>
            </a:r>
            <a:r>
              <a:rPr lang="en-US" altLang="en-US" sz="3600" b="1" dirty="0">
                <a:solidFill>
                  <a:schemeClr val="tx1"/>
                </a:solidFill>
              </a:rPr>
              <a:t/>
            </a:r>
            <a:br>
              <a:rPr lang="en-US" altLang="en-US" sz="3600" b="1" dirty="0">
                <a:solidFill>
                  <a:schemeClr val="tx1"/>
                </a:solidFill>
              </a:rPr>
            </a:br>
            <a:r>
              <a:rPr lang="ar-SA" altLang="en-US" sz="3600" b="1" dirty="0">
                <a:solidFill>
                  <a:schemeClr val="tx1"/>
                </a:solidFill>
              </a:rPr>
              <a:t>قال تعالى :</a:t>
            </a:r>
            <a:r>
              <a:rPr lang="en-US" altLang="en-US" sz="3600" b="1" dirty="0">
                <a:solidFill>
                  <a:schemeClr val="tx1"/>
                </a:solidFill>
              </a:rPr>
              <a:t/>
            </a:r>
            <a:br>
              <a:rPr lang="en-US" altLang="en-US" sz="3600" b="1" dirty="0">
                <a:solidFill>
                  <a:schemeClr val="tx1"/>
                </a:solidFill>
              </a:rPr>
            </a:br>
            <a:r>
              <a:rPr lang="ar-EG" altLang="en-US" sz="3600" b="1" dirty="0">
                <a:solidFill>
                  <a:schemeClr val="tx1"/>
                </a:solidFill>
              </a:rPr>
              <a:t>  (( </a:t>
            </a:r>
            <a:r>
              <a:rPr lang="ar-SA" altLang="en-US" sz="3600" b="1" dirty="0">
                <a:solidFill>
                  <a:schemeClr val="tx1"/>
                </a:solidFill>
              </a:rPr>
              <a:t>من كفر بالله من بعد إيمانه إلا من أكره </a:t>
            </a:r>
            <a:r>
              <a:rPr lang="ar-SA" altLang="en-US" sz="3600" b="1" dirty="0" err="1">
                <a:solidFill>
                  <a:schemeClr val="tx1"/>
                </a:solidFill>
              </a:rPr>
              <a:t>و</a:t>
            </a:r>
            <a:r>
              <a:rPr lang="ar-SA" altLang="en-US" sz="3600" b="1" dirty="0">
                <a:solidFill>
                  <a:schemeClr val="tx1"/>
                </a:solidFill>
              </a:rPr>
              <a:t> قلبه مطمئن بالإيمان </a:t>
            </a:r>
            <a:r>
              <a:rPr lang="ar-SA" altLang="en-US" sz="3600" b="1" dirty="0" err="1">
                <a:solidFill>
                  <a:schemeClr val="tx1"/>
                </a:solidFill>
              </a:rPr>
              <a:t>و</a:t>
            </a:r>
            <a:r>
              <a:rPr lang="ar-SA" altLang="en-US" sz="3600" b="1" dirty="0">
                <a:solidFill>
                  <a:schemeClr val="tx1"/>
                </a:solidFill>
              </a:rPr>
              <a:t> لكن من شرح بالكفر صدراً فعليهم غضب من الله </a:t>
            </a:r>
            <a:r>
              <a:rPr lang="ar-SA" altLang="en-US" sz="3600" b="1" dirty="0" err="1">
                <a:solidFill>
                  <a:schemeClr val="tx1"/>
                </a:solidFill>
              </a:rPr>
              <a:t>و</a:t>
            </a:r>
            <a:r>
              <a:rPr lang="ar-SA" altLang="en-US" sz="3600" b="1" dirty="0">
                <a:solidFill>
                  <a:schemeClr val="tx1"/>
                </a:solidFill>
              </a:rPr>
              <a:t> لهم عذاب عظيم</a:t>
            </a:r>
            <a:r>
              <a:rPr lang="en-US" altLang="en-US" sz="3600" b="1" dirty="0">
                <a:solidFill>
                  <a:schemeClr val="tx1"/>
                </a:solidFill>
              </a:rPr>
              <a:t>  )) . </a:t>
            </a:r>
            <a:br>
              <a:rPr lang="en-US" altLang="en-US" sz="3600" b="1" dirty="0">
                <a:solidFill>
                  <a:schemeClr val="tx1"/>
                </a:solidFill>
              </a:rPr>
            </a:br>
            <a:r>
              <a:rPr lang="ar-SA" altLang="en-US" sz="2800" dirty="0">
                <a:solidFill>
                  <a:schemeClr val="tx1"/>
                </a:solidFill>
              </a:rPr>
              <a:t>النحل آية 106</a:t>
            </a:r>
            <a:endParaRPr lang="en-US" altLang="en-US" sz="2800" dirty="0"/>
          </a:p>
        </p:txBody>
      </p:sp>
      <p:pic>
        <p:nvPicPr>
          <p:cNvPr id="184323" name="Picture 3">
            <a:hlinkClick r:id="" action="ppaction://media"/>
          </p:cNvPr>
          <p:cNvPicPr>
            <a:picLocks noRot="1" noChangeAspect="1" noChangeArrowheads="1"/>
          </p:cNvPicPr>
          <p:nvPr>
            <a:wavAudioFile r:embed="rId1" name="Recorded Sound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5562600"/>
            <a:ext cx="533400" cy="5334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43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00" fill="hold"/>
                                        <p:tgtEl>
                                          <p:spTgt spid="1843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32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32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620000" cy="4876800"/>
          </a:xfrm>
          <a:noFill/>
        </p:spPr>
        <p:txBody>
          <a:bodyPr/>
          <a:lstStyle/>
          <a:p>
            <a:pPr rtl="1"/>
            <a:r>
              <a:rPr lang="ar-SA" altLang="en-US" sz="3600" b="1">
                <a:solidFill>
                  <a:schemeClr val="tx1"/>
                </a:solidFill>
              </a:rPr>
              <a:t>و كانت هذه الآية إعتذارلهؤلاء المعذبين في الله بان لا حرج عليهم إن جاروا الكفار بطرف اللسان ما دام القلب عامراً بالإيمان ، و وسيلة يلجأ إليها من خاف على نفسه العذاب الشديد</a:t>
            </a:r>
            <a:r>
              <a:rPr lang="en-US" altLang="en-US" sz="3600" b="1">
                <a:solidFill>
                  <a:schemeClr val="tx1"/>
                </a:solidFill>
              </a:rPr>
              <a:t> .</a:t>
            </a:r>
            <a:br>
              <a:rPr lang="en-US" altLang="en-US" sz="3600" b="1">
                <a:solidFill>
                  <a:schemeClr val="tx1"/>
                </a:solidFill>
              </a:rPr>
            </a:br>
            <a:r>
              <a:rPr lang="en-US" altLang="en-US" b="1"/>
              <a:t> </a:t>
            </a:r>
          </a:p>
        </p:txBody>
      </p:sp>
    </p:spTree>
  </p:cSld>
  <p:clrMapOvr>
    <a:masterClrMapping/>
  </p:clrMapOvr>
  <p:transition advClick="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077200" cy="4953000"/>
          </a:xfrm>
          <a:noFill/>
        </p:spPr>
        <p:txBody>
          <a:bodyPr/>
          <a:lstStyle/>
          <a:p>
            <a:pPr rtl="1"/>
            <a:r>
              <a:rPr lang="ar-SA" altLang="en-US" sz="3600" b="1">
                <a:solidFill>
                  <a:schemeClr val="tx1"/>
                </a:solidFill>
              </a:rPr>
              <a:t>عامر بن فهيرة ، أحد الأسماء التي عذبة في سبيل الله , أسلم قديماً و كان دليل النبي (صلى الله عليه و سلم ) و صديقه أبو بكر في الهجرة يخدمهما , و شهد بدر و</a:t>
            </a:r>
            <a:r>
              <a:rPr lang="ar-SA" altLang="en-US" sz="3600" b="1">
                <a:solidFill>
                  <a:srgbClr val="FFFFFF"/>
                </a:solidFill>
              </a:rPr>
              <a:t> </a:t>
            </a:r>
            <a:r>
              <a:rPr lang="ar-SA" altLang="en-US" sz="3600" b="1">
                <a:solidFill>
                  <a:schemeClr val="tx1"/>
                </a:solidFill>
              </a:rPr>
              <a:t>أحد و قتل يوم بئر معونة و سقط شهيداً</a:t>
            </a:r>
            <a:r>
              <a:rPr lang="en-US" altLang="en-US" sz="3600" b="1">
                <a:solidFill>
                  <a:schemeClr val="tx1"/>
                </a:solidFill>
              </a:rPr>
              <a:t>.</a:t>
            </a:r>
            <a:endParaRPr lang="en-US" altLang="en-US" sz="3600" b="1"/>
          </a:p>
        </p:txBody>
      </p:sp>
    </p:spTree>
  </p:cSld>
  <p:clrMapOvr>
    <a:masterClrMapping/>
  </p:clrMapOvr>
  <p:transition advClick="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915400" cy="6019800"/>
          </a:xfrm>
          <a:noFill/>
        </p:spPr>
        <p:txBody>
          <a:bodyPr/>
          <a:lstStyle/>
          <a:p>
            <a:pPr algn="r" rtl="1"/>
            <a:r>
              <a:rPr lang="ar-SA" altLang="en-US" sz="480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DecoType Naskh Extensions" pitchFamily="2" charset="-78"/>
              </a:rPr>
              <a:t>أخذ المال </a:t>
            </a:r>
            <a:r>
              <a:rPr lang="ar-SA" altLang="en-US" sz="4800" b="1" dirty="0" err="1">
                <a:solidFill>
                  <a:schemeClr val="accent1">
                    <a:lumMod val="60000"/>
                    <a:lumOff val="40000"/>
                  </a:schemeClr>
                </a:solidFill>
                <a:cs typeface="DecoType Naskh Extensions" pitchFamily="2" charset="-78"/>
              </a:rPr>
              <a:t>و</a:t>
            </a:r>
            <a:r>
              <a:rPr lang="ar-SA" altLang="en-US" sz="480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DecoType Naskh Extensions" pitchFamily="2" charset="-78"/>
              </a:rPr>
              <a:t> مصادرته </a:t>
            </a:r>
            <a:r>
              <a:rPr lang="ar-SA" altLang="en-US" sz="4800" b="1" dirty="0">
                <a:solidFill>
                  <a:schemeClr val="bg1"/>
                </a:solidFill>
                <a:cs typeface="DecoType Naskh Extensions" pitchFamily="2" charset="-78"/>
              </a:rPr>
              <a:t>:</a:t>
            </a:r>
            <a:r>
              <a:rPr lang="ar-SA" altLang="en-US" sz="4800" b="1" dirty="0"/>
              <a:t> </a:t>
            </a:r>
            <a:r>
              <a:rPr lang="en-US" altLang="en-US" sz="4800" b="1" dirty="0"/>
              <a:t/>
            </a:r>
            <a:br>
              <a:rPr lang="en-US" altLang="en-US" sz="4800" b="1" dirty="0"/>
            </a:br>
            <a:r>
              <a:rPr lang="ar-SA" altLang="en-US" sz="4800" b="1" dirty="0">
                <a:solidFill>
                  <a:srgbClr val="660033"/>
                </a:solidFill>
              </a:rPr>
              <a:t> </a:t>
            </a:r>
            <a:r>
              <a:rPr lang="ar-SA" altLang="en-US" sz="3600" b="1" dirty="0">
                <a:solidFill>
                  <a:schemeClr val="tx1"/>
                </a:solidFill>
              </a:rPr>
              <a:t>وهذا ما حدث لصهيب وخباب (</a:t>
            </a:r>
            <a:r>
              <a:rPr lang="ar-SA" altLang="en-US" sz="3600" b="1" dirty="0" err="1">
                <a:solidFill>
                  <a:schemeClr val="tx1"/>
                </a:solidFill>
              </a:rPr>
              <a:t>رضى</a:t>
            </a:r>
            <a:r>
              <a:rPr lang="ar-SA" altLang="en-US" sz="3600" b="1" dirty="0">
                <a:solidFill>
                  <a:schemeClr val="tx1"/>
                </a:solidFill>
              </a:rPr>
              <a:t> الله عنهما) ,فعندما </a:t>
            </a:r>
            <a:r>
              <a:rPr lang="ar-SA" altLang="en-US" sz="3600" b="1" dirty="0" err="1">
                <a:solidFill>
                  <a:schemeClr val="tx1"/>
                </a:solidFill>
              </a:rPr>
              <a:t>اراد</a:t>
            </a:r>
            <a:r>
              <a:rPr lang="ar-SA" altLang="en-US" sz="3600" b="1" dirty="0">
                <a:solidFill>
                  <a:schemeClr val="tx1"/>
                </a:solidFill>
              </a:rPr>
              <a:t> صهيب </a:t>
            </a:r>
            <a:r>
              <a:rPr lang="ar-SA" altLang="en-US" sz="3600" b="1" dirty="0" err="1">
                <a:solidFill>
                  <a:schemeClr val="tx1"/>
                </a:solidFill>
              </a:rPr>
              <a:t>ان</a:t>
            </a:r>
            <a:r>
              <a:rPr lang="ar-SA" altLang="en-US" sz="3600" b="1" dirty="0">
                <a:solidFill>
                  <a:schemeClr val="tx1"/>
                </a:solidFill>
              </a:rPr>
              <a:t> يهاجر قال له كفار قريش :( </a:t>
            </a:r>
            <a:r>
              <a:rPr lang="ar-SA" altLang="en-US" sz="3600" b="1" dirty="0" err="1">
                <a:solidFill>
                  <a:schemeClr val="tx1"/>
                </a:solidFill>
              </a:rPr>
              <a:t>اتيتنا</a:t>
            </a:r>
            <a:r>
              <a:rPr lang="ar-SA" altLang="en-US" sz="3600" b="1" dirty="0">
                <a:solidFill>
                  <a:schemeClr val="tx1"/>
                </a:solidFill>
              </a:rPr>
              <a:t> صعلوك حقيرا فكثر مالك,وبلغت </a:t>
            </a:r>
            <a:r>
              <a:rPr lang="ar-SA" altLang="en-US" sz="3600" b="1" dirty="0" err="1">
                <a:solidFill>
                  <a:schemeClr val="tx1"/>
                </a:solidFill>
              </a:rPr>
              <a:t>الذى</a:t>
            </a:r>
            <a:r>
              <a:rPr lang="ar-SA" altLang="en-US" sz="3600" b="1" dirty="0">
                <a:solidFill>
                  <a:schemeClr val="tx1"/>
                </a:solidFill>
              </a:rPr>
              <a:t> بلغت ثم تريد أن تخرج بمالك </a:t>
            </a:r>
            <a:r>
              <a:rPr lang="ar-SA" altLang="en-US" sz="3600" b="1" dirty="0" err="1">
                <a:solidFill>
                  <a:schemeClr val="tx1"/>
                </a:solidFill>
              </a:rPr>
              <a:t>و</a:t>
            </a:r>
            <a:r>
              <a:rPr lang="ar-SA" altLang="en-US" sz="3600" b="1" dirty="0">
                <a:solidFill>
                  <a:schemeClr val="tx1"/>
                </a:solidFill>
              </a:rPr>
              <a:t> نفسك , </a:t>
            </a:r>
            <a:r>
              <a:rPr lang="ar-SA" altLang="en-US" sz="3600" b="1" dirty="0" err="1">
                <a:solidFill>
                  <a:schemeClr val="tx1"/>
                </a:solidFill>
              </a:rPr>
              <a:t>و</a:t>
            </a:r>
            <a:r>
              <a:rPr lang="ar-SA" altLang="en-US" sz="3600" b="1" dirty="0">
                <a:solidFill>
                  <a:schemeClr val="tx1"/>
                </a:solidFill>
              </a:rPr>
              <a:t> الله لا يكون ذلك ), فقال</a:t>
            </a:r>
            <a:r>
              <a:rPr lang="en-US" altLang="en-US" sz="3600" b="1" dirty="0">
                <a:solidFill>
                  <a:schemeClr val="tx1"/>
                </a:solidFill>
              </a:rPr>
              <a:t> : ( </a:t>
            </a:r>
            <a:r>
              <a:rPr lang="ar-SA" altLang="en-US" sz="3600" b="1" dirty="0">
                <a:solidFill>
                  <a:schemeClr val="tx1"/>
                </a:solidFill>
              </a:rPr>
              <a:t>أرأيتم إن جعلت لكم مالي أتخلون سبيلي ؟ ) , قالوا : ( نعم ) , قال : ( إني جعلت لكم مالي ) , فبلغ ذلك رسول الله (صلى الله عليه </a:t>
            </a:r>
            <a:r>
              <a:rPr lang="ar-SA" altLang="en-US" sz="3600" b="1" dirty="0" err="1">
                <a:solidFill>
                  <a:schemeClr val="tx1"/>
                </a:solidFill>
              </a:rPr>
              <a:t>و</a:t>
            </a:r>
            <a:r>
              <a:rPr lang="ar-SA" altLang="en-US" sz="3600" b="1" dirty="0">
                <a:solidFill>
                  <a:schemeClr val="tx1"/>
                </a:solidFill>
              </a:rPr>
              <a:t> سلم ) فقال : ( ربح صهيب , ربح صهيب</a:t>
            </a:r>
            <a:r>
              <a:rPr lang="en-US" altLang="en-US" sz="3600" b="1" dirty="0">
                <a:solidFill>
                  <a:srgbClr val="FFFFFF"/>
                </a:solidFill>
              </a:rPr>
              <a:t> ).</a:t>
            </a:r>
            <a:r>
              <a:rPr lang="en-US" altLang="en-US" sz="3600" b="1" dirty="0"/>
              <a:t> </a:t>
            </a:r>
          </a:p>
        </p:txBody>
      </p:sp>
    </p:spTree>
  </p:cSld>
  <p:clrMapOvr>
    <a:masterClrMapping/>
  </p:clrMapOvr>
  <p:transition advClick="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5638800"/>
          </a:xfrm>
          <a:noFill/>
        </p:spPr>
        <p:txBody>
          <a:bodyPr/>
          <a:lstStyle/>
          <a:p>
            <a:pPr algn="ctr" rtl="1"/>
            <a:r>
              <a:rPr lang="ar-SA" altLang="en-US" sz="3600" b="1" dirty="0">
                <a:solidFill>
                  <a:schemeClr val="tx1"/>
                </a:solidFill>
              </a:rPr>
              <a:t>و في رواية أخرى قيل أن صهيب قال : ( خرج رسول الله (صلى الله عليه </a:t>
            </a:r>
            <a:r>
              <a:rPr lang="ar-SA" altLang="en-US" sz="3600" b="1" dirty="0" err="1">
                <a:solidFill>
                  <a:schemeClr val="tx1"/>
                </a:solidFill>
              </a:rPr>
              <a:t>و</a:t>
            </a:r>
            <a:r>
              <a:rPr lang="ar-SA" altLang="en-US" sz="3600" b="1" dirty="0">
                <a:solidFill>
                  <a:schemeClr val="tx1"/>
                </a:solidFill>
              </a:rPr>
              <a:t> سلم )  </a:t>
            </a:r>
            <a:r>
              <a:rPr lang="ar-SA" altLang="en-US" sz="3600" b="1" dirty="0" err="1">
                <a:solidFill>
                  <a:schemeClr val="tx1"/>
                </a:solidFill>
              </a:rPr>
              <a:t>و</a:t>
            </a:r>
            <a:r>
              <a:rPr lang="ar-SA" altLang="en-US" sz="3600" b="1" dirty="0">
                <a:solidFill>
                  <a:schemeClr val="tx1"/>
                </a:solidFill>
              </a:rPr>
              <a:t> خرج معه صديقه الصديق أبو بكر (رضي الله عنه) , </a:t>
            </a:r>
            <a:r>
              <a:rPr lang="ar-SA" altLang="en-US" sz="3600" b="1" dirty="0" err="1">
                <a:solidFill>
                  <a:schemeClr val="tx1"/>
                </a:solidFill>
              </a:rPr>
              <a:t>و</a:t>
            </a:r>
            <a:r>
              <a:rPr lang="ar-SA" altLang="en-US" sz="3600" b="1" dirty="0">
                <a:solidFill>
                  <a:schemeClr val="tx1"/>
                </a:solidFill>
              </a:rPr>
              <a:t> كنت قد تأهبت للرحيل ,فتصد لي مجموعه من كفار قريش , فقالوا : (قد شغله الله عنكم ببطنه </a:t>
            </a:r>
            <a:r>
              <a:rPr lang="ar-SA" altLang="en-US" sz="3600" b="1" dirty="0" err="1">
                <a:solidFill>
                  <a:schemeClr val="tx1"/>
                </a:solidFill>
              </a:rPr>
              <a:t>و</a:t>
            </a:r>
            <a:r>
              <a:rPr lang="ar-SA" altLang="en-US" sz="3600" b="1" dirty="0">
                <a:solidFill>
                  <a:schemeClr val="tx1"/>
                </a:solidFill>
              </a:rPr>
              <a:t> لم أكن شاكياً ), فناموا فخرجت منهم ( يعني متسللاً) فتبعني مجموعه من الناس يريدون أن يمنعوني من الهجرة فقلت لهم : ( إن أعطيتكم أواقي من الذهب أتخلون سبيلي </a:t>
            </a:r>
            <a:r>
              <a:rPr lang="ar-SA" altLang="en-US" sz="3600" b="1" dirty="0" err="1">
                <a:solidFill>
                  <a:schemeClr val="tx1"/>
                </a:solidFill>
              </a:rPr>
              <a:t>و</a:t>
            </a:r>
            <a:r>
              <a:rPr lang="ar-SA" altLang="en-US" sz="3600" b="1" dirty="0">
                <a:solidFill>
                  <a:schemeClr val="tx1"/>
                </a:solidFill>
              </a:rPr>
              <a:t> توفون لي ؟</a:t>
            </a:r>
            <a:r>
              <a:rPr lang="en-US" altLang="en-US" sz="3600" b="1" dirty="0">
                <a:solidFill>
                  <a:schemeClr val="tx1"/>
                </a:solidFill>
              </a:rPr>
              <a:t>)</a:t>
            </a:r>
            <a:r>
              <a:rPr lang="en-US" altLang="en-US" sz="3600" b="1" dirty="0"/>
              <a:t>   </a:t>
            </a:r>
          </a:p>
        </p:txBody>
      </p:sp>
    </p:spTree>
  </p:cSld>
  <p:clrMapOvr>
    <a:masterClrMapping/>
  </p:clrMapOvr>
  <p:transition advClick="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0"/>
            <a:ext cx="8686800" cy="4495800"/>
          </a:xfrm>
          <a:noFill/>
        </p:spPr>
        <p:txBody>
          <a:bodyPr/>
          <a:lstStyle/>
          <a:p>
            <a:pPr algn="r" rtl="1"/>
            <a:r>
              <a:rPr lang="ar-SA" altLang="en-US" sz="3600" b="1" dirty="0">
                <a:solidFill>
                  <a:schemeClr val="tx1"/>
                </a:solidFill>
              </a:rPr>
              <a:t>ففعلوا , فتبعتهم إلى مكة فقلت : ( احفروا تحت </a:t>
            </a:r>
            <a:r>
              <a:rPr lang="ar-SA" altLang="en-US" sz="3600" b="1" dirty="0" err="1">
                <a:solidFill>
                  <a:schemeClr val="tx1"/>
                </a:solidFill>
              </a:rPr>
              <a:t>أسكفة</a:t>
            </a:r>
            <a:r>
              <a:rPr lang="ar-SA" altLang="en-US" sz="3600" b="1" dirty="0">
                <a:solidFill>
                  <a:schemeClr val="tx1"/>
                </a:solidFill>
              </a:rPr>
              <a:t> الباب فإن </a:t>
            </a:r>
            <a:r>
              <a:rPr lang="ar-SA" altLang="en-US" sz="3600" b="1" dirty="0" err="1">
                <a:solidFill>
                  <a:schemeClr val="tx1"/>
                </a:solidFill>
              </a:rPr>
              <a:t>بها</a:t>
            </a:r>
            <a:r>
              <a:rPr lang="ar-SA" altLang="en-US" sz="3600" b="1" dirty="0">
                <a:solidFill>
                  <a:schemeClr val="tx1"/>
                </a:solidFill>
              </a:rPr>
              <a:t> أواقي , </a:t>
            </a:r>
            <a:r>
              <a:rPr lang="ar-SA" altLang="en-US" sz="3600" b="1" dirty="0" err="1">
                <a:solidFill>
                  <a:schemeClr val="tx1"/>
                </a:solidFill>
              </a:rPr>
              <a:t>و</a:t>
            </a:r>
            <a:r>
              <a:rPr lang="ar-SA" altLang="en-US" sz="3600" b="1" dirty="0">
                <a:solidFill>
                  <a:schemeClr val="tx1"/>
                </a:solidFill>
              </a:rPr>
              <a:t> اذهبوا إلى فلانة فخذوا الحلتين , فخرجت حتى قدمت على رسول الله (صلى الله عليه </a:t>
            </a:r>
            <a:r>
              <a:rPr lang="ar-SA" altLang="en-US" sz="3600" b="1" dirty="0" err="1">
                <a:solidFill>
                  <a:schemeClr val="tx1"/>
                </a:solidFill>
              </a:rPr>
              <a:t>و</a:t>
            </a:r>
            <a:r>
              <a:rPr lang="ar-SA" altLang="en-US" sz="3600" b="1" dirty="0">
                <a:solidFill>
                  <a:schemeClr val="tx1"/>
                </a:solidFill>
              </a:rPr>
              <a:t> سلم) بقباء فبل أن يتحول عنها فلما رآني قال : (  يا أبي </a:t>
            </a:r>
            <a:r>
              <a:rPr lang="ar-SA" altLang="en-US" sz="3600" b="1" dirty="0" err="1">
                <a:solidFill>
                  <a:schemeClr val="tx1"/>
                </a:solidFill>
              </a:rPr>
              <a:t>يحى</a:t>
            </a:r>
            <a:r>
              <a:rPr lang="ar-SA" altLang="en-US" sz="3600" b="1" dirty="0">
                <a:solidFill>
                  <a:schemeClr val="tx1"/>
                </a:solidFill>
              </a:rPr>
              <a:t> ربح البيع ), فقلت </a:t>
            </a:r>
            <a:r>
              <a:rPr lang="ar-SA" altLang="en-US" sz="3600" b="1" dirty="0">
                <a:solidFill>
                  <a:schemeClr val="tx1"/>
                </a:solidFill>
                <a:sym typeface="Wingdings" pitchFamily="2" charset="2"/>
              </a:rPr>
              <a:t>: ( يا رسول الله ما سبقني إليك أحد, </a:t>
            </a:r>
            <a:r>
              <a:rPr lang="ar-SA" altLang="en-US" sz="3600" b="1" dirty="0" err="1">
                <a:solidFill>
                  <a:schemeClr val="tx1"/>
                </a:solidFill>
                <a:sym typeface="Wingdings" pitchFamily="2" charset="2"/>
              </a:rPr>
              <a:t>و</a:t>
            </a:r>
            <a:r>
              <a:rPr lang="ar-SA" altLang="en-US" sz="3600" b="1" dirty="0">
                <a:solidFill>
                  <a:schemeClr val="tx1"/>
                </a:solidFill>
                <a:sym typeface="Wingdings" pitchFamily="2" charset="2"/>
              </a:rPr>
              <a:t> ما أخبرك إلا جبريل (عليه   السلام</a:t>
            </a:r>
            <a:r>
              <a:rPr lang="en-US" altLang="en-US" sz="3600" b="1" dirty="0">
                <a:solidFill>
                  <a:schemeClr val="tx1"/>
                </a:solidFill>
                <a:sym typeface="Wingdings" pitchFamily="2" charset="2"/>
              </a:rPr>
              <a:t>).</a:t>
            </a:r>
            <a:r>
              <a:rPr lang="en-US" altLang="en-US" sz="3600" b="1" dirty="0">
                <a:sym typeface="Wingdings" pitchFamily="2" charset="2"/>
              </a:rPr>
              <a:t> </a:t>
            </a:r>
          </a:p>
        </p:txBody>
      </p:sp>
    </p:spTree>
  </p:cSld>
  <p:clrMapOvr>
    <a:masterClrMapping/>
  </p:clrMapOvr>
  <p:transition advClick="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09600"/>
            <a:ext cx="7772400" cy="5410200"/>
          </a:xfrm>
          <a:noFill/>
        </p:spPr>
        <p:txBody>
          <a:bodyPr/>
          <a:lstStyle/>
          <a:p>
            <a:pPr algn="r" rtl="1"/>
            <a:r>
              <a:rPr lang="en-US" altLang="en-US" sz="3600" b="1" dirty="0">
                <a:solidFill>
                  <a:srgbClr val="FFFFFF"/>
                </a:solidFill>
              </a:rPr>
              <a:t>  </a:t>
            </a:r>
            <a:r>
              <a:rPr lang="ar-SA" altLang="en-US" sz="3600" b="1" dirty="0">
                <a:solidFill>
                  <a:schemeClr val="tx1"/>
                </a:solidFill>
              </a:rPr>
              <a:t>أما خباب فقد كان يعمل حداداً فصنع للعاص بن وائل سيفاً , فاجتمع له عنده مال ,فذهب يتقاضاه .</a:t>
            </a:r>
            <a:r>
              <a:rPr lang="en-US" altLang="en-US" sz="3600" b="1" dirty="0">
                <a:solidFill>
                  <a:schemeClr val="tx1"/>
                </a:solidFill>
              </a:rPr>
              <a:t/>
            </a:r>
            <a:br>
              <a:rPr lang="en-US" altLang="en-US" sz="3600" b="1" dirty="0">
                <a:solidFill>
                  <a:schemeClr val="tx1"/>
                </a:solidFill>
              </a:rPr>
            </a:br>
            <a:r>
              <a:rPr lang="ar-SA" altLang="en-US" sz="3600" b="1" dirty="0">
                <a:solidFill>
                  <a:schemeClr val="tx1"/>
                </a:solidFill>
              </a:rPr>
              <a:t>فقال العاص : ( لا أقضيك حتى تكفر بمحمد ) </a:t>
            </a:r>
            <a:r>
              <a:rPr lang="en-US" altLang="en-US" sz="3600" b="1" dirty="0">
                <a:solidFill>
                  <a:schemeClr val="tx1"/>
                </a:solidFill>
              </a:rPr>
              <a:t/>
            </a:r>
            <a:br>
              <a:rPr lang="en-US" altLang="en-US" sz="3600" b="1" dirty="0">
                <a:solidFill>
                  <a:schemeClr val="tx1"/>
                </a:solidFill>
              </a:rPr>
            </a:br>
            <a:r>
              <a:rPr lang="ar-SA" altLang="en-US" sz="3600" b="1" dirty="0">
                <a:solidFill>
                  <a:schemeClr val="tx1"/>
                </a:solidFill>
              </a:rPr>
              <a:t>فقلت : ( حتى تموت يوم تبعث )</a:t>
            </a:r>
            <a:r>
              <a:rPr lang="en-US" altLang="en-US" sz="3600" b="1" dirty="0">
                <a:solidFill>
                  <a:schemeClr val="tx1"/>
                </a:solidFill>
              </a:rPr>
              <a:t/>
            </a:r>
            <a:br>
              <a:rPr lang="en-US" altLang="en-US" sz="3600" b="1" dirty="0">
                <a:solidFill>
                  <a:schemeClr val="tx1"/>
                </a:solidFill>
              </a:rPr>
            </a:br>
            <a:r>
              <a:rPr lang="ar-SA" altLang="en-US" sz="3600" b="1" dirty="0">
                <a:solidFill>
                  <a:schemeClr val="tx1"/>
                </a:solidFill>
              </a:rPr>
              <a:t> فقال العاص ساخراً : ( بأنه سوف يقضيه يوم القيامة من ماله )</a:t>
            </a:r>
            <a:r>
              <a:rPr lang="en-US" altLang="en-US" sz="3600" b="1" dirty="0">
                <a:solidFill>
                  <a:schemeClr val="tx1"/>
                </a:solidFill>
              </a:rPr>
              <a:t/>
            </a:r>
            <a:br>
              <a:rPr lang="en-US" altLang="en-US" sz="3600" b="1" dirty="0">
                <a:solidFill>
                  <a:schemeClr val="tx1"/>
                </a:solidFill>
              </a:rPr>
            </a:br>
            <a:r>
              <a:rPr lang="ar-SA" altLang="en-US" sz="3600" b="1" dirty="0">
                <a:solidFill>
                  <a:schemeClr val="tx1"/>
                </a:solidFill>
              </a:rPr>
              <a:t>فأنزل الله تعالى الآية القرآنية</a:t>
            </a:r>
            <a:r>
              <a:rPr lang="en-US" altLang="en-US" sz="3600" b="1" dirty="0">
                <a:solidFill>
                  <a:srgbClr val="FFFFFF"/>
                </a:solidFill>
              </a:rPr>
              <a:t> :</a:t>
            </a:r>
            <a:br>
              <a:rPr lang="en-US" altLang="en-US" sz="3600" b="1" dirty="0">
                <a:solidFill>
                  <a:srgbClr val="FFFFFF"/>
                </a:solidFill>
              </a:rPr>
            </a:br>
            <a:r>
              <a:rPr lang="en-US" altLang="en-US" sz="3600" b="1" dirty="0">
                <a:solidFill>
                  <a:srgbClr val="FFFFFF"/>
                </a:solidFill>
              </a:rPr>
              <a:t>( </a:t>
            </a:r>
            <a:r>
              <a:rPr lang="ar-SA" altLang="en-US" sz="3600" b="1" dirty="0">
                <a:solidFill>
                  <a:srgbClr val="CC66FF"/>
                </a:solidFill>
              </a:rPr>
              <a:t>أفرأيت </a:t>
            </a:r>
            <a:r>
              <a:rPr lang="ar-SA" altLang="en-US" sz="3600" b="1" dirty="0" err="1">
                <a:solidFill>
                  <a:srgbClr val="CC66FF"/>
                </a:solidFill>
              </a:rPr>
              <a:t>الذى</a:t>
            </a:r>
            <a:r>
              <a:rPr lang="ar-SA" altLang="en-US" sz="3600" b="1" dirty="0">
                <a:solidFill>
                  <a:srgbClr val="CC66FF"/>
                </a:solidFill>
              </a:rPr>
              <a:t> كفر بآياتنا </a:t>
            </a:r>
            <a:r>
              <a:rPr lang="ar-SA" altLang="en-US" sz="3600" b="1" dirty="0" err="1">
                <a:solidFill>
                  <a:srgbClr val="CC66FF"/>
                </a:solidFill>
              </a:rPr>
              <a:t>و</a:t>
            </a:r>
            <a:r>
              <a:rPr lang="ar-SA" altLang="en-US" sz="3600" b="1" dirty="0">
                <a:solidFill>
                  <a:srgbClr val="CC66FF"/>
                </a:solidFill>
              </a:rPr>
              <a:t> قال لأوتين مالاً </a:t>
            </a:r>
            <a:r>
              <a:rPr lang="ar-SA" altLang="en-US" sz="3600" b="1" dirty="0" err="1">
                <a:solidFill>
                  <a:srgbClr val="CC66FF"/>
                </a:solidFill>
              </a:rPr>
              <a:t>و</a:t>
            </a:r>
            <a:r>
              <a:rPr lang="ar-SA" altLang="en-US" sz="3600" b="1" dirty="0">
                <a:solidFill>
                  <a:srgbClr val="CC66FF"/>
                </a:solidFill>
              </a:rPr>
              <a:t> ولداً).</a:t>
            </a:r>
            <a:r>
              <a:rPr lang="en-US" altLang="en-US" sz="3600" b="1" dirty="0">
                <a:solidFill>
                  <a:srgbClr val="CC66FF"/>
                </a:solidFill>
              </a:rPr>
              <a:t/>
            </a:r>
            <a:br>
              <a:rPr lang="en-US" altLang="en-US" sz="3600" b="1" dirty="0">
                <a:solidFill>
                  <a:srgbClr val="CC66FF"/>
                </a:solidFill>
              </a:rPr>
            </a:br>
            <a:r>
              <a:rPr lang="ar-SA" altLang="en-US" sz="2800" b="1" dirty="0">
                <a:solidFill>
                  <a:srgbClr val="CC66FF"/>
                </a:solidFill>
              </a:rPr>
              <a:t>مريم آية ( 77</a:t>
            </a:r>
            <a:r>
              <a:rPr lang="en-US" altLang="en-US" sz="2800" b="1" dirty="0">
                <a:solidFill>
                  <a:srgbClr val="CC66FF"/>
                </a:solidFill>
              </a:rPr>
              <a:t> )</a:t>
            </a:r>
          </a:p>
        </p:txBody>
      </p:sp>
      <p:pic>
        <p:nvPicPr>
          <p:cNvPr id="190467" name="Picture 3">
            <a:hlinkClick r:id="" action="ppaction://media"/>
          </p:cNvPr>
          <p:cNvPicPr>
            <a:picLocks noRot="1" noChangeAspect="1" noChangeArrowheads="1"/>
          </p:cNvPicPr>
          <p:nvPr>
            <a:wavAudioFile r:embed="rId1" name="Recorded Sound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6019800"/>
            <a:ext cx="304800" cy="304800"/>
          </a:xfrm>
          <a:prstGeom prst="rect">
            <a:avLst/>
          </a:prstGeom>
          <a:noFill/>
        </p:spPr>
      </p:pic>
      <p:pic>
        <p:nvPicPr>
          <p:cNvPr id="190468" name="Picture 4">
            <a:hlinkClick r:id="" action="ppaction://media"/>
          </p:cNvPr>
          <p:cNvPicPr>
            <a:picLocks noRot="1" noChangeAspect="1" noChangeArrowheads="1"/>
          </p:cNvPicPr>
          <p:nvPr>
            <a:wavAudioFile r:embed="rId2" name="Recorded Sound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0" y="3048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04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000" fill="hold"/>
                                        <p:tgtEl>
                                          <p:spTgt spid="1904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046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0468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610600" cy="6096000"/>
          </a:xfrm>
          <a:noFill/>
        </p:spPr>
        <p:txBody>
          <a:bodyPr/>
          <a:lstStyle/>
          <a:p>
            <a:pPr rtl="1"/>
            <a:r>
              <a:rPr lang="ar-SA" altLang="en-US" sz="4800" b="1">
                <a:solidFill>
                  <a:schemeClr val="bg1"/>
                </a:solidFill>
                <a:cs typeface="DecoType Naskh Extensions" pitchFamily="2" charset="-78"/>
              </a:rPr>
              <a:t>تفريق شمل الأسرة الواحدة :</a:t>
            </a:r>
            <a:r>
              <a:rPr lang="en-US" altLang="en-US" sz="4800" b="1"/>
              <a:t/>
            </a:r>
            <a:br>
              <a:rPr lang="en-US" altLang="en-US" sz="4800" b="1"/>
            </a:br>
            <a:r>
              <a:rPr lang="ar-SA" altLang="en-US" sz="4800" b="1">
                <a:solidFill>
                  <a:srgbClr val="FFFFFF"/>
                </a:solidFill>
              </a:rPr>
              <a:t> </a:t>
            </a:r>
            <a:r>
              <a:rPr lang="ar-SA" altLang="en-US" sz="3600" b="1">
                <a:solidFill>
                  <a:schemeClr val="tx1"/>
                </a:solidFill>
              </a:rPr>
              <a:t>و هذا بالفعل ما حدث لعائلة أبو سلمة (رضي الله عنهم) </a:t>
            </a:r>
            <a:r>
              <a:rPr lang="en-US" altLang="en-US" sz="3600" b="1">
                <a:solidFill>
                  <a:schemeClr val="tx1"/>
                </a:solidFill>
              </a:rPr>
              <a:t/>
            </a:r>
            <a:br>
              <a:rPr lang="en-US" altLang="en-US" sz="3600" b="1">
                <a:solidFill>
                  <a:schemeClr val="tx1"/>
                </a:solidFill>
              </a:rPr>
            </a:br>
            <a:r>
              <a:rPr lang="ar-SA" altLang="en-US" sz="3600" b="1">
                <a:solidFill>
                  <a:schemeClr val="tx1"/>
                </a:solidFill>
              </a:rPr>
              <a:t>قالت أم سلمه (رضي الله عنها ) : ( لما أراد أبو سلمة الخروج إلى المدينة أتى بالبعير ثم حملني أنا و ابني سلمة بن أبي سلمة و كان في حجري , ثم خرج بي يقود البعير , فلما رآنا رجال بنو المغيرة بن عبد الله بن عمرو بن المخزوم أتوا إليه فقالوا : ( هذه نفسك غلبتنا عليها</a:t>
            </a:r>
            <a:r>
              <a:rPr lang="en-US" altLang="en-US" sz="3600" b="1">
                <a:solidFill>
                  <a:schemeClr val="tx1"/>
                </a:solidFill>
              </a:rPr>
              <a:t> , </a:t>
            </a:r>
            <a:r>
              <a:rPr lang="ar-SA" altLang="en-US" sz="3600" b="1">
                <a:solidFill>
                  <a:schemeClr val="tx1"/>
                </a:solidFill>
              </a:rPr>
              <a:t>أرأيت صاحبتنا هذه علام نتركك تسير بها في البلاد ؟</a:t>
            </a:r>
            <a:r>
              <a:rPr lang="en-US" altLang="en-US" sz="3600" b="1">
                <a:solidFill>
                  <a:schemeClr val="tx1"/>
                </a:solidFill>
              </a:rPr>
              <a:t>)</a:t>
            </a:r>
            <a:r>
              <a:rPr lang="en-US" altLang="en-US" sz="3600" b="1"/>
              <a:t>  </a:t>
            </a:r>
          </a:p>
        </p:txBody>
      </p:sp>
    </p:spTree>
  </p:cSld>
  <p:clrMapOvr>
    <a:masterClrMapping/>
  </p:clrMapOvr>
  <p:transition advClick="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458200" cy="6324600"/>
          </a:xfrm>
          <a:noFill/>
        </p:spPr>
        <p:txBody>
          <a:bodyPr/>
          <a:lstStyle/>
          <a:p>
            <a:pPr algn="r" rtl="1"/>
            <a:r>
              <a:rPr lang="ar-SA" altLang="en-US" sz="3600" b="1">
                <a:solidFill>
                  <a:schemeClr val="tx1"/>
                </a:solidFill>
              </a:rPr>
              <a:t>قالت : ( فنزعوا خطام البعير من يده و أخذوني منه)</a:t>
            </a:r>
            <a:r>
              <a:rPr lang="en-US" altLang="en-US" sz="3600" b="1">
                <a:solidFill>
                  <a:schemeClr val="tx1"/>
                </a:solidFill>
              </a:rPr>
              <a:t/>
            </a:r>
            <a:br>
              <a:rPr lang="en-US" altLang="en-US" sz="3600" b="1">
                <a:solidFill>
                  <a:schemeClr val="tx1"/>
                </a:solidFill>
              </a:rPr>
            </a:br>
            <a:r>
              <a:rPr lang="ar-SA" altLang="en-US" sz="3600" b="1">
                <a:solidFill>
                  <a:schemeClr val="tx1"/>
                </a:solidFill>
              </a:rPr>
              <a:t>قالت : ( و غضب ذلك بنو عبد أسد رهط أبي سلمة ,فقالوا : ( لا و الله لا نترك ابننا عندها إذ نزعتموها من صاحبها )</a:t>
            </a:r>
            <a:r>
              <a:rPr lang="en-US" altLang="en-US" sz="3600" b="1">
                <a:solidFill>
                  <a:schemeClr val="tx1"/>
                </a:solidFill>
              </a:rPr>
              <a:t/>
            </a:r>
            <a:br>
              <a:rPr lang="en-US" altLang="en-US" sz="3600" b="1">
                <a:solidFill>
                  <a:schemeClr val="tx1"/>
                </a:solidFill>
              </a:rPr>
            </a:br>
            <a:r>
              <a:rPr lang="ar-SA" altLang="en-US" sz="3600" b="1">
                <a:solidFill>
                  <a:schemeClr val="tx1"/>
                </a:solidFill>
              </a:rPr>
              <a:t> قالت : ( فتجاذبوا ابنى سلمة بينهم حتى خلعوا يده )</a:t>
            </a:r>
            <a:r>
              <a:rPr lang="en-US" altLang="en-US" sz="3600" b="1">
                <a:solidFill>
                  <a:schemeClr val="tx1"/>
                </a:solidFill>
              </a:rPr>
              <a:t/>
            </a:r>
            <a:br>
              <a:rPr lang="en-US" altLang="en-US" sz="3600" b="1">
                <a:solidFill>
                  <a:schemeClr val="tx1"/>
                </a:solidFill>
              </a:rPr>
            </a:br>
            <a:r>
              <a:rPr lang="ar-SA" altLang="en-US" sz="3600" b="1">
                <a:solidFill>
                  <a:schemeClr val="tx1"/>
                </a:solidFill>
              </a:rPr>
              <a:t>و انطلق به بنو عبد الأسد و حبسني بنو المغيرة عندهم و انطلق زوجي إلى المدينة .</a:t>
            </a:r>
            <a:r>
              <a:rPr lang="en-US" altLang="en-US" sz="3600" b="1">
                <a:solidFill>
                  <a:schemeClr val="tx1"/>
                </a:solidFill>
              </a:rPr>
              <a:t/>
            </a:r>
            <a:br>
              <a:rPr lang="en-US" altLang="en-US" sz="3600" b="1">
                <a:solidFill>
                  <a:schemeClr val="tx1"/>
                </a:solidFill>
              </a:rPr>
            </a:br>
            <a:r>
              <a:rPr lang="ar-SA" altLang="en-US" sz="3600" b="1">
                <a:solidFill>
                  <a:schemeClr val="tx1"/>
                </a:solidFill>
              </a:rPr>
              <a:t>قالت : ( ففرق بين زوجي و بين ابني</a:t>
            </a:r>
            <a:r>
              <a:rPr lang="en-US" altLang="en-US" sz="3600" b="1">
                <a:solidFill>
                  <a:schemeClr val="tx1"/>
                </a:solidFill>
              </a:rPr>
              <a:t> )</a:t>
            </a:r>
            <a:br>
              <a:rPr lang="en-US" altLang="en-US" sz="3600" b="1">
                <a:solidFill>
                  <a:schemeClr val="tx1"/>
                </a:solidFill>
              </a:rPr>
            </a:br>
            <a:endParaRPr lang="en-US" altLang="en-US" sz="3600" b="1"/>
          </a:p>
        </p:txBody>
      </p:sp>
    </p:spTree>
  </p:cSld>
  <p:clrMapOvr>
    <a:masterClrMapping/>
  </p:clrMapOvr>
  <p:transition advClick="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077200" cy="6019800"/>
          </a:xfrm>
          <a:noFill/>
        </p:spPr>
        <p:txBody>
          <a:bodyPr/>
          <a:lstStyle/>
          <a:p>
            <a:pPr algn="r" rtl="1"/>
            <a:r>
              <a:rPr lang="ar-SA" altLang="en-US" sz="3600" b="1" dirty="0">
                <a:solidFill>
                  <a:schemeClr val="tx1"/>
                </a:solidFill>
              </a:rPr>
              <a:t>قالت : ( فكنت كل غداة فأجلس </a:t>
            </a:r>
            <a:r>
              <a:rPr lang="ar-SA" altLang="en-US" sz="3600" b="1" dirty="0" err="1">
                <a:solidFill>
                  <a:schemeClr val="tx1"/>
                </a:solidFill>
              </a:rPr>
              <a:t>بالأبطح</a:t>
            </a:r>
            <a:r>
              <a:rPr lang="ar-SA" altLang="en-US" sz="3600" b="1" dirty="0">
                <a:solidFill>
                  <a:schemeClr val="tx1"/>
                </a:solidFill>
              </a:rPr>
              <a:t> , فأظل أبكي حتى أمسى سنة  حتى رآني رجل من بني عمي (أحد بني المغيرة)  فرحمني  . </a:t>
            </a:r>
            <a:r>
              <a:rPr lang="en-US" altLang="en-US" sz="3600" b="1" dirty="0">
                <a:solidFill>
                  <a:schemeClr val="tx1"/>
                </a:solidFill>
              </a:rPr>
              <a:t/>
            </a:r>
            <a:br>
              <a:rPr lang="en-US" altLang="en-US" sz="3600" b="1" dirty="0">
                <a:solidFill>
                  <a:schemeClr val="tx1"/>
                </a:solidFill>
              </a:rPr>
            </a:br>
            <a:r>
              <a:rPr lang="ar-SA" altLang="en-US" sz="3600" b="1" dirty="0">
                <a:solidFill>
                  <a:schemeClr val="tx1"/>
                </a:solidFill>
              </a:rPr>
              <a:t>فقال لبني المغيرة : ( ألا تخرجون هذه المسكينة فرقتم بينها </a:t>
            </a:r>
            <a:r>
              <a:rPr lang="ar-SA" altLang="en-US" sz="3600" b="1" dirty="0" err="1">
                <a:solidFill>
                  <a:schemeClr val="tx1"/>
                </a:solidFill>
              </a:rPr>
              <a:t>و</a:t>
            </a:r>
            <a:r>
              <a:rPr lang="ar-SA" altLang="en-US" sz="3600" b="1" dirty="0">
                <a:solidFill>
                  <a:schemeClr val="tx1"/>
                </a:solidFill>
              </a:rPr>
              <a:t> بين زوجها </a:t>
            </a:r>
            <a:r>
              <a:rPr lang="ar-SA" altLang="en-US" sz="3600" b="1" dirty="0" err="1">
                <a:solidFill>
                  <a:schemeClr val="tx1"/>
                </a:solidFill>
              </a:rPr>
              <a:t>و</a:t>
            </a:r>
            <a:r>
              <a:rPr lang="ar-SA" altLang="en-US" sz="3600" b="1" dirty="0">
                <a:solidFill>
                  <a:schemeClr val="tx1"/>
                </a:solidFill>
              </a:rPr>
              <a:t> بين ابنها ؟)</a:t>
            </a:r>
            <a:r>
              <a:rPr lang="en-US" altLang="en-US" sz="3600" b="1" dirty="0">
                <a:solidFill>
                  <a:schemeClr val="tx1"/>
                </a:solidFill>
              </a:rPr>
              <a:t/>
            </a:r>
            <a:br>
              <a:rPr lang="en-US" altLang="en-US" sz="3600" b="1" dirty="0">
                <a:solidFill>
                  <a:schemeClr val="tx1"/>
                </a:solidFill>
              </a:rPr>
            </a:br>
            <a:r>
              <a:rPr lang="ar-SA" altLang="en-US" sz="3600" b="1" dirty="0">
                <a:solidFill>
                  <a:schemeClr val="tx1"/>
                </a:solidFill>
              </a:rPr>
              <a:t>قالت :  فقالوا : ( </a:t>
            </a:r>
            <a:r>
              <a:rPr lang="ar-SA" altLang="en-US" sz="3600" b="1" dirty="0" err="1">
                <a:solidFill>
                  <a:schemeClr val="tx1"/>
                </a:solidFill>
              </a:rPr>
              <a:t>الحقى</a:t>
            </a:r>
            <a:r>
              <a:rPr lang="ar-SA" altLang="en-US" sz="3600" b="1" dirty="0">
                <a:solidFill>
                  <a:schemeClr val="tx1"/>
                </a:solidFill>
              </a:rPr>
              <a:t> بزوجك إن أرت )</a:t>
            </a:r>
            <a:r>
              <a:rPr lang="en-US" altLang="en-US" sz="3600" b="1" dirty="0">
                <a:solidFill>
                  <a:schemeClr val="tx1"/>
                </a:solidFill>
              </a:rPr>
              <a:t/>
            </a:r>
            <a:br>
              <a:rPr lang="en-US" altLang="en-US" sz="3600" b="1" dirty="0">
                <a:solidFill>
                  <a:schemeClr val="tx1"/>
                </a:solidFill>
              </a:rPr>
            </a:br>
            <a:r>
              <a:rPr lang="ar-SA" altLang="en-US" sz="3600" b="1" dirty="0">
                <a:solidFill>
                  <a:schemeClr val="tx1"/>
                </a:solidFill>
              </a:rPr>
              <a:t>قالت  : (ورد بنو عبد الأسد إلى عند ذلك ابني )</a:t>
            </a:r>
            <a:r>
              <a:rPr lang="en-US" altLang="en-US" sz="3600" b="1" dirty="0">
                <a:solidFill>
                  <a:schemeClr val="tx1"/>
                </a:solidFill>
              </a:rPr>
              <a:t/>
            </a:r>
            <a:br>
              <a:rPr lang="en-US" altLang="en-US" sz="3600" b="1" dirty="0">
                <a:solidFill>
                  <a:schemeClr val="tx1"/>
                </a:solidFill>
              </a:rPr>
            </a:br>
            <a:r>
              <a:rPr lang="ar-SA" altLang="en-US" sz="3600" b="1" dirty="0">
                <a:solidFill>
                  <a:schemeClr val="tx1"/>
                </a:solidFill>
              </a:rPr>
              <a:t>قالت : ( فارتحت بعيري , ثم أخذت ابني فوضعته في حجري ثم خرجت إلى المدينة</a:t>
            </a:r>
            <a:r>
              <a:rPr lang="en-US" altLang="en-US" sz="3600" b="1" dirty="0">
                <a:solidFill>
                  <a:schemeClr val="tx1"/>
                </a:solidFill>
              </a:rPr>
              <a:t> )  </a:t>
            </a:r>
            <a:br>
              <a:rPr lang="en-US" altLang="en-US" sz="3600" b="1" dirty="0">
                <a:solidFill>
                  <a:schemeClr val="tx1"/>
                </a:solidFill>
              </a:rPr>
            </a:br>
            <a:endParaRPr lang="en-US" altLang="en-US" sz="3600" b="1" dirty="0"/>
          </a:p>
        </p:txBody>
      </p:sp>
      <p:pic>
        <p:nvPicPr>
          <p:cNvPr id="193539" name="Picture 3">
            <a:hlinkClick r:id="" action="ppaction://media"/>
          </p:cNvPr>
          <p:cNvPicPr>
            <a:picLocks noRot="1" noChangeAspect="1" noChangeArrowheads="1"/>
          </p:cNvPicPr>
          <p:nvPr>
            <a:wavAudioFile r:embed="rId1" name="Recorded Sound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5638800"/>
            <a:ext cx="304800" cy="304800"/>
          </a:xfrm>
          <a:prstGeom prst="rect">
            <a:avLst/>
          </a:prstGeom>
          <a:noFill/>
        </p:spPr>
      </p:pic>
      <p:sp>
        <p:nvSpPr>
          <p:cNvPr id="193540" name="WordArt 4"/>
          <p:cNvSpPr>
            <a:spLocks noChangeArrowheads="1" noChangeShapeType="1" noTextEdit="1"/>
          </p:cNvSpPr>
          <p:nvPr/>
        </p:nvSpPr>
        <p:spPr bwMode="auto">
          <a:xfrm>
            <a:off x="1219200" y="6019800"/>
            <a:ext cx="6781800" cy="4762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EG" sz="3600" kern="10">
                <a:ln w="9525">
                  <a:solidFill>
                    <a:srgbClr val="FFFF66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Tahoma"/>
                <a:cs typeface="Tahoma"/>
              </a:rPr>
              <a:t>ومن الصحابة الذين عذبوا هم .......!</a:t>
            </a:r>
          </a:p>
        </p:txBody>
      </p:sp>
    </p:spTree>
  </p:cSld>
  <p:clrMapOvr>
    <a:masterClrMapping/>
  </p:clrMapOvr>
  <p:transition advClick="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600200"/>
            <a:ext cx="7772400" cy="4876800"/>
          </a:xfrm>
          <a:noFill/>
        </p:spPr>
        <p:txBody>
          <a:bodyPr/>
          <a:lstStyle/>
          <a:p>
            <a:pPr algn="r" rtl="1"/>
            <a:r>
              <a:rPr lang="ar-SA" altLang="en-US" sz="2800" dirty="0">
                <a:solidFill>
                  <a:schemeClr val="tx1"/>
                </a:solidFill>
              </a:rPr>
              <a:t>يدرك المؤمن أن </a:t>
            </a:r>
            <a:r>
              <a:rPr lang="ar-SA" altLang="en-US" sz="2800" dirty="0" err="1">
                <a:solidFill>
                  <a:schemeClr val="tx1"/>
                </a:solidFill>
              </a:rPr>
              <a:t>الاسلام</a:t>
            </a:r>
            <a:r>
              <a:rPr lang="ar-SA" altLang="en-US" sz="2800" dirty="0">
                <a:solidFill>
                  <a:schemeClr val="tx1"/>
                </a:solidFill>
              </a:rPr>
              <a:t> هو دين  الوحدانية في كل شي .</a:t>
            </a:r>
            <a:r>
              <a:rPr lang="en-US" altLang="en-US" sz="2800" dirty="0">
                <a:solidFill>
                  <a:schemeClr val="tx1"/>
                </a:solidFill>
                <a:cs typeface="Tahoma" pitchFamily="34" charset="0"/>
              </a:rPr>
              <a:t/>
            </a:r>
            <a:br>
              <a:rPr lang="en-US" altLang="en-US" sz="2800" dirty="0">
                <a:solidFill>
                  <a:schemeClr val="tx1"/>
                </a:solidFill>
                <a:cs typeface="Tahoma" pitchFamily="34" charset="0"/>
              </a:rPr>
            </a:br>
            <a:r>
              <a:rPr lang="ar-SA" altLang="en-US" sz="2800" dirty="0">
                <a:solidFill>
                  <a:schemeClr val="tx1"/>
                </a:solidFill>
              </a:rPr>
              <a:t>يمارس المسلم تعرية الباطل والكفر بفضح أفكاره وبيان فساد  معتقداته .</a:t>
            </a:r>
            <a:r>
              <a:rPr lang="en-US" altLang="en-US" sz="2800" dirty="0">
                <a:solidFill>
                  <a:schemeClr val="tx1"/>
                </a:solidFill>
                <a:cs typeface="Tahoma" pitchFamily="34" charset="0"/>
              </a:rPr>
              <a:t/>
            </a:r>
            <a:br>
              <a:rPr lang="en-US" altLang="en-US" sz="2800" dirty="0">
                <a:solidFill>
                  <a:schemeClr val="tx1"/>
                </a:solidFill>
                <a:cs typeface="Tahoma" pitchFamily="34" charset="0"/>
              </a:rPr>
            </a:br>
            <a:r>
              <a:rPr lang="ar-SA" altLang="en-US" sz="2800" dirty="0">
                <a:solidFill>
                  <a:schemeClr val="tx1"/>
                </a:solidFill>
              </a:rPr>
              <a:t>يربي المؤمن الداعية  على استجابته لدعوة </a:t>
            </a:r>
            <a:r>
              <a:rPr lang="ar-SA" altLang="en-US" sz="2800" dirty="0" err="1">
                <a:solidFill>
                  <a:schemeClr val="tx1"/>
                </a:solidFill>
              </a:rPr>
              <a:t>الايمان</a:t>
            </a:r>
            <a:r>
              <a:rPr lang="ar-SA" altLang="en-US" sz="2800" dirty="0">
                <a:solidFill>
                  <a:schemeClr val="tx1"/>
                </a:solidFill>
              </a:rPr>
              <a:t> وحب الله ورسوله والتضحية في سبيل الله</a:t>
            </a:r>
            <a:r>
              <a:rPr lang="en-US" altLang="en-US" sz="2800" dirty="0">
                <a:solidFill>
                  <a:schemeClr val="tx1"/>
                </a:solidFill>
                <a:cs typeface="Tahoma" pitchFamily="34" charset="0"/>
              </a:rPr>
              <a:t/>
            </a:r>
            <a:br>
              <a:rPr lang="en-US" altLang="en-US" sz="2800" dirty="0">
                <a:solidFill>
                  <a:schemeClr val="tx1"/>
                </a:solidFill>
                <a:cs typeface="Tahoma" pitchFamily="34" charset="0"/>
              </a:rPr>
            </a:br>
            <a:r>
              <a:rPr lang="ar-SA" altLang="en-US" sz="2800" dirty="0">
                <a:solidFill>
                  <a:schemeClr val="tx1"/>
                </a:solidFill>
              </a:rPr>
              <a:t>يعلم المؤمن أن طبيعة الحياة هو الصراع بين الحق والباطل . </a:t>
            </a:r>
            <a:r>
              <a:rPr lang="en-US" altLang="en-US" sz="2800" dirty="0">
                <a:solidFill>
                  <a:schemeClr val="tx1"/>
                </a:solidFill>
                <a:cs typeface="Tahoma" pitchFamily="34" charset="0"/>
              </a:rPr>
              <a:t/>
            </a:r>
            <a:br>
              <a:rPr lang="en-US" altLang="en-US" sz="2800" dirty="0">
                <a:solidFill>
                  <a:schemeClr val="tx1"/>
                </a:solidFill>
                <a:cs typeface="Tahoma" pitchFamily="34" charset="0"/>
              </a:rPr>
            </a:br>
            <a:r>
              <a:rPr lang="ar-SA" altLang="en-US" sz="2800" dirty="0">
                <a:solidFill>
                  <a:schemeClr val="tx1"/>
                </a:solidFill>
              </a:rPr>
              <a:t>يظهر من ثبات المؤمنين على عقيدتهم ودينهم  وقد نزل </a:t>
            </a:r>
            <a:r>
              <a:rPr lang="ar-SA" altLang="en-US" sz="2800" dirty="0" err="1">
                <a:solidFill>
                  <a:schemeClr val="tx1"/>
                </a:solidFill>
              </a:rPr>
              <a:t>الاذى</a:t>
            </a:r>
            <a:r>
              <a:rPr lang="ar-SA" altLang="en-US" sz="2800" dirty="0">
                <a:solidFill>
                  <a:schemeClr val="tx1"/>
                </a:solidFill>
              </a:rPr>
              <a:t> بهم أنهم صادقون</a:t>
            </a:r>
            <a:r>
              <a:rPr lang="en-US" altLang="en-US" sz="2800" dirty="0">
                <a:solidFill>
                  <a:schemeClr val="tx1"/>
                </a:solidFill>
                <a:cs typeface="Tahoma" pitchFamily="34" charset="0"/>
              </a:rPr>
              <a:t> .</a:t>
            </a:r>
            <a:br>
              <a:rPr lang="en-US" altLang="en-US" sz="2800" dirty="0">
                <a:solidFill>
                  <a:schemeClr val="tx1"/>
                </a:solidFill>
                <a:cs typeface="Tahoma" pitchFamily="34" charset="0"/>
              </a:rPr>
            </a:br>
            <a:endParaRPr lang="en-US" altLang="en-US" dirty="0">
              <a:cs typeface="Tahoma" pitchFamily="34" charset="0"/>
            </a:endParaRPr>
          </a:p>
        </p:txBody>
      </p:sp>
      <p:sp>
        <p:nvSpPr>
          <p:cNvPr id="194563" name="Rectangle 3"/>
          <p:cNvSpPr>
            <a:spLocks noChangeArrowheads="1"/>
          </p:cNvSpPr>
          <p:nvPr/>
        </p:nvSpPr>
        <p:spPr bwMode="auto">
          <a:xfrm>
            <a:off x="1981200" y="381000"/>
            <a:ext cx="6172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/>
            <a:r>
              <a:rPr lang="ar-SA" altLang="en-US" sz="540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DecoType Naskh Extensions" pitchFamily="2" charset="-78"/>
              </a:rPr>
              <a:t>الدروس والعبر   :</a:t>
            </a:r>
            <a:r>
              <a:rPr lang="ar-SA" altLang="en-US"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sp>
        <p:nvSpPr>
          <p:cNvPr id="194564" name="WordArt 4">
            <a:hlinkClick r:id="rId2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505200" y="5791200"/>
            <a:ext cx="2362200" cy="67627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7593"/>
              </a:avLst>
            </a:prstTxWarp>
          </a:bodyPr>
          <a:lstStyle/>
          <a:p>
            <a:pPr algn="ctr" rtl="1"/>
            <a:r>
              <a:rPr lang="ar-EG" sz="3600" kern="10">
                <a:ln w="12700">
                  <a:solidFill>
                    <a:srgbClr val="FFFF00"/>
                  </a:solidFill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rial"/>
                <a:cs typeface="Arial"/>
              </a:rPr>
              <a:t>عودة للبداية</a:t>
            </a:r>
          </a:p>
        </p:txBody>
      </p:sp>
    </p:spTree>
  </p:cSld>
  <p:clrMapOvr>
    <a:masterClrMapping/>
  </p:clrMapOvr>
  <p:transition advClick="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Text Box 2"/>
          <p:cNvSpPr txBox="1">
            <a:spLocks noChangeArrowheads="1"/>
          </p:cNvSpPr>
          <p:nvPr/>
        </p:nvSpPr>
        <p:spPr bwMode="auto">
          <a:xfrm>
            <a:off x="6248400" y="381000"/>
            <a:ext cx="26797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rtl="1"/>
            <a:r>
              <a:rPr lang="ar-SA" altLang="en-US" sz="2800" b="1" dirty="0"/>
              <a:t>ضاقت مكة على من </a:t>
            </a:r>
            <a:endParaRPr lang="en-US" altLang="en-US" sz="2800" b="1" dirty="0"/>
          </a:p>
          <a:p>
            <a:pPr algn="r" rtl="1"/>
            <a:r>
              <a:rPr lang="ar-SA" altLang="en-US" sz="2800" b="1" dirty="0"/>
              <a:t>فيها من المؤمنين فكان لا بد من بحث عن مكان يأوي إليه</a:t>
            </a:r>
            <a:endParaRPr lang="en-US" altLang="en-US" sz="2800" b="1" dirty="0"/>
          </a:p>
          <a:p>
            <a:pPr algn="r" rtl="1"/>
            <a:r>
              <a:rPr lang="ar-SA" altLang="en-US" sz="2800" b="1" dirty="0"/>
              <a:t> المؤمنون </a:t>
            </a:r>
            <a:r>
              <a:rPr lang="ar-SA" altLang="en-US" sz="2800" b="1" dirty="0" err="1"/>
              <a:t>و</a:t>
            </a:r>
            <a:r>
              <a:rPr lang="ar-SA" altLang="en-US" sz="2800" b="1" dirty="0"/>
              <a:t> يبتعدون</a:t>
            </a:r>
            <a:endParaRPr lang="en-US" altLang="en-US" sz="2800" b="1" dirty="0"/>
          </a:p>
          <a:p>
            <a:pPr algn="r" rtl="1"/>
            <a:r>
              <a:rPr lang="ar-SA" altLang="en-US" sz="2800" b="1" dirty="0"/>
              <a:t> عن ميدان الصراع</a:t>
            </a:r>
            <a:endParaRPr lang="en-US" altLang="en-US" sz="2800" b="1" dirty="0"/>
          </a:p>
          <a:p>
            <a:pPr algn="r" rtl="1"/>
            <a:r>
              <a:rPr lang="ar-SA" altLang="en-US" sz="2800" b="1" dirty="0"/>
              <a:t> بعد أن نزل بهم</a:t>
            </a:r>
            <a:endParaRPr lang="en-US" altLang="en-US" sz="2800" b="1" dirty="0"/>
          </a:p>
          <a:p>
            <a:pPr algn="r" rtl="1"/>
            <a:r>
              <a:rPr lang="ar-SA" altLang="en-US" sz="2800" b="1" dirty="0"/>
              <a:t> ما نزل من </a:t>
            </a:r>
            <a:r>
              <a:rPr lang="ar-SA" altLang="en-US" sz="2800" b="1" dirty="0" err="1"/>
              <a:t>الاذى</a:t>
            </a:r>
            <a:endParaRPr lang="en-US" altLang="en-US" sz="2800" b="1" dirty="0"/>
          </a:p>
          <a:p>
            <a:pPr algn="r" rtl="1"/>
            <a:r>
              <a:rPr lang="en-US" altLang="en-US" sz="2800" b="1" dirty="0"/>
              <a:t> </a:t>
            </a:r>
          </a:p>
          <a:p>
            <a:pPr algn="r" rtl="1"/>
            <a:endParaRPr lang="en-US" altLang="en-US" dirty="0"/>
          </a:p>
        </p:txBody>
      </p:sp>
      <p:sp>
        <p:nvSpPr>
          <p:cNvPr id="538627" name="Text Box 3"/>
          <p:cNvSpPr txBox="1">
            <a:spLocks noChangeArrowheads="1"/>
          </p:cNvSpPr>
          <p:nvPr/>
        </p:nvSpPr>
        <p:spPr bwMode="auto">
          <a:xfrm>
            <a:off x="6253466" y="3886200"/>
            <a:ext cx="289053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rtl="1"/>
            <a:r>
              <a:rPr lang="ar-SA" altLang="en-US" sz="2800" b="1" dirty="0"/>
              <a:t>فكان اختيار النبي صلى </a:t>
            </a:r>
            <a:endParaRPr lang="en-US" altLang="en-US" sz="2800" b="1" dirty="0"/>
          </a:p>
          <a:p>
            <a:pPr algn="r" rtl="1"/>
            <a:r>
              <a:rPr lang="ar-SA" altLang="en-US" sz="2800" b="1" dirty="0"/>
              <a:t>الله عليه وسلم الحبشة</a:t>
            </a:r>
            <a:endParaRPr lang="en-US" altLang="en-US" sz="2800" b="1" dirty="0"/>
          </a:p>
          <a:p>
            <a:pPr algn="ctr" rtl="1"/>
            <a:r>
              <a:rPr lang="ar-SA" altLang="en-US" sz="2800" b="1" dirty="0"/>
              <a:t> مكانا لهجرتهم</a:t>
            </a:r>
            <a:endParaRPr lang="en-US" altLang="en-US" dirty="0"/>
          </a:p>
        </p:txBody>
      </p:sp>
      <p:sp>
        <p:nvSpPr>
          <p:cNvPr id="538628" name="Text Box 4"/>
          <p:cNvSpPr txBox="1">
            <a:spLocks noChangeArrowheads="1"/>
          </p:cNvSpPr>
          <p:nvPr/>
        </p:nvSpPr>
        <p:spPr bwMode="auto">
          <a:xfrm>
            <a:off x="1702165" y="2298700"/>
            <a:ext cx="370486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rtl="1"/>
            <a:r>
              <a:rPr lang="ar-SA" altLang="en-US" sz="4800" b="1" i="1" dirty="0">
                <a:solidFill>
                  <a:schemeClr val="accent1">
                    <a:lumMod val="60000"/>
                    <a:lumOff val="40000"/>
                  </a:schemeClr>
                </a:solidFill>
                <a:cs typeface="Al-Kharashi 20" pitchFamily="2" charset="-78"/>
              </a:rPr>
              <a:t>الإبعاد عن ميدان الصراع</a:t>
            </a:r>
            <a:endParaRPr lang="en-US" altLang="en-US" sz="4000" b="1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219200" y="1828800"/>
            <a:ext cx="6553200" cy="2667000"/>
          </a:xfrm>
          <a:prstGeom prst="rect">
            <a:avLst/>
          </a:prstGeom>
          <a:ln/>
          <a:effectLst>
            <a:softEdge rad="12700"/>
          </a:effectLst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بالتوفيق  للجميع</a:t>
            </a:r>
            <a:endParaRPr lang="en-US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وجه ضاحك 2"/>
          <p:cNvSpPr/>
          <p:nvPr/>
        </p:nvSpPr>
        <p:spPr>
          <a:xfrm>
            <a:off x="1295400" y="5638800"/>
            <a:ext cx="9906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وسيلة شرح على شكل سحابة 3"/>
          <p:cNvSpPr/>
          <p:nvPr/>
        </p:nvSpPr>
        <p:spPr>
          <a:xfrm>
            <a:off x="1828800" y="4572000"/>
            <a:ext cx="2057400" cy="10668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 err="1" smtClean="0"/>
              <a:t>اتمنا</a:t>
            </a:r>
            <a:r>
              <a:rPr lang="ar-SA" dirty="0" smtClean="0"/>
              <a:t> انو ما يكون نسيت شي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شربية">
  <a:themeElements>
    <a:clrScheme name="مشربية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82</TotalTime>
  <Words>1902</Words>
  <Application>Microsoft Office PowerPoint</Application>
  <PresentationFormat>عرض على الشاشة (3:4)‏</PresentationFormat>
  <Paragraphs>124</Paragraphs>
  <Slides>39</Slides>
  <Notes>1</Notes>
  <HiddenSlides>0</HiddenSlides>
  <MMClips>4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39</vt:i4>
      </vt:variant>
    </vt:vector>
  </HeadingPairs>
  <TitlesOfParts>
    <vt:vector size="40" baseType="lpstr">
      <vt:lpstr>مشربية</vt:lpstr>
      <vt:lpstr>محاضره فقه السيره 3 الجزء 2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أولا:الجهر بالدعوة من جبل الصفا</vt:lpstr>
      <vt:lpstr>الشريحة 11</vt:lpstr>
      <vt:lpstr>الشريحة 12</vt:lpstr>
      <vt:lpstr>كانت الدعوة تتم على ثلاث اتجاهات</vt:lpstr>
      <vt:lpstr>ايذاء الرسول صلى الله عليه وسلم</vt:lpstr>
      <vt:lpstr> بعض من نماذج ايذاء الرسول  (صلى الله عليه وسلم) نفسيا</vt:lpstr>
      <vt:lpstr>الشريحة 16</vt:lpstr>
      <vt:lpstr>نموذج من الإيذاء الجسدي</vt:lpstr>
      <vt:lpstr>الشريحة 18</vt:lpstr>
      <vt:lpstr>الشريحة 19</vt:lpstr>
      <vt:lpstr>الشريحة 20</vt:lpstr>
      <vt:lpstr>تعرض أصحاب النبي صلى الله عليه    وسلم على مدى الزمن لمختلف  أنواع الايذاء من قبل الكفار .  و التي تتمثل في   : * الايذاء الجسدي  . * القتل و التصفية . * أخذ المال و مصادرته . * تفريق شمل الأسرة الواحدة .</vt:lpstr>
      <vt:lpstr>الايذاء الجسدي:  أصدق مثال على ذلك ما حدث لبلال ( رضي الله عنه) كان اسم امه حمامة،وكان مولاه أمية بن خلف الجمحي قاسي الكبد، غليظ القلب لا ينبض قلبه بقطرة من الرحمة والإنسانية. عندما علم أمية بن خلف باسلامه عذبه و آذاه. ولم يستسلم بلال( رضي الله عنه) و هانت عليه نفسه في الله ، فكانوا يخرجونه و يطوفون به شعاب مكة على حر الصحراء، و يضعون الصخر على صدره و هو يردد:(أحد أحد أحد). ثم اشتراه أبو بكر (رضي الله عنه) و أعتقه.   </vt:lpstr>
      <vt:lpstr>زنيرة رضى الله عنها</vt:lpstr>
      <vt:lpstr>* القتل و التصفية  :  و هذا ما حدث للأسرة الياسرية والتي تتكون من ياسر و سميه بنت خباط و ابنهما عمار، حيث كان ياسر حليفاً لأبي حذيفة بن المغيرة فتزوج سميه وولدت له عماراً فأعتقه. و كان عذاب هذه الأسرة متمثل بأن كان بنو مخزوم يخرجون بهم إذا حمية الظهيرة يعذبونهم برمضاء مكة و يلبسونهم دروع من الحديد المحماة بالنار , و رغم ذلك لم يستسلموا و لم يضعفوا أمام هذا النوع من العذاب.  </vt:lpstr>
      <vt:lpstr>و لما اشتكى عمار للرسول (صلى الله عليه و سلم ) قائلاً: ( يا رسول الله باغ منا العذاب كل مبلغ ), فقال له : (اصبر أبا اليقظان ،اللهم لا تعذب من آل ياسر أحداً بالنار).  أما أبو جهل فقد قام بطعنها بحربة في ملمس العفة منها و ماتت فكانت أول شهيدة في الإسلام , ثم ما لبث أن مات أبوه من شدة العذاب. و لكن أما هذا العذاب الشديد يضعف عمار حتى كان لا يدري ما يقول ,فينطق بكلمة الكفر على لسانه   </vt:lpstr>
      <vt:lpstr>و قلبه مطمئن بالإيمان ,و في يوم قدم عمار إلى النبي (صلى الله عليه و سلم ) و هو يبكي فقال له رسول الله (صلى الله عليه و سلم ) : (ما وراءك؟)  فيقول : (شراً يا رسول الله نلت منك و ذكرت آلهتهم بخير فقال له رسول الله (صلى الله عليه و سلم ) و كيف و جدت قلبك ؟) , فقال : ( مطمئناً بالإيمان ) , فقام النبي (صلى الله عليه و سلم ) و مسح عينيه بيده و           (  هو يقول : (إن عادوا لك فعد لهم بما قلت) </vt:lpstr>
      <vt:lpstr>ما فعله عمار قد أغضب الناس و قالوا : (بأن عمار قد كفر) , فرد عليهم رسول الله(صلى الله عليه و سلم ) قائلاً  : ( كلا إن عماراً ملىء إيماناً من مفرق رأسه إلى أخمص قدمه، و اختلط الإيمان بلحمه و دمه). ثم أنزل الله تعالى آيه يثبت فيها صدق إيمان عمار :  قال تعالى :   (( من كفر بالله من بعد إيمانه إلا من أكره و قلبه مطمئن بالإيمان و لكن من شرح بالكفر صدراً فعليهم غضب من الله و لهم عذاب عظيم  )) .  النحل آية 106</vt:lpstr>
      <vt:lpstr>و كانت هذه الآية إعتذارلهؤلاء المعذبين في الله بان لا حرج عليهم إن جاروا الكفار بطرف اللسان ما دام القلب عامراً بالإيمان ، و وسيلة يلجأ إليها من خاف على نفسه العذاب الشديد .  </vt:lpstr>
      <vt:lpstr>عامر بن فهيرة ، أحد الأسماء التي عذبة في سبيل الله , أسلم قديماً و كان دليل النبي (صلى الله عليه و سلم ) و صديقه أبو بكر في الهجرة يخدمهما , و شهد بدر و أحد و قتل يوم بئر معونة و سقط شهيداً.</vt:lpstr>
      <vt:lpstr>أخذ المال و مصادرته :   وهذا ما حدث لصهيب وخباب (رضى الله عنهما) ,فعندما اراد صهيب ان يهاجر قال له كفار قريش :( اتيتنا صعلوك حقيرا فكثر مالك,وبلغت الذى بلغت ثم تريد أن تخرج بمالك و نفسك , و الله لا يكون ذلك ), فقال : ( أرأيتم إن جعلت لكم مالي أتخلون سبيلي ؟ ) , قالوا : ( نعم ) , قال : ( إني جعلت لكم مالي ) , فبلغ ذلك رسول الله (صلى الله عليه و سلم ) فقال : ( ربح صهيب , ربح صهيب ). </vt:lpstr>
      <vt:lpstr>و في رواية أخرى قيل أن صهيب قال : ( خرج رسول الله (صلى الله عليه و سلم )  و خرج معه صديقه الصديق أبو بكر (رضي الله عنه) , و كنت قد تأهبت للرحيل ,فتصد لي مجموعه من كفار قريش , فقالوا : (قد شغله الله عنكم ببطنه و لم أكن شاكياً ), فناموا فخرجت منهم ( يعني متسللاً) فتبعني مجموعه من الناس يريدون أن يمنعوني من الهجرة فقلت لهم : ( إن أعطيتكم أواقي من الذهب أتخلون سبيلي و توفون لي ؟)   </vt:lpstr>
      <vt:lpstr>ففعلوا , فتبعتهم إلى مكة فقلت : ( احفروا تحت أسكفة الباب فإن بها أواقي , و اذهبوا إلى فلانة فخذوا الحلتين , فخرجت حتى قدمت على رسول الله (صلى الله عليه و سلم) بقباء فبل أن يتحول عنها فلما رآني قال : (  يا أبي يحى ربح البيع ), فقلت : ( يا رسول الله ما سبقني إليك أحد, و ما أخبرك إلا جبريل (عليه   السلام). </vt:lpstr>
      <vt:lpstr>  أما خباب فقد كان يعمل حداداً فصنع للعاص بن وائل سيفاً , فاجتمع له عنده مال ,فذهب يتقاضاه . فقال العاص : ( لا أقضيك حتى تكفر بمحمد )  فقلت : ( حتى تموت يوم تبعث )  فقال العاص ساخراً : ( بأنه سوف يقضيه يوم القيامة من ماله ) فأنزل الله تعالى الآية القرآنية : ( أفرأيت الذى كفر بآياتنا و قال لأوتين مالاً و ولداً). مريم آية ( 77 )</vt:lpstr>
      <vt:lpstr>تفريق شمل الأسرة الواحدة :  و هذا بالفعل ما حدث لعائلة أبو سلمة (رضي الله عنهم)  قالت أم سلمه (رضي الله عنها ) : ( لما أراد أبو سلمة الخروج إلى المدينة أتى بالبعير ثم حملني أنا و ابني سلمة بن أبي سلمة و كان في حجري , ثم خرج بي يقود البعير , فلما رآنا رجال بنو المغيرة بن عبد الله بن عمرو بن المخزوم أتوا إليه فقالوا : ( هذه نفسك غلبتنا عليها , أرأيت صاحبتنا هذه علام نتركك تسير بها في البلاد ؟)  </vt:lpstr>
      <vt:lpstr>قالت : ( فنزعوا خطام البعير من يده و أخذوني منه) قالت : ( و غضب ذلك بنو عبد أسد رهط أبي سلمة ,فقالوا : ( لا و الله لا نترك ابننا عندها إذ نزعتموها من صاحبها )  قالت : ( فتجاذبوا ابنى سلمة بينهم حتى خلعوا يده ) و انطلق به بنو عبد الأسد و حبسني بنو المغيرة عندهم و انطلق زوجي إلى المدينة . قالت : ( ففرق بين زوجي و بين ابني ) </vt:lpstr>
      <vt:lpstr>قالت : ( فكنت كل غداة فأجلس بالأبطح , فأظل أبكي حتى أمسى سنة  حتى رآني رجل من بني عمي (أحد بني المغيرة)  فرحمني  .  فقال لبني المغيرة : ( ألا تخرجون هذه المسكينة فرقتم بينها و بين زوجها و بين ابنها ؟) قالت :  فقالوا : ( الحقى بزوجك إن أرت ) قالت  : (ورد بنو عبد الأسد إلى عند ذلك ابني ) قالت : ( فارتحت بعيري , ثم أخذت ابني فوضعته في حجري ثم خرجت إلى المدينة )   </vt:lpstr>
      <vt:lpstr>يدرك المؤمن أن الاسلام هو دين  الوحدانية في كل شي . يمارس المسلم تعرية الباطل والكفر بفضح أفكاره وبيان فساد  معتقداته . يربي المؤمن الداعية  على استجابته لدعوة الايمان وحب الله ورسوله والتضحية في سبيل الله يعلم المؤمن أن طبيعة الحياة هو الصراع بين الحق والباطل .  يظهر من ثبات المؤمنين على عقيدتهم ودينهم  وقد نزل الاذى بهم أنهم صادقون . </vt:lpstr>
      <vt:lpstr>الشريحة 38</vt:lpstr>
      <vt:lpstr>الشريحة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محاضره فقه السيره 3 الجزء 2</dc:title>
  <dc:creator>sara</dc:creator>
  <cp:lastModifiedBy>sara</cp:lastModifiedBy>
  <cp:revision>10</cp:revision>
  <dcterms:created xsi:type="dcterms:W3CDTF">1980-01-11T16:16:54Z</dcterms:created>
  <dcterms:modified xsi:type="dcterms:W3CDTF">1980-01-11T18:07:37Z</dcterms:modified>
</cp:coreProperties>
</file>