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handoutMasterIdLst>
    <p:handoutMasterId r:id="rId56"/>
  </p:handoutMasterIdLst>
  <p:sldIdLst>
    <p:sldId id="728" r:id="rId2"/>
    <p:sldId id="780" r:id="rId3"/>
    <p:sldId id="752" r:id="rId4"/>
    <p:sldId id="729" r:id="rId5"/>
    <p:sldId id="730" r:id="rId6"/>
    <p:sldId id="783" r:id="rId7"/>
    <p:sldId id="784" r:id="rId8"/>
    <p:sldId id="753" r:id="rId9"/>
    <p:sldId id="754" r:id="rId10"/>
    <p:sldId id="763" r:id="rId11"/>
    <p:sldId id="764" r:id="rId12"/>
    <p:sldId id="765" r:id="rId13"/>
    <p:sldId id="762" r:id="rId14"/>
    <p:sldId id="781" r:id="rId15"/>
    <p:sldId id="773" r:id="rId16"/>
    <p:sldId id="774" r:id="rId17"/>
    <p:sldId id="775" r:id="rId18"/>
    <p:sldId id="772" r:id="rId19"/>
    <p:sldId id="776" r:id="rId20"/>
    <p:sldId id="766" r:id="rId21"/>
    <p:sldId id="755" r:id="rId22"/>
    <p:sldId id="777" r:id="rId23"/>
    <p:sldId id="767" r:id="rId24"/>
    <p:sldId id="768" r:id="rId25"/>
    <p:sldId id="769" r:id="rId26"/>
    <p:sldId id="770" r:id="rId27"/>
    <p:sldId id="771" r:id="rId28"/>
    <p:sldId id="756" r:id="rId29"/>
    <p:sldId id="778" r:id="rId30"/>
    <p:sldId id="779" r:id="rId31"/>
    <p:sldId id="757" r:id="rId32"/>
    <p:sldId id="758" r:id="rId33"/>
    <p:sldId id="759" r:id="rId34"/>
    <p:sldId id="760" r:id="rId35"/>
    <p:sldId id="761" r:id="rId36"/>
    <p:sldId id="731" r:id="rId37"/>
    <p:sldId id="732" r:id="rId38"/>
    <p:sldId id="733" r:id="rId39"/>
    <p:sldId id="734" r:id="rId40"/>
    <p:sldId id="735" r:id="rId41"/>
    <p:sldId id="737" r:id="rId42"/>
    <p:sldId id="738" r:id="rId43"/>
    <p:sldId id="739" r:id="rId44"/>
    <p:sldId id="740" r:id="rId45"/>
    <p:sldId id="741" r:id="rId46"/>
    <p:sldId id="742" r:id="rId47"/>
    <p:sldId id="743" r:id="rId48"/>
    <p:sldId id="744" r:id="rId49"/>
    <p:sldId id="745" r:id="rId50"/>
    <p:sldId id="746" r:id="rId51"/>
    <p:sldId id="747" r:id="rId52"/>
    <p:sldId id="748" r:id="rId53"/>
    <p:sldId id="749" r:id="rId54"/>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2400" kern="1200">
        <a:solidFill>
          <a:schemeClr val="tx1"/>
        </a:solidFill>
        <a:latin typeface="Times New Roman" pitchFamily="18" charset="0"/>
        <a:ea typeface="+mn-ea"/>
        <a:cs typeface="Times New Roman" pitchFamily="18" charset="0"/>
      </a:defRPr>
    </a:lvl6pPr>
    <a:lvl7pPr marL="2743200" algn="r" defTabSz="914400" rtl="1" eaLnBrk="1" latinLnBrk="0" hangingPunct="1">
      <a:defRPr sz="2400" kern="1200">
        <a:solidFill>
          <a:schemeClr val="tx1"/>
        </a:solidFill>
        <a:latin typeface="Times New Roman" pitchFamily="18" charset="0"/>
        <a:ea typeface="+mn-ea"/>
        <a:cs typeface="Times New Roman" pitchFamily="18" charset="0"/>
      </a:defRPr>
    </a:lvl7pPr>
    <a:lvl8pPr marL="3200400" algn="r" defTabSz="914400" rtl="1" eaLnBrk="1" latinLnBrk="0" hangingPunct="1">
      <a:defRPr sz="2400" kern="1200">
        <a:solidFill>
          <a:schemeClr val="tx1"/>
        </a:solidFill>
        <a:latin typeface="Times New Roman" pitchFamily="18" charset="0"/>
        <a:ea typeface="+mn-ea"/>
        <a:cs typeface="Times New Roman" pitchFamily="18" charset="0"/>
      </a:defRPr>
    </a:lvl8pPr>
    <a:lvl9pPr marL="3657600" algn="r" defTabSz="914400" rtl="1" eaLnBrk="1" latinLnBrk="0" hangingPunct="1">
      <a:defRPr sz="2400" kern="1200">
        <a:solidFill>
          <a:schemeClr val="tx1"/>
        </a:solidFill>
        <a:latin typeface="Times New Roman" pitchFamily="18" charset="0"/>
        <a:ea typeface="+mn-ea"/>
        <a:cs typeface="Times New Roman" pitchFamily="18"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a:srgbClr val="0000FF"/>
    <a:srgbClr val="FF99CC"/>
    <a:srgbClr val="D60093"/>
    <a:srgbClr val="FFFF00"/>
    <a:srgbClr val="000099"/>
    <a:srgbClr val="FF0000"/>
    <a:srgbClr val="6633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0985" autoAdjust="0"/>
  </p:normalViewPr>
  <p:slideViewPr>
    <p:cSldViewPr>
      <p:cViewPr varScale="1">
        <p:scale>
          <a:sx n="71" d="100"/>
          <a:sy n="71" d="100"/>
        </p:scale>
        <p:origin x="-63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0" d="100"/>
          <a:sy n="40" d="100"/>
        </p:scale>
        <p:origin x="-1488"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endParaRPr lang="en-US" altLang="en-US" dirty="0"/>
          </a:p>
        </p:txBody>
      </p:sp>
      <p:sp>
        <p:nvSpPr>
          <p:cNvPr id="307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endParaRPr lang="en-US" altLang="en-US" dirty="0"/>
          </a:p>
        </p:txBody>
      </p:sp>
      <p:sp>
        <p:nvSpPr>
          <p:cNvPr id="307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endParaRPr lang="en-US" altLang="en-US" dirty="0"/>
          </a:p>
        </p:txBody>
      </p:sp>
      <p:sp>
        <p:nvSpPr>
          <p:cNvPr id="307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fld id="{9F655E5B-BA3A-43FB-85C3-E4C664144687}" type="slidenum">
              <a:rPr lang="ar-SA" altLang="en-US"/>
              <a:pPr/>
              <a:t>‹#›</a:t>
            </a:fld>
            <a:endParaRPr lang="en-US" altLang="en-US" dirty="0"/>
          </a:p>
        </p:txBody>
      </p:sp>
    </p:spTree>
    <p:extLst>
      <p:ext uri="{BB962C8B-B14F-4D97-AF65-F5344CB8AC3E}">
        <p14:creationId xmlns="" xmlns:p14="http://schemas.microsoft.com/office/powerpoint/2010/main" val="23453501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endParaRPr lang="en-US" altLang="en-US" dirty="0"/>
          </a:p>
        </p:txBody>
      </p:sp>
      <p:sp>
        <p:nvSpPr>
          <p:cNvPr id="20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endParaRPr lang="en-US" altLang="en-US" dirty="0"/>
          </a:p>
        </p:txBody>
      </p:sp>
      <p:sp>
        <p:nvSpPr>
          <p:cNvPr id="2052" name="Rectangle 4"/>
          <p:cNvSpPr>
            <a:spLocks noGrp="1" noRot="1" noChangeAspect="1" noChangeArrowheads="1" noTextEdit="1"/>
          </p:cNvSpPr>
          <p:nvPr>
            <p:ph type="sldImg" idx="2"/>
          </p:nvPr>
        </p:nvSpPr>
        <p:spPr bwMode="auto">
          <a:xfrm>
            <a:off x="1144588" y="687388"/>
            <a:ext cx="4568825" cy="3425825"/>
          </a:xfrm>
          <a:prstGeom prst="rect">
            <a:avLst/>
          </a:prstGeom>
          <a:noFill/>
          <a:ln w="12700">
            <a:solidFill>
              <a:srgbClr val="000000"/>
            </a:solidFill>
            <a:miter lim="800000"/>
            <a:headEnd/>
            <a:tailEnd/>
          </a:ln>
          <a:effectLst/>
        </p:spPr>
      </p:sp>
      <p:sp>
        <p:nvSpPr>
          <p:cNvPr id="20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altLang="ar-SA" smtClean="0"/>
              <a:t>Click to edit Master text styles</a:t>
            </a:r>
          </a:p>
          <a:p>
            <a:pPr lvl="1"/>
            <a:r>
              <a:rPr lang="en-US" altLang="ar-SA" smtClean="0"/>
              <a:t>Second level</a:t>
            </a:r>
          </a:p>
          <a:p>
            <a:pPr lvl="2"/>
            <a:r>
              <a:rPr lang="en-US" altLang="ar-SA" smtClean="0"/>
              <a:t>Third level</a:t>
            </a:r>
          </a:p>
          <a:p>
            <a:pPr lvl="3"/>
            <a:r>
              <a:rPr lang="en-US" altLang="ar-SA" smtClean="0"/>
              <a:t>Fourth level</a:t>
            </a:r>
          </a:p>
          <a:p>
            <a:pPr lvl="4"/>
            <a:r>
              <a:rPr lang="en-US" altLang="ar-SA" smtClean="0"/>
              <a:t>Fifth level</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endParaRPr lang="en-US" altLang="en-US" dirty="0"/>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fld id="{458A0322-1DDA-48EB-ABDC-2718608359CD}" type="slidenum">
              <a:rPr lang="ar-SA" altLang="en-US"/>
              <a:pPr/>
              <a:t>‹#›</a:t>
            </a:fld>
            <a:endParaRPr lang="en-US" altLang="en-US" dirty="0"/>
          </a:p>
        </p:txBody>
      </p:sp>
    </p:spTree>
    <p:extLst>
      <p:ext uri="{BB962C8B-B14F-4D97-AF65-F5344CB8AC3E}">
        <p14:creationId xmlns="" xmlns:p14="http://schemas.microsoft.com/office/powerpoint/2010/main" val="408987890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fontAlgn="base">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E993BD-2651-445F-9801-57E20F10F346}" type="slidenum">
              <a:rPr lang="ar-SA" altLang="en-US"/>
              <a:pPr/>
              <a:t>49</a:t>
            </a:fld>
            <a:endParaRPr lang="en-US" altLang="en-US" dirty="0"/>
          </a:p>
        </p:txBody>
      </p:sp>
      <p:sp>
        <p:nvSpPr>
          <p:cNvPr id="579586" name="Rectangle 2"/>
          <p:cNvSpPr>
            <a:spLocks noGrp="1" noRot="1" noChangeAspect="1" noChangeArrowheads="1" noTextEdit="1"/>
          </p:cNvSpPr>
          <p:nvPr>
            <p:ph type="sldImg"/>
          </p:nvPr>
        </p:nvSpPr>
        <p:spPr>
          <a:ln/>
        </p:spPr>
      </p:sp>
      <p:sp>
        <p:nvSpPr>
          <p:cNvPr id="579587" name="Rectangle 3"/>
          <p:cNvSpPr>
            <a:spLocks noGrp="1" noChangeArrowheads="1"/>
          </p:cNvSpPr>
          <p:nvPr>
            <p:ph type="body" idx="1"/>
          </p:nvPr>
        </p:nvSpPr>
        <p:spPr/>
        <p:txBody>
          <a:bodyPr/>
          <a:lstStyle/>
          <a:p>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EG"/>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dirty="0"/>
          </a:p>
        </p:txBody>
      </p:sp>
      <p:sp>
        <p:nvSpPr>
          <p:cNvPr id="5" name="عنصر نائب للتذييل 4"/>
          <p:cNvSpPr>
            <a:spLocks noGrp="1"/>
          </p:cNvSpPr>
          <p:nvPr>
            <p:ph type="ftr" sz="quarter" idx="11"/>
          </p:nvPr>
        </p:nvSpPr>
        <p:spPr/>
        <p:txBody>
          <a:bodyPr/>
          <a:lstStyle>
            <a:lvl1pPr>
              <a:defRPr/>
            </a:lvl1pPr>
          </a:lstStyle>
          <a:p>
            <a:endParaRPr lang="en-US" altLang="en-US" dirty="0"/>
          </a:p>
        </p:txBody>
      </p:sp>
      <p:sp>
        <p:nvSpPr>
          <p:cNvPr id="6" name="عنصر نائب لرقم الشريحة 5"/>
          <p:cNvSpPr>
            <a:spLocks noGrp="1"/>
          </p:cNvSpPr>
          <p:nvPr>
            <p:ph type="sldNum" sz="quarter" idx="12"/>
          </p:nvPr>
        </p:nvSpPr>
        <p:spPr/>
        <p:txBody>
          <a:bodyPr/>
          <a:lstStyle>
            <a:lvl1pPr>
              <a:defRPr/>
            </a:lvl1pPr>
          </a:lstStyle>
          <a:p>
            <a:fld id="{71D2A89D-766C-4E95-ABA9-E28F67D76B15}" type="slidenum">
              <a:rPr lang="ar-SA" altLang="en-US"/>
              <a:pPr/>
              <a:t>‹#›</a:t>
            </a:fld>
            <a:endParaRPr lang="en-US" altLang="en-US" dirty="0"/>
          </a:p>
        </p:txBody>
      </p:sp>
    </p:spTree>
  </p:cSld>
  <p:clrMapOvr>
    <a:masterClrMapping/>
  </p:clrMapOvr>
  <p:transition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dirty="0"/>
          </a:p>
        </p:txBody>
      </p:sp>
      <p:sp>
        <p:nvSpPr>
          <p:cNvPr id="5" name="عنصر نائب للتذييل 4"/>
          <p:cNvSpPr>
            <a:spLocks noGrp="1"/>
          </p:cNvSpPr>
          <p:nvPr>
            <p:ph type="ftr" sz="quarter" idx="11"/>
          </p:nvPr>
        </p:nvSpPr>
        <p:spPr/>
        <p:txBody>
          <a:bodyPr/>
          <a:lstStyle>
            <a:lvl1pPr>
              <a:defRPr/>
            </a:lvl1pPr>
          </a:lstStyle>
          <a:p>
            <a:endParaRPr lang="en-US" altLang="en-US" dirty="0"/>
          </a:p>
        </p:txBody>
      </p:sp>
      <p:sp>
        <p:nvSpPr>
          <p:cNvPr id="6" name="عنصر نائب لرقم الشريحة 5"/>
          <p:cNvSpPr>
            <a:spLocks noGrp="1"/>
          </p:cNvSpPr>
          <p:nvPr>
            <p:ph type="sldNum" sz="quarter" idx="12"/>
          </p:nvPr>
        </p:nvSpPr>
        <p:spPr/>
        <p:txBody>
          <a:bodyPr/>
          <a:lstStyle>
            <a:lvl1pPr>
              <a:defRPr/>
            </a:lvl1pPr>
          </a:lstStyle>
          <a:p>
            <a:fld id="{3A5E5F68-1FB3-44A5-ABB7-18EA51941EB1}" type="slidenum">
              <a:rPr lang="ar-SA" altLang="en-US"/>
              <a:pPr/>
              <a:t>‹#›</a:t>
            </a:fld>
            <a:endParaRPr lang="en-US" altLang="en-US" dirty="0"/>
          </a:p>
        </p:txBody>
      </p:sp>
    </p:spTree>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ltLang="en-US" dirty="0"/>
          </a:p>
        </p:txBody>
      </p:sp>
      <p:sp>
        <p:nvSpPr>
          <p:cNvPr id="5" name="عنصر نائب للتذييل 4"/>
          <p:cNvSpPr>
            <a:spLocks noGrp="1"/>
          </p:cNvSpPr>
          <p:nvPr>
            <p:ph type="ftr" sz="quarter" idx="11"/>
          </p:nvPr>
        </p:nvSpPr>
        <p:spPr/>
        <p:txBody>
          <a:bodyPr/>
          <a:lstStyle>
            <a:lvl1pPr>
              <a:defRPr/>
            </a:lvl1pPr>
          </a:lstStyle>
          <a:p>
            <a:endParaRPr lang="en-US" altLang="en-US" dirty="0"/>
          </a:p>
        </p:txBody>
      </p:sp>
      <p:sp>
        <p:nvSpPr>
          <p:cNvPr id="6" name="عنصر نائب لرقم الشريحة 5"/>
          <p:cNvSpPr>
            <a:spLocks noGrp="1"/>
          </p:cNvSpPr>
          <p:nvPr>
            <p:ph type="sldNum" sz="quarter" idx="12"/>
          </p:nvPr>
        </p:nvSpPr>
        <p:spPr/>
        <p:txBody>
          <a:bodyPr/>
          <a:lstStyle>
            <a:lvl1pPr>
              <a:defRPr/>
            </a:lvl1pPr>
          </a:lstStyle>
          <a:p>
            <a:fld id="{E8942143-7C80-4C08-9AF4-326935761B50}" type="slidenum">
              <a:rPr lang="ar-SA" altLang="en-US"/>
              <a:pPr/>
              <a:t>‹#›</a:t>
            </a:fld>
            <a:endParaRPr lang="en-US" altLang="en-US" dirty="0"/>
          </a:p>
        </p:txBody>
      </p:sp>
    </p:spTree>
  </p:cSld>
  <p:clrMapOvr>
    <a:masterClrMapping/>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sz="half" idx="1"/>
          </p:nvPr>
        </p:nvSpPr>
        <p:spPr>
          <a:xfrm>
            <a:off x="0" y="1447800"/>
            <a:ext cx="4495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محتوى 3"/>
          <p:cNvSpPr>
            <a:spLocks noGrp="1"/>
          </p:cNvSpPr>
          <p:nvPr>
            <p:ph sz="half" idx="2"/>
          </p:nvPr>
        </p:nvSpPr>
        <p:spPr>
          <a:xfrm>
            <a:off x="4648200" y="1447800"/>
            <a:ext cx="4495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تاريخ 4"/>
          <p:cNvSpPr>
            <a:spLocks noGrp="1"/>
          </p:cNvSpPr>
          <p:nvPr>
            <p:ph type="dt" sz="half" idx="10"/>
          </p:nvPr>
        </p:nvSpPr>
        <p:spPr/>
        <p:txBody>
          <a:bodyPr/>
          <a:lstStyle>
            <a:lvl1pPr>
              <a:defRPr/>
            </a:lvl1pPr>
          </a:lstStyle>
          <a:p>
            <a:endParaRPr lang="en-US" altLang="en-US" dirty="0"/>
          </a:p>
        </p:txBody>
      </p:sp>
      <p:sp>
        <p:nvSpPr>
          <p:cNvPr id="6" name="عنصر نائب للتذييل 5"/>
          <p:cNvSpPr>
            <a:spLocks noGrp="1"/>
          </p:cNvSpPr>
          <p:nvPr>
            <p:ph type="ftr" sz="quarter" idx="11"/>
          </p:nvPr>
        </p:nvSpPr>
        <p:spPr/>
        <p:txBody>
          <a:bodyPr/>
          <a:lstStyle>
            <a:lvl1pPr>
              <a:defRPr/>
            </a:lvl1pPr>
          </a:lstStyle>
          <a:p>
            <a:endParaRPr lang="en-US" altLang="en-US" dirty="0"/>
          </a:p>
        </p:txBody>
      </p:sp>
      <p:sp>
        <p:nvSpPr>
          <p:cNvPr id="7" name="عنصر نائب لرقم الشريحة 6"/>
          <p:cNvSpPr>
            <a:spLocks noGrp="1"/>
          </p:cNvSpPr>
          <p:nvPr>
            <p:ph type="sldNum" sz="quarter" idx="12"/>
          </p:nvPr>
        </p:nvSpPr>
        <p:spPr/>
        <p:txBody>
          <a:bodyPr/>
          <a:lstStyle>
            <a:lvl1pPr>
              <a:defRPr/>
            </a:lvl1pPr>
          </a:lstStyle>
          <a:p>
            <a:fld id="{60F4F89F-75A4-404A-81F0-99362AA1AC3B}" type="slidenum">
              <a:rPr lang="ar-SA" altLang="en-US"/>
              <a:pPr/>
              <a:t>‹#›</a:t>
            </a:fld>
            <a:endParaRPr lang="en-US" altLang="en-US" dirty="0"/>
          </a:p>
        </p:txBody>
      </p:sp>
    </p:spTree>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7" name="عنصر نائب للتاريخ 6"/>
          <p:cNvSpPr>
            <a:spLocks noGrp="1"/>
          </p:cNvSpPr>
          <p:nvPr>
            <p:ph type="dt" sz="half" idx="10"/>
          </p:nvPr>
        </p:nvSpPr>
        <p:spPr/>
        <p:txBody>
          <a:bodyPr/>
          <a:lstStyle>
            <a:lvl1pPr>
              <a:defRPr/>
            </a:lvl1pPr>
          </a:lstStyle>
          <a:p>
            <a:endParaRPr lang="en-US" altLang="en-US" dirty="0"/>
          </a:p>
        </p:txBody>
      </p:sp>
      <p:sp>
        <p:nvSpPr>
          <p:cNvPr id="8" name="عنصر نائب للتذييل 7"/>
          <p:cNvSpPr>
            <a:spLocks noGrp="1"/>
          </p:cNvSpPr>
          <p:nvPr>
            <p:ph type="ftr" sz="quarter" idx="11"/>
          </p:nvPr>
        </p:nvSpPr>
        <p:spPr/>
        <p:txBody>
          <a:bodyPr/>
          <a:lstStyle>
            <a:lvl1pPr>
              <a:defRPr/>
            </a:lvl1pPr>
          </a:lstStyle>
          <a:p>
            <a:endParaRPr lang="en-US" altLang="en-US" dirty="0"/>
          </a:p>
        </p:txBody>
      </p:sp>
      <p:sp>
        <p:nvSpPr>
          <p:cNvPr id="9" name="عنصر نائب لرقم الشريحة 8"/>
          <p:cNvSpPr>
            <a:spLocks noGrp="1"/>
          </p:cNvSpPr>
          <p:nvPr>
            <p:ph type="sldNum" sz="quarter" idx="12"/>
          </p:nvPr>
        </p:nvSpPr>
        <p:spPr/>
        <p:txBody>
          <a:bodyPr/>
          <a:lstStyle>
            <a:lvl1pPr>
              <a:defRPr/>
            </a:lvl1pPr>
          </a:lstStyle>
          <a:p>
            <a:fld id="{7E6A89CF-6031-4465-AEDB-CCDE5A721CA1}" type="slidenum">
              <a:rPr lang="ar-SA" altLang="en-US"/>
              <a:pPr/>
              <a:t>‹#›</a:t>
            </a:fld>
            <a:endParaRPr lang="en-US" altLang="en-US" dirty="0"/>
          </a:p>
        </p:txBody>
      </p:sp>
    </p:spTree>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تاريخ 2"/>
          <p:cNvSpPr>
            <a:spLocks noGrp="1"/>
          </p:cNvSpPr>
          <p:nvPr>
            <p:ph type="dt" sz="half" idx="10"/>
          </p:nvPr>
        </p:nvSpPr>
        <p:spPr/>
        <p:txBody>
          <a:bodyPr/>
          <a:lstStyle>
            <a:lvl1pPr>
              <a:defRPr/>
            </a:lvl1pPr>
          </a:lstStyle>
          <a:p>
            <a:endParaRPr lang="en-US" altLang="en-US" dirty="0"/>
          </a:p>
        </p:txBody>
      </p:sp>
      <p:sp>
        <p:nvSpPr>
          <p:cNvPr id="4" name="عنصر نائب للتذييل 3"/>
          <p:cNvSpPr>
            <a:spLocks noGrp="1"/>
          </p:cNvSpPr>
          <p:nvPr>
            <p:ph type="ftr" sz="quarter" idx="11"/>
          </p:nvPr>
        </p:nvSpPr>
        <p:spPr/>
        <p:txBody>
          <a:bodyPr/>
          <a:lstStyle>
            <a:lvl1pPr>
              <a:defRPr/>
            </a:lvl1pPr>
          </a:lstStyle>
          <a:p>
            <a:endParaRPr lang="en-US" altLang="en-US" dirty="0"/>
          </a:p>
        </p:txBody>
      </p:sp>
      <p:sp>
        <p:nvSpPr>
          <p:cNvPr id="5" name="عنصر نائب لرقم الشريحة 4"/>
          <p:cNvSpPr>
            <a:spLocks noGrp="1"/>
          </p:cNvSpPr>
          <p:nvPr>
            <p:ph type="sldNum" sz="quarter" idx="12"/>
          </p:nvPr>
        </p:nvSpPr>
        <p:spPr/>
        <p:txBody>
          <a:bodyPr/>
          <a:lstStyle>
            <a:lvl1pPr>
              <a:defRPr/>
            </a:lvl1pPr>
          </a:lstStyle>
          <a:p>
            <a:fld id="{C8DA45A8-335A-4AA4-9DB1-D13EB2D089D5}" type="slidenum">
              <a:rPr lang="ar-SA" altLang="en-US"/>
              <a:pPr/>
              <a:t>‹#›</a:t>
            </a:fld>
            <a:endParaRPr lang="en-US" altLang="en-US" dirty="0"/>
          </a:p>
        </p:txBody>
      </p:sp>
    </p:spTree>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ltLang="en-US" dirty="0"/>
          </a:p>
        </p:txBody>
      </p:sp>
      <p:sp>
        <p:nvSpPr>
          <p:cNvPr id="3" name="عنصر نائب للتذييل 2"/>
          <p:cNvSpPr>
            <a:spLocks noGrp="1"/>
          </p:cNvSpPr>
          <p:nvPr>
            <p:ph type="ftr" sz="quarter" idx="11"/>
          </p:nvPr>
        </p:nvSpPr>
        <p:spPr/>
        <p:txBody>
          <a:bodyPr/>
          <a:lstStyle>
            <a:lvl1pPr>
              <a:defRPr/>
            </a:lvl1pPr>
          </a:lstStyle>
          <a:p>
            <a:endParaRPr lang="en-US" altLang="en-US" dirty="0"/>
          </a:p>
        </p:txBody>
      </p:sp>
      <p:sp>
        <p:nvSpPr>
          <p:cNvPr id="4" name="عنصر نائب لرقم الشريحة 3"/>
          <p:cNvSpPr>
            <a:spLocks noGrp="1"/>
          </p:cNvSpPr>
          <p:nvPr>
            <p:ph type="sldNum" sz="quarter" idx="12"/>
          </p:nvPr>
        </p:nvSpPr>
        <p:spPr/>
        <p:txBody>
          <a:bodyPr/>
          <a:lstStyle>
            <a:lvl1pPr>
              <a:defRPr/>
            </a:lvl1pPr>
          </a:lstStyle>
          <a:p>
            <a:fld id="{81AB62B2-8868-42E5-898D-34FA0441C7AE}" type="slidenum">
              <a:rPr lang="ar-SA" altLang="en-US"/>
              <a:pPr/>
              <a:t>‹#›</a:t>
            </a:fld>
            <a:endParaRPr lang="en-US" altLang="en-US" dirty="0"/>
          </a:p>
        </p:txBody>
      </p:sp>
    </p:spTree>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ltLang="en-US" dirty="0"/>
          </a:p>
        </p:txBody>
      </p:sp>
      <p:sp>
        <p:nvSpPr>
          <p:cNvPr id="6" name="عنصر نائب للتذييل 5"/>
          <p:cNvSpPr>
            <a:spLocks noGrp="1"/>
          </p:cNvSpPr>
          <p:nvPr>
            <p:ph type="ftr" sz="quarter" idx="11"/>
          </p:nvPr>
        </p:nvSpPr>
        <p:spPr/>
        <p:txBody>
          <a:bodyPr/>
          <a:lstStyle>
            <a:lvl1pPr>
              <a:defRPr/>
            </a:lvl1pPr>
          </a:lstStyle>
          <a:p>
            <a:endParaRPr lang="en-US" altLang="en-US" dirty="0"/>
          </a:p>
        </p:txBody>
      </p:sp>
      <p:sp>
        <p:nvSpPr>
          <p:cNvPr id="7" name="عنصر نائب لرقم الشريحة 6"/>
          <p:cNvSpPr>
            <a:spLocks noGrp="1"/>
          </p:cNvSpPr>
          <p:nvPr>
            <p:ph type="sldNum" sz="quarter" idx="12"/>
          </p:nvPr>
        </p:nvSpPr>
        <p:spPr/>
        <p:txBody>
          <a:bodyPr/>
          <a:lstStyle>
            <a:lvl1pPr>
              <a:defRPr/>
            </a:lvl1pPr>
          </a:lstStyle>
          <a:p>
            <a:fld id="{FE679418-16CE-438D-A121-6446555AC5B0}" type="slidenum">
              <a:rPr lang="ar-SA" altLang="en-US"/>
              <a:pPr/>
              <a:t>‹#›</a:t>
            </a:fld>
            <a:endParaRPr lang="en-US" altLang="en-US" dirty="0"/>
          </a:p>
        </p:txBody>
      </p:sp>
    </p:spTree>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ltLang="en-US" dirty="0"/>
          </a:p>
        </p:txBody>
      </p:sp>
      <p:sp>
        <p:nvSpPr>
          <p:cNvPr id="6" name="عنصر نائب للتذييل 5"/>
          <p:cNvSpPr>
            <a:spLocks noGrp="1"/>
          </p:cNvSpPr>
          <p:nvPr>
            <p:ph type="ftr" sz="quarter" idx="11"/>
          </p:nvPr>
        </p:nvSpPr>
        <p:spPr/>
        <p:txBody>
          <a:bodyPr/>
          <a:lstStyle>
            <a:lvl1pPr>
              <a:defRPr/>
            </a:lvl1pPr>
          </a:lstStyle>
          <a:p>
            <a:endParaRPr lang="en-US" altLang="en-US" dirty="0"/>
          </a:p>
        </p:txBody>
      </p:sp>
      <p:sp>
        <p:nvSpPr>
          <p:cNvPr id="7" name="عنصر نائب لرقم الشريحة 6"/>
          <p:cNvSpPr>
            <a:spLocks noGrp="1"/>
          </p:cNvSpPr>
          <p:nvPr>
            <p:ph type="sldNum" sz="quarter" idx="12"/>
          </p:nvPr>
        </p:nvSpPr>
        <p:spPr/>
        <p:txBody>
          <a:bodyPr/>
          <a:lstStyle>
            <a:lvl1pPr>
              <a:defRPr/>
            </a:lvl1pPr>
          </a:lstStyle>
          <a:p>
            <a:fld id="{3E3845DA-BA8D-4300-B754-5B07FA12CBD3}" type="slidenum">
              <a:rPr lang="ar-SA" altLang="en-US"/>
              <a:pPr/>
              <a:t>‹#›</a:t>
            </a:fld>
            <a:endParaRPr lang="en-US" altLang="en-US" dirty="0"/>
          </a:p>
        </p:txBody>
      </p:sp>
    </p:spTree>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dirty="0"/>
          </a:p>
        </p:txBody>
      </p:sp>
      <p:sp>
        <p:nvSpPr>
          <p:cNvPr id="5" name="عنصر نائب للتذييل 4"/>
          <p:cNvSpPr>
            <a:spLocks noGrp="1"/>
          </p:cNvSpPr>
          <p:nvPr>
            <p:ph type="ftr" sz="quarter" idx="11"/>
          </p:nvPr>
        </p:nvSpPr>
        <p:spPr/>
        <p:txBody>
          <a:bodyPr/>
          <a:lstStyle>
            <a:lvl1pPr>
              <a:defRPr/>
            </a:lvl1pPr>
          </a:lstStyle>
          <a:p>
            <a:endParaRPr lang="en-US" altLang="en-US" dirty="0"/>
          </a:p>
        </p:txBody>
      </p:sp>
      <p:sp>
        <p:nvSpPr>
          <p:cNvPr id="6" name="عنصر نائب لرقم الشريحة 5"/>
          <p:cNvSpPr>
            <a:spLocks noGrp="1"/>
          </p:cNvSpPr>
          <p:nvPr>
            <p:ph type="sldNum" sz="quarter" idx="12"/>
          </p:nvPr>
        </p:nvSpPr>
        <p:spPr/>
        <p:txBody>
          <a:bodyPr/>
          <a:lstStyle>
            <a:lvl1pPr>
              <a:defRPr/>
            </a:lvl1pPr>
          </a:lstStyle>
          <a:p>
            <a:fld id="{6B6A3A19-352C-4076-A496-5AD8DFD28707}" type="slidenum">
              <a:rPr lang="ar-SA" altLang="en-US"/>
              <a:pPr/>
              <a:t>‹#›</a:t>
            </a:fld>
            <a:endParaRPr lang="en-US" altLang="en-US" dirty="0"/>
          </a:p>
        </p:txBody>
      </p:sp>
    </p:spTree>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0"/>
            <a:ext cx="2286000" cy="6858000"/>
          </a:xfrm>
        </p:spPr>
        <p:txBody>
          <a:bodyPr vert="eaVert"/>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0" y="0"/>
            <a:ext cx="6705600" cy="68580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lvl1pPr>
              <a:defRPr/>
            </a:lvl1pPr>
          </a:lstStyle>
          <a:p>
            <a:endParaRPr lang="en-US" altLang="en-US" dirty="0"/>
          </a:p>
        </p:txBody>
      </p:sp>
      <p:sp>
        <p:nvSpPr>
          <p:cNvPr id="5" name="عنصر نائب للتذييل 4"/>
          <p:cNvSpPr>
            <a:spLocks noGrp="1"/>
          </p:cNvSpPr>
          <p:nvPr>
            <p:ph type="ftr" sz="quarter" idx="11"/>
          </p:nvPr>
        </p:nvSpPr>
        <p:spPr/>
        <p:txBody>
          <a:bodyPr/>
          <a:lstStyle>
            <a:lvl1pPr>
              <a:defRPr/>
            </a:lvl1pPr>
          </a:lstStyle>
          <a:p>
            <a:endParaRPr lang="en-US" altLang="en-US" dirty="0"/>
          </a:p>
        </p:txBody>
      </p:sp>
      <p:sp>
        <p:nvSpPr>
          <p:cNvPr id="6" name="عنصر نائب لرقم الشريحة 5"/>
          <p:cNvSpPr>
            <a:spLocks noGrp="1"/>
          </p:cNvSpPr>
          <p:nvPr>
            <p:ph type="sldNum" sz="quarter" idx="12"/>
          </p:nvPr>
        </p:nvSpPr>
        <p:spPr/>
        <p:txBody>
          <a:bodyPr/>
          <a:lstStyle>
            <a:lvl1pPr>
              <a:defRPr/>
            </a:lvl1pPr>
          </a:lstStyle>
          <a:p>
            <a:fld id="{50FB5F5F-1186-4583-8299-9B4DE9BA7142}" type="slidenum">
              <a:rPr lang="ar-SA" altLang="en-US"/>
              <a:pPr/>
              <a:t>‹#›</a:t>
            </a:fld>
            <a:endParaRPr lang="en-US" altLang="en-US" dirty="0"/>
          </a:p>
        </p:txBody>
      </p:sp>
    </p:spTree>
  </p:cSld>
  <p:clrMapOvr>
    <a:masterClrMapping/>
  </p:clrMapOvr>
  <p:transition advClick="0"/>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عنوان، ونص، وقصاصة فنية">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371600"/>
          </a:xfrm>
        </p:spPr>
        <p:txBody>
          <a:bodyPr/>
          <a:lstStyle/>
          <a:p>
            <a:r>
              <a:rPr lang="ar-SA" smtClean="0"/>
              <a:t>انقر لتحرير نمط العنوان الرئيسي</a:t>
            </a:r>
            <a:endParaRPr lang="ar-EG"/>
          </a:p>
        </p:txBody>
      </p:sp>
      <p:sp>
        <p:nvSpPr>
          <p:cNvPr id="3" name="عنصر نائب للنص 2"/>
          <p:cNvSpPr>
            <a:spLocks noGrp="1"/>
          </p:cNvSpPr>
          <p:nvPr>
            <p:ph type="body" sz="half" idx="1"/>
          </p:nvPr>
        </p:nvSpPr>
        <p:spPr>
          <a:xfrm>
            <a:off x="0" y="1447800"/>
            <a:ext cx="4495800" cy="5410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قصاصة الفنية 3"/>
          <p:cNvSpPr>
            <a:spLocks noGrp="1"/>
          </p:cNvSpPr>
          <p:nvPr>
            <p:ph type="clipArt" sz="half" idx="2"/>
          </p:nvPr>
        </p:nvSpPr>
        <p:spPr>
          <a:xfrm>
            <a:off x="4648200" y="1447800"/>
            <a:ext cx="4495800" cy="5410200"/>
          </a:xfrm>
        </p:spPr>
        <p:txBody>
          <a:bodyPr/>
          <a:lstStyle/>
          <a:p>
            <a:endParaRPr lang="ar-EG"/>
          </a:p>
        </p:txBody>
      </p:sp>
      <p:sp>
        <p:nvSpPr>
          <p:cNvPr id="5" name="عنصر نائب للتاريخ 4"/>
          <p:cNvSpPr>
            <a:spLocks noGrp="1"/>
          </p:cNvSpPr>
          <p:nvPr>
            <p:ph type="dt" sz="half" idx="10"/>
          </p:nvPr>
        </p:nvSpPr>
        <p:spPr>
          <a:xfrm>
            <a:off x="685800" y="6248400"/>
            <a:ext cx="1905000" cy="457200"/>
          </a:xfrm>
        </p:spPr>
        <p:txBody>
          <a:bodyPr/>
          <a:lstStyle>
            <a:lvl1pPr>
              <a:defRPr/>
            </a:lvl1pPr>
          </a:lstStyle>
          <a:p>
            <a:endParaRPr lang="en-US" altLang="en-US" dirty="0"/>
          </a:p>
        </p:txBody>
      </p:sp>
      <p:sp>
        <p:nvSpPr>
          <p:cNvPr id="6" name="عنصر نائب للتذييل 5"/>
          <p:cNvSpPr>
            <a:spLocks noGrp="1"/>
          </p:cNvSpPr>
          <p:nvPr>
            <p:ph type="ftr" sz="quarter" idx="11"/>
          </p:nvPr>
        </p:nvSpPr>
        <p:spPr>
          <a:xfrm>
            <a:off x="3124200" y="6248400"/>
            <a:ext cx="2895600" cy="457200"/>
          </a:xfrm>
        </p:spPr>
        <p:txBody>
          <a:bodyPr/>
          <a:lstStyle>
            <a:lvl1pPr>
              <a:defRPr/>
            </a:lvl1pPr>
          </a:lstStyle>
          <a:p>
            <a:endParaRPr lang="en-US" altLang="en-US" dirty="0"/>
          </a:p>
        </p:txBody>
      </p:sp>
      <p:sp>
        <p:nvSpPr>
          <p:cNvPr id="7" name="عنصر نائب لرقم الشريحة 6"/>
          <p:cNvSpPr>
            <a:spLocks noGrp="1"/>
          </p:cNvSpPr>
          <p:nvPr>
            <p:ph type="sldNum" sz="quarter" idx="12"/>
          </p:nvPr>
        </p:nvSpPr>
        <p:spPr>
          <a:xfrm>
            <a:off x="6553200" y="6248400"/>
            <a:ext cx="1905000" cy="457200"/>
          </a:xfrm>
        </p:spPr>
        <p:txBody>
          <a:bodyPr/>
          <a:lstStyle>
            <a:lvl1pPr>
              <a:defRPr/>
            </a:lvl1pPr>
          </a:lstStyle>
          <a:p>
            <a:fld id="{A53DBE64-696A-4142-8D66-391C6331DDE0}" type="slidenum">
              <a:rPr lang="ar-SA" altLang="en-US"/>
              <a:pPr/>
              <a:t>‹#›</a:t>
            </a:fld>
            <a:endParaRPr lang="en-US" altLang="en-US" dirty="0"/>
          </a:p>
        </p:txBody>
      </p:sp>
    </p:spTree>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1371600"/>
          </a:xfrm>
          <a:prstGeom prst="rect">
            <a:avLst/>
          </a:prstGeom>
          <a:gradFill rotWithShape="0">
            <a:gsLst>
              <a:gs pos="0">
                <a:srgbClr val="FF8200"/>
              </a:gs>
              <a:gs pos="5001">
                <a:srgbClr val="FF0000"/>
              </a:gs>
              <a:gs pos="17501">
                <a:srgbClr val="BA0066"/>
              </a:gs>
              <a:gs pos="35000">
                <a:srgbClr val="66008F"/>
              </a:gs>
              <a:gs pos="50000">
                <a:srgbClr val="000082"/>
              </a:gs>
              <a:gs pos="65000">
                <a:srgbClr val="66008F"/>
              </a:gs>
              <a:gs pos="82500">
                <a:srgbClr val="BA0066"/>
              </a:gs>
              <a:gs pos="95000">
                <a:srgbClr val="FF0000"/>
              </a:gs>
              <a:gs pos="100000">
                <a:srgbClr val="FF8200"/>
              </a:gs>
            </a:gsLst>
            <a:lin ang="5400000" scaled="1"/>
          </a:gradFill>
          <a:ln w="9525">
            <a:noFill/>
            <a:miter lim="800000"/>
            <a:headEnd/>
            <a:tailEnd/>
          </a:ln>
          <a:effectLst/>
          <a:scene3d>
            <a:camera prst="legacyPerspectiveTopRight"/>
            <a:lightRig rig="legacyFlat3" dir="b"/>
          </a:scene3d>
          <a:sp3d extrusionH="887400" prstMaterial="legacyMatte">
            <a:bevelT w="13500" h="13500" prst="angle"/>
            <a:bevelB w="13500" h="13500" prst="angle"/>
            <a:extrusionClr>
              <a:srgbClr val="000082"/>
            </a:extrusionClr>
          </a:sp3d>
        </p:spPr>
        <p:txBody>
          <a:bodyPr vert="horz" wrap="square" lIns="92075" tIns="46038" rIns="92075" bIns="46038" numCol="1" anchor="ctr" anchorCtr="0" compatLnSpc="1">
            <a:prstTxWarp prst="textNoShape">
              <a:avLst/>
            </a:prstTxWarp>
            <a:flatTx/>
          </a:bodyPr>
          <a:lstStyle/>
          <a:p>
            <a:pPr lvl="0"/>
            <a:r>
              <a:rPr lang="en-US" altLang="ar-SA" smtClean="0"/>
              <a:t>Click to edit Master title style</a:t>
            </a:r>
          </a:p>
        </p:txBody>
      </p:sp>
      <p:sp>
        <p:nvSpPr>
          <p:cNvPr id="1027" name="Rectangle 3"/>
          <p:cNvSpPr>
            <a:spLocks noGrp="1" noChangeArrowheads="1"/>
          </p:cNvSpPr>
          <p:nvPr>
            <p:ph type="body" idx="1"/>
          </p:nvPr>
        </p:nvSpPr>
        <p:spPr bwMode="auto">
          <a:xfrm>
            <a:off x="0" y="1447800"/>
            <a:ext cx="9144000" cy="5410200"/>
          </a:xfrm>
          <a:prstGeom prst="rect">
            <a:avLst/>
          </a:prstGeom>
          <a:solidFill>
            <a:srgbClr val="000099"/>
          </a:solidFill>
          <a:ln w="9525">
            <a:noFill/>
            <a:miter lim="800000"/>
            <a:headEnd/>
            <a:tailEnd/>
          </a:ln>
          <a:effectLst/>
          <a:scene3d>
            <a:camera prst="legacyPerspectiveBottom"/>
            <a:lightRig rig="legacyFlat3" dir="t"/>
          </a:scene3d>
          <a:sp3d extrusionH="887400" prstMaterial="legacyMatte">
            <a:bevelT w="13500" h="13500" prst="angle"/>
            <a:bevelB w="13500" h="13500" prst="angle"/>
            <a:extrusionClr>
              <a:srgbClr val="000099"/>
            </a:extrusionClr>
          </a:sp3d>
        </p:spPr>
        <p:txBody>
          <a:bodyPr vert="horz" wrap="square" lIns="92075" tIns="46038" rIns="92075" bIns="46038" numCol="1" anchor="t" anchorCtr="0" compatLnSpc="1">
            <a:prstTxWarp prst="textNoShape">
              <a:avLst/>
            </a:prstTxWarp>
            <a:flatTx/>
          </a:bodyPr>
          <a:lstStyle/>
          <a:p>
            <a:pPr lvl="0"/>
            <a:r>
              <a:rPr lang="en-US" altLang="ar-SA" smtClean="0"/>
              <a:t>Click to edit Master text styles</a:t>
            </a:r>
          </a:p>
          <a:p>
            <a:pPr lvl="1"/>
            <a:r>
              <a:rPr lang="en-US" altLang="ar-SA" smtClean="0"/>
              <a:t>Second level</a:t>
            </a:r>
          </a:p>
          <a:p>
            <a:pPr lvl="2"/>
            <a:r>
              <a:rPr lang="en-US" altLang="ar-SA" smtClean="0"/>
              <a:t>Third level</a:t>
            </a:r>
          </a:p>
          <a:p>
            <a:pPr lvl="3"/>
            <a:r>
              <a:rPr lang="en-US" altLang="ar-SA" smtClean="0"/>
              <a:t>Fourth level</a:t>
            </a:r>
          </a:p>
          <a:p>
            <a:pPr lvl="4"/>
            <a:r>
              <a:rPr lang="en-US" altLang="ar-SA"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400"/>
            </a:lvl1pPr>
          </a:lstStyle>
          <a:p>
            <a:endParaRPr lang="en-US" alt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ctr">
              <a:defRPr sz="1400"/>
            </a:lvl1pPr>
          </a:lstStyle>
          <a:p>
            <a:endParaRPr lang="en-US" alt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400"/>
            </a:lvl1pPr>
          </a:lstStyle>
          <a:p>
            <a:fld id="{CDBA0C4A-01FB-4B31-9118-B7FD11D28706}" type="slidenum">
              <a:rPr lang="ar-SA"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027">
                                            <p:bg/>
                                          </p:spTgt>
                                        </p:tgtEl>
                                        <p:attrNameLst>
                                          <p:attrName>style.visibility</p:attrName>
                                        </p:attrNameLst>
                                      </p:cBhvr>
                                      <p:to>
                                        <p:strVal val="visible"/>
                                      </p:to>
                                    </p:set>
                                    <p:animEffect transition="in" filter="slide(fromTop)">
                                      <p:cBhvr>
                                        <p:cTn id="7" dur="500"/>
                                        <p:tgtEl>
                                          <p:spTgt spid="1027">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slide(fromTop)">
                                      <p:cBhvr>
                                        <p:cTn id="12" dur="500"/>
                                        <p:tgtEl>
                                          <p:spTgt spid="1027">
                                            <p:txEl>
                                              <p:pRg st="0" end="0"/>
                                            </p:txEl>
                                          </p:spTgt>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slide(fromTop)">
                                      <p:cBhvr>
                                        <p:cTn id="15" dur="500"/>
                                        <p:tgtEl>
                                          <p:spTgt spid="1027">
                                            <p:txEl>
                                              <p:pRg st="1" end="1"/>
                                            </p:txEl>
                                          </p:spTgt>
                                        </p:tgtEl>
                                      </p:cBhvr>
                                    </p:animEffect>
                                  </p:childTnLst>
                                </p:cTn>
                              </p:par>
                              <p:par>
                                <p:cTn id="16" presetID="12" presetClass="entr" presetSubtype="1" fill="hold" grpId="0" nodeType="withEffect">
                                  <p:stCondLst>
                                    <p:cond delay="0"/>
                                  </p:stCondLst>
                                  <p:childTnLst>
                                    <p:set>
                                      <p:cBhvr>
                                        <p:cTn id="17" dur="1" fill="hold">
                                          <p:stCondLst>
                                            <p:cond delay="0"/>
                                          </p:stCondLst>
                                        </p:cTn>
                                        <p:tgtEl>
                                          <p:spTgt spid="1027">
                                            <p:txEl>
                                              <p:pRg st="2" end="2"/>
                                            </p:txEl>
                                          </p:spTgt>
                                        </p:tgtEl>
                                        <p:attrNameLst>
                                          <p:attrName>style.visibility</p:attrName>
                                        </p:attrNameLst>
                                      </p:cBhvr>
                                      <p:to>
                                        <p:strVal val="visible"/>
                                      </p:to>
                                    </p:set>
                                    <p:animEffect transition="in" filter="slide(fromTop)">
                                      <p:cBhvr>
                                        <p:cTn id="18" dur="500"/>
                                        <p:tgtEl>
                                          <p:spTgt spid="1027">
                                            <p:txEl>
                                              <p:pRg st="2" end="2"/>
                                            </p:txEl>
                                          </p:spTgt>
                                        </p:tgtEl>
                                      </p:cBhvr>
                                    </p:animEffect>
                                  </p:childTnLst>
                                </p:cTn>
                              </p:par>
                              <p:par>
                                <p:cTn id="19" presetID="12" presetClass="entr" presetSubtype="1" fill="hold" grpId="0" nodeType="withEffect">
                                  <p:stCondLst>
                                    <p:cond delay="0"/>
                                  </p:stCondLst>
                                  <p:childTnLst>
                                    <p:set>
                                      <p:cBhvr>
                                        <p:cTn id="20" dur="1" fill="hold">
                                          <p:stCondLst>
                                            <p:cond delay="0"/>
                                          </p:stCondLst>
                                        </p:cTn>
                                        <p:tgtEl>
                                          <p:spTgt spid="1027">
                                            <p:txEl>
                                              <p:pRg st="3" end="3"/>
                                            </p:txEl>
                                          </p:spTgt>
                                        </p:tgtEl>
                                        <p:attrNameLst>
                                          <p:attrName>style.visibility</p:attrName>
                                        </p:attrNameLst>
                                      </p:cBhvr>
                                      <p:to>
                                        <p:strVal val="visible"/>
                                      </p:to>
                                    </p:set>
                                    <p:animEffect transition="in" filter="slide(fromTop)">
                                      <p:cBhvr>
                                        <p:cTn id="21" dur="500"/>
                                        <p:tgtEl>
                                          <p:spTgt spid="1027">
                                            <p:txEl>
                                              <p:pRg st="3" end="3"/>
                                            </p:txEl>
                                          </p:spTgt>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1027">
                                            <p:txEl>
                                              <p:pRg st="4" end="4"/>
                                            </p:txEl>
                                          </p:spTgt>
                                        </p:tgtEl>
                                        <p:attrNameLst>
                                          <p:attrName>style.visibility</p:attrName>
                                        </p:attrNameLst>
                                      </p:cBhvr>
                                      <p:to>
                                        <p:strVal val="visible"/>
                                      </p:to>
                                    </p:set>
                                    <p:animEffect transition="in" filter="slide(fromTop)">
                                      <p:cBhvr>
                                        <p:cTn id="24" dur="5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animBg="1" autoUpdateAnimBg="0">
        <p:tmplLst>
          <p:tmpl>
            <p:tnLst>
              <p:par>
                <p:cTn presetID="12" presetClass="entr" presetSubtype="1"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1">
            <p:tnLst>
              <p:par>
                <p:cTn presetID="12" presetClass="entr" presetSubtype="1"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2">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3">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4">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 lvl="5">
            <p:tnLst>
              <p:par>
                <p:cTn presetID="12" presetClass="entr" presetSubtype="1"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slide(fromTop)">
                      <p:cBhvr>
                        <p:cTn dur="500"/>
                        <p:tgtEl>
                          <p:spTgt spid="1027"/>
                        </p:tgtEl>
                      </p:cBhvr>
                    </p:animEffect>
                  </p:childTnLst>
                </p:cTn>
              </p:par>
            </p:tnLst>
          </p:tmpl>
        </p:tmplLst>
      </p:bldP>
    </p:bldLst>
  </p:timing>
  <p:txStyles>
    <p:titleStyle>
      <a:lvl1pPr algn="ctr" rtl="0" fontAlgn="base">
        <a:spcBef>
          <a:spcPct val="0"/>
        </a:spcBef>
        <a:spcAft>
          <a:spcPct val="0"/>
        </a:spcAft>
        <a:defRPr sz="4400">
          <a:solidFill>
            <a:srgbClr val="FFFF66"/>
          </a:solidFill>
          <a:latin typeface="+mj-lt"/>
          <a:ea typeface="+mj-ea"/>
          <a:cs typeface="+mj-cs"/>
        </a:defRPr>
      </a:lvl1pPr>
      <a:lvl2pPr algn="ctr" rtl="0" fontAlgn="base">
        <a:spcBef>
          <a:spcPct val="0"/>
        </a:spcBef>
        <a:spcAft>
          <a:spcPct val="0"/>
        </a:spcAft>
        <a:defRPr sz="4400">
          <a:solidFill>
            <a:srgbClr val="FFFF66"/>
          </a:solidFill>
          <a:latin typeface="Times New Roman" pitchFamily="18" charset="0"/>
          <a:cs typeface="Times New Roman" pitchFamily="18" charset="0"/>
        </a:defRPr>
      </a:lvl2pPr>
      <a:lvl3pPr algn="ctr" rtl="0" fontAlgn="base">
        <a:spcBef>
          <a:spcPct val="0"/>
        </a:spcBef>
        <a:spcAft>
          <a:spcPct val="0"/>
        </a:spcAft>
        <a:defRPr sz="4400">
          <a:solidFill>
            <a:srgbClr val="FFFF66"/>
          </a:solidFill>
          <a:latin typeface="Times New Roman" pitchFamily="18" charset="0"/>
          <a:cs typeface="Times New Roman" pitchFamily="18" charset="0"/>
        </a:defRPr>
      </a:lvl3pPr>
      <a:lvl4pPr algn="ctr" rtl="0" fontAlgn="base">
        <a:spcBef>
          <a:spcPct val="0"/>
        </a:spcBef>
        <a:spcAft>
          <a:spcPct val="0"/>
        </a:spcAft>
        <a:defRPr sz="4400">
          <a:solidFill>
            <a:srgbClr val="FFFF66"/>
          </a:solidFill>
          <a:latin typeface="Times New Roman" pitchFamily="18" charset="0"/>
          <a:cs typeface="Times New Roman" pitchFamily="18" charset="0"/>
        </a:defRPr>
      </a:lvl4pPr>
      <a:lvl5pPr algn="ctr" rtl="0" fontAlgn="base">
        <a:spcBef>
          <a:spcPct val="0"/>
        </a:spcBef>
        <a:spcAft>
          <a:spcPct val="0"/>
        </a:spcAft>
        <a:defRPr sz="4400">
          <a:solidFill>
            <a:srgbClr val="FFFF66"/>
          </a:solidFill>
          <a:latin typeface="Times New Roman" pitchFamily="18" charset="0"/>
          <a:cs typeface="Times New Roman" pitchFamily="18" charset="0"/>
        </a:defRPr>
      </a:lvl5pPr>
      <a:lvl6pPr marL="457200" algn="ctr" rtl="0" fontAlgn="base">
        <a:spcBef>
          <a:spcPct val="0"/>
        </a:spcBef>
        <a:spcAft>
          <a:spcPct val="0"/>
        </a:spcAft>
        <a:defRPr sz="4400">
          <a:solidFill>
            <a:srgbClr val="FFFF66"/>
          </a:solidFill>
          <a:latin typeface="Times New Roman" pitchFamily="18" charset="0"/>
          <a:cs typeface="Times New Roman" pitchFamily="18" charset="0"/>
        </a:defRPr>
      </a:lvl6pPr>
      <a:lvl7pPr marL="914400" algn="ctr" rtl="0" fontAlgn="base">
        <a:spcBef>
          <a:spcPct val="0"/>
        </a:spcBef>
        <a:spcAft>
          <a:spcPct val="0"/>
        </a:spcAft>
        <a:defRPr sz="4400">
          <a:solidFill>
            <a:srgbClr val="FFFF66"/>
          </a:solidFill>
          <a:latin typeface="Times New Roman" pitchFamily="18" charset="0"/>
          <a:cs typeface="Times New Roman" pitchFamily="18" charset="0"/>
        </a:defRPr>
      </a:lvl7pPr>
      <a:lvl8pPr marL="1371600" algn="ctr" rtl="0" fontAlgn="base">
        <a:spcBef>
          <a:spcPct val="0"/>
        </a:spcBef>
        <a:spcAft>
          <a:spcPct val="0"/>
        </a:spcAft>
        <a:defRPr sz="4400">
          <a:solidFill>
            <a:srgbClr val="FFFF66"/>
          </a:solidFill>
          <a:latin typeface="Times New Roman" pitchFamily="18" charset="0"/>
          <a:cs typeface="Times New Roman" pitchFamily="18" charset="0"/>
        </a:defRPr>
      </a:lvl8pPr>
      <a:lvl9pPr marL="1828800" algn="ctr" rtl="0" fontAlgn="base">
        <a:spcBef>
          <a:spcPct val="0"/>
        </a:spcBef>
        <a:spcAft>
          <a:spcPct val="0"/>
        </a:spcAft>
        <a:defRPr sz="4400">
          <a:solidFill>
            <a:srgbClr val="FFFF66"/>
          </a:solidFill>
          <a:latin typeface="Times New Roman" pitchFamily="18" charset="0"/>
          <a:cs typeface="Times New Roman" pitchFamily="18" charset="0"/>
        </a:defRPr>
      </a:lvl9pPr>
    </p:titleStyle>
    <p:bodyStyle>
      <a:lvl1pPr marL="342900" indent="-342900" algn="l" rtl="0" fontAlgn="base">
        <a:spcBef>
          <a:spcPct val="20000"/>
        </a:spcBef>
        <a:spcAft>
          <a:spcPct val="0"/>
        </a:spcAft>
        <a:buChar char="•"/>
        <a:defRPr sz="3200">
          <a:solidFill>
            <a:srgbClr val="FFFF00"/>
          </a:solidFill>
          <a:latin typeface="+mn-lt"/>
          <a:ea typeface="+mn-ea"/>
          <a:cs typeface="+mn-cs"/>
        </a:defRPr>
      </a:lvl1pPr>
      <a:lvl2pPr marL="742950" indent="-285750" algn="l" rtl="0" fontAlgn="base">
        <a:spcBef>
          <a:spcPct val="20000"/>
        </a:spcBef>
        <a:spcAft>
          <a:spcPct val="0"/>
        </a:spcAft>
        <a:buChar char="–"/>
        <a:defRPr sz="2800">
          <a:solidFill>
            <a:srgbClr val="FFFF00"/>
          </a:solidFill>
          <a:latin typeface="+mn-lt"/>
          <a:cs typeface="+mn-cs"/>
        </a:defRPr>
      </a:lvl2pPr>
      <a:lvl3pPr marL="1143000" indent="-228600" algn="l" rtl="0" fontAlgn="base">
        <a:spcBef>
          <a:spcPct val="20000"/>
        </a:spcBef>
        <a:spcAft>
          <a:spcPct val="0"/>
        </a:spcAft>
        <a:buChar char="•"/>
        <a:defRPr sz="2400">
          <a:solidFill>
            <a:srgbClr val="FFFF00"/>
          </a:solidFill>
          <a:latin typeface="+mn-lt"/>
          <a:cs typeface="+mn-cs"/>
        </a:defRPr>
      </a:lvl3pPr>
      <a:lvl4pPr marL="1600200" indent="-228600" algn="l" rtl="0" fontAlgn="base">
        <a:spcBef>
          <a:spcPct val="20000"/>
        </a:spcBef>
        <a:spcAft>
          <a:spcPct val="0"/>
        </a:spcAft>
        <a:buChar char="–"/>
        <a:defRPr sz="2000">
          <a:solidFill>
            <a:srgbClr val="FFFF00"/>
          </a:solidFill>
          <a:latin typeface="+mn-lt"/>
          <a:cs typeface="+mn-cs"/>
        </a:defRPr>
      </a:lvl4pPr>
      <a:lvl5pPr marL="2057400" indent="-228600" algn="l" rtl="0" fontAlgn="base">
        <a:spcBef>
          <a:spcPct val="20000"/>
        </a:spcBef>
        <a:spcAft>
          <a:spcPct val="0"/>
        </a:spcAft>
        <a:buChar char="»"/>
        <a:defRPr sz="2000">
          <a:solidFill>
            <a:srgbClr val="FFFF00"/>
          </a:solidFill>
          <a:latin typeface="+mn-lt"/>
          <a:cs typeface="+mn-cs"/>
        </a:defRPr>
      </a:lvl5pPr>
      <a:lvl6pPr marL="2514600" indent="-228600" algn="l" rtl="0" fontAlgn="base">
        <a:spcBef>
          <a:spcPct val="20000"/>
        </a:spcBef>
        <a:spcAft>
          <a:spcPct val="0"/>
        </a:spcAft>
        <a:buChar char="»"/>
        <a:defRPr sz="2000">
          <a:solidFill>
            <a:srgbClr val="FFFF00"/>
          </a:solidFill>
          <a:latin typeface="+mn-lt"/>
          <a:cs typeface="+mn-cs"/>
        </a:defRPr>
      </a:lvl6pPr>
      <a:lvl7pPr marL="2971800" indent="-228600" algn="l" rtl="0" fontAlgn="base">
        <a:spcBef>
          <a:spcPct val="20000"/>
        </a:spcBef>
        <a:spcAft>
          <a:spcPct val="0"/>
        </a:spcAft>
        <a:buChar char="»"/>
        <a:defRPr sz="2000">
          <a:solidFill>
            <a:srgbClr val="FFFF00"/>
          </a:solidFill>
          <a:latin typeface="+mn-lt"/>
          <a:cs typeface="+mn-cs"/>
        </a:defRPr>
      </a:lvl7pPr>
      <a:lvl8pPr marL="3429000" indent="-228600" algn="l" rtl="0" fontAlgn="base">
        <a:spcBef>
          <a:spcPct val="20000"/>
        </a:spcBef>
        <a:spcAft>
          <a:spcPct val="0"/>
        </a:spcAft>
        <a:buChar char="»"/>
        <a:defRPr sz="2000">
          <a:solidFill>
            <a:srgbClr val="FFFF00"/>
          </a:solidFill>
          <a:latin typeface="+mn-lt"/>
          <a:cs typeface="+mn-cs"/>
        </a:defRPr>
      </a:lvl8pPr>
      <a:lvl9pPr marL="3886200" indent="-228600" algn="l" rtl="0" fontAlgn="base">
        <a:spcBef>
          <a:spcPct val="20000"/>
        </a:spcBef>
        <a:spcAft>
          <a:spcPct val="0"/>
        </a:spcAft>
        <a:buChar char="»"/>
        <a:defRPr sz="2000">
          <a:solidFill>
            <a:srgbClr val="FFFF00"/>
          </a:solidFill>
          <a:latin typeface="+mn-lt"/>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slide" Target="slide38.xml"/></Relationships>
</file>

<file path=ppt/slides/_rels/slide5.xml.rels><?xml version="1.0" encoding="UTF-8" standalone="yes"?>
<Relationships xmlns="http://schemas.openxmlformats.org/package/2006/relationships"><Relationship Id="rId3" Type="http://schemas.openxmlformats.org/officeDocument/2006/relationships/slide" Target="slide36.xml"/><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slide" Target="slide4.xml"/><Relationship Id="rId5" Type="http://schemas.openxmlformats.org/officeDocument/2006/relationships/slide" Target="slide34.xml"/><Relationship Id="rId4" Type="http://schemas.openxmlformats.org/officeDocument/2006/relationships/slide" Target="slide3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slide" Target="slide5.xml"/></Relationships>
</file>

<file path=ppt/slides/_rels/slide3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slide" Target="slide40.xml"/><Relationship Id="rId4" Type="http://schemas.openxmlformats.org/officeDocument/2006/relationships/slide" Target="slide4.xml"/></Relationships>
</file>

<file path=ppt/slides/_rels/slide39.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1594;&#1586;&#1608;&#1577;%20&#1576;&#1583;&#1585;%202.ppt" TargetMode="External"/><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slide" Target="slide38.xml"/></Relationships>
</file>

<file path=ppt/slides/_rels/slide4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59106" name="WordArt 2"/>
          <p:cNvSpPr>
            <a:spLocks noChangeArrowheads="1" noChangeShapeType="1" noTextEdit="1"/>
          </p:cNvSpPr>
          <p:nvPr/>
        </p:nvSpPr>
        <p:spPr bwMode="auto">
          <a:xfrm>
            <a:off x="4905375" y="2667000"/>
            <a:ext cx="4238625" cy="1447800"/>
          </a:xfrm>
          <a:prstGeom prst="rect">
            <a:avLst/>
          </a:prstGeom>
        </p:spPr>
        <p:txBody>
          <a:bodyPr wrap="none" fromWordArt="1">
            <a:prstTxWarp prst="textWave1">
              <a:avLst>
                <a:gd name="adj1" fmla="val 13005"/>
                <a:gd name="adj2" fmla="val 0"/>
              </a:avLst>
            </a:prstTxWarp>
          </a:bodyPr>
          <a:lstStyle/>
          <a:p>
            <a:pPr algn="ctr" rtl="1"/>
            <a:r>
              <a:rPr lang="ar-EG" sz="3600" kern="10">
                <a:ln w="9525">
                  <a:solidFill>
                    <a:schemeClr val="tx1"/>
                  </a:solidFill>
                  <a:round/>
                  <a:headEnd type="none" w="sm" len="sm"/>
                  <a:tailEnd type="none" w="sm" len="sm"/>
                </a:ln>
                <a:gradFill rotWithShape="0">
                  <a:gsLst>
                    <a:gs pos="0">
                      <a:srgbClr val="9999FF"/>
                    </a:gs>
                    <a:gs pos="100000">
                      <a:srgbClr val="009999"/>
                    </a:gs>
                  </a:gsLst>
                  <a:lin ang="5400000" scaled="1"/>
                </a:gradFill>
                <a:effectLst>
                  <a:outerShdw dist="53882" dir="2700000" algn="ctr" rotWithShape="0">
                    <a:srgbClr val="C0C0C0"/>
                  </a:outerShdw>
                </a:effectLst>
                <a:latin typeface="Al-Kharashi 32"/>
              </a:rPr>
              <a:t>بسم الله الرحمن الرحيم</a:t>
            </a:r>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ChangeArrowheads="1"/>
          </p:cNvSpPr>
          <p:nvPr/>
        </p:nvSpPr>
        <p:spPr bwMode="auto">
          <a:xfrm>
            <a:off x="0" y="1714489"/>
            <a:ext cx="9144000"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pPr>
            <a:endParaRPr kumimoji="0" lang="ar-SA"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endParaRPr lang="ar-SA" sz="2200" dirty="0" smtClean="0">
              <a:latin typeface="Arial" pitchFamily="34" charset="0"/>
              <a:ea typeface="Times New Roman" pitchFamily="18"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endParaRPr kumimoji="0" lang="ar-SA"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endParaRPr lang="ar-SA" sz="2200" dirty="0" smtClean="0">
              <a:latin typeface="Arial" pitchFamily="34" charset="0"/>
              <a:ea typeface="Times New Roman" pitchFamily="18"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endParaRPr kumimoji="0" lang="ar-SA"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endParaRPr lang="ar-SA" sz="2200" dirty="0" smtClean="0">
              <a:latin typeface="Arial" pitchFamily="34" charset="0"/>
              <a:ea typeface="Times New Roman" pitchFamily="18"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3200" b="0" i="0" u="none" strike="noStrike" cap="none" normalizeH="0" baseline="0" dirty="0" smtClean="0">
                <a:ln>
                  <a:noFill/>
                </a:ln>
                <a:solidFill>
                  <a:schemeClr val="accent3"/>
                </a:solidFill>
                <a:effectLst/>
                <a:latin typeface="Arial" pitchFamily="34" charset="0"/>
                <a:ea typeface="Times New Roman" pitchFamily="18" charset="0"/>
                <a:cs typeface="Arial" pitchFamily="34" charset="0"/>
              </a:rPr>
              <a:t>" اسم المقرر"" فقه السيرة</a:t>
            </a:r>
            <a:endParaRPr kumimoji="0" lang="en-US" sz="3200" b="0" i="0" u="none" strike="noStrike" cap="none" normalizeH="0" baseline="0" dirty="0" smtClean="0">
              <a:ln>
                <a:noFill/>
              </a:ln>
              <a:solidFill>
                <a:schemeClr val="accent3"/>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sz="3200" b="0" i="0" u="none" strike="noStrike" cap="none" normalizeH="0" baseline="0" dirty="0" smtClean="0">
                <a:ln>
                  <a:noFill/>
                </a:ln>
                <a:solidFill>
                  <a:schemeClr val="accent3"/>
                </a:solidFill>
                <a:effectLst/>
                <a:latin typeface="Arial" pitchFamily="34" charset="0"/>
                <a:ea typeface="Times New Roman" pitchFamily="18" charset="0"/>
                <a:cs typeface="Arial" pitchFamily="34" charset="0"/>
              </a:rPr>
              <a:t>  رقم المقرر ورمزه </a:t>
            </a:r>
            <a:r>
              <a:rPr kumimoji="0" lang="ar-SA" sz="3200" b="0" i="0" u="none" strike="noStrike" cap="none" normalizeH="0" baseline="0" dirty="0" smtClean="0">
                <a:ln>
                  <a:noFill/>
                </a:ln>
                <a:solidFill>
                  <a:schemeClr val="accent3"/>
                </a:solidFill>
                <a:effectLst/>
                <a:latin typeface="Arial" pitchFamily="34" charset="0"/>
                <a:ea typeface="Times New Roman" pitchFamily="18" charset="0"/>
                <a:cs typeface="Arial" pitchFamily="34" charset="0"/>
              </a:rPr>
              <a:t>(</a:t>
            </a:r>
            <a:r>
              <a:rPr kumimoji="0" lang="ar-SA" sz="3200" b="1" i="0" u="none" strike="noStrike" cap="none" normalizeH="0" baseline="0" dirty="0" smtClean="0">
                <a:ln>
                  <a:noFill/>
                </a:ln>
                <a:solidFill>
                  <a:schemeClr val="accent3"/>
                </a:solidFill>
                <a:effectLst/>
                <a:latin typeface="Verdana" pitchFamily="34" charset="0"/>
                <a:ea typeface="Times New Roman" pitchFamily="18" charset="0"/>
                <a:cs typeface="Arial" pitchFamily="34" charset="0"/>
              </a:rPr>
              <a:t>01102 </a:t>
            </a:r>
            <a:r>
              <a:rPr kumimoji="0" lang="ar-SA" sz="3200" b="0" i="0" u="none" strike="noStrike" cap="none" normalizeH="0" baseline="0" dirty="0" smtClean="0">
                <a:ln>
                  <a:noFill/>
                </a:ln>
                <a:solidFill>
                  <a:schemeClr val="accent3"/>
                </a:solidFill>
                <a:effectLst/>
                <a:latin typeface="Arial" pitchFamily="34" charset="0"/>
                <a:ea typeface="Times New Roman" pitchFamily="18" charset="0"/>
                <a:cs typeface="Arial" pitchFamily="34" charset="0"/>
              </a:rPr>
              <a:t> </a:t>
            </a:r>
            <a:r>
              <a:rPr kumimoji="0" lang="ar-SA" sz="3200" b="0" i="0" u="none" strike="noStrike" cap="none" normalizeH="0" baseline="0" dirty="0" smtClean="0">
                <a:ln>
                  <a:noFill/>
                </a:ln>
                <a:solidFill>
                  <a:schemeClr val="accent3"/>
                </a:solidFill>
                <a:effectLst/>
                <a:latin typeface="Arial" pitchFamily="34" charset="0"/>
                <a:ea typeface="Times New Roman" pitchFamily="18" charset="0"/>
                <a:cs typeface="Arial" pitchFamily="34" charset="0"/>
              </a:rPr>
              <a:t>سلم ) </a:t>
            </a:r>
            <a:endParaRPr kumimoji="0" lang="ar-SA" sz="3200" b="0" i="0" u="none" strike="noStrike" cap="none" normalizeH="0" baseline="0" dirty="0" smtClean="0">
              <a:ln>
                <a:noFill/>
              </a:ln>
              <a:solidFill>
                <a:schemeClr val="accent3"/>
              </a:solidFill>
              <a:effectLst/>
              <a:latin typeface="Arial" pitchFamily="34" charset="0"/>
              <a:cs typeface="Arial" pitchFamily="34" charset="0"/>
            </a:endParaRPr>
          </a:p>
        </p:txBody>
      </p:sp>
      <p:sp>
        <p:nvSpPr>
          <p:cNvPr id="1029" name="Rectangle 5"/>
          <p:cNvSpPr>
            <a:spLocks noChangeArrowheads="1"/>
          </p:cNvSpPr>
          <p:nvPr/>
        </p:nvSpPr>
        <p:spPr bwMode="auto">
          <a:xfrm>
            <a:off x="0" y="0"/>
            <a:ext cx="3877985"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DecoType Naskh Variants" pitchFamily="2" charset="-78"/>
              </a:rPr>
              <a:t> </a:t>
            </a:r>
            <a:r>
              <a:rPr kumimoji="0" lang="ar-SA" sz="1200" b="0" i="0" u="none" strike="noStrike" cap="none" normalizeH="0" baseline="0" dirty="0" smtClean="0">
                <a:ln>
                  <a:noFill/>
                </a:ln>
                <a:solidFill>
                  <a:schemeClr val="tx1"/>
                </a:solidFill>
                <a:effectLst/>
                <a:latin typeface="Arial" pitchFamily="34" charset="0"/>
                <a:ea typeface="Times New Roman" pitchFamily="18" charset="0"/>
                <a:cs typeface="DecoType Naskh Variants" pitchFamily="2" charset="-78"/>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30" name="Rectangle 6"/>
          <p:cNvSpPr>
            <a:spLocks noChangeArrowheads="1"/>
          </p:cNvSpPr>
          <p:nvPr/>
        </p:nvSpPr>
        <p:spPr bwMode="auto">
          <a:xfrm>
            <a:off x="785786" y="1597331"/>
            <a:ext cx="7643866"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DecoType Naskh Variants" pitchFamily="2" charset="-78"/>
              </a:rPr>
              <a:t> </a:t>
            </a:r>
            <a:r>
              <a:rPr kumimoji="0" lang="ar-SA" sz="1200" b="0" i="0" u="none" strike="noStrike" cap="none" normalizeH="0" baseline="0" dirty="0" smtClean="0">
                <a:ln>
                  <a:noFill/>
                </a:ln>
                <a:solidFill>
                  <a:schemeClr val="tx1"/>
                </a:solidFill>
                <a:effectLst/>
                <a:latin typeface="Arial" pitchFamily="34" charset="0"/>
                <a:ea typeface="Times New Roman" pitchFamily="18" charset="0"/>
                <a:cs typeface="DecoType Naskh Variants" pitchFamily="2" charset="-78"/>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2" name="Picture 48" descr="729369_1"/>
          <p:cNvPicPr/>
          <p:nvPr/>
        </p:nvPicPr>
        <p:blipFill>
          <a:blip r:embed="rId2"/>
          <a:srcRect/>
          <a:stretch>
            <a:fillRect/>
          </a:stretch>
        </p:blipFill>
        <p:spPr bwMode="auto">
          <a:xfrm>
            <a:off x="2428860" y="285728"/>
            <a:ext cx="3286148" cy="1428760"/>
          </a:xfrm>
          <a:prstGeom prst="rect">
            <a:avLst/>
          </a:prstGeom>
          <a:noFill/>
          <a:ln w="9525">
            <a:noFill/>
            <a:miter lim="800000"/>
            <a:headEnd/>
            <a:tailEnd/>
          </a:ln>
        </p:spPr>
      </p:pic>
      <p:pic>
        <p:nvPicPr>
          <p:cNvPr id="13" name="Picture 4" descr="شعار كلية الآداب معتمد من مكتب العميدة"/>
          <p:cNvPicPr>
            <a:picLocks noChangeAspect="1" noChangeArrowheads="1"/>
          </p:cNvPicPr>
          <p:nvPr/>
        </p:nvPicPr>
        <p:blipFill>
          <a:blip r:embed="rId3"/>
          <a:srcRect/>
          <a:stretch>
            <a:fillRect/>
          </a:stretch>
        </p:blipFill>
        <p:spPr bwMode="auto">
          <a:xfrm>
            <a:off x="214282" y="701675"/>
            <a:ext cx="1714512" cy="1143000"/>
          </a:xfrm>
          <a:prstGeom prst="rect">
            <a:avLst/>
          </a:prstGeom>
          <a:noFill/>
        </p:spPr>
      </p:pic>
      <p:sp>
        <p:nvSpPr>
          <p:cNvPr id="14" name="مستطيل 13"/>
          <p:cNvSpPr/>
          <p:nvPr/>
        </p:nvSpPr>
        <p:spPr>
          <a:xfrm>
            <a:off x="6072198" y="357166"/>
            <a:ext cx="3071802" cy="1569660"/>
          </a:xfrm>
          <a:prstGeom prst="rect">
            <a:avLst/>
          </a:prstGeom>
        </p:spPr>
        <p:txBody>
          <a:bodyPr wrap="square">
            <a:spAutoFit/>
          </a:bodyPr>
          <a:lstStyle/>
          <a:p>
            <a:pPr algn="ctr"/>
            <a:r>
              <a:rPr lang="ar-SA" b="1" dirty="0" smtClean="0"/>
              <a:t>المملكة العربية السعودية</a:t>
            </a:r>
          </a:p>
          <a:p>
            <a:pPr algn="ctr"/>
            <a:r>
              <a:rPr lang="ar-SA" b="1" dirty="0" smtClean="0"/>
              <a:t>وزارة التعليم العالي</a:t>
            </a:r>
          </a:p>
          <a:p>
            <a:pPr algn="ctr"/>
            <a:r>
              <a:rPr lang="ar-SA" b="1" dirty="0" smtClean="0"/>
              <a:t>جامعة </a:t>
            </a:r>
            <a:r>
              <a:rPr lang="ar-SA" b="1" dirty="0" err="1" smtClean="0"/>
              <a:t>الدمام</a:t>
            </a:r>
            <a:r>
              <a:rPr lang="ar-SA" b="1" dirty="0" smtClean="0"/>
              <a:t> </a:t>
            </a:r>
          </a:p>
          <a:p>
            <a:pPr algn="ctr"/>
            <a:r>
              <a:rPr lang="ar-SA" b="1" dirty="0" smtClean="0"/>
              <a:t>كلية الآداب للبنات - </a:t>
            </a:r>
            <a:r>
              <a:rPr lang="ar-SA" b="1" dirty="0" err="1" smtClean="0"/>
              <a:t>بالدمام</a:t>
            </a:r>
            <a:r>
              <a:rPr lang="ar-SA" b="1" dirty="0" smtClean="0"/>
              <a:t> </a:t>
            </a:r>
            <a:endParaRPr lang="ar-SA" dirty="0"/>
          </a:p>
        </p:txBody>
      </p:sp>
    </p:spTree>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764704"/>
            <a:ext cx="9144000" cy="1512168"/>
          </a:xfrm>
        </p:spPr>
        <p:txBody>
          <a:bodyPr/>
          <a:lstStyle/>
          <a:p>
            <a:r>
              <a:rPr lang="ar-EG" dirty="0" smtClean="0"/>
              <a:t>محاضرات في فقه السيرة</a:t>
            </a:r>
            <a:endParaRPr lang="ar-EG" dirty="0"/>
          </a:p>
        </p:txBody>
      </p:sp>
      <p:sp>
        <p:nvSpPr>
          <p:cNvPr id="3" name="عنصر نائب للمحتوى 2"/>
          <p:cNvSpPr>
            <a:spLocks noGrp="1"/>
          </p:cNvSpPr>
          <p:nvPr>
            <p:ph idx="1"/>
          </p:nvPr>
        </p:nvSpPr>
        <p:spPr>
          <a:xfrm>
            <a:off x="0" y="2348880"/>
            <a:ext cx="9144000" cy="4509120"/>
          </a:xfrm>
        </p:spPr>
        <p:txBody>
          <a:bodyPr/>
          <a:lstStyle/>
          <a:p>
            <a:pPr algn="ctr"/>
            <a:r>
              <a:rPr lang="ar-EG" dirty="0" smtClean="0"/>
              <a:t>إعداد</a:t>
            </a:r>
            <a:endParaRPr lang="ar-EG" sz="4400" dirty="0" smtClean="0"/>
          </a:p>
          <a:p>
            <a:pPr algn="ctr"/>
            <a:r>
              <a:rPr lang="ar-EG" sz="4400" dirty="0" smtClean="0"/>
              <a:t>الأستاذ الدكتور / أحمد عبد الله الطيار</a:t>
            </a:r>
          </a:p>
          <a:p>
            <a:pPr algn="ctr"/>
            <a:r>
              <a:rPr lang="ar-EG" sz="4400" dirty="0" smtClean="0"/>
              <a:t>الأستاذ بكلية الآداب للبنات جامعة الدمام </a:t>
            </a:r>
          </a:p>
          <a:p>
            <a:pPr algn="ctr"/>
            <a:r>
              <a:rPr lang="ar-EG" dirty="0" smtClean="0"/>
              <a:t>بالدمام</a:t>
            </a:r>
            <a:endParaRPr lang="ar-EG" dirty="0"/>
          </a:p>
        </p:txBody>
      </p:sp>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1154" name="WordArt 2"/>
          <p:cNvSpPr>
            <a:spLocks noChangeArrowheads="1" noChangeShapeType="1" noTextEdit="1"/>
          </p:cNvSpPr>
          <p:nvPr/>
        </p:nvSpPr>
        <p:spPr bwMode="auto">
          <a:xfrm>
            <a:off x="2286000" y="1143000"/>
            <a:ext cx="4838700" cy="1066800"/>
          </a:xfrm>
          <a:prstGeom prst="rect">
            <a:avLst/>
          </a:prstGeom>
        </p:spPr>
        <p:txBody>
          <a:bodyPr wrap="none" fromWordArt="1">
            <a:prstTxWarp prst="textPlain">
              <a:avLst>
                <a:gd name="adj" fmla="val 50000"/>
              </a:avLst>
            </a:prstTxWarp>
          </a:bodyPr>
          <a:lstStyle/>
          <a:p>
            <a:pPr algn="ctr" rtl="1"/>
            <a:r>
              <a:rPr lang="ar-EG" sz="3600" i="1" kern="10" spc="720" dirty="0">
                <a:ln w="9525">
                  <a:noFill/>
                  <a:round/>
                  <a:headEnd type="none" w="sm" len="sm"/>
                  <a:tailEnd type="none" w="sm" len="sm"/>
                </a:ln>
                <a:gradFill rotWithShape="0">
                  <a:gsLst>
                    <a:gs pos="0">
                      <a:srgbClr val="AAAAAA"/>
                    </a:gs>
                    <a:gs pos="100000">
                      <a:srgbClr val="FFFFFF"/>
                    </a:gs>
                  </a:gsLst>
                  <a:lin ang="5400000" scaled="1"/>
                </a:gradFill>
                <a:effectLst>
                  <a:outerShdw dist="45791" dir="3378596" algn="ctr" rotWithShape="0">
                    <a:srgbClr val="4D4D4D"/>
                  </a:outerShdw>
                </a:effectLst>
                <a:latin typeface="Al-Kharshi 10"/>
              </a:rPr>
              <a:t>فقه السيرة النبوية</a:t>
            </a:r>
          </a:p>
        </p:txBody>
      </p:sp>
      <p:sp>
        <p:nvSpPr>
          <p:cNvPr id="561155" name="WordArt 3">
            <a:hlinkClick r:id="rId3" action="ppaction://hlinksldjump"/>
          </p:cNvPr>
          <p:cNvSpPr>
            <a:spLocks noChangeArrowheads="1" noChangeShapeType="1" noTextEdit="1"/>
          </p:cNvSpPr>
          <p:nvPr/>
        </p:nvSpPr>
        <p:spPr bwMode="auto">
          <a:xfrm>
            <a:off x="6553200" y="3276600"/>
            <a:ext cx="2314575" cy="1176338"/>
          </a:xfrm>
          <a:prstGeom prst="rect">
            <a:avLst/>
          </a:prstGeom>
        </p:spPr>
        <p:txBody>
          <a:bodyPr wrap="none" fromWordArt="1">
            <a:prstTxWarp prst="textPlain">
              <a:avLst>
                <a:gd name="adj" fmla="val 50000"/>
              </a:avLst>
            </a:prstTxWarp>
          </a:bodyPr>
          <a:lstStyle/>
          <a:p>
            <a:pPr algn="ctr" rtl="1"/>
            <a:r>
              <a:rPr lang="ar-EG" sz="3600" kern="10">
                <a:ln w="12700">
                  <a:solidFill>
                    <a:schemeClr val="bg1"/>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الجزء الأول</a:t>
            </a:r>
          </a:p>
        </p:txBody>
      </p:sp>
      <p:sp>
        <p:nvSpPr>
          <p:cNvPr id="561156" name="WordArt 4">
            <a:hlinkClick r:id="rId4" action="ppaction://hlinksldjump"/>
          </p:cNvPr>
          <p:cNvSpPr>
            <a:spLocks noChangeArrowheads="1" noChangeShapeType="1" noTextEdit="1"/>
          </p:cNvSpPr>
          <p:nvPr/>
        </p:nvSpPr>
        <p:spPr bwMode="auto">
          <a:xfrm>
            <a:off x="762000" y="3429000"/>
            <a:ext cx="2286000" cy="981075"/>
          </a:xfrm>
          <a:prstGeom prst="rect">
            <a:avLst/>
          </a:prstGeom>
        </p:spPr>
        <p:txBody>
          <a:bodyPr wrap="none" fromWordArt="1">
            <a:prstTxWarp prst="textPlain">
              <a:avLst>
                <a:gd name="adj" fmla="val 50000"/>
              </a:avLst>
            </a:prstTxWarp>
          </a:bodyPr>
          <a:lstStyle/>
          <a:p>
            <a:pPr algn="ctr" rtl="1"/>
            <a:r>
              <a:rPr lang="ar-EG" sz="3600" kern="10">
                <a:ln w="12700">
                  <a:solidFill>
                    <a:schemeClr val="bg1"/>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الجزء الثاني</a:t>
            </a:r>
          </a:p>
        </p:txBody>
      </p:sp>
      <p:sp>
        <p:nvSpPr>
          <p:cNvPr id="561157" name="WordArt 5">
            <a:hlinkClick r:id="" action="ppaction://noaction"/>
          </p:cNvPr>
          <p:cNvSpPr>
            <a:spLocks noChangeArrowheads="1" noChangeShapeType="1" noTextEdit="1"/>
          </p:cNvSpPr>
          <p:nvPr/>
        </p:nvSpPr>
        <p:spPr bwMode="auto">
          <a:xfrm>
            <a:off x="4114800" y="6096000"/>
            <a:ext cx="1000125" cy="523875"/>
          </a:xfrm>
          <a:prstGeom prst="rect">
            <a:avLst/>
          </a:prstGeom>
        </p:spPr>
        <p:txBody>
          <a:bodyPr wrap="none" fromWordArt="1">
            <a:prstTxWarp prst="textPlain">
              <a:avLst>
                <a:gd name="adj" fmla="val 50000"/>
              </a:avLst>
            </a:prstTxWarp>
          </a:bodyPr>
          <a:lstStyle/>
          <a:p>
            <a:pPr algn="ctr" rtl="1"/>
            <a:r>
              <a:rPr lang="ar-EG" sz="3600" kern="10">
                <a:ln w="12700">
                  <a:solidFill>
                    <a:srgbClr val="EAEAEA"/>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a:cs typeface="Arial"/>
              </a:rPr>
              <a:t>الخاتمة</a:t>
            </a:r>
          </a:p>
        </p:txBody>
      </p:sp>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2179" name="WordArt 3">
            <a:hlinkClick r:id="" action="ppaction://noaction"/>
          </p:cNvPr>
          <p:cNvSpPr>
            <a:spLocks noChangeArrowheads="1" noChangeShapeType="1" noTextEdit="1"/>
          </p:cNvSpPr>
          <p:nvPr/>
        </p:nvSpPr>
        <p:spPr bwMode="auto">
          <a:xfrm>
            <a:off x="7315200" y="1524000"/>
            <a:ext cx="895350" cy="7620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3600" kern="10" dirty="0">
                <a:ln w="9525">
                  <a:round/>
                  <a:headEnd type="none" w="sm" len="sm"/>
                  <a:tailEnd type="none" w="sm" len="sm"/>
                </a:ln>
                <a:gradFill rotWithShape="0">
                  <a:gsLst>
                    <a:gs pos="0">
                      <a:srgbClr val="707070"/>
                    </a:gs>
                    <a:gs pos="50000">
                      <a:srgbClr val="FFFFFF"/>
                    </a:gs>
                    <a:gs pos="100000">
                      <a:srgbClr val="707070"/>
                    </a:gs>
                  </a:gsLst>
                  <a:lin ang="2700000" scaled="1"/>
                </a:gradFill>
                <a:latin typeface="Arial"/>
                <a:cs typeface="Arial"/>
              </a:rPr>
              <a:t>الوحي</a:t>
            </a:r>
          </a:p>
        </p:txBody>
      </p:sp>
      <p:sp>
        <p:nvSpPr>
          <p:cNvPr id="562180" name="WordArt 4">
            <a:hlinkClick r:id="" action="ppaction://noaction"/>
          </p:cNvPr>
          <p:cNvSpPr>
            <a:spLocks noChangeArrowheads="1" noChangeShapeType="1" noTextEdit="1"/>
          </p:cNvSpPr>
          <p:nvPr/>
        </p:nvSpPr>
        <p:spPr bwMode="auto">
          <a:xfrm>
            <a:off x="6000750" y="2743200"/>
            <a:ext cx="3143250" cy="7620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3600" kern="10" dirty="0">
                <a:ln w="9525">
                  <a:round/>
                  <a:headEnd type="none" w="sm" len="sm"/>
                  <a:tailEnd type="none" w="sm" len="sm"/>
                </a:ln>
                <a:gradFill rotWithShape="0">
                  <a:gsLst>
                    <a:gs pos="0">
                      <a:srgbClr val="707070"/>
                    </a:gs>
                    <a:gs pos="50000">
                      <a:srgbClr val="FFFFFF"/>
                    </a:gs>
                    <a:gs pos="100000">
                      <a:srgbClr val="707070"/>
                    </a:gs>
                  </a:gsLst>
                  <a:lin ang="2700000" scaled="1"/>
                </a:gradFill>
                <a:latin typeface="Arial"/>
                <a:cs typeface="Arial"/>
              </a:rPr>
              <a:t>الدعوة السرية في مكة</a:t>
            </a:r>
          </a:p>
        </p:txBody>
      </p:sp>
      <p:sp>
        <p:nvSpPr>
          <p:cNvPr id="562181" name="WordArt 5">
            <a:hlinkClick r:id="" action="ppaction://noaction"/>
          </p:cNvPr>
          <p:cNvSpPr>
            <a:spLocks noChangeArrowheads="1" noChangeShapeType="1" noTextEdit="1"/>
          </p:cNvSpPr>
          <p:nvPr/>
        </p:nvSpPr>
        <p:spPr bwMode="auto">
          <a:xfrm>
            <a:off x="6477000" y="4114800"/>
            <a:ext cx="1905000" cy="762000"/>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rtl="1"/>
            <a:r>
              <a:rPr lang="ar-EG" sz="3600" kern="10" dirty="0">
                <a:ln w="9525">
                  <a:round/>
                  <a:headEnd type="none" w="sm" len="sm"/>
                  <a:tailEnd type="none" w="sm" len="sm"/>
                </a:ln>
                <a:gradFill rotWithShape="0">
                  <a:gsLst>
                    <a:gs pos="0">
                      <a:srgbClr val="707070"/>
                    </a:gs>
                    <a:gs pos="50000">
                      <a:srgbClr val="FFFFFF"/>
                    </a:gs>
                    <a:gs pos="100000">
                      <a:srgbClr val="707070"/>
                    </a:gs>
                  </a:gsLst>
                  <a:lin ang="2700000" scaled="1"/>
                </a:gradFill>
                <a:latin typeface="Arial"/>
                <a:cs typeface="Arial"/>
              </a:rPr>
              <a:t>الدعوة العلنية</a:t>
            </a:r>
          </a:p>
        </p:txBody>
      </p:sp>
      <p:sp>
        <p:nvSpPr>
          <p:cNvPr id="562185" name="WordArt 9">
            <a:hlinkClick r:id="rId3" action="ppaction://hlinksldjump"/>
          </p:cNvPr>
          <p:cNvSpPr>
            <a:spLocks noChangeArrowheads="1" noChangeShapeType="1" noTextEdit="1"/>
          </p:cNvSpPr>
          <p:nvPr/>
        </p:nvSpPr>
        <p:spPr bwMode="auto">
          <a:xfrm>
            <a:off x="457200" y="2895600"/>
            <a:ext cx="3781425" cy="803275"/>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rtl="1"/>
            <a:r>
              <a:rPr lang="ar-EG" sz="3600" kern="10">
                <a:ln w="9525">
                  <a:round/>
                  <a:headEnd type="none" w="sm" len="sm"/>
                  <a:tailEnd type="none" w="sm" len="sm"/>
                </a:ln>
                <a:gradFill rotWithShape="0">
                  <a:gsLst>
                    <a:gs pos="0">
                      <a:srgbClr val="FFE701"/>
                    </a:gs>
                    <a:gs pos="100000">
                      <a:srgbClr val="FE3E02"/>
                    </a:gs>
                  </a:gsLst>
                  <a:lin ang="5400000" scaled="1"/>
                </a:gradFill>
                <a:latin typeface="Arial"/>
                <a:cs typeface="Arial"/>
              </a:rPr>
              <a:t>الإبتعاد عن ميدان الصراع</a:t>
            </a:r>
          </a:p>
        </p:txBody>
      </p:sp>
      <p:sp>
        <p:nvSpPr>
          <p:cNvPr id="562186" name="WordArt 10">
            <a:hlinkClick r:id="" action="ppaction://noaction"/>
          </p:cNvPr>
          <p:cNvSpPr>
            <a:spLocks noChangeArrowheads="1" noChangeShapeType="1" noTextEdit="1"/>
          </p:cNvSpPr>
          <p:nvPr/>
        </p:nvSpPr>
        <p:spPr bwMode="auto">
          <a:xfrm>
            <a:off x="228600" y="4191000"/>
            <a:ext cx="4267200" cy="803275"/>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rtl="1"/>
            <a:r>
              <a:rPr lang="ar-EG" sz="3600" kern="10" dirty="0">
                <a:ln w="9525">
                  <a:round/>
                  <a:headEnd type="none" w="sm" len="sm"/>
                  <a:tailEnd type="none" w="sm" len="sm"/>
                </a:ln>
                <a:gradFill rotWithShape="0">
                  <a:gsLst>
                    <a:gs pos="0">
                      <a:srgbClr val="FFE701"/>
                    </a:gs>
                    <a:gs pos="100000">
                      <a:srgbClr val="FE3E02"/>
                    </a:gs>
                  </a:gsLst>
                  <a:lin ang="5400000" scaled="1"/>
                </a:gradFill>
                <a:latin typeface="Arial"/>
                <a:cs typeface="Arial"/>
              </a:rPr>
              <a:t>عرض النبي نفسه على القبائل</a:t>
            </a:r>
          </a:p>
        </p:txBody>
      </p:sp>
      <p:sp>
        <p:nvSpPr>
          <p:cNvPr id="562187" name="WordArt 11">
            <a:hlinkClick r:id="rId4" action="ppaction://hlinksldjump"/>
          </p:cNvPr>
          <p:cNvSpPr>
            <a:spLocks noChangeArrowheads="1" noChangeShapeType="1" noTextEdit="1"/>
          </p:cNvSpPr>
          <p:nvPr/>
        </p:nvSpPr>
        <p:spPr bwMode="auto">
          <a:xfrm>
            <a:off x="762000" y="1676400"/>
            <a:ext cx="2686050" cy="803275"/>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rtl="1"/>
            <a:r>
              <a:rPr lang="ar-EG" sz="3600" kern="10" dirty="0">
                <a:ln w="9525">
                  <a:round/>
                  <a:headEnd type="none" w="sm" len="sm"/>
                  <a:tailEnd type="none" w="sm" len="sm"/>
                </a:ln>
                <a:gradFill rotWithShape="0">
                  <a:gsLst>
                    <a:gs pos="0">
                      <a:srgbClr val="FFE701"/>
                    </a:gs>
                    <a:gs pos="100000">
                      <a:srgbClr val="FE3E02"/>
                    </a:gs>
                  </a:gsLst>
                  <a:lin ang="5400000" scaled="1"/>
                </a:gradFill>
                <a:latin typeface="Arial"/>
                <a:cs typeface="Arial"/>
              </a:rPr>
              <a:t>الإيذاء على صوره</a:t>
            </a:r>
          </a:p>
        </p:txBody>
      </p:sp>
      <p:sp>
        <p:nvSpPr>
          <p:cNvPr id="562188" name="WordArt 12">
            <a:hlinkClick r:id="rId5" action="ppaction://hlinksldjump"/>
          </p:cNvPr>
          <p:cNvSpPr>
            <a:spLocks noChangeArrowheads="1" noChangeShapeType="1" noTextEdit="1"/>
          </p:cNvSpPr>
          <p:nvPr/>
        </p:nvSpPr>
        <p:spPr bwMode="auto">
          <a:xfrm>
            <a:off x="3962400" y="457200"/>
            <a:ext cx="1924050" cy="698500"/>
          </a:xfrm>
          <a:prstGeom prst="rect">
            <a:avLst/>
          </a:prstGeom>
        </p:spPr>
        <p:txBody>
          <a:bodyPr wrap="none" fromWordArt="1">
            <a:prstTxWarp prst="textTriangle">
              <a:avLst>
                <a:gd name="adj" fmla="val 50000"/>
              </a:avLst>
            </a:prstTxWarp>
            <a:scene3d>
              <a:camera prst="legacyObliqueTopLeft"/>
              <a:lightRig rig="legacyNormal3" dir="r"/>
            </a:scene3d>
            <a:sp3d extrusionH="201600" prstMaterial="legacyMatte">
              <a:extrusionClr>
                <a:srgbClr val="0066CC"/>
              </a:extrusionClr>
            </a:sp3d>
          </a:bodyPr>
          <a:lstStyle/>
          <a:p>
            <a:pPr algn="ctr" rtl="1"/>
            <a:r>
              <a:rPr lang="ar-EG" sz="3600" kern="10" dirty="0">
                <a:ln w="9525">
                  <a:round/>
                  <a:headEnd type="none" w="sm" len="sm"/>
                  <a:tailEnd type="none" w="sm" len="sm"/>
                </a:ln>
                <a:gradFill rotWithShape="0">
                  <a:gsLst>
                    <a:gs pos="0">
                      <a:srgbClr val="FFFFCC"/>
                    </a:gs>
                    <a:gs pos="100000">
                      <a:srgbClr val="FF9999"/>
                    </a:gs>
                  </a:gsLst>
                  <a:lin ang="5400000" scaled="1"/>
                </a:gradFill>
                <a:latin typeface="Arial"/>
                <a:cs typeface="Arial"/>
              </a:rPr>
              <a:t>مدخل إلى السيرة</a:t>
            </a:r>
          </a:p>
        </p:txBody>
      </p:sp>
      <p:sp>
        <p:nvSpPr>
          <p:cNvPr id="562189" name="WordArt 13">
            <a:hlinkClick r:id="rId6"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71472" y="928670"/>
            <a:ext cx="7929618" cy="571504"/>
          </a:xfrm>
        </p:spPr>
        <p:txBody>
          <a:bodyPr/>
          <a:lstStyle/>
          <a:p>
            <a:r>
              <a:rPr lang="ar-SA" dirty="0" smtClean="0"/>
              <a:t>أهداف دراسة فقه السيرة النبوية</a:t>
            </a:r>
            <a:br>
              <a:rPr lang="ar-SA" dirty="0" smtClean="0"/>
            </a:br>
            <a:r>
              <a:rPr lang="ar-SA" dirty="0" smtClean="0"/>
              <a:t/>
            </a:r>
            <a:br>
              <a:rPr lang="ar-SA" dirty="0" smtClean="0"/>
            </a:br>
            <a:endParaRPr lang="ar-SA" dirty="0"/>
          </a:p>
        </p:txBody>
      </p:sp>
      <p:sp>
        <p:nvSpPr>
          <p:cNvPr id="3" name="مربع نص 2"/>
          <p:cNvSpPr txBox="1"/>
          <p:nvPr/>
        </p:nvSpPr>
        <p:spPr>
          <a:xfrm>
            <a:off x="285720" y="1571612"/>
            <a:ext cx="8072494" cy="5262979"/>
          </a:xfrm>
          <a:prstGeom prst="rect">
            <a:avLst/>
          </a:prstGeom>
          <a:noFill/>
        </p:spPr>
        <p:txBody>
          <a:bodyPr wrap="square" rtlCol="1">
            <a:spAutoFit/>
          </a:bodyPr>
          <a:lstStyle/>
          <a:p>
            <a:pPr algn="r"/>
            <a:r>
              <a:rPr lang="ar-SA" dirty="0" smtClean="0">
                <a:solidFill>
                  <a:schemeClr val="accent3"/>
                </a:solidFill>
              </a:rPr>
              <a:t>1- </a:t>
            </a:r>
            <a:r>
              <a:rPr lang="ar-SA" b="1" dirty="0" smtClean="0">
                <a:solidFill>
                  <a:schemeClr val="accent3"/>
                </a:solidFill>
              </a:rPr>
              <a:t>أن يقف الدارس للسيرة النبوية على التطبيق العملي من قبل الرسول صلى الله .عليه وسلك وأصحابه رصى الله عنهم.</a:t>
            </a:r>
          </a:p>
          <a:p>
            <a:pPr algn="r"/>
            <a:r>
              <a:rPr lang="ar-SA" b="1" dirty="0" smtClean="0">
                <a:solidFill>
                  <a:schemeClr val="accent3"/>
                </a:solidFill>
              </a:rPr>
              <a:t>2-أن الاقتداء برسول الله صلى الله عيه وسلم يقتضي معرفة شمائله ودلائل نبوته , يقول الله عزوجل في هذا</a:t>
            </a:r>
            <a:endParaRPr lang="ar-SA" b="1" dirty="0" smtClean="0"/>
          </a:p>
          <a:p>
            <a:pPr algn="r"/>
            <a:r>
              <a:rPr lang="ar-SA" b="1" dirty="0" smtClean="0">
                <a:solidFill>
                  <a:schemeClr val="accent3"/>
                </a:solidFill>
              </a:rPr>
              <a:t>َلقد كَانَ لَكُمْ فِي رَسُولِ اللَّهِ أُسْوَةٌ حَسَنَةٌ لِمَنْ كَانَ يَرْجُو اللَّهَ وَالْيَوْمَ الْآخِرَ وَذَكَرَ اللَّهَ </a:t>
            </a:r>
            <a:endParaRPr lang="en-US" b="1" dirty="0" smtClean="0">
              <a:solidFill>
                <a:schemeClr val="accent3"/>
              </a:solidFill>
            </a:endParaRPr>
          </a:p>
          <a:p>
            <a:pPr algn="r"/>
            <a:r>
              <a:rPr lang="ar-SA" b="1" dirty="0" smtClean="0">
                <a:solidFill>
                  <a:schemeClr val="accent3"/>
                </a:solidFill>
              </a:rPr>
              <a:t>كَثِيراً)(الأحزاب: من الآية.21.</a:t>
            </a:r>
          </a:p>
          <a:p>
            <a:pPr algn="r"/>
            <a:r>
              <a:rPr lang="ar-SA" b="1" dirty="0" smtClean="0">
                <a:solidFill>
                  <a:schemeClr val="accent3"/>
                </a:solidFill>
              </a:rPr>
              <a:t>قُلْ إِنْ كُنْتُمْ تُحِبُّونَ اللَّهَ فَاتَّبِعُونِي يُحْبِبْكُمُ اللَّهُ وَيَغْفِرْ لَكُمْ ذُنُوبَكُمْ وَاللَّهُ غَفُورٌ رَحِيمٌ)(آل عمران:31</a:t>
            </a:r>
            <a:r>
              <a:rPr lang="ar-SA" b="1" dirty="0" smtClean="0">
                <a:solidFill>
                  <a:schemeClr val="accent3"/>
                </a:solidFill>
              </a:rPr>
              <a:t>)). </a:t>
            </a:r>
          </a:p>
          <a:p>
            <a:pPr algn="r"/>
            <a:r>
              <a:rPr lang="ar-SA" b="1" dirty="0" smtClean="0">
                <a:solidFill>
                  <a:schemeClr val="accent3"/>
                </a:solidFill>
              </a:rPr>
              <a:t>3-أن معرفة ما حفلت </a:t>
            </a:r>
            <a:r>
              <a:rPr lang="ar-SA" b="1" dirty="0" err="1" smtClean="0">
                <a:solidFill>
                  <a:schemeClr val="accent3"/>
                </a:solidFill>
              </a:rPr>
              <a:t>به</a:t>
            </a:r>
            <a:r>
              <a:rPr lang="ar-SA" b="1" dirty="0" smtClean="0">
                <a:solidFill>
                  <a:schemeClr val="accent3"/>
                </a:solidFill>
              </a:rPr>
              <a:t> السيرة النبوية من مواقف إيمانية عقدية وقفها رسول الله صلى الله عليه وسلم وأصحابه لإعلاء كلمة الله تقوي من عزائم المؤمنين السائرين على درب الرسول صلى الله عليه وسلم وتثبتهم للدفاع عن الدين الحق , وتقذف في قلوبهم الطمأنينة .</a:t>
            </a:r>
          </a:p>
          <a:p>
            <a:pPr algn="r"/>
            <a:r>
              <a:rPr lang="ar-SA" b="1" dirty="0" smtClean="0">
                <a:solidFill>
                  <a:schemeClr val="accent3"/>
                </a:solidFill>
              </a:rPr>
              <a:t>4- أن السيرة النبوية هي المثل الأعلى للإنسان شبه الكامل – والكمال لله –في جميع </a:t>
            </a:r>
            <a:r>
              <a:rPr lang="ar-SA" dirty="0" smtClean="0">
                <a:solidFill>
                  <a:schemeClr val="accent3"/>
                </a:solidFill>
              </a:rPr>
              <a:t>الجوانب</a:t>
            </a:r>
            <a:endParaRPr lang="ar-SA" dirty="0">
              <a:solidFill>
                <a:schemeClr val="accent3"/>
              </a:solidFill>
            </a:endParaRPr>
          </a:p>
        </p:txBody>
      </p:sp>
    </p:spTree>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428596" y="571480"/>
            <a:ext cx="8215370" cy="6124754"/>
          </a:xfrm>
          <a:prstGeom prst="rect">
            <a:avLst/>
          </a:prstGeom>
          <a:noFill/>
        </p:spPr>
        <p:txBody>
          <a:bodyPr wrap="square" rtlCol="1">
            <a:spAutoFit/>
          </a:bodyPr>
          <a:lstStyle/>
          <a:p>
            <a:pPr algn="r"/>
            <a:r>
              <a:rPr lang="ar-SA" sz="3200" dirty="0" smtClean="0">
                <a:solidFill>
                  <a:schemeClr val="accent3"/>
                </a:solidFill>
              </a:rPr>
              <a:t>5</a:t>
            </a:r>
            <a:r>
              <a:rPr lang="ar-SA" sz="3200" b="1" dirty="0" smtClean="0">
                <a:solidFill>
                  <a:schemeClr val="accent3"/>
                </a:solidFill>
              </a:rPr>
              <a:t>-أن يجد المرء في السيرة النبوية مايعينه على فهم كتاب الله – عزوجل – في جميع الجوانب , ففي السيرة بيان لأسباب نزول القرآن الكريم . </a:t>
            </a:r>
          </a:p>
          <a:p>
            <a:pPr algn="r"/>
            <a:r>
              <a:rPr lang="ar-SA" sz="3200" b="1" dirty="0" smtClean="0">
                <a:solidFill>
                  <a:schemeClr val="accent3"/>
                </a:solidFill>
              </a:rPr>
              <a:t>6- أن يحصل دارس السيرة النبوية على قدر كبير من المعارف الصحيحة في علوم الإسلام المختلفة : من عقيدة وشريعة وأخلاق وتفسير وحديث وسياسة ودعوة واجتماع .....</a:t>
            </a:r>
            <a:r>
              <a:rPr lang="ar-SA" sz="3200" b="1" dirty="0" err="1" smtClean="0">
                <a:solidFill>
                  <a:schemeClr val="accent3"/>
                </a:solidFill>
              </a:rPr>
              <a:t>إلخ</a:t>
            </a:r>
            <a:r>
              <a:rPr lang="ar-SA" sz="3200" b="1" dirty="0" smtClean="0">
                <a:solidFill>
                  <a:schemeClr val="accent3"/>
                </a:solidFill>
              </a:rPr>
              <a:t> .</a:t>
            </a:r>
          </a:p>
          <a:p>
            <a:pPr algn="r"/>
            <a:r>
              <a:rPr lang="ar-SA" sz="3200" b="1" dirty="0" smtClean="0">
                <a:solidFill>
                  <a:schemeClr val="accent3"/>
                </a:solidFill>
              </a:rPr>
              <a:t>7- أن يتعرف الدارس للسيرة النبوية على تطور الدعوة </a:t>
            </a:r>
            <a:r>
              <a:rPr lang="ar-SA" b="1" dirty="0" smtClean="0">
                <a:solidFill>
                  <a:schemeClr val="accent3"/>
                </a:solidFill>
              </a:rPr>
              <a:t>الإسلامية , وما كابده الرسول صلى الله عليه وسلم وأصحابه لإعلاء كلمة الله عزوجل وما واجهه هو وأصحابه رصي الله عنهم من مشكلات , وكيفية التصرف في تذليل تلك العقبات , </a:t>
            </a:r>
            <a:r>
              <a:rPr lang="ar-SA" sz="3200" b="1" dirty="0" smtClean="0">
                <a:solidFill>
                  <a:schemeClr val="accent3"/>
                </a:solidFill>
              </a:rPr>
              <a:t>وحل تلك المشكلات . </a:t>
            </a:r>
          </a:p>
          <a:p>
            <a:pPr algn="r"/>
            <a:r>
              <a:rPr lang="ar-SA" b="1" dirty="0" smtClean="0">
                <a:solidFill>
                  <a:schemeClr val="accent3"/>
                </a:solidFill>
              </a:rPr>
              <a:t>8- أن يقف الدارس المحقق على الروايات الصحيحة التي يمكن الاحتجاج </a:t>
            </a:r>
            <a:r>
              <a:rPr lang="ar-SA" b="1" dirty="0" err="1" smtClean="0">
                <a:solidFill>
                  <a:schemeClr val="accent3"/>
                </a:solidFill>
              </a:rPr>
              <a:t>بها</a:t>
            </a:r>
            <a:r>
              <a:rPr lang="ar-SA" b="1" dirty="0" smtClean="0">
                <a:solidFill>
                  <a:schemeClr val="accent3"/>
                </a:solidFill>
              </a:rPr>
              <a:t> في مجالات الدراسات الإسلامية المختلفة وهو </a:t>
            </a:r>
            <a:r>
              <a:rPr lang="ar-SA" sz="3200" b="1" dirty="0" smtClean="0">
                <a:solidFill>
                  <a:schemeClr val="accent3"/>
                </a:solidFill>
              </a:rPr>
              <a:t>مطلب ملح جدا لطلاب العلم </a:t>
            </a:r>
            <a:r>
              <a:rPr lang="ar-SA" sz="3200" dirty="0" smtClean="0">
                <a:solidFill>
                  <a:schemeClr val="accent3"/>
                </a:solidFill>
              </a:rPr>
              <a:t>الأصيل .</a:t>
            </a:r>
            <a:endParaRPr lang="ar-SA" sz="3200" dirty="0">
              <a:solidFill>
                <a:schemeClr val="accent3"/>
              </a:solidFill>
            </a:endParaRPr>
          </a:p>
        </p:txBody>
      </p:sp>
    </p:spTree>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467544" y="0"/>
            <a:ext cx="8244408" cy="707886"/>
          </a:xfrm>
          <a:prstGeom prst="rect">
            <a:avLst/>
          </a:prstGeom>
          <a:noFill/>
        </p:spPr>
        <p:txBody>
          <a:bodyPr wrap="square" rtlCol="1">
            <a:spAutoFit/>
          </a:bodyPr>
          <a:lstStyle/>
          <a:p>
            <a:pPr algn="r"/>
            <a:r>
              <a:rPr lang="ar-SA" sz="4000" b="1" dirty="0" smtClean="0">
                <a:solidFill>
                  <a:srgbClr val="0000FF"/>
                </a:solidFill>
              </a:rPr>
              <a:t>حالة العالم حين بعث محمد صلى الله عليه وسلم</a:t>
            </a:r>
            <a:r>
              <a:rPr lang="ar-SA" sz="4000" dirty="0" smtClean="0">
                <a:solidFill>
                  <a:srgbClr val="0000FF"/>
                </a:solidFill>
              </a:rPr>
              <a:t> </a:t>
            </a:r>
            <a:endParaRPr lang="ar-SA" sz="4000" dirty="0">
              <a:solidFill>
                <a:srgbClr val="0000FF"/>
              </a:solidFill>
            </a:endParaRPr>
          </a:p>
        </p:txBody>
      </p:sp>
      <p:sp>
        <p:nvSpPr>
          <p:cNvPr id="3" name="مربع نص 2"/>
          <p:cNvSpPr txBox="1"/>
          <p:nvPr/>
        </p:nvSpPr>
        <p:spPr>
          <a:xfrm>
            <a:off x="251520" y="610136"/>
            <a:ext cx="8496944" cy="6247864"/>
          </a:xfrm>
          <a:prstGeom prst="rect">
            <a:avLst/>
          </a:prstGeom>
          <a:noFill/>
        </p:spPr>
        <p:txBody>
          <a:bodyPr wrap="square" rtlCol="1">
            <a:spAutoFit/>
          </a:bodyPr>
          <a:lstStyle/>
          <a:p>
            <a:pPr algn="just" rtl="1"/>
            <a:r>
              <a:rPr lang="ar-SA" sz="4000" dirty="0" smtClean="0">
                <a:solidFill>
                  <a:schemeClr val="accent3"/>
                </a:solidFill>
              </a:rPr>
              <a:t>لقد عاشت البشرية في ظلام من الجاهلية في </a:t>
            </a:r>
            <a:r>
              <a:rPr lang="ar-SA" sz="4000" smtClean="0">
                <a:solidFill>
                  <a:schemeClr val="accent3"/>
                </a:solidFill>
              </a:rPr>
              <a:t>القرنين السادس </a:t>
            </a:r>
            <a:r>
              <a:rPr lang="ar-SA" sz="4000" dirty="0" smtClean="0">
                <a:solidFill>
                  <a:schemeClr val="accent3"/>
                </a:solidFill>
              </a:rPr>
              <a:t>والسابع الميلاديين ، اذ سادت الوثنيات والخرافات والعصبيات والقبليات والطبقيات والمفاسد الاجتماعية والسياسية ، وحرفت معظم الأفكار الاصلاحية السليمة ، سواء التي جاء بها انبياء الله المرسلون ، أو الحكماء الذين استقامت فطرهم عن الحق . وقد عبر الرسول صلى الله عليه وسلم عن هذه الحقيقة في قوله : ” ان الله نظر الى اهل الأرض  فمقتهم ، عربهم وعجمهم جميعا الا بقايا من أهل الكتاب ” رواه مسلم  </a:t>
            </a:r>
            <a:endParaRPr lang="ar-SA" sz="4000" dirty="0">
              <a:solidFill>
                <a:schemeClr val="accent3"/>
              </a:solidFill>
            </a:endParaRPr>
          </a:p>
        </p:txBody>
      </p:sp>
    </p:spTree>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0" y="260648"/>
            <a:ext cx="9144000" cy="1200329"/>
          </a:xfrm>
          <a:prstGeom prst="rect">
            <a:avLst/>
          </a:prstGeom>
          <a:noFill/>
        </p:spPr>
        <p:txBody>
          <a:bodyPr wrap="square" rtlCol="1">
            <a:spAutoFit/>
          </a:bodyPr>
          <a:lstStyle/>
          <a:p>
            <a:pPr algn="ctr"/>
            <a:r>
              <a:rPr lang="ar-SA" sz="3600" b="1" dirty="0" smtClean="0">
                <a:solidFill>
                  <a:srgbClr val="0000FF"/>
                </a:solidFill>
              </a:rPr>
              <a:t>رسالة النبي صلى الله عليه وسلم وما تضمنته من أسس ومعايير</a:t>
            </a:r>
            <a:endParaRPr lang="ar-SA" sz="3600" b="1" dirty="0">
              <a:solidFill>
                <a:srgbClr val="0000FF"/>
              </a:solidFill>
            </a:endParaRPr>
          </a:p>
        </p:txBody>
      </p:sp>
      <p:sp>
        <p:nvSpPr>
          <p:cNvPr id="3" name="مربع نص 2"/>
          <p:cNvSpPr txBox="1"/>
          <p:nvPr/>
        </p:nvSpPr>
        <p:spPr>
          <a:xfrm>
            <a:off x="0" y="1785926"/>
            <a:ext cx="9144000" cy="4647426"/>
          </a:xfrm>
          <a:prstGeom prst="rect">
            <a:avLst/>
          </a:prstGeom>
          <a:noFill/>
        </p:spPr>
        <p:txBody>
          <a:bodyPr wrap="square" rtlCol="1">
            <a:spAutoFit/>
          </a:bodyPr>
          <a:lstStyle/>
          <a:p>
            <a:pPr algn="r"/>
            <a:r>
              <a:rPr lang="ar-SA" sz="3200" b="1" dirty="0" smtClean="0">
                <a:solidFill>
                  <a:schemeClr val="accent3"/>
                </a:solidFill>
              </a:rPr>
              <a:t>العوامل الرئيسية في بناء الحضارة الإنسانية </a:t>
            </a:r>
          </a:p>
          <a:p>
            <a:pPr algn="r"/>
            <a:r>
              <a:rPr lang="ar-SA" sz="3200" b="1" dirty="0" smtClean="0">
                <a:solidFill>
                  <a:srgbClr val="0000FF"/>
                </a:solidFill>
              </a:rPr>
              <a:t>1- في الجزيرة العربية</a:t>
            </a:r>
          </a:p>
          <a:p>
            <a:pPr algn="r"/>
            <a:r>
              <a:rPr lang="ar-SA" sz="3200" b="1" dirty="0" smtClean="0">
                <a:solidFill>
                  <a:srgbClr val="FFFF00"/>
                </a:solidFill>
              </a:rPr>
              <a:t>أولا : الحالة السياسية </a:t>
            </a:r>
            <a:r>
              <a:rPr lang="ar-SA" sz="3200" b="1" dirty="0" smtClean="0">
                <a:solidFill>
                  <a:schemeClr val="accent3"/>
                </a:solidFill>
              </a:rPr>
              <a:t>:</a:t>
            </a:r>
          </a:p>
          <a:p>
            <a:pPr algn="r"/>
            <a:r>
              <a:rPr lang="ar-SA" sz="3200" b="1" dirty="0" smtClean="0">
                <a:solidFill>
                  <a:schemeClr val="accent3"/>
                </a:solidFill>
              </a:rPr>
              <a:t> </a:t>
            </a:r>
            <a:r>
              <a:rPr lang="ar-SA" sz="3200" b="1" dirty="0" smtClean="0">
                <a:solidFill>
                  <a:srgbClr val="00CC00"/>
                </a:solidFill>
              </a:rPr>
              <a:t>أ- الملك باليمن </a:t>
            </a:r>
            <a:r>
              <a:rPr lang="ar-SA" sz="3200" b="1" dirty="0" smtClean="0">
                <a:solidFill>
                  <a:schemeClr val="accent3"/>
                </a:solidFill>
              </a:rPr>
              <a:t>:                                                 </a:t>
            </a:r>
          </a:p>
          <a:p>
            <a:pPr algn="r"/>
            <a:r>
              <a:rPr lang="ar-SA" sz="3200" b="1" dirty="0" smtClean="0">
                <a:solidFill>
                  <a:schemeClr val="accent3"/>
                </a:solidFill>
              </a:rPr>
              <a:t>   إن من أقدم الشعوب التي عرفت باليمن من العرب العاربة قوم سباْ الذين ورد ذكرهم في القرآن الكريم , ويبدأ ازدهار حضارتهم ونفوز سلطانهم بأحد عشر قرنا . وفي سنة ثلاثمائة للميلاد غلبت علي ملكهم قبيلة حمير , ثم بدأت اليمن في طور </a:t>
            </a:r>
            <a:r>
              <a:rPr lang="ar-SA" sz="3600" b="1" dirty="0" smtClean="0">
                <a:solidFill>
                  <a:schemeClr val="accent3"/>
                </a:solidFill>
              </a:rPr>
              <a:t>الانحطاط , </a:t>
            </a:r>
            <a:endParaRPr lang="en-US" sz="3600" b="1" dirty="0" smtClean="0">
              <a:solidFill>
                <a:schemeClr val="accent3"/>
              </a:solidFill>
            </a:endParaRPr>
          </a:p>
          <a:p>
            <a:pPr algn="r"/>
            <a:r>
              <a:rPr lang="ar-SA" sz="3600" b="1" dirty="0" smtClean="0">
                <a:solidFill>
                  <a:schemeClr val="accent3"/>
                </a:solidFill>
              </a:rPr>
              <a:t>وأخذت القبائل </a:t>
            </a:r>
            <a:r>
              <a:rPr lang="ar-SA" sz="3600" b="1" dirty="0" err="1" smtClean="0">
                <a:solidFill>
                  <a:schemeClr val="accent3"/>
                </a:solidFill>
              </a:rPr>
              <a:t>القحطانية</a:t>
            </a:r>
            <a:r>
              <a:rPr lang="ar-SA" sz="3600" b="1" dirty="0" smtClean="0">
                <a:solidFill>
                  <a:schemeClr val="accent3"/>
                </a:solidFill>
              </a:rPr>
              <a:t> في الهجرة إلى البلاد المختلفة </a:t>
            </a:r>
            <a:r>
              <a:rPr lang="ar-SA" sz="3200" b="1" dirty="0" smtClean="0">
                <a:solidFill>
                  <a:schemeClr val="accent3"/>
                </a:solidFill>
              </a:rPr>
              <a:t>.</a:t>
            </a:r>
          </a:p>
        </p:txBody>
      </p:sp>
    </p:spTree>
  </p:cSld>
  <p:clrMapOvr>
    <a:masterClrMapping/>
  </p:clrMapOvr>
  <p:transition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ربع نص 9"/>
          <p:cNvSpPr txBox="1"/>
          <p:nvPr/>
        </p:nvSpPr>
        <p:spPr>
          <a:xfrm>
            <a:off x="357158" y="357166"/>
            <a:ext cx="8572560" cy="5632311"/>
          </a:xfrm>
          <a:prstGeom prst="rect">
            <a:avLst/>
          </a:prstGeom>
          <a:noFill/>
        </p:spPr>
        <p:txBody>
          <a:bodyPr wrap="square" rtlCol="1">
            <a:spAutoFit/>
          </a:bodyPr>
          <a:lstStyle/>
          <a:p>
            <a:pPr algn="r"/>
            <a:r>
              <a:rPr lang="ar-SA" sz="4000" b="1" dirty="0" smtClean="0">
                <a:solidFill>
                  <a:schemeClr val="accent3"/>
                </a:solidFill>
              </a:rPr>
              <a:t>وتوالت عليهم الاضطرابات والحروب الأهلية في </a:t>
            </a:r>
            <a:r>
              <a:rPr lang="ar-SA" sz="4000" b="1" dirty="0" err="1" smtClean="0">
                <a:solidFill>
                  <a:schemeClr val="accent3"/>
                </a:solidFill>
              </a:rPr>
              <a:t>المئتين</a:t>
            </a:r>
            <a:r>
              <a:rPr lang="ar-SA" sz="4000" b="1" dirty="0" smtClean="0">
                <a:solidFill>
                  <a:schemeClr val="accent3"/>
                </a:solidFill>
              </a:rPr>
              <a:t> والسبعين سنة التي سبقت دخول الإسلام اليمن ’ مما أتاح للأجانب القضاء على استقلالهم .</a:t>
            </a:r>
          </a:p>
          <a:p>
            <a:pPr algn="r"/>
            <a:r>
              <a:rPr lang="ar-SA" sz="4000" b="1" dirty="0" smtClean="0">
                <a:solidFill>
                  <a:schemeClr val="accent3"/>
                </a:solidFill>
              </a:rPr>
              <a:t>فدخلت الرومان عدن ’ وبمعونتهم احتلت الأحباش اليمن لأول مرة سنة 340م , مستغلين التنافس بين قبيلتي </a:t>
            </a:r>
            <a:r>
              <a:rPr lang="ar-SA" sz="4000" b="1" dirty="0" err="1" smtClean="0">
                <a:solidFill>
                  <a:schemeClr val="accent3"/>
                </a:solidFill>
              </a:rPr>
              <a:t>همدان</a:t>
            </a:r>
            <a:r>
              <a:rPr lang="ar-SA" sz="4000" b="1" dirty="0" smtClean="0">
                <a:solidFill>
                  <a:schemeClr val="accent3"/>
                </a:solidFill>
              </a:rPr>
              <a:t> وحمير , واستمر احتلالهم إلى سنة 378م ,ثم نالت اليمن استقلالها , ولكن سلط الله عليهم سيل العرم سنة 450م </a:t>
            </a:r>
            <a:r>
              <a:rPr lang="ar-SA" sz="4000" b="1" dirty="0" err="1" smtClean="0">
                <a:solidFill>
                  <a:schemeClr val="accent3"/>
                </a:solidFill>
              </a:rPr>
              <a:t>او</a:t>
            </a:r>
            <a:r>
              <a:rPr lang="ar-SA" sz="4000" b="1" dirty="0" smtClean="0">
                <a:solidFill>
                  <a:schemeClr val="accent3"/>
                </a:solidFill>
              </a:rPr>
              <a:t> 451م فهدم سد مأرب الذي جعله الله مصدر نعمة ورخاء لهم .</a:t>
            </a:r>
            <a:endParaRPr lang="ar-SA" sz="4000" b="1" dirty="0">
              <a:solidFill>
                <a:schemeClr val="accent3"/>
              </a:solidFill>
            </a:endParaRPr>
          </a:p>
        </p:txBody>
      </p:sp>
    </p:spTree>
  </p:cSld>
  <p:clrMapOvr>
    <a:masterClrMapping/>
  </p:clrMapOvr>
  <p:transition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323528" y="214290"/>
            <a:ext cx="8643966" cy="6555641"/>
          </a:xfrm>
          <a:prstGeom prst="rect">
            <a:avLst/>
          </a:prstGeom>
          <a:noFill/>
        </p:spPr>
        <p:txBody>
          <a:bodyPr wrap="square" rtlCol="1">
            <a:spAutoFit/>
          </a:bodyPr>
          <a:lstStyle/>
          <a:p>
            <a:pPr algn="r"/>
            <a:r>
              <a:rPr lang="ar-SA" sz="3200" b="1" dirty="0" smtClean="0">
                <a:solidFill>
                  <a:schemeClr val="accent3"/>
                </a:solidFill>
              </a:rPr>
              <a:t>ب-  </a:t>
            </a:r>
            <a:r>
              <a:rPr lang="ar-SA" sz="3600" b="1" dirty="0" smtClean="0">
                <a:solidFill>
                  <a:srgbClr val="00CC00"/>
                </a:solidFill>
              </a:rPr>
              <a:t>الملك </a:t>
            </a:r>
            <a:r>
              <a:rPr lang="ar-SA" sz="3600" b="1" dirty="0" smtClean="0">
                <a:solidFill>
                  <a:srgbClr val="00CC00"/>
                </a:solidFill>
              </a:rPr>
              <a:t>بالحيرة </a:t>
            </a:r>
            <a:r>
              <a:rPr lang="ar-SA" sz="3200" b="1" dirty="0" smtClean="0">
                <a:solidFill>
                  <a:schemeClr val="accent3"/>
                </a:solidFill>
              </a:rPr>
              <a:t>.</a:t>
            </a:r>
          </a:p>
          <a:p>
            <a:pPr algn="r"/>
            <a:r>
              <a:rPr lang="ar-SA" sz="3200" b="1" dirty="0" smtClean="0">
                <a:solidFill>
                  <a:schemeClr val="accent3"/>
                </a:solidFill>
              </a:rPr>
              <a:t>: </a:t>
            </a:r>
            <a:r>
              <a:rPr lang="ar-SA" sz="3200" b="1" dirty="0" smtClean="0">
                <a:solidFill>
                  <a:schemeClr val="accent3"/>
                </a:solidFill>
              </a:rPr>
              <a:t>حكمت الفرس العراق وما جاورها منذ أن جمع شملهم </a:t>
            </a:r>
            <a:r>
              <a:rPr lang="ar-SA" sz="3200" b="1" dirty="0" err="1" smtClean="0">
                <a:solidFill>
                  <a:schemeClr val="accent3"/>
                </a:solidFill>
              </a:rPr>
              <a:t>قورش</a:t>
            </a:r>
            <a:r>
              <a:rPr lang="ar-SA" sz="3200" b="1" dirty="0" smtClean="0">
                <a:solidFill>
                  <a:schemeClr val="accent3"/>
                </a:solidFill>
              </a:rPr>
              <a:t> الكبير (557 -529 </a:t>
            </a:r>
            <a:r>
              <a:rPr lang="ar-SA" sz="3200" b="1" dirty="0" err="1" smtClean="0">
                <a:solidFill>
                  <a:schemeClr val="accent3"/>
                </a:solidFill>
              </a:rPr>
              <a:t>ق</a:t>
            </a:r>
            <a:r>
              <a:rPr lang="ar-SA" sz="3200" b="1" dirty="0" smtClean="0">
                <a:solidFill>
                  <a:schemeClr val="accent3"/>
                </a:solidFill>
              </a:rPr>
              <a:t>.م ) ثم فرق شملهم </a:t>
            </a:r>
            <a:r>
              <a:rPr lang="ar-SA" sz="3200" b="1" dirty="0" err="1" smtClean="0">
                <a:solidFill>
                  <a:schemeClr val="accent3"/>
                </a:solidFill>
              </a:rPr>
              <a:t>الإسكندر</a:t>
            </a:r>
            <a:r>
              <a:rPr lang="ar-SA" sz="3200" b="1" dirty="0" smtClean="0">
                <a:solidFill>
                  <a:schemeClr val="accent3"/>
                </a:solidFill>
              </a:rPr>
              <a:t> المقدوني سنة 326ق.م عندما هزم ملكهم دارا الأول , ودخلت البلاد في حكم الطوائف إلى سنة 330م. وفي عهد هؤلاء الملوك هاجر </a:t>
            </a:r>
            <a:r>
              <a:rPr lang="ar-SA" sz="3200" b="1" dirty="0" err="1" smtClean="0">
                <a:solidFill>
                  <a:schemeClr val="accent3"/>
                </a:solidFill>
              </a:rPr>
              <a:t>القحطانيون</a:t>
            </a:r>
            <a:r>
              <a:rPr lang="ar-SA" sz="3200" b="1" dirty="0" smtClean="0">
                <a:solidFill>
                  <a:schemeClr val="accent3"/>
                </a:solidFill>
              </a:rPr>
              <a:t>  وسكنوا جزاءا من ريف العراق , ثم لحقهم من هاجر من العدنانيين , فزاحموهم حتى سكنوا جزءا من الجزيرة الفراتية . </a:t>
            </a:r>
          </a:p>
          <a:p>
            <a:pPr algn="r"/>
            <a:r>
              <a:rPr lang="ar-SA" sz="3200" b="1" dirty="0" smtClean="0">
                <a:solidFill>
                  <a:schemeClr val="accent3"/>
                </a:solidFill>
              </a:rPr>
              <a:t>واشتهر من ملوك الحيرة </a:t>
            </a:r>
            <a:r>
              <a:rPr lang="ar-SA" sz="3200" b="1" dirty="0" err="1" smtClean="0">
                <a:solidFill>
                  <a:schemeClr val="accent3"/>
                </a:solidFill>
              </a:rPr>
              <a:t>النعمان</a:t>
            </a:r>
            <a:r>
              <a:rPr lang="ar-SA" sz="3200" b="1" dirty="0" smtClean="0">
                <a:solidFill>
                  <a:schemeClr val="accent3"/>
                </a:solidFill>
              </a:rPr>
              <a:t> بن المنذر , وهو الذي خاض حربا ضد الفرس وهزم جيش الفرس في موقعة ذي قار , بعد ميلاد الرسول صلى الله عليه وسلم , وهو أول يوم انتصرت فيه العرب على العجم , وقيل : إن رسول الله صلى الله عليه وسلم قال عنه : ”هذا أول يوم انتصف العرب فيه من </a:t>
            </a:r>
            <a:r>
              <a:rPr lang="ar-SA" b="1" dirty="0" smtClean="0">
                <a:solidFill>
                  <a:schemeClr val="accent3"/>
                </a:solidFill>
              </a:rPr>
              <a:t>العجم , </a:t>
            </a:r>
            <a:r>
              <a:rPr lang="ar-SA" b="1" dirty="0" err="1" smtClean="0">
                <a:solidFill>
                  <a:schemeClr val="accent3"/>
                </a:solidFill>
              </a:rPr>
              <a:t>وبي</a:t>
            </a:r>
            <a:r>
              <a:rPr lang="ar-SA" b="1" dirty="0" smtClean="0">
                <a:solidFill>
                  <a:schemeClr val="accent3"/>
                </a:solidFill>
              </a:rPr>
              <a:t> نصروا ”</a:t>
            </a:r>
          </a:p>
        </p:txBody>
      </p:sp>
    </p:spTree>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0" y="214290"/>
            <a:ext cx="8929718" cy="6678751"/>
          </a:xfrm>
          <a:prstGeom prst="rect">
            <a:avLst/>
          </a:prstGeom>
          <a:noFill/>
        </p:spPr>
        <p:txBody>
          <a:bodyPr wrap="square" rtlCol="1">
            <a:spAutoFit/>
          </a:bodyPr>
          <a:lstStyle/>
          <a:p>
            <a:pPr algn="r"/>
            <a:r>
              <a:rPr lang="ar-SA" sz="3200" b="1" dirty="0" smtClean="0">
                <a:solidFill>
                  <a:srgbClr val="00CC00"/>
                </a:solidFill>
              </a:rPr>
              <a:t>ج- الملك بالشام  :</a:t>
            </a:r>
            <a:r>
              <a:rPr lang="ar-SA" sz="3200" b="1" dirty="0" smtClean="0">
                <a:solidFill>
                  <a:schemeClr val="accent3"/>
                </a:solidFill>
              </a:rPr>
              <a:t> </a:t>
            </a:r>
            <a:endParaRPr lang="ar-SA" sz="3600" b="1" dirty="0" smtClean="0">
              <a:solidFill>
                <a:schemeClr val="accent3"/>
              </a:solidFill>
            </a:endParaRPr>
          </a:p>
          <a:p>
            <a:pPr algn="r"/>
            <a:r>
              <a:rPr lang="ar-SA" sz="3600" b="1" dirty="0" smtClean="0">
                <a:solidFill>
                  <a:schemeClr val="accent3"/>
                </a:solidFill>
              </a:rPr>
              <a:t>في العهد الذي ماجت فيه العرب بهجرات القبائل سارت بطون من قضاعة إلى مشارف</a:t>
            </a:r>
            <a:r>
              <a:rPr lang="en-US" sz="3600" b="1" dirty="0" smtClean="0">
                <a:solidFill>
                  <a:schemeClr val="accent3"/>
                </a:solidFill>
              </a:rPr>
              <a:t>     </a:t>
            </a:r>
            <a:r>
              <a:rPr lang="ar-SA" sz="3600" b="1" dirty="0" smtClean="0">
                <a:solidFill>
                  <a:schemeClr val="accent3"/>
                </a:solidFill>
              </a:rPr>
              <a:t> </a:t>
            </a:r>
          </a:p>
          <a:p>
            <a:pPr algn="r"/>
            <a:r>
              <a:rPr lang="en-US" sz="3600" b="1" dirty="0" smtClean="0">
                <a:solidFill>
                  <a:schemeClr val="accent3"/>
                </a:solidFill>
              </a:rPr>
              <a:t> </a:t>
            </a:r>
            <a:r>
              <a:rPr lang="ar-SA" sz="3600" b="1" dirty="0" smtClean="0">
                <a:solidFill>
                  <a:schemeClr val="accent3"/>
                </a:solidFill>
              </a:rPr>
              <a:t>.الشام </a:t>
            </a:r>
            <a:r>
              <a:rPr lang="ar-SA" sz="3600" b="1" dirty="0">
                <a:solidFill>
                  <a:schemeClr val="accent3"/>
                </a:solidFill>
              </a:rPr>
              <a:t>وسكنت بها , وكانوا من بني سليح بن حلوان الذين </a:t>
            </a:r>
            <a:r>
              <a:rPr lang="ar-SA" sz="3600" b="1" dirty="0" smtClean="0">
                <a:solidFill>
                  <a:schemeClr val="accent3"/>
                </a:solidFill>
              </a:rPr>
              <a:t>منهم</a:t>
            </a:r>
          </a:p>
          <a:p>
            <a:pPr algn="r"/>
            <a:r>
              <a:rPr lang="ar-SA" sz="3600" b="1" dirty="0" smtClean="0">
                <a:solidFill>
                  <a:schemeClr val="accent3"/>
                </a:solidFill>
              </a:rPr>
              <a:t>بنو ضجعم بن سليح, المعرفون باسم الضجاعمة و فاصطنعهم الرومان , ليمنعو عرب البرية من العبث , وليكونوا عدة ضد الفرس , وولوا منهم ملكا , ثم تعاقب الملك فيهم زمانا إلى أن غلبت عليه الغساسنة  . وظل الغساسنة في الملك من قبل الروم إالى أن كانت وقعة اليرموك سنة 13هـ  - 634م , ودخل في الإسلام ىخر ملوكهم </a:t>
            </a:r>
            <a:r>
              <a:rPr lang="ar-SA" sz="3200" b="1" dirty="0" smtClean="0">
                <a:solidFill>
                  <a:schemeClr val="accent3"/>
                </a:solidFill>
              </a:rPr>
              <a:t>جبله بن اليهم في عهد عمر </a:t>
            </a:r>
            <a:r>
              <a:rPr lang="ar-SA" b="1" dirty="0" smtClean="0">
                <a:solidFill>
                  <a:schemeClr val="accent3"/>
                </a:solidFill>
              </a:rPr>
              <a:t>بن الخطاب رضي الله عنه .</a:t>
            </a:r>
          </a:p>
        </p:txBody>
      </p:sp>
    </p:spTree>
  </p:cSld>
  <p:clrMapOvr>
    <a:masterClrMapping/>
  </p:clrMapOvr>
  <p:transition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85720" y="357167"/>
            <a:ext cx="8858280" cy="6494085"/>
          </a:xfrm>
          <a:prstGeom prst="rect">
            <a:avLst/>
          </a:prstGeom>
        </p:spPr>
        <p:txBody>
          <a:bodyPr wrap="square">
            <a:spAutoFit/>
          </a:bodyPr>
          <a:lstStyle/>
          <a:p>
            <a:pPr algn="r"/>
            <a:r>
              <a:rPr lang="en-US" sz="3200" b="1" dirty="0" smtClean="0">
                <a:solidFill>
                  <a:srgbClr val="00CC00"/>
                </a:solidFill>
              </a:rPr>
              <a:t>:</a:t>
            </a:r>
            <a:r>
              <a:rPr lang="ar-SA" sz="3200" b="1" dirty="0" smtClean="0">
                <a:solidFill>
                  <a:srgbClr val="00CC00"/>
                </a:solidFill>
              </a:rPr>
              <a:t>د </a:t>
            </a:r>
            <a:r>
              <a:rPr lang="ar-SA" sz="3200" b="1" dirty="0" smtClean="0">
                <a:solidFill>
                  <a:srgbClr val="00CC00"/>
                </a:solidFill>
              </a:rPr>
              <a:t>– مكة </a:t>
            </a:r>
            <a:r>
              <a:rPr lang="en-US" sz="3200" b="1" dirty="0" smtClean="0">
                <a:solidFill>
                  <a:schemeClr val="accent3"/>
                </a:solidFill>
              </a:rPr>
              <a:t>: </a:t>
            </a:r>
            <a:endParaRPr lang="ar-SA" sz="3200" b="1" dirty="0" smtClean="0">
              <a:solidFill>
                <a:schemeClr val="accent3"/>
              </a:solidFill>
            </a:endParaRPr>
          </a:p>
          <a:p>
            <a:pPr algn="r"/>
            <a:r>
              <a:rPr lang="ar-SA" sz="3200" b="1" dirty="0" smtClean="0">
                <a:solidFill>
                  <a:schemeClr val="accent3"/>
                </a:solidFill>
              </a:rPr>
              <a:t>: إن مكة من بلدان الحجاز </a:t>
            </a:r>
            <a:r>
              <a:rPr lang="ar-SA" sz="3200" b="1" dirty="0" err="1" smtClean="0">
                <a:solidFill>
                  <a:schemeClr val="accent3"/>
                </a:solidFill>
              </a:rPr>
              <a:t>و</a:t>
            </a:r>
            <a:r>
              <a:rPr lang="ar-SA" sz="3200" b="1" dirty="0" smtClean="0">
                <a:solidFill>
                  <a:schemeClr val="accent3"/>
                </a:solidFill>
              </a:rPr>
              <a:t> ولم يقم بالحجاز كيان سياسي موحد يمكن أن يسمى بالدولة , </a:t>
            </a:r>
            <a:endParaRPr lang="en-US" sz="3200" b="1" dirty="0" smtClean="0">
              <a:solidFill>
                <a:schemeClr val="accent3"/>
              </a:solidFill>
            </a:endParaRPr>
          </a:p>
          <a:p>
            <a:pPr algn="r"/>
            <a:r>
              <a:rPr lang="ar-SA" sz="3200" b="1" dirty="0" smtClean="0">
                <a:solidFill>
                  <a:schemeClr val="accent3"/>
                </a:solidFill>
              </a:rPr>
              <a:t>نظام الملك . ومن أشهر المدن : مكة , ويثرب والطائف</a:t>
            </a:r>
            <a:r>
              <a:rPr lang="en-US" sz="3200" b="1" dirty="0" smtClean="0">
                <a:solidFill>
                  <a:schemeClr val="accent3"/>
                </a:solidFill>
              </a:rPr>
              <a:t> </a:t>
            </a:r>
            <a:r>
              <a:rPr lang="ar-SA" sz="3200" b="1" dirty="0" smtClean="0">
                <a:solidFill>
                  <a:schemeClr val="accent3"/>
                </a:solidFill>
              </a:rPr>
              <a:t> وإنما قامت بها مدن ,, لكل منها نظامها السياسي الذي هو أقرب إلى المشيخة منه إلى الى نظام الملك . ومن اشهر المدن </a:t>
            </a:r>
            <a:endParaRPr lang="en-US" sz="3200" b="1" dirty="0" smtClean="0">
              <a:solidFill>
                <a:schemeClr val="accent3"/>
              </a:solidFill>
            </a:endParaRPr>
          </a:p>
          <a:p>
            <a:pPr algn="r"/>
            <a:r>
              <a:rPr lang="ar-SA" sz="3200" b="1" dirty="0" smtClean="0">
                <a:solidFill>
                  <a:schemeClr val="accent3"/>
                </a:solidFill>
              </a:rPr>
              <a:t>مكة , ويثرب, والطائف .</a:t>
            </a:r>
          </a:p>
          <a:p>
            <a:pPr algn="r"/>
            <a:r>
              <a:rPr lang="ar-SA" sz="3200" b="1" dirty="0" smtClean="0">
                <a:solidFill>
                  <a:schemeClr val="accent3"/>
                </a:solidFill>
              </a:rPr>
              <a:t>سكانها , فبيلة جرهم , وقيل : كان قبلهم العماليق , الذين كانوا يسكنون </a:t>
            </a:r>
            <a:r>
              <a:rPr lang="en-US" sz="3200" b="1" dirty="0" smtClean="0">
                <a:solidFill>
                  <a:schemeClr val="accent3"/>
                </a:solidFill>
              </a:rPr>
              <a:t> </a:t>
            </a:r>
            <a:r>
              <a:rPr lang="ar-SA" sz="3200" b="1" dirty="0" smtClean="0">
                <a:solidFill>
                  <a:schemeClr val="accent3"/>
                </a:solidFill>
              </a:rPr>
              <a:t> كما نعلم أن أصل</a:t>
            </a:r>
          </a:p>
          <a:p>
            <a:pPr algn="r"/>
            <a:r>
              <a:rPr lang="ar-SA" sz="3200" b="1" dirty="0" smtClean="0">
                <a:solidFill>
                  <a:schemeClr val="accent3"/>
                </a:solidFill>
              </a:rPr>
              <a:t>خارجها ، أي من حولها . </a:t>
            </a:r>
          </a:p>
          <a:p>
            <a:pPr algn="r"/>
            <a:r>
              <a:rPr lang="ar-SA" sz="3200" b="1" dirty="0" smtClean="0">
                <a:solidFill>
                  <a:schemeClr val="accent3"/>
                </a:solidFill>
              </a:rPr>
              <a:t>لم تحافظ جرهم على حرمة الحرم بعد اسماعيل فكثر في ايامهم البغي والفساد ، واغتصب كثير منهم مال الكعبة الذى كان يهدى اليها . ويقال : ان ماء زمزم نضب في عهدهم ، كما أن البئر </a:t>
            </a:r>
            <a:r>
              <a:rPr lang="ar-SA" sz="3200" b="1" dirty="0" smtClean="0">
                <a:solidFill>
                  <a:schemeClr val="accent3"/>
                </a:solidFill>
              </a:rPr>
              <a:t>نفسها</a:t>
            </a:r>
            <a:endParaRPr lang="ar-SA" b="1" dirty="0">
              <a:solidFill>
                <a:schemeClr val="accent3"/>
              </a:solidFill>
            </a:endParaRPr>
          </a:p>
        </p:txBody>
      </p:sp>
    </p:spTree>
  </p:cSld>
  <p:clrMapOvr>
    <a:masterClrMapping/>
  </p:clrMapOvr>
  <p:transition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71472" y="714356"/>
            <a:ext cx="8001056" cy="5447645"/>
          </a:xfrm>
          <a:prstGeom prst="rect">
            <a:avLst/>
          </a:prstGeom>
          <a:noFill/>
        </p:spPr>
        <p:txBody>
          <a:bodyPr wrap="square" rtlCol="1">
            <a:spAutoFit/>
          </a:bodyPr>
          <a:lstStyle/>
          <a:p>
            <a:pPr algn="r"/>
            <a:r>
              <a:rPr lang="ar-SA" sz="3600" b="1" dirty="0" smtClean="0">
                <a:solidFill>
                  <a:schemeClr val="accent3"/>
                </a:solidFill>
              </a:rPr>
              <a:t>زالت معالمها ، وعندما تفرق بعض عرب اليمن بعد سيل العرم هاجر ثعلبة بن عمرو بن عامر مع قومه إلى مكة ولم تقبلهم جرهم ، ودارت بينهم حرب انتهت بهزيمة جرهم .</a:t>
            </a:r>
          </a:p>
          <a:p>
            <a:pPr algn="r"/>
            <a:r>
              <a:rPr lang="ar-SA" sz="3600" b="1" dirty="0" smtClean="0">
                <a:solidFill>
                  <a:schemeClr val="accent3"/>
                </a:solidFill>
              </a:rPr>
              <a:t>وعندما مرض ثعلبة رحل إلي  الشام ، وولى أمر مكة وحجابه الكعبة ابن أخيه ربيعة بن حارثة بن عمرو ، وهو لحي ، وعرف قومه بخزاعة . وقد انحاز إليهم بنو إسماعيل بن إبراهيم ، وكانوا قد اعتزلوا الحرب التي دارت بين جرهم وثعلبة .</a:t>
            </a:r>
          </a:p>
          <a:p>
            <a:pPr algn="r"/>
            <a:endParaRPr lang="ar-SA" b="1" dirty="0">
              <a:solidFill>
                <a:schemeClr val="accent3"/>
              </a:solidFill>
            </a:endParaRPr>
          </a:p>
        </p:txBody>
      </p:sp>
    </p:spTree>
  </p:cSld>
  <p:clrMapOvr>
    <a:masterClrMapping/>
  </p:clrMapOvr>
  <p:transition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179512" y="548680"/>
            <a:ext cx="8568952" cy="6001643"/>
          </a:xfrm>
          <a:prstGeom prst="rect">
            <a:avLst/>
          </a:prstGeom>
          <a:noFill/>
        </p:spPr>
        <p:txBody>
          <a:bodyPr wrap="square" rtlCol="1">
            <a:spAutoFit/>
          </a:bodyPr>
          <a:lstStyle/>
          <a:p>
            <a:pPr algn="r"/>
            <a:r>
              <a:rPr lang="ar-SA" sz="3200" dirty="0" smtClean="0">
                <a:solidFill>
                  <a:schemeClr val="accent3"/>
                </a:solidFill>
              </a:rPr>
              <a:t>ظلت خزاعة تلي أمر البيت الحرام نحوا من ثلاثمائة سنة , وقيل : خمس مائة سنة , وكانت قريش – إذ ذاك _ متفرقة في بني كنانة حتى تزعمها قصي بن كلاب , ووحد بطونها , وخاض حربا ضد خزاعة حول ولاية البيت .وأعانته قضاعة في حربه , وتدخلت قبائل العرب , وانتهت الحرب بالتحكيم الذي نتج عنه أحقية قضي بولاية الكعبة . ومن ذلك اليوم ارتفعت مكانة قريش بي العرب .</a:t>
            </a:r>
          </a:p>
          <a:p>
            <a:pPr algn="r"/>
            <a:r>
              <a:rPr lang="ar-SA" sz="3200" dirty="0" smtClean="0">
                <a:solidFill>
                  <a:schemeClr val="accent3"/>
                </a:solidFill>
              </a:rPr>
              <a:t>قام قصي بتقطيع مكة رباعا بين قومه , فأنزل كل قوم من قريش منازلهم من مكة , وكانت له جميع الرئاسات من حجابة وسقاية وسدانة ولواء , وبني دار لإزاحة الظلمات وفصل الخصومات , سماها دار الندوة , وكان يرأس اجتماعاتها , ويدير شؤنها , وفرض على قريش خرجا سنويا يؤدونه إليه , لينفق على إطعام فقراء الحجاج . </a:t>
            </a:r>
            <a:endParaRPr lang="ar-SA" sz="3200" dirty="0">
              <a:solidFill>
                <a:schemeClr val="accent3"/>
              </a:solidFill>
            </a:endParaRPr>
          </a:p>
        </p:txBody>
      </p:sp>
    </p:spTree>
    <p:extLst>
      <p:ext uri="{BB962C8B-B14F-4D97-AF65-F5344CB8AC3E}">
        <p14:creationId xmlns="" xmlns:p14="http://schemas.microsoft.com/office/powerpoint/2010/main" val="3638366072"/>
      </p:ext>
    </p:extLst>
  </p:cSld>
  <p:clrMapOvr>
    <a:masterClrMapping/>
  </p:clrMapOvr>
  <p:transition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323528" y="0"/>
            <a:ext cx="8352928" cy="6924973"/>
          </a:xfrm>
          <a:prstGeom prst="rect">
            <a:avLst/>
          </a:prstGeom>
          <a:noFill/>
        </p:spPr>
        <p:txBody>
          <a:bodyPr wrap="square" rtlCol="1">
            <a:spAutoFit/>
          </a:bodyPr>
          <a:lstStyle/>
          <a:p>
            <a:pPr algn="r"/>
            <a:r>
              <a:rPr lang="ar-SA" sz="2800" dirty="0" smtClean="0">
                <a:solidFill>
                  <a:schemeClr val="accent3"/>
                </a:solidFill>
              </a:rPr>
              <a:t>وعندما كبر قصي فوض أمر هذه الوظائف والرئاسات إلى أكبر أبنائه عبد الدار, ولما مات عبد الدار وأخوته : عبد مناف , وعبد شمس ,وعبد العزى , خلف أبنائه في هذه الرئاسات , وافترقوا إلى فرقتين , ففرقة بايعت بني عبد الدار, وفرقة بايعت بني عبد مناف , ووضع حلف بني عبد مناف أيديهم عند الحلف في جفنة فيها طيب , ثم لما قاموا مسحوا أيديهم بأركان الكعبة , فسموا حلف المطيبين . أما بنو عبد </a:t>
            </a:r>
            <a:r>
              <a:rPr lang="ar-SA" sz="2800" dirty="0" err="1" smtClean="0">
                <a:solidFill>
                  <a:schemeClr val="accent3"/>
                </a:solidFill>
              </a:rPr>
              <a:t>الدارومن</a:t>
            </a:r>
            <a:r>
              <a:rPr lang="ar-SA" sz="2800" dirty="0" smtClean="0">
                <a:solidFill>
                  <a:schemeClr val="accent3"/>
                </a:solidFill>
              </a:rPr>
              <a:t> حالفهم , فقد أخرجوا جفنة مملوءة دما , وفعلوا ما فعله بنو عبد مناف عند الكعبة , وسموا </a:t>
            </a:r>
            <a:endParaRPr lang="en-US" sz="2800" dirty="0" smtClean="0">
              <a:solidFill>
                <a:schemeClr val="accent3"/>
              </a:solidFill>
            </a:endParaRPr>
          </a:p>
          <a:p>
            <a:pPr algn="r"/>
            <a:r>
              <a:rPr lang="ar-SA" sz="2800" dirty="0" smtClean="0">
                <a:solidFill>
                  <a:schemeClr val="accent3"/>
                </a:solidFill>
              </a:rPr>
              <a:t>الأحلاف . </a:t>
            </a:r>
          </a:p>
          <a:p>
            <a:pPr algn="r"/>
            <a:r>
              <a:rPr lang="ar-SA" sz="2800" dirty="0" smtClean="0">
                <a:solidFill>
                  <a:schemeClr val="accent3"/>
                </a:solidFill>
              </a:rPr>
              <a:t>وأخيرا اصطلح الفريقان على أن تكون الرفادة والسقاية لبني عبد مناف ,وان تستقر الحجابة واللواء والندوة في يني عبد الدار .وقسمت الرئاسات التي نالها بنو عبد مناف بين هاشم وأخيه عبد شمس , فكانت السقاية والرفادة لهاشم , والقيادة لعبد شمس .وعندما علت مكانة هاشم بين قومه حسده ابن أخيه أمية بن عبد شمس , وحاول ان ينافسه في إطعام الحجاج فعجز , فشمت به بعض قومه , فزاد حسده وحقده على عمه .وولي السقاية والرفادة المطلب بعد وفاة أخيه هاشم , وعندما مات خلفه ابنه العباس بن </a:t>
            </a:r>
            <a:r>
              <a:rPr lang="ar-SA" dirty="0" smtClean="0">
                <a:solidFill>
                  <a:schemeClr val="accent3"/>
                </a:solidFill>
              </a:rPr>
              <a:t>عبد المطلب , وقد أبقاهما الرسول صلى الله عليه وسلم في يده بعد فتح مكة .</a:t>
            </a:r>
            <a:endParaRPr lang="ar-SA" dirty="0">
              <a:solidFill>
                <a:schemeClr val="accent3"/>
              </a:solidFill>
            </a:endParaRPr>
          </a:p>
        </p:txBody>
      </p:sp>
    </p:spTree>
    <p:extLst>
      <p:ext uri="{BB962C8B-B14F-4D97-AF65-F5344CB8AC3E}">
        <p14:creationId xmlns="" xmlns:p14="http://schemas.microsoft.com/office/powerpoint/2010/main" val="3352449332"/>
      </p:ext>
    </p:extLst>
  </p:cSld>
  <p:clrMapOvr>
    <a:masterClrMapping/>
  </p:clrMapOvr>
  <p:transition advClick="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39552" y="620688"/>
            <a:ext cx="8280920" cy="2062103"/>
          </a:xfrm>
          <a:prstGeom prst="rect">
            <a:avLst/>
          </a:prstGeom>
          <a:noFill/>
        </p:spPr>
        <p:txBody>
          <a:bodyPr wrap="square" rtlCol="1">
            <a:spAutoFit/>
          </a:bodyPr>
          <a:lstStyle/>
          <a:p>
            <a:pPr algn="r"/>
            <a:r>
              <a:rPr lang="ar-SA" sz="3200" dirty="0" smtClean="0">
                <a:solidFill>
                  <a:schemeClr val="accent3"/>
                </a:solidFill>
              </a:rPr>
              <a:t>أما بنو عبد الدار فقد توارثوا الحجابة واللواء ورئاسة دار الندوة . وقد أبقى الرسول صلى الله عليه وسلم الحجابة بأيديهم عندما فتح مكة , ودفع بمفتاح الكعبة إلى عثمان بن طلحة , وهي فيهم إلى اليوم .</a:t>
            </a:r>
            <a:endParaRPr lang="ar-SA" sz="3200" dirty="0">
              <a:solidFill>
                <a:schemeClr val="accent3"/>
              </a:solidFill>
            </a:endParaRPr>
          </a:p>
        </p:txBody>
      </p:sp>
    </p:spTree>
    <p:extLst>
      <p:ext uri="{BB962C8B-B14F-4D97-AF65-F5344CB8AC3E}">
        <p14:creationId xmlns="" xmlns:p14="http://schemas.microsoft.com/office/powerpoint/2010/main" val="3334043824"/>
      </p:ext>
    </p:extLst>
  </p:cSld>
  <p:clrMapOvr>
    <a:masterClrMapping/>
  </p:clrMapOvr>
  <p:transition advClick="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115616" y="404664"/>
            <a:ext cx="7920880" cy="6370975"/>
          </a:xfrm>
          <a:prstGeom prst="rect">
            <a:avLst/>
          </a:prstGeom>
          <a:noFill/>
        </p:spPr>
        <p:txBody>
          <a:bodyPr wrap="square" rtlCol="1">
            <a:spAutoFit/>
          </a:bodyPr>
          <a:lstStyle/>
          <a:p>
            <a:pPr algn="r"/>
            <a:r>
              <a:rPr lang="ar-SA" b="1" dirty="0" smtClean="0">
                <a:solidFill>
                  <a:schemeClr val="accent3"/>
                </a:solidFill>
              </a:rPr>
              <a:t> </a:t>
            </a:r>
            <a:r>
              <a:rPr lang="ar-SA" b="1" dirty="0">
                <a:solidFill>
                  <a:srgbClr val="00CC00"/>
                </a:solidFill>
              </a:rPr>
              <a:t>هـ - </a:t>
            </a:r>
            <a:r>
              <a:rPr lang="ar-SA" b="1" dirty="0" smtClean="0">
                <a:solidFill>
                  <a:srgbClr val="00CC00"/>
                </a:solidFill>
              </a:rPr>
              <a:t>يثرب </a:t>
            </a:r>
            <a:r>
              <a:rPr lang="ar-SA" b="1" dirty="0" smtClean="0">
                <a:solidFill>
                  <a:schemeClr val="accent3"/>
                </a:solidFill>
              </a:rPr>
              <a:t>:  كان </a:t>
            </a:r>
            <a:r>
              <a:rPr lang="ar-SA" b="1" dirty="0">
                <a:solidFill>
                  <a:schemeClr val="accent3"/>
                </a:solidFill>
              </a:rPr>
              <a:t>أول من سكنها العمالقة, ثم تغلبت عليهم بعض القبائل اليهودية </a:t>
            </a:r>
            <a:r>
              <a:rPr lang="ar-SA" b="1" dirty="0" smtClean="0">
                <a:solidFill>
                  <a:schemeClr val="accent3"/>
                </a:solidFill>
              </a:rPr>
              <a:t>, فأقاموا</a:t>
            </a:r>
            <a:r>
              <a:rPr lang="en-US" b="1" dirty="0" smtClean="0">
                <a:solidFill>
                  <a:schemeClr val="accent3"/>
                </a:solidFill>
              </a:rPr>
              <a:t>:</a:t>
            </a:r>
            <a:endParaRPr lang="ar-SA" b="1" dirty="0">
              <a:solidFill>
                <a:schemeClr val="accent3"/>
              </a:solidFill>
            </a:endParaRPr>
          </a:p>
          <a:p>
            <a:pPr algn="r"/>
            <a:r>
              <a:rPr lang="ar-SA" b="1" dirty="0">
                <a:solidFill>
                  <a:schemeClr val="accent3"/>
                </a:solidFill>
              </a:rPr>
              <a:t>بها , خاصة في القرنيين ألأول والثاني الميلاديين , إثر الحروب التي شنها الرومان ضد </a:t>
            </a:r>
            <a:r>
              <a:rPr lang="en-US" b="1" dirty="0">
                <a:solidFill>
                  <a:schemeClr val="accent3"/>
                </a:solidFill>
              </a:rPr>
              <a:t> </a:t>
            </a:r>
            <a:r>
              <a:rPr lang="ar-SA" b="1" dirty="0">
                <a:solidFill>
                  <a:schemeClr val="accent3"/>
                </a:solidFill>
              </a:rPr>
              <a:t>,فلجأت قبائلهم , وعلى رأسهم بنو النضير وبنو </a:t>
            </a:r>
            <a:r>
              <a:rPr lang="en-US" b="1" dirty="0">
                <a:solidFill>
                  <a:schemeClr val="accent3"/>
                </a:solidFill>
              </a:rPr>
              <a:t>  </a:t>
            </a:r>
            <a:r>
              <a:rPr lang="ar-SA" b="1" dirty="0">
                <a:solidFill>
                  <a:schemeClr val="accent3"/>
                </a:solidFill>
              </a:rPr>
              <a:t>اليهود بسورية , فتفرقوا في البلاد </a:t>
            </a:r>
            <a:r>
              <a:rPr lang="ar-SA" b="1" dirty="0" smtClean="0">
                <a:solidFill>
                  <a:schemeClr val="accent3"/>
                </a:solidFill>
              </a:rPr>
              <a:t>,فاجأت قبائلهم , وعلى رأسهم بنو النضير وبنو قريظة إلى يثرب , واقاموا بها حتى نزح إليهم من بلاد اليمن قبائل الأوس والخزرج عندما تهدم سد مأرب.</a:t>
            </a:r>
            <a:endParaRPr lang="ar-SA" b="1" dirty="0">
              <a:solidFill>
                <a:schemeClr val="accent3"/>
              </a:solidFill>
            </a:endParaRPr>
          </a:p>
          <a:p>
            <a:pPr algn="r"/>
            <a:r>
              <a:rPr lang="ar-SA" b="1" dirty="0" smtClean="0">
                <a:solidFill>
                  <a:schemeClr val="accent3"/>
                </a:solidFill>
              </a:rPr>
              <a:t>عاش اليهود والوس والخزرج في وئام مدة من الزمان , وتحالفوا ليأمن بعضهم بعضا , وعندما قويت شوكة الأوس والخزرج تنمر اليهود عليهم </a:t>
            </a:r>
            <a:r>
              <a:rPr lang="ar-SA" b="1" dirty="0">
                <a:solidFill>
                  <a:schemeClr val="accent3"/>
                </a:solidFill>
              </a:rPr>
              <a:t>ونقضوا الحلف </a:t>
            </a:r>
            <a:r>
              <a:rPr lang="ar-SA" b="1" dirty="0" smtClean="0">
                <a:solidFill>
                  <a:schemeClr val="accent3"/>
                </a:solidFill>
              </a:rPr>
              <a:t> الذي بينهم , فاستنجد العرب ببني عمومتهم الغساسنة , فأنجدوهم أنفة من تسلط اليهود عليهم . </a:t>
            </a:r>
          </a:p>
          <a:p>
            <a:pPr algn="r"/>
            <a:r>
              <a:rPr lang="ar-SA" b="1" dirty="0" smtClean="0">
                <a:solidFill>
                  <a:schemeClr val="accent3"/>
                </a:solidFill>
              </a:rPr>
              <a:t>وكذلك عاش الأوس والخزرج في وئام في بداية أمرهم , ثم وقعت بينهما حروب طويلة , كان النصر في أغلب الأحيان للخزرج , ولهذا حاولت الأوس محالفة قريش ضد الخزرج , فلم تفلح , </a:t>
            </a:r>
            <a:r>
              <a:rPr lang="ar-SA" b="1" dirty="0" err="1" smtClean="0">
                <a:solidFill>
                  <a:schemeClr val="accent3"/>
                </a:solidFill>
              </a:rPr>
              <a:t>فلجؤا</a:t>
            </a:r>
            <a:r>
              <a:rPr lang="ar-SA" b="1" dirty="0" smtClean="0">
                <a:solidFill>
                  <a:schemeClr val="accent3"/>
                </a:solidFill>
              </a:rPr>
              <a:t> إلى الحلف مع بني قريظة وبني النضير . وسمعت الخزرج بهذا فأرسلت  تستوضح الموقف , </a:t>
            </a:r>
            <a:r>
              <a:rPr lang="ar-SA" b="1" dirty="0" err="1" smtClean="0">
                <a:solidFill>
                  <a:schemeClr val="accent3"/>
                </a:solidFill>
              </a:rPr>
              <a:t>فأ</a:t>
            </a:r>
            <a:r>
              <a:rPr lang="ar-SA" b="1" dirty="0" smtClean="0">
                <a:solidFill>
                  <a:schemeClr val="accent3"/>
                </a:solidFill>
              </a:rPr>
              <a:t> فادتهم يهود بأنها لا ترغب في الحرب , فأرادت الخزرج أن تتأكد من هذا , </a:t>
            </a:r>
            <a:r>
              <a:rPr lang="ar-SA" b="1" dirty="0" err="1" smtClean="0">
                <a:solidFill>
                  <a:schemeClr val="accent3"/>
                </a:solidFill>
              </a:rPr>
              <a:t>فا</a:t>
            </a:r>
            <a:r>
              <a:rPr lang="ar-SA" b="1" dirty="0" smtClean="0">
                <a:solidFill>
                  <a:schemeClr val="accent3"/>
                </a:solidFill>
              </a:rPr>
              <a:t> طلبت منهم أربعين غلاما , ليتخذوهم رهائن لديهم , وعندما استجابوا لهم , خيروهم بين الجلاء عن </a:t>
            </a:r>
            <a:endParaRPr lang="ar-SA" b="1" dirty="0">
              <a:solidFill>
                <a:schemeClr val="accent3"/>
              </a:solidFill>
            </a:endParaRPr>
          </a:p>
        </p:txBody>
      </p:sp>
    </p:spTree>
    <p:extLst>
      <p:ext uri="{BB962C8B-B14F-4D97-AF65-F5344CB8AC3E}">
        <p14:creationId xmlns="" xmlns:p14="http://schemas.microsoft.com/office/powerpoint/2010/main" val="3170928320"/>
      </p:ext>
    </p:extLst>
  </p:cSld>
  <p:clrMapOvr>
    <a:masterClrMapping/>
  </p:clrMapOvr>
  <p:transition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539552" y="476672"/>
            <a:ext cx="8280920" cy="5016758"/>
          </a:xfrm>
          <a:prstGeom prst="rect">
            <a:avLst/>
          </a:prstGeom>
          <a:noFill/>
        </p:spPr>
        <p:txBody>
          <a:bodyPr wrap="square" rtlCol="1">
            <a:spAutoFit/>
          </a:bodyPr>
          <a:lstStyle/>
          <a:p>
            <a:pPr algn="r"/>
            <a:r>
              <a:rPr lang="ar-SA" sz="3200" dirty="0" smtClean="0">
                <a:solidFill>
                  <a:schemeClr val="accent3"/>
                </a:solidFill>
              </a:rPr>
              <a:t>يثرب أو قتل الغلمان , فآثروا الخروج من ديارهم , غير أن كعب بن أسد القرظي أقنعهم بالبقاء والتضحية بالرهائن , فقتل الخزرج الغلمان , فغضب يهود , وجاهروا بحلفهم مع الأوس , ووقفوا معهم في موقعة بعاث , فانتصر الأوس , </a:t>
            </a:r>
            <a:r>
              <a:rPr lang="ar-SA" sz="3200" dirty="0" err="1" smtClean="0">
                <a:solidFill>
                  <a:schemeClr val="accent3"/>
                </a:solidFill>
              </a:rPr>
              <a:t>بعدأن</a:t>
            </a:r>
            <a:r>
              <a:rPr lang="ar-SA" sz="3200" dirty="0" smtClean="0">
                <a:solidFill>
                  <a:schemeClr val="accent3"/>
                </a:solidFill>
              </a:rPr>
              <a:t> أوقعوا في الخزرج مقتلة عظيمة , ثم تصالح الفريقان , واتفقا على إقامة حكومة تعمل على استقرار الأمور بيثرب ,برئاسة عبد الله بن أبي بن سلول الخزرجي .وبينما كانوا يستعدون لذلك قدم الرسول صلى الله عليه وسلم المدينة مهاجرا , فدان الجميع لسلطان الإسلام , , ولم يجد بن ابي بدا من الدخول في الإسلام ظاهرا بعد موقعة بدر , ودلت مواقفه بعد ذلك على نفاقه . </a:t>
            </a:r>
            <a:endParaRPr lang="ar-SA" sz="3200" dirty="0">
              <a:solidFill>
                <a:schemeClr val="accent3"/>
              </a:solidFill>
            </a:endParaRPr>
          </a:p>
        </p:txBody>
      </p:sp>
    </p:spTree>
    <p:extLst>
      <p:ext uri="{BB962C8B-B14F-4D97-AF65-F5344CB8AC3E}">
        <p14:creationId xmlns="" xmlns:p14="http://schemas.microsoft.com/office/powerpoint/2010/main" val="1076988111"/>
      </p:ext>
    </p:extLst>
  </p:cSld>
  <p:clrMapOvr>
    <a:masterClrMapping/>
  </p:clrMapOvr>
  <p:transition advClick="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flipH="1">
            <a:off x="428596" y="285728"/>
            <a:ext cx="7858180" cy="8463855"/>
          </a:xfrm>
          <a:prstGeom prst="rect">
            <a:avLst/>
          </a:prstGeom>
          <a:noFill/>
        </p:spPr>
        <p:txBody>
          <a:bodyPr wrap="square" rtlCol="1">
            <a:spAutoFit/>
          </a:bodyPr>
          <a:lstStyle/>
          <a:p>
            <a:pPr algn="r"/>
            <a:r>
              <a:rPr lang="ar-SA" sz="3200" b="1" dirty="0" smtClean="0">
                <a:solidFill>
                  <a:srgbClr val="00CC00"/>
                </a:solidFill>
              </a:rPr>
              <a:t>و- الطائف :</a:t>
            </a:r>
          </a:p>
          <a:p>
            <a:pPr algn="r"/>
            <a:r>
              <a:rPr lang="ar-SA" sz="3200" b="1" dirty="0" smtClean="0">
                <a:solidFill>
                  <a:schemeClr val="accent3"/>
                </a:solidFill>
              </a:rPr>
              <a:t>كانت الطائف تعرف باسم ” وج “, نسبة إلى وج بن عبد الحي ، أحد العمالقة الذين سكنوها . رحلت إليها قبيلة </a:t>
            </a:r>
            <a:r>
              <a:rPr lang="ar-SA" sz="3200" b="1" dirty="0" err="1" smtClean="0">
                <a:solidFill>
                  <a:schemeClr val="accent3"/>
                </a:solidFill>
              </a:rPr>
              <a:t>هوازان</a:t>
            </a:r>
            <a:r>
              <a:rPr lang="ar-SA" sz="3200" b="1" dirty="0" smtClean="0">
                <a:solidFill>
                  <a:schemeClr val="accent3"/>
                </a:solidFill>
              </a:rPr>
              <a:t> من وادي القرى ,وتزوج زعيمها </a:t>
            </a:r>
            <a:r>
              <a:rPr lang="ar-SA" sz="3200" b="1" dirty="0" err="1" smtClean="0">
                <a:solidFill>
                  <a:schemeClr val="accent3"/>
                </a:solidFill>
              </a:rPr>
              <a:t>قسب</a:t>
            </a:r>
            <a:r>
              <a:rPr lang="ar-SA" sz="3200" b="1" dirty="0" smtClean="0">
                <a:solidFill>
                  <a:schemeClr val="accent3"/>
                </a:solidFill>
              </a:rPr>
              <a:t> بن منبه بن بكر </a:t>
            </a:r>
            <a:r>
              <a:rPr lang="ar-SA" sz="3200" b="1" dirty="0" err="1" smtClean="0">
                <a:solidFill>
                  <a:schemeClr val="accent3"/>
                </a:solidFill>
              </a:rPr>
              <a:t>هوزان</a:t>
            </a:r>
            <a:r>
              <a:rPr lang="ar-SA" sz="3200" b="1" dirty="0" smtClean="0">
                <a:solidFill>
                  <a:schemeClr val="accent3"/>
                </a:solidFill>
              </a:rPr>
              <a:t> بابنة زعيم وج عامر العدواني ,.</a:t>
            </a:r>
          </a:p>
          <a:p>
            <a:pPr algn="r"/>
            <a:r>
              <a:rPr lang="ar-SA" sz="3200" b="1" dirty="0" smtClean="0">
                <a:solidFill>
                  <a:schemeClr val="accent3"/>
                </a:solidFill>
              </a:rPr>
              <a:t>وعندما ظهر الإسلام كانت </a:t>
            </a:r>
            <a:r>
              <a:rPr lang="ar-SA" sz="3200" b="1" dirty="0" err="1" smtClean="0">
                <a:solidFill>
                  <a:schemeClr val="accent3"/>
                </a:solidFill>
              </a:rPr>
              <a:t>ثقيف</a:t>
            </a:r>
            <a:r>
              <a:rPr lang="ar-SA" sz="3200" b="1" dirty="0" smtClean="0">
                <a:solidFill>
                  <a:schemeClr val="accent3"/>
                </a:solidFill>
              </a:rPr>
              <a:t> مقسمة إلى فرقتين : الفرقة الأولى هم بنو مالك , والثانية الأحلاف , وكانت بينهم شحناء أدت إلى حرب بينهما ,  انتصر فيها الأحلاف وأخرجوا بني مالك إلى واد وراء الطائف . ثم رأى بنو مالك أن يعززوا موقفهم العسكري بالتحالف مع بعض القبائل , فحالفوا دوسا </a:t>
            </a:r>
            <a:r>
              <a:rPr lang="ar-SA" sz="3200" b="1" dirty="0" err="1" smtClean="0">
                <a:solidFill>
                  <a:schemeClr val="accent3"/>
                </a:solidFill>
              </a:rPr>
              <a:t>وخثعما</a:t>
            </a:r>
            <a:r>
              <a:rPr lang="ar-SA" sz="3200" b="1" dirty="0" smtClean="0">
                <a:solidFill>
                  <a:schemeClr val="accent3"/>
                </a:solidFill>
              </a:rPr>
              <a:t> وغيرهما </a:t>
            </a:r>
            <a:r>
              <a:rPr lang="ar-SA" b="1" dirty="0" smtClean="0">
                <a:solidFill>
                  <a:schemeClr val="accent3"/>
                </a:solidFill>
              </a:rPr>
              <a:t>على الأحلاف , ولكن لم تقع بينهم بعد ذلك حروب ذات بال .</a:t>
            </a:r>
          </a:p>
          <a:p>
            <a:pPr algn="r"/>
            <a:endParaRPr lang="ar-SA" b="1" dirty="0" smtClean="0">
              <a:solidFill>
                <a:schemeClr val="accent3"/>
              </a:solidFill>
            </a:endParaRPr>
          </a:p>
          <a:p>
            <a:pPr algn="r"/>
            <a:endParaRPr lang="ar-SA" b="1" dirty="0" smtClean="0">
              <a:solidFill>
                <a:schemeClr val="accent3"/>
              </a:solidFill>
            </a:endParaRPr>
          </a:p>
          <a:p>
            <a:pPr algn="r"/>
            <a:endParaRPr lang="ar-SA" b="1" dirty="0" smtClean="0">
              <a:solidFill>
                <a:schemeClr val="accent3"/>
              </a:solidFill>
            </a:endParaRPr>
          </a:p>
          <a:p>
            <a:pPr algn="r"/>
            <a:endParaRPr lang="ar-SA" b="1" dirty="0" smtClean="0">
              <a:solidFill>
                <a:schemeClr val="accent3"/>
              </a:solidFill>
            </a:endParaRPr>
          </a:p>
          <a:p>
            <a:pPr algn="r"/>
            <a:endParaRPr lang="ar-SA" b="1" dirty="0" smtClean="0">
              <a:solidFill>
                <a:schemeClr val="accent3"/>
              </a:solidFill>
            </a:endParaRPr>
          </a:p>
          <a:p>
            <a:pPr algn="r"/>
            <a:endParaRPr lang="ar-SA" b="1" dirty="0" smtClean="0">
              <a:solidFill>
                <a:schemeClr val="accent3"/>
              </a:solidFill>
            </a:endParaRPr>
          </a:p>
          <a:p>
            <a:pPr algn="r"/>
            <a:endParaRPr lang="ar-SA" b="1" dirty="0" smtClean="0">
              <a:solidFill>
                <a:schemeClr val="accent3"/>
              </a:solidFill>
            </a:endParaRPr>
          </a:p>
        </p:txBody>
      </p:sp>
    </p:spTree>
  </p:cSld>
  <p:clrMapOvr>
    <a:masterClrMapping/>
  </p:clrMapOvr>
  <p:transition advClick="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39552" y="404664"/>
            <a:ext cx="8352928" cy="6740307"/>
          </a:xfrm>
          <a:prstGeom prst="rect">
            <a:avLst/>
          </a:prstGeom>
          <a:noFill/>
        </p:spPr>
        <p:txBody>
          <a:bodyPr wrap="square" rtlCol="1">
            <a:spAutoFit/>
          </a:bodyPr>
          <a:lstStyle/>
          <a:p>
            <a:pPr algn="r">
              <a:lnSpc>
                <a:spcPct val="150000"/>
              </a:lnSpc>
            </a:pPr>
            <a:r>
              <a:rPr lang="ar-SA" sz="3200" b="1" dirty="0" smtClean="0">
                <a:solidFill>
                  <a:srgbClr val="00CC00"/>
                </a:solidFill>
              </a:rPr>
              <a:t>ثانيا : الحالة الدينية عند العرب في الجزيرة العربية </a:t>
            </a:r>
            <a:r>
              <a:rPr lang="ar-SA" sz="3200" b="1" dirty="0" smtClean="0">
                <a:solidFill>
                  <a:schemeClr val="accent3"/>
                </a:solidFill>
              </a:rPr>
              <a:t>:</a:t>
            </a:r>
          </a:p>
          <a:p>
            <a:pPr algn="r">
              <a:lnSpc>
                <a:spcPct val="150000"/>
              </a:lnSpc>
            </a:pPr>
            <a:r>
              <a:rPr lang="ar-SA" sz="3200" b="1" dirty="0" smtClean="0">
                <a:solidFill>
                  <a:schemeClr val="accent3"/>
                </a:solidFill>
              </a:rPr>
              <a:t>استمرت خزاعة على ولاية الكعبة نحوا من ثلاثمائة سنة , وقيل خمسمائة سنة , وكانوا قوم سوء في ولايتهم , وذلك لأنه كان في زمانهم أول عبادة </a:t>
            </a:r>
            <a:r>
              <a:rPr lang="ar-SA" sz="3200" b="1" dirty="0" err="1" smtClean="0">
                <a:solidFill>
                  <a:schemeClr val="accent3"/>
                </a:solidFill>
              </a:rPr>
              <a:t>الوثان</a:t>
            </a:r>
            <a:r>
              <a:rPr lang="ar-SA" sz="3200" b="1" dirty="0" smtClean="0">
                <a:solidFill>
                  <a:schemeClr val="accent3"/>
                </a:solidFill>
              </a:rPr>
              <a:t> بالحجاز , بسبب رئيسهم عمرو بن لحي الذي ذار الشام , ووجد العماليق بمؤاب من أرض البلقان ( مكان بالأردن الآن ) يعبدون الأصنام , وقالوا له : إ نهم يعبونها , لأنهم </a:t>
            </a:r>
            <a:r>
              <a:rPr lang="ar-SA" sz="3200" b="1" dirty="0" err="1" smtClean="0">
                <a:solidFill>
                  <a:schemeClr val="accent3"/>
                </a:solidFill>
              </a:rPr>
              <a:t>يستمطرونها</a:t>
            </a:r>
            <a:r>
              <a:rPr lang="ar-SA" sz="3200" b="1" dirty="0" smtClean="0">
                <a:solidFill>
                  <a:schemeClr val="accent3"/>
                </a:solidFill>
              </a:rPr>
              <a:t> </a:t>
            </a:r>
            <a:r>
              <a:rPr lang="ar-SA" sz="3200" b="1" dirty="0" err="1" smtClean="0">
                <a:solidFill>
                  <a:schemeClr val="accent3"/>
                </a:solidFill>
              </a:rPr>
              <a:t>فتمطرهم</a:t>
            </a:r>
            <a:r>
              <a:rPr lang="ar-SA" sz="3200" b="1" dirty="0" smtClean="0">
                <a:solidFill>
                  <a:schemeClr val="accent3"/>
                </a:solidFill>
              </a:rPr>
              <a:t> و </a:t>
            </a:r>
            <a:r>
              <a:rPr lang="ar-SA" sz="3200" b="1" dirty="0" err="1" smtClean="0">
                <a:solidFill>
                  <a:schemeClr val="accent3"/>
                </a:solidFill>
              </a:rPr>
              <a:t>يستنصرونها</a:t>
            </a:r>
            <a:r>
              <a:rPr lang="ar-SA" sz="3200" b="1" dirty="0" smtClean="0">
                <a:solidFill>
                  <a:schemeClr val="accent3"/>
                </a:solidFill>
              </a:rPr>
              <a:t> فتنصرهم , فطلب صنما , فأعطوه صنم هبل , فجاء به مكة , ونصبه , وامر الناس بعبادته وتعظيمه , لأنه كان سيدا مطاعا فيهم .   </a:t>
            </a:r>
          </a:p>
        </p:txBody>
      </p:sp>
    </p:spTree>
  </p:cSld>
  <p:clrMapOvr>
    <a:masterClrMapping/>
  </p:clrMapOvr>
  <p:transition advClick="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467544" y="836712"/>
            <a:ext cx="7920880" cy="2585323"/>
          </a:xfrm>
          <a:prstGeom prst="rect">
            <a:avLst/>
          </a:prstGeom>
          <a:noFill/>
        </p:spPr>
        <p:txBody>
          <a:bodyPr wrap="square" rtlCol="1">
            <a:spAutoFit/>
          </a:bodyPr>
          <a:lstStyle/>
          <a:p>
            <a:pPr algn="r">
              <a:lnSpc>
                <a:spcPct val="150000"/>
              </a:lnSpc>
            </a:pPr>
            <a:r>
              <a:rPr lang="ar-SA" sz="3600" b="1" dirty="0"/>
              <a:t>اشهر الحنفاء في الجزيرة العربية</a:t>
            </a:r>
            <a:r>
              <a:rPr lang="ar-SA" sz="3600" b="1" dirty="0">
                <a:solidFill>
                  <a:schemeClr val="accent3"/>
                </a:solidFill>
              </a:rPr>
              <a:t> </a:t>
            </a:r>
          </a:p>
          <a:p>
            <a:pPr algn="r">
              <a:lnSpc>
                <a:spcPct val="150000"/>
              </a:lnSpc>
            </a:pPr>
            <a:r>
              <a:rPr lang="ar-SA" sz="3600" b="1" dirty="0">
                <a:solidFill>
                  <a:srgbClr val="00CC00"/>
                </a:solidFill>
              </a:rPr>
              <a:t>1- محمد </a:t>
            </a:r>
            <a:r>
              <a:rPr lang="ar-SA" sz="3600" b="1" dirty="0">
                <a:solidFill>
                  <a:schemeClr val="accent3"/>
                </a:solidFill>
              </a:rPr>
              <a:t>صلى الله عليه وسلم </a:t>
            </a:r>
            <a:r>
              <a:rPr lang="ar-SA" sz="3600" b="1" dirty="0" smtClean="0">
                <a:solidFill>
                  <a:schemeClr val="accent3"/>
                </a:solidFill>
              </a:rPr>
              <a:t>: من المعلوم باهة أن الرسول صلى الله عليه وسلم كان أشهر الحنفاء . </a:t>
            </a:r>
            <a:endParaRPr lang="ar-SA" sz="3600" b="1" dirty="0">
              <a:solidFill>
                <a:schemeClr val="accent3"/>
              </a:solidFill>
            </a:endParaRPr>
          </a:p>
        </p:txBody>
      </p:sp>
    </p:spTree>
    <p:extLst>
      <p:ext uri="{BB962C8B-B14F-4D97-AF65-F5344CB8AC3E}">
        <p14:creationId xmlns="" xmlns:p14="http://schemas.microsoft.com/office/powerpoint/2010/main" val="708406952"/>
      </p:ext>
    </p:extLst>
  </p:cSld>
  <p:clrMapOvr>
    <a:masterClrMapping/>
  </p:clrMapOvr>
  <p:transition advClick="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642910" y="428604"/>
            <a:ext cx="7858180" cy="5632311"/>
          </a:xfrm>
          <a:prstGeom prst="rect">
            <a:avLst/>
          </a:prstGeom>
          <a:noFill/>
        </p:spPr>
        <p:txBody>
          <a:bodyPr wrap="square" rtlCol="1">
            <a:spAutoFit/>
          </a:bodyPr>
          <a:lstStyle/>
          <a:p>
            <a:pPr algn="r">
              <a:lnSpc>
                <a:spcPct val="150000"/>
              </a:lnSpc>
            </a:pPr>
            <a:r>
              <a:rPr lang="ar-SA" b="1" dirty="0" smtClean="0">
                <a:solidFill>
                  <a:schemeClr val="accent3"/>
                </a:solidFill>
              </a:rPr>
              <a:t>2- </a:t>
            </a:r>
            <a:r>
              <a:rPr lang="ar-SA" b="1" dirty="0" smtClean="0">
                <a:solidFill>
                  <a:srgbClr val="00CC00"/>
                </a:solidFill>
              </a:rPr>
              <a:t>زيد بن عمرو بن </a:t>
            </a:r>
            <a:r>
              <a:rPr lang="ar-SA" b="1" dirty="0" err="1" smtClean="0">
                <a:solidFill>
                  <a:srgbClr val="00CC00"/>
                </a:solidFill>
              </a:rPr>
              <a:t>نفيل</a:t>
            </a:r>
            <a:r>
              <a:rPr lang="ar-SA" b="1" dirty="0" smtClean="0">
                <a:solidFill>
                  <a:srgbClr val="00CC00"/>
                </a:solidFill>
              </a:rPr>
              <a:t> </a:t>
            </a:r>
            <a:r>
              <a:rPr lang="ar-SA" b="1" dirty="0" smtClean="0">
                <a:solidFill>
                  <a:schemeClr val="accent3"/>
                </a:solidFill>
              </a:rPr>
              <a:t>روى ابن </a:t>
            </a:r>
            <a:r>
              <a:rPr lang="ar-SA" b="1" dirty="0" err="1" smtClean="0">
                <a:solidFill>
                  <a:schemeClr val="accent3"/>
                </a:solidFill>
              </a:rPr>
              <a:t>اسحاق</a:t>
            </a:r>
            <a:r>
              <a:rPr lang="ar-SA" b="1" dirty="0" smtClean="0">
                <a:solidFill>
                  <a:schemeClr val="accent3"/>
                </a:solidFill>
              </a:rPr>
              <a:t> , عن أسماء بنت أبي بكر , قالت : ” لقد رأيت زيد بن عمرو بن </a:t>
            </a:r>
            <a:r>
              <a:rPr lang="ar-SA" b="1" dirty="0" err="1" smtClean="0">
                <a:solidFill>
                  <a:schemeClr val="accent3"/>
                </a:solidFill>
              </a:rPr>
              <a:t>نفيل</a:t>
            </a:r>
            <a:r>
              <a:rPr lang="ar-SA" b="1" dirty="0" smtClean="0">
                <a:solidFill>
                  <a:schemeClr val="accent3"/>
                </a:solidFill>
              </a:rPr>
              <a:t> مسندا ظهره إلى الكعبة , يقول : </a:t>
            </a:r>
            <a:r>
              <a:rPr lang="ar-SA" b="1" dirty="0" err="1" smtClean="0">
                <a:solidFill>
                  <a:schemeClr val="accent3"/>
                </a:solidFill>
              </a:rPr>
              <a:t>يامعشر</a:t>
            </a:r>
            <a:r>
              <a:rPr lang="ar-SA" b="1" dirty="0" smtClean="0">
                <a:solidFill>
                  <a:schemeClr val="accent3"/>
                </a:solidFill>
              </a:rPr>
              <a:t> قريش , والذي نفس زيد بيده ما أصبح أحد منكم علي دين إبراهيم غيري ” , ثم يقول ” اللهم إني لو أعلم أحب الوجوه إليك عبدتك </a:t>
            </a:r>
            <a:r>
              <a:rPr lang="ar-SA" b="1" dirty="0" err="1" smtClean="0">
                <a:solidFill>
                  <a:schemeClr val="accent3"/>
                </a:solidFill>
              </a:rPr>
              <a:t>به</a:t>
            </a:r>
            <a:r>
              <a:rPr lang="ar-SA" b="1" dirty="0" smtClean="0">
                <a:solidFill>
                  <a:schemeClr val="accent3"/>
                </a:solidFill>
              </a:rPr>
              <a:t> , ولكني </a:t>
            </a:r>
            <a:r>
              <a:rPr lang="ar-SA" b="1" dirty="0" err="1" smtClean="0">
                <a:solidFill>
                  <a:schemeClr val="accent3"/>
                </a:solidFill>
              </a:rPr>
              <a:t>لاأعلم</a:t>
            </a:r>
            <a:r>
              <a:rPr lang="ar-SA" b="1" dirty="0" smtClean="0">
                <a:solidFill>
                  <a:schemeClr val="accent3"/>
                </a:solidFill>
              </a:rPr>
              <a:t> ” , ثم يسجد على راحلته, وكان يصلي إلى الكعبة , ويقول : ” إلهي إله إبراهيم , وديني إبراهيم ” , وكان يحي الموؤودة , ويقول للرجل إذا أراد </a:t>
            </a:r>
            <a:r>
              <a:rPr lang="ar-SA" b="1" dirty="0" err="1" smtClean="0">
                <a:solidFill>
                  <a:schemeClr val="accent3"/>
                </a:solidFill>
              </a:rPr>
              <a:t>ان</a:t>
            </a:r>
            <a:r>
              <a:rPr lang="ar-SA" b="1" dirty="0" smtClean="0">
                <a:solidFill>
                  <a:schemeClr val="accent3"/>
                </a:solidFill>
              </a:rPr>
              <a:t> يقتل ابنته : ” </a:t>
            </a:r>
            <a:r>
              <a:rPr lang="ar-SA" b="1" dirty="0" err="1" smtClean="0">
                <a:solidFill>
                  <a:schemeClr val="accent3"/>
                </a:solidFill>
              </a:rPr>
              <a:t>لاتقتلها</a:t>
            </a:r>
            <a:r>
              <a:rPr lang="ar-SA" b="1" dirty="0" smtClean="0">
                <a:solidFill>
                  <a:schemeClr val="accent3"/>
                </a:solidFill>
              </a:rPr>
              <a:t> , أنا أكفيك </a:t>
            </a:r>
            <a:r>
              <a:rPr lang="ar-SA" b="1" dirty="0" err="1" smtClean="0">
                <a:solidFill>
                  <a:schemeClr val="accent3"/>
                </a:solidFill>
              </a:rPr>
              <a:t>مؤنتها</a:t>
            </a:r>
            <a:r>
              <a:rPr lang="ar-SA" b="1" dirty="0" smtClean="0">
                <a:solidFill>
                  <a:schemeClr val="accent3"/>
                </a:solidFill>
              </a:rPr>
              <a:t> ’ فيأخذها ’ فإذا </a:t>
            </a:r>
            <a:r>
              <a:rPr lang="ar-SA" b="1" dirty="0" err="1" smtClean="0">
                <a:solidFill>
                  <a:schemeClr val="accent3"/>
                </a:solidFill>
              </a:rPr>
              <a:t>ترعرت</a:t>
            </a:r>
            <a:r>
              <a:rPr lang="ar-SA" b="1" dirty="0" smtClean="0">
                <a:solidFill>
                  <a:schemeClr val="accent3"/>
                </a:solidFill>
              </a:rPr>
              <a:t> قال لأبيها : إن شئت دفعتها إليك , وإن شئت كفيتك </a:t>
            </a:r>
            <a:r>
              <a:rPr lang="ar-SA" b="1" dirty="0" err="1" smtClean="0">
                <a:solidFill>
                  <a:schemeClr val="accent3"/>
                </a:solidFill>
              </a:rPr>
              <a:t>مؤونتها</a:t>
            </a:r>
            <a:r>
              <a:rPr lang="ar-SA" b="1" dirty="0" smtClean="0">
                <a:solidFill>
                  <a:schemeClr val="accent3"/>
                </a:solidFill>
              </a:rPr>
              <a:t> ”</a:t>
            </a:r>
          </a:p>
          <a:p>
            <a:pPr algn="r">
              <a:lnSpc>
                <a:spcPct val="150000"/>
              </a:lnSpc>
            </a:pPr>
            <a:r>
              <a:rPr lang="ar-SA" b="1" dirty="0" err="1" smtClean="0">
                <a:solidFill>
                  <a:schemeClr val="accent3"/>
                </a:solidFill>
              </a:rPr>
              <a:t>ولهذ</a:t>
            </a:r>
            <a:r>
              <a:rPr lang="ar-SA" b="1" dirty="0" smtClean="0">
                <a:solidFill>
                  <a:schemeClr val="accent3"/>
                </a:solidFill>
              </a:rPr>
              <a:t> ا قال عنه الرسول صلى الله عليه وسلم : ” يحشر ذاك أمة وحده بيني وبين عيسى بن مريم ” . وفال : دخلت الجنة فرأيت لزيد بن عمرو دوحتين ”</a:t>
            </a:r>
          </a:p>
        </p:txBody>
      </p:sp>
    </p:spTree>
  </p:cSld>
  <p:clrMapOvr>
    <a:masterClrMapping/>
  </p:clrMapOvr>
  <p:transition advClick="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357158" y="0"/>
            <a:ext cx="8358246" cy="7442255"/>
          </a:xfrm>
          <a:prstGeom prst="rect">
            <a:avLst/>
          </a:prstGeom>
          <a:noFill/>
        </p:spPr>
        <p:txBody>
          <a:bodyPr wrap="square" rtlCol="1">
            <a:spAutoFit/>
          </a:bodyPr>
          <a:lstStyle/>
          <a:p>
            <a:pPr algn="r">
              <a:lnSpc>
                <a:spcPct val="150000"/>
              </a:lnSpc>
            </a:pPr>
            <a:r>
              <a:rPr lang="ar-SA" b="1" dirty="0" smtClean="0">
                <a:solidFill>
                  <a:srgbClr val="00CC00"/>
                </a:solidFill>
              </a:rPr>
              <a:t>3</a:t>
            </a:r>
            <a:r>
              <a:rPr lang="ar-SA" sz="3200" b="1" dirty="0" smtClean="0">
                <a:solidFill>
                  <a:srgbClr val="00CC00"/>
                </a:solidFill>
              </a:rPr>
              <a:t>- ورقة بن نوفل</a:t>
            </a:r>
            <a:r>
              <a:rPr lang="ar-SA" sz="3200" b="1" dirty="0" smtClean="0">
                <a:solidFill>
                  <a:schemeClr val="accent3"/>
                </a:solidFill>
              </a:rPr>
              <a:t>:</a:t>
            </a:r>
          </a:p>
          <a:p>
            <a:pPr algn="r">
              <a:lnSpc>
                <a:spcPct val="150000"/>
              </a:lnSpc>
            </a:pPr>
            <a:r>
              <a:rPr lang="ar-SA" sz="3200" b="1" dirty="0" smtClean="0">
                <a:solidFill>
                  <a:schemeClr val="accent3"/>
                </a:solidFill>
              </a:rPr>
              <a:t>روي انه خرج مع زيد بن نفيل يبحث عن دين صحيح يتبعه , وبعد البحث تنصر ورقة , ولم يرتض زيد سوى دين </a:t>
            </a:r>
            <a:r>
              <a:rPr lang="ar-SA" sz="3200" b="1" dirty="0" err="1" smtClean="0">
                <a:solidFill>
                  <a:schemeClr val="accent3"/>
                </a:solidFill>
              </a:rPr>
              <a:t>غبراهيم</a:t>
            </a:r>
            <a:r>
              <a:rPr lang="ar-SA" sz="3200" b="1" dirty="0" smtClean="0">
                <a:solidFill>
                  <a:schemeClr val="accent3"/>
                </a:solidFill>
              </a:rPr>
              <a:t> عليه السلام .</a:t>
            </a:r>
          </a:p>
          <a:p>
            <a:pPr algn="r">
              <a:lnSpc>
                <a:spcPct val="150000"/>
              </a:lnSpc>
            </a:pPr>
            <a:r>
              <a:rPr lang="ar-SA" sz="3200" b="1" dirty="0" smtClean="0">
                <a:solidFill>
                  <a:schemeClr val="accent3"/>
                </a:solidFill>
              </a:rPr>
              <a:t>قال النبي صلى الله عليه وسلم يوما لخديجة </a:t>
            </a:r>
            <a:r>
              <a:rPr lang="ar-SA" sz="3200" b="1" dirty="0" err="1" smtClean="0">
                <a:solidFill>
                  <a:schemeClr val="accent3"/>
                </a:solidFill>
              </a:rPr>
              <a:t>رضى</a:t>
            </a:r>
            <a:r>
              <a:rPr lang="ar-SA" sz="3200" b="1" dirty="0" smtClean="0">
                <a:solidFill>
                  <a:schemeClr val="accent3"/>
                </a:solidFill>
              </a:rPr>
              <a:t> الله عنها إنه يرى ضوءا , ويخشى أن يكون </a:t>
            </a:r>
            <a:r>
              <a:rPr lang="ar-SA" sz="3200" b="1" dirty="0" err="1" smtClean="0">
                <a:solidFill>
                  <a:schemeClr val="accent3"/>
                </a:solidFill>
              </a:rPr>
              <a:t>به</a:t>
            </a:r>
            <a:r>
              <a:rPr lang="ar-SA" sz="3200" b="1" dirty="0" smtClean="0">
                <a:solidFill>
                  <a:schemeClr val="accent3"/>
                </a:solidFill>
              </a:rPr>
              <a:t> جنن , فطمأنته , ثم </a:t>
            </a:r>
            <a:r>
              <a:rPr lang="ar-SA" sz="3200" b="1" dirty="0" err="1" smtClean="0">
                <a:solidFill>
                  <a:schemeClr val="accent3"/>
                </a:solidFill>
              </a:rPr>
              <a:t>اتت</a:t>
            </a:r>
            <a:r>
              <a:rPr lang="ar-SA" sz="3200" b="1" dirty="0" smtClean="0">
                <a:solidFill>
                  <a:schemeClr val="accent3"/>
                </a:solidFill>
              </a:rPr>
              <a:t> </a:t>
            </a:r>
            <a:r>
              <a:rPr lang="ar-SA" sz="3200" b="1" dirty="0" err="1" smtClean="0">
                <a:solidFill>
                  <a:schemeClr val="accent3"/>
                </a:solidFill>
              </a:rPr>
              <a:t>به</a:t>
            </a:r>
            <a:r>
              <a:rPr lang="ar-SA" sz="3200" b="1" dirty="0" smtClean="0">
                <a:solidFill>
                  <a:schemeClr val="accent3"/>
                </a:solidFill>
              </a:rPr>
              <a:t> ورقة , وذكرت له </a:t>
            </a:r>
            <a:r>
              <a:rPr lang="ar-SA" sz="3200" b="1" dirty="0" err="1" smtClean="0">
                <a:solidFill>
                  <a:schemeClr val="accent3"/>
                </a:solidFill>
              </a:rPr>
              <a:t>مايقع</a:t>
            </a:r>
            <a:r>
              <a:rPr lang="ar-SA" sz="3200" b="1" dirty="0" smtClean="0">
                <a:solidFill>
                  <a:schemeClr val="accent3"/>
                </a:solidFill>
              </a:rPr>
              <a:t> له , فقال ورقة : ”إن ريك صادقا فإن هذا ناموس مثل </a:t>
            </a:r>
            <a:r>
              <a:rPr lang="ar-SA" sz="3200" b="1" dirty="0" err="1" smtClean="0">
                <a:solidFill>
                  <a:schemeClr val="accent3"/>
                </a:solidFill>
              </a:rPr>
              <a:t>ناموث</a:t>
            </a:r>
            <a:r>
              <a:rPr lang="ar-SA" sz="3200" b="1" dirty="0" smtClean="0">
                <a:solidFill>
                  <a:schemeClr val="accent3"/>
                </a:solidFill>
              </a:rPr>
              <a:t> موسى , فإن بعث وأنا حي فسأعززه وأنصره , وأؤمن </a:t>
            </a:r>
            <a:r>
              <a:rPr lang="ar-SA" sz="3200" b="1" dirty="0" err="1" smtClean="0">
                <a:solidFill>
                  <a:schemeClr val="accent3"/>
                </a:solidFill>
              </a:rPr>
              <a:t>به</a:t>
            </a:r>
            <a:r>
              <a:rPr lang="ar-SA" sz="3200" b="1" dirty="0" smtClean="0">
                <a:solidFill>
                  <a:schemeClr val="accent3"/>
                </a:solidFill>
              </a:rPr>
              <a:t> ”</a:t>
            </a:r>
          </a:p>
          <a:p>
            <a:pPr algn="r">
              <a:lnSpc>
                <a:spcPct val="150000"/>
              </a:lnSpc>
            </a:pPr>
            <a:endParaRPr lang="ar-SA" b="1" dirty="0" smtClean="0">
              <a:solidFill>
                <a:schemeClr val="accent3"/>
              </a:solidFill>
            </a:endParaRPr>
          </a:p>
        </p:txBody>
      </p:sp>
    </p:spTree>
  </p:cSld>
  <p:clrMapOvr>
    <a:masterClrMapping/>
  </p:clrMapOvr>
  <p:transition advClick="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357158" y="357167"/>
            <a:ext cx="8358246" cy="6370975"/>
          </a:xfrm>
          <a:prstGeom prst="rect">
            <a:avLst/>
          </a:prstGeom>
          <a:noFill/>
        </p:spPr>
        <p:txBody>
          <a:bodyPr wrap="square" rtlCol="1">
            <a:spAutoFit/>
          </a:bodyPr>
          <a:lstStyle/>
          <a:p>
            <a:pPr algn="r"/>
            <a:r>
              <a:rPr lang="ar-SA" sz="3200" b="1" dirty="0" smtClean="0">
                <a:solidFill>
                  <a:schemeClr val="accent3"/>
                </a:solidFill>
              </a:rPr>
              <a:t>4- </a:t>
            </a:r>
            <a:r>
              <a:rPr lang="ar-SA" sz="3200" b="1" dirty="0" smtClean="0">
                <a:solidFill>
                  <a:srgbClr val="00CC00"/>
                </a:solidFill>
              </a:rPr>
              <a:t>قس بن </a:t>
            </a:r>
            <a:r>
              <a:rPr lang="ar-SA" sz="3200" b="1" dirty="0" err="1" smtClean="0">
                <a:solidFill>
                  <a:srgbClr val="00CC00"/>
                </a:solidFill>
              </a:rPr>
              <a:t>ساعدة</a:t>
            </a:r>
            <a:r>
              <a:rPr lang="ar-SA" sz="3200" b="1" dirty="0" smtClean="0">
                <a:solidFill>
                  <a:srgbClr val="00CC00"/>
                </a:solidFill>
              </a:rPr>
              <a:t> </a:t>
            </a:r>
            <a:r>
              <a:rPr lang="ar-SA" sz="3200" b="1" dirty="0" err="1" smtClean="0">
                <a:solidFill>
                  <a:srgbClr val="00CC00"/>
                </a:solidFill>
              </a:rPr>
              <a:t>الإيادي</a:t>
            </a:r>
            <a:r>
              <a:rPr lang="ar-SA" sz="3200" b="1" dirty="0" smtClean="0">
                <a:solidFill>
                  <a:schemeClr val="accent3"/>
                </a:solidFill>
              </a:rPr>
              <a:t>:</a:t>
            </a:r>
          </a:p>
          <a:p>
            <a:pPr algn="r"/>
            <a:r>
              <a:rPr lang="ar-SA" sz="3200" b="1" dirty="0" smtClean="0">
                <a:solidFill>
                  <a:schemeClr val="accent3"/>
                </a:solidFill>
              </a:rPr>
              <a:t>روى عن عبادة بن الصامت </a:t>
            </a:r>
            <a:r>
              <a:rPr lang="ar-SA" sz="3200" b="1" dirty="0" err="1" smtClean="0">
                <a:solidFill>
                  <a:schemeClr val="accent3"/>
                </a:solidFill>
              </a:rPr>
              <a:t>رضى</a:t>
            </a:r>
            <a:r>
              <a:rPr lang="ar-SA" sz="3200" b="1" dirty="0" smtClean="0">
                <a:solidFill>
                  <a:schemeClr val="accent3"/>
                </a:solidFill>
              </a:rPr>
              <a:t> الله عنه وغيره أنه عندما قدم وفد إياد على الرسول صلى الله عليه وسلم سألهم عن قس بن ساعده,فذكروا له أنه هلك , فقال النبي صلى الله عليه وسلم :“ لقد شاهدته يوما بعكاظ على جمل أحمر يتكلم بكلام معجب مؤنق لا أجدني أحفظه .فذكر أحد أفراد الوفد أنه يحفظه , فهو : ” يا معشر الناس اجتمعوا , فكل من مات فات , وكل شيء لآت , ليل داج , وسماء ذات أبراج , وبحر عجاج ,نجوم تزهر , وجبال </a:t>
            </a:r>
            <a:r>
              <a:rPr lang="ar-SA" sz="3200" b="1" dirty="0" err="1" smtClean="0">
                <a:solidFill>
                  <a:schemeClr val="accent3"/>
                </a:solidFill>
              </a:rPr>
              <a:t>مرسية</a:t>
            </a:r>
            <a:r>
              <a:rPr lang="ar-SA" sz="3200" b="1" dirty="0" smtClean="0">
                <a:solidFill>
                  <a:schemeClr val="accent3"/>
                </a:solidFill>
              </a:rPr>
              <a:t> , وأنهار مجرية , إن في السماء لخبرا , مالي أرى الناس يذهبون فلا يرجعون , أرضوا بالإقامة فأقاموا , أم تركوا فناموا , أقسم قس  بالله قسما لا ريب فيه , إن لله دينا </a:t>
            </a:r>
            <a:r>
              <a:rPr lang="ar-SA" sz="3200" b="1" dirty="0" err="1" smtClean="0">
                <a:solidFill>
                  <a:schemeClr val="accent3"/>
                </a:solidFill>
              </a:rPr>
              <a:t>هوأرضى</a:t>
            </a:r>
            <a:r>
              <a:rPr lang="ar-SA" sz="3200" b="1" dirty="0" smtClean="0">
                <a:solidFill>
                  <a:schemeClr val="accent3"/>
                </a:solidFill>
              </a:rPr>
              <a:t> من دينكم هذا ” </a:t>
            </a:r>
            <a:endParaRPr lang="en-US" sz="3200" b="1" dirty="0" smtClean="0">
              <a:solidFill>
                <a:schemeClr val="accent3"/>
              </a:solidFill>
            </a:endParaRPr>
          </a:p>
          <a:p>
            <a:pPr algn="r"/>
            <a:r>
              <a:rPr lang="ar-SA" b="1" dirty="0" smtClean="0">
                <a:solidFill>
                  <a:schemeClr val="accent3"/>
                </a:solidFill>
              </a:rPr>
              <a:t> </a:t>
            </a:r>
            <a:endParaRPr lang="ar-SA" dirty="0"/>
          </a:p>
        </p:txBody>
      </p:sp>
    </p:spTree>
  </p:cSld>
  <p:clrMapOvr>
    <a:masterClrMapping/>
  </p:clrMapOvr>
  <p:transition advClick="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71472" y="642918"/>
            <a:ext cx="8072494" cy="2062103"/>
          </a:xfrm>
          <a:prstGeom prst="rect">
            <a:avLst/>
          </a:prstGeom>
          <a:noFill/>
        </p:spPr>
        <p:txBody>
          <a:bodyPr wrap="square" rtlCol="1">
            <a:spAutoFit/>
          </a:bodyPr>
          <a:lstStyle/>
          <a:p>
            <a:pPr algn="r"/>
            <a:r>
              <a:rPr lang="ar-SA" sz="3200" b="1" dirty="0" smtClean="0">
                <a:solidFill>
                  <a:srgbClr val="00CC00"/>
                </a:solidFill>
              </a:rPr>
              <a:t>هـ - أمية بن أبي </a:t>
            </a:r>
            <a:r>
              <a:rPr lang="ar-SA" sz="3200" b="1" dirty="0" err="1" smtClean="0">
                <a:solidFill>
                  <a:srgbClr val="00CC00"/>
                </a:solidFill>
              </a:rPr>
              <a:t>الصلت</a:t>
            </a:r>
            <a:r>
              <a:rPr lang="ar-SA" sz="3200" b="1" dirty="0" smtClean="0">
                <a:solidFill>
                  <a:srgbClr val="00CC00"/>
                </a:solidFill>
              </a:rPr>
              <a:t> </a:t>
            </a:r>
            <a:r>
              <a:rPr lang="ar-SA" sz="3200" b="1" dirty="0" smtClean="0">
                <a:solidFill>
                  <a:schemeClr val="accent3"/>
                </a:solidFill>
              </a:rPr>
              <a:t>: </a:t>
            </a:r>
          </a:p>
          <a:p>
            <a:pPr algn="r"/>
            <a:r>
              <a:rPr lang="ar-SA" sz="3200" b="1" dirty="0" smtClean="0">
                <a:solidFill>
                  <a:schemeClr val="accent3"/>
                </a:solidFill>
              </a:rPr>
              <a:t>هو الذي قال فيه الرسول صلى الله عليه وسلم  : ”كاد أمية بن أبي </a:t>
            </a:r>
            <a:r>
              <a:rPr lang="ar-SA" sz="3200" b="1" dirty="0" err="1" smtClean="0">
                <a:solidFill>
                  <a:schemeClr val="accent3"/>
                </a:solidFill>
              </a:rPr>
              <a:t>الصلت</a:t>
            </a:r>
            <a:r>
              <a:rPr lang="ar-SA" sz="3200" b="1" dirty="0" smtClean="0">
                <a:solidFill>
                  <a:schemeClr val="accent3"/>
                </a:solidFill>
              </a:rPr>
              <a:t> أن يسلم ”وفي رواية :“ فلقد كاد أن يسلم في شعره“ </a:t>
            </a:r>
            <a:r>
              <a:rPr lang="ar-SA" b="1" dirty="0" smtClean="0">
                <a:solidFill>
                  <a:schemeClr val="accent3"/>
                </a:solidFill>
              </a:rPr>
              <a:t> </a:t>
            </a:r>
          </a:p>
        </p:txBody>
      </p:sp>
    </p:spTree>
  </p:cSld>
  <p:clrMapOvr>
    <a:masterClrMapping/>
  </p:clrMapOvr>
  <p:transition advClick="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642910" y="500042"/>
            <a:ext cx="8001056" cy="3046988"/>
          </a:xfrm>
          <a:prstGeom prst="rect">
            <a:avLst/>
          </a:prstGeom>
          <a:noFill/>
        </p:spPr>
        <p:txBody>
          <a:bodyPr wrap="square" rtlCol="1">
            <a:spAutoFit/>
          </a:bodyPr>
          <a:lstStyle/>
          <a:p>
            <a:pPr algn="r"/>
            <a:r>
              <a:rPr lang="ar-SA" sz="3200" b="1" dirty="0" smtClean="0">
                <a:solidFill>
                  <a:srgbClr val="00CC00"/>
                </a:solidFill>
              </a:rPr>
              <a:t>6- لبيد بن ربيعة العامري ثم </a:t>
            </a:r>
            <a:r>
              <a:rPr lang="ar-SA" sz="3200" b="1" dirty="0" err="1" smtClean="0">
                <a:solidFill>
                  <a:srgbClr val="00CC00"/>
                </a:solidFill>
              </a:rPr>
              <a:t>الكلابي</a:t>
            </a:r>
            <a:r>
              <a:rPr lang="ar-SA" sz="3200" b="1" dirty="0" smtClean="0">
                <a:solidFill>
                  <a:srgbClr val="00CC00"/>
                </a:solidFill>
              </a:rPr>
              <a:t> ثم الجعفري</a:t>
            </a:r>
          </a:p>
          <a:p>
            <a:pPr algn="r"/>
            <a:r>
              <a:rPr lang="ar-SA" sz="3200" b="1" dirty="0" smtClean="0">
                <a:solidFill>
                  <a:schemeClr val="accent3"/>
                </a:solidFill>
              </a:rPr>
              <a:t>كان من فحول شعراء الجاهلية , ومن شعراء المعلقات . قال الرسول صلى الله عليه وسلم عنه ”أصدق كلمة قالها شاعر كلمة لبيد : </a:t>
            </a:r>
            <a:r>
              <a:rPr lang="ar-SA" sz="3200" b="1" dirty="0" err="1" smtClean="0">
                <a:solidFill>
                  <a:schemeClr val="accent3"/>
                </a:solidFill>
              </a:rPr>
              <a:t>ألاكل</a:t>
            </a:r>
            <a:r>
              <a:rPr lang="ar-SA" sz="3200" b="1" dirty="0" smtClean="0">
                <a:solidFill>
                  <a:schemeClr val="accent3"/>
                </a:solidFill>
              </a:rPr>
              <a:t> شيء ماخلا الله باطل ”</a:t>
            </a:r>
          </a:p>
          <a:p>
            <a:pPr algn="r"/>
            <a:r>
              <a:rPr lang="ar-SA" sz="3200" b="1" dirty="0" smtClean="0">
                <a:solidFill>
                  <a:schemeClr val="accent3"/>
                </a:solidFill>
              </a:rPr>
              <a:t>وقد اسلم لبيد </a:t>
            </a:r>
            <a:r>
              <a:rPr lang="ar-SA" sz="3200" b="1" dirty="0" err="1" smtClean="0">
                <a:solidFill>
                  <a:schemeClr val="accent3"/>
                </a:solidFill>
              </a:rPr>
              <a:t>و</a:t>
            </a:r>
            <a:r>
              <a:rPr lang="ar-SA" sz="3200" b="1" dirty="0" smtClean="0">
                <a:solidFill>
                  <a:schemeClr val="accent3"/>
                </a:solidFill>
              </a:rPr>
              <a:t> ومات في خلافة عثمان </a:t>
            </a:r>
            <a:r>
              <a:rPr lang="ar-SA" sz="3200" b="1" dirty="0" err="1" smtClean="0">
                <a:solidFill>
                  <a:schemeClr val="accent3"/>
                </a:solidFill>
              </a:rPr>
              <a:t>رضى</a:t>
            </a:r>
            <a:r>
              <a:rPr lang="ar-SA" sz="3200" b="1" dirty="0" smtClean="0">
                <a:solidFill>
                  <a:schemeClr val="accent3"/>
                </a:solidFill>
              </a:rPr>
              <a:t> الله عنه , بعد أن عاش مئة وخمسين عاما , وقيل أكثر . </a:t>
            </a:r>
            <a:endParaRPr lang="ar-SA" sz="3200" dirty="0"/>
          </a:p>
        </p:txBody>
      </p:sp>
    </p:spTree>
  </p:cSld>
  <p:clrMapOvr>
    <a:masterClrMapping/>
  </p:clrMapOvr>
  <p:transition advClick="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99592" y="500042"/>
            <a:ext cx="7560840" cy="1428760"/>
          </a:xfrm>
        </p:spPr>
        <p:txBody>
          <a:bodyPr/>
          <a:lstStyle/>
          <a:p>
            <a:r>
              <a:rPr lang="ar-SA" dirty="0" smtClean="0"/>
              <a:t>ثالثا : الحياة الاجتماعية عند العرب في الجزيرة العربية:</a:t>
            </a:r>
            <a:endParaRPr lang="ar-SA" dirty="0"/>
          </a:p>
        </p:txBody>
      </p:sp>
      <p:sp>
        <p:nvSpPr>
          <p:cNvPr id="3" name="مربع نص 2"/>
          <p:cNvSpPr txBox="1"/>
          <p:nvPr/>
        </p:nvSpPr>
        <p:spPr>
          <a:xfrm>
            <a:off x="1357290" y="2428868"/>
            <a:ext cx="7072362" cy="4524315"/>
          </a:xfrm>
          <a:prstGeom prst="rect">
            <a:avLst/>
          </a:prstGeom>
          <a:noFill/>
        </p:spPr>
        <p:txBody>
          <a:bodyPr wrap="square" rtlCol="1">
            <a:spAutoFit/>
          </a:bodyPr>
          <a:lstStyle/>
          <a:p>
            <a:pPr algn="r"/>
            <a:r>
              <a:rPr lang="ar-SA" sz="3200" dirty="0" smtClean="0">
                <a:solidFill>
                  <a:schemeClr val="accent3"/>
                </a:solidFill>
              </a:rPr>
              <a:t>إن الحياة الاجتماعية في أي مجتمع من المجتمعات </a:t>
            </a:r>
            <a:r>
              <a:rPr lang="ar-SA" sz="3200" dirty="0" err="1" smtClean="0">
                <a:solidFill>
                  <a:schemeClr val="accent3"/>
                </a:solidFill>
              </a:rPr>
              <a:t>لاتكاد</a:t>
            </a:r>
            <a:r>
              <a:rPr lang="ar-SA" sz="3200" dirty="0" smtClean="0">
                <a:solidFill>
                  <a:schemeClr val="accent3"/>
                </a:solidFill>
              </a:rPr>
              <a:t> تنفصل عن الحياة الدينية والاقتصادية , ولأن الوثنية التي سادت بين العرب كانت ضد الفطرة والمنطق , فقد نتج عن ذلك مظاهر اجتماعية ضد </a:t>
            </a:r>
            <a:endParaRPr lang="en-US" sz="3200" dirty="0" smtClean="0">
              <a:solidFill>
                <a:schemeClr val="accent3"/>
              </a:solidFill>
            </a:endParaRPr>
          </a:p>
          <a:p>
            <a:pPr algn="r"/>
            <a:r>
              <a:rPr lang="ar-SA" sz="3200" dirty="0" smtClean="0">
                <a:solidFill>
                  <a:schemeClr val="accent3"/>
                </a:solidFill>
              </a:rPr>
              <a:t>الفطرة والمنطق .</a:t>
            </a:r>
          </a:p>
          <a:p>
            <a:pPr algn="r"/>
            <a:r>
              <a:rPr lang="ar-SA" sz="3200" dirty="0" smtClean="0">
                <a:solidFill>
                  <a:schemeClr val="accent3"/>
                </a:solidFill>
              </a:rPr>
              <a:t>ومن بين تلك المظاهر : الانحطاط الأخلاقي الذي تمثل في ممارسة كثير من الرذائل , مثل شرب الخمر , ولعب الميسر , والزواج بغير عدد , وقتل بعضهم خشية الفقر أو بسبب الفقر, وقتل بعضهم الإناث بالذات </a:t>
            </a:r>
            <a:endParaRPr lang="ar-SA" sz="3200" dirty="0">
              <a:solidFill>
                <a:schemeClr val="accent3"/>
              </a:solidFill>
            </a:endParaRPr>
          </a:p>
        </p:txBody>
      </p:sp>
    </p:spTree>
  </p:cSld>
  <p:clrMapOvr>
    <a:masterClrMapping/>
  </p:clrMapOvr>
  <p:transition advClick="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642918"/>
          </a:xfrm>
        </p:spPr>
        <p:txBody>
          <a:bodyPr/>
          <a:lstStyle/>
          <a:p>
            <a:endParaRPr lang="ar-SA" dirty="0"/>
          </a:p>
        </p:txBody>
      </p:sp>
      <p:sp>
        <p:nvSpPr>
          <p:cNvPr id="5" name="مربع نص 4"/>
          <p:cNvSpPr txBox="1"/>
          <p:nvPr/>
        </p:nvSpPr>
        <p:spPr>
          <a:xfrm>
            <a:off x="714316" y="1714488"/>
            <a:ext cx="8143964" cy="4031873"/>
          </a:xfrm>
          <a:prstGeom prst="rect">
            <a:avLst/>
          </a:prstGeom>
          <a:noFill/>
        </p:spPr>
        <p:txBody>
          <a:bodyPr wrap="square" rtlCol="1">
            <a:spAutoFit/>
          </a:bodyPr>
          <a:lstStyle/>
          <a:p>
            <a:pPr algn="r"/>
            <a:r>
              <a:rPr lang="ar-SA" sz="3200" dirty="0" smtClean="0">
                <a:solidFill>
                  <a:schemeClr val="accent3"/>
                </a:solidFill>
              </a:rPr>
              <a:t>خوف العار , وإثارة الحروب لأتفه الأسباب , وأخذ الثأر , وقد حكي الله عنهم كل هذه الرذائل في القرآن الكريم , وعلى لسان رسوله , وعابها عليهم , وظل الرسول صلى الله عليه وسلم </a:t>
            </a:r>
            <a:r>
              <a:rPr lang="en-US" sz="3200" dirty="0" smtClean="0">
                <a:solidFill>
                  <a:schemeClr val="accent3"/>
                </a:solidFill>
              </a:rPr>
              <a:t>: </a:t>
            </a:r>
            <a:r>
              <a:rPr lang="ar-SA" sz="3200" dirty="0" smtClean="0">
                <a:solidFill>
                  <a:schemeClr val="accent3"/>
                </a:solidFill>
              </a:rPr>
              <a:t>يحاربها طول حياته كما هو معروف , ومثل ذلك: </a:t>
            </a:r>
            <a:r>
              <a:rPr lang="ar-SA" sz="3200" dirty="0" err="1" smtClean="0">
                <a:solidFill>
                  <a:schemeClr val="accent3"/>
                </a:solidFill>
              </a:rPr>
              <a:t>ماقاله</a:t>
            </a:r>
            <a:r>
              <a:rPr lang="ar-SA" sz="3200" dirty="0" smtClean="0">
                <a:solidFill>
                  <a:schemeClr val="accent3"/>
                </a:solidFill>
              </a:rPr>
              <a:t> بن عباس : ” إذا سرك أن تعلم جهل العرب فاقرأ </a:t>
            </a:r>
            <a:r>
              <a:rPr lang="ar-SA" sz="3200" dirty="0" err="1" smtClean="0">
                <a:solidFill>
                  <a:schemeClr val="accent3"/>
                </a:solidFill>
              </a:rPr>
              <a:t>مافوق</a:t>
            </a:r>
            <a:r>
              <a:rPr lang="ar-SA" sz="3200" dirty="0" smtClean="0">
                <a:solidFill>
                  <a:schemeClr val="accent3"/>
                </a:solidFill>
              </a:rPr>
              <a:t> الثلاثين ومائة من سورة الأنعام ” وقوله تعالى –: )وَإِذَا </a:t>
            </a:r>
            <a:r>
              <a:rPr lang="ar-SA" sz="3200" dirty="0" err="1" smtClean="0">
                <a:solidFill>
                  <a:schemeClr val="accent3"/>
                </a:solidFill>
              </a:rPr>
              <a:t>الْمَوْؤُودَةُ</a:t>
            </a:r>
            <a:r>
              <a:rPr lang="ar-SA" sz="3200" dirty="0" smtClean="0">
                <a:solidFill>
                  <a:schemeClr val="accent3"/>
                </a:solidFill>
              </a:rPr>
              <a:t> سُئِلَتْ </a:t>
            </a:r>
            <a:r>
              <a:rPr lang="en-US" sz="3200" dirty="0" smtClean="0">
                <a:solidFill>
                  <a:schemeClr val="accent3"/>
                </a:solidFill>
              </a:rPr>
              <a:t>-:</a:t>
            </a:r>
            <a:r>
              <a:rPr lang="ar-SA" sz="3200" dirty="0" smtClean="0">
                <a:solidFill>
                  <a:schemeClr val="accent3"/>
                </a:solidFill>
              </a:rPr>
              <a:t>*بِأَيِّ ذَنْبٍ قُتِلَتْ*, وقوله تعالى)وَإِذَا بُشِّرَ أَحَدُهُمْ بِمَا ضَرَبَ لِلرَّحْمَنِ مَثَلاً ظَلَّ وَجْهُهُ مُسْوَدّاً وَهُوَ كَظِيمٌ)(الزخرف:17)</a:t>
            </a:r>
            <a:endParaRPr lang="ar-SA" sz="3200" dirty="0">
              <a:solidFill>
                <a:schemeClr val="accent3"/>
              </a:solidFill>
            </a:endParaRPr>
          </a:p>
        </p:txBody>
      </p:sp>
    </p:spTree>
  </p:cSld>
  <p:clrMapOvr>
    <a:masterClrMapping/>
  </p:clrMapOvr>
  <p:transition advClick="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8786842" cy="285728"/>
          </a:xfrm>
        </p:spPr>
        <p:txBody>
          <a:bodyPr/>
          <a:lstStyle/>
          <a:p>
            <a:endParaRPr lang="ar-SA" dirty="0"/>
          </a:p>
        </p:txBody>
      </p:sp>
      <p:sp>
        <p:nvSpPr>
          <p:cNvPr id="3" name="مربع نص 2"/>
          <p:cNvSpPr txBox="1"/>
          <p:nvPr/>
        </p:nvSpPr>
        <p:spPr>
          <a:xfrm>
            <a:off x="357158" y="428605"/>
            <a:ext cx="8143932" cy="6494085"/>
          </a:xfrm>
          <a:prstGeom prst="rect">
            <a:avLst/>
          </a:prstGeom>
          <a:noFill/>
        </p:spPr>
        <p:txBody>
          <a:bodyPr wrap="square" rtlCol="1">
            <a:spAutoFit/>
          </a:bodyPr>
          <a:lstStyle/>
          <a:p>
            <a:pPr algn="r"/>
            <a:r>
              <a:rPr lang="en-US" sz="3200" dirty="0" smtClean="0">
                <a:solidFill>
                  <a:schemeClr val="accent3"/>
                </a:solidFill>
              </a:rPr>
              <a:t>      </a:t>
            </a:r>
            <a:r>
              <a:rPr lang="ar-SA" sz="3200" dirty="0" smtClean="0">
                <a:solidFill>
                  <a:schemeClr val="accent3"/>
                </a:solidFill>
              </a:rPr>
              <a:t>وسادت في بعض أوساط </a:t>
            </a:r>
            <a:r>
              <a:rPr lang="ar-SA" sz="3200" dirty="0" err="1" smtClean="0">
                <a:solidFill>
                  <a:schemeClr val="accent3"/>
                </a:solidFill>
              </a:rPr>
              <a:t>غيرالأشراف</a:t>
            </a:r>
            <a:r>
              <a:rPr lang="ar-SA" sz="3200" dirty="0" smtClean="0">
                <a:solidFill>
                  <a:schemeClr val="accent3"/>
                </a:solidFill>
              </a:rPr>
              <a:t> أنواع من الأنكحة التي </a:t>
            </a:r>
            <a:r>
              <a:rPr lang="ar-SA" sz="3200" dirty="0" err="1" smtClean="0">
                <a:solidFill>
                  <a:schemeClr val="accent3"/>
                </a:solidFill>
              </a:rPr>
              <a:t>لاتختلف</a:t>
            </a:r>
            <a:r>
              <a:rPr lang="ar-SA" sz="3200" dirty="0" smtClean="0">
                <a:solidFill>
                  <a:schemeClr val="accent3"/>
                </a:solidFill>
              </a:rPr>
              <a:t> عن الدعارة . فقد روى البخاري عن عائشة </a:t>
            </a:r>
            <a:r>
              <a:rPr lang="ar-SA" sz="3200" dirty="0" err="1" smtClean="0">
                <a:solidFill>
                  <a:schemeClr val="accent3"/>
                </a:solidFill>
              </a:rPr>
              <a:t>رضى</a:t>
            </a:r>
            <a:r>
              <a:rPr lang="ar-SA" sz="3200" dirty="0" smtClean="0">
                <a:solidFill>
                  <a:schemeClr val="accent3"/>
                </a:solidFill>
              </a:rPr>
              <a:t> الله عنها أنها قالت : إن النكاح في الجاهلية كان على أربع أنحاء : فكان منها نكاح الناس اليوم ... ونكاح </a:t>
            </a:r>
            <a:r>
              <a:rPr lang="ar-SA" sz="3200" dirty="0" err="1" smtClean="0">
                <a:solidFill>
                  <a:schemeClr val="accent3"/>
                </a:solidFill>
              </a:rPr>
              <a:t>الاستبضاع</a:t>
            </a:r>
            <a:r>
              <a:rPr lang="ar-SA" sz="3200" dirty="0" smtClean="0">
                <a:solidFill>
                  <a:schemeClr val="accent3"/>
                </a:solidFill>
              </a:rPr>
              <a:t> , وهو أن يصيب الرجل الأجنبي </a:t>
            </a:r>
            <a:r>
              <a:rPr lang="ar-SA" sz="3200" dirty="0" err="1" smtClean="0">
                <a:solidFill>
                  <a:schemeClr val="accent3"/>
                </a:solidFill>
              </a:rPr>
              <a:t>امأة</a:t>
            </a:r>
            <a:r>
              <a:rPr lang="ar-SA" sz="3200" dirty="0" smtClean="0">
                <a:solidFill>
                  <a:schemeClr val="accent3"/>
                </a:solidFill>
              </a:rPr>
              <a:t> غيره في طهر لم يجامعها فيه زوجها ولا يقربها زوجها حتى يتبين حملها , ونكاح الرهط , وهو أن يجتمع الرهط دون العشرة , فيصيب كل منهم امرأة غيره , فعندما تضع حملها ترسل إليهم فيجتمعون عندها , فتلحق المولود بمن تريد منهم , ونكاح رابع ,وهو أن يجتمع الرجال الكثير على المرأة التي تنصب راية في بيتها , فإذا حملت فوضعت حملها جمعوا لها , ودعوا لهم </a:t>
            </a:r>
            <a:r>
              <a:rPr lang="ar-SA" sz="3200" dirty="0" err="1" smtClean="0">
                <a:solidFill>
                  <a:schemeClr val="accent3"/>
                </a:solidFill>
              </a:rPr>
              <a:t>القافة</a:t>
            </a:r>
            <a:r>
              <a:rPr lang="ar-SA" sz="3200" dirty="0" smtClean="0">
                <a:solidFill>
                  <a:schemeClr val="accent3"/>
                </a:solidFill>
              </a:rPr>
              <a:t> , ثم الحقوا ولدها بالذي يرونه أكثر شبها </a:t>
            </a:r>
            <a:r>
              <a:rPr lang="ar-SA" sz="3200" dirty="0" err="1" smtClean="0">
                <a:solidFill>
                  <a:schemeClr val="accent3"/>
                </a:solidFill>
              </a:rPr>
              <a:t>به</a:t>
            </a:r>
            <a:r>
              <a:rPr lang="ar-SA" sz="3200" dirty="0" smtClean="0">
                <a:solidFill>
                  <a:schemeClr val="accent3"/>
                </a:solidFill>
              </a:rPr>
              <a:t> , وقد أبطل الإسلام كل هذه </a:t>
            </a:r>
            <a:r>
              <a:rPr lang="ar-SA" sz="3200" dirty="0" smtClean="0">
                <a:solidFill>
                  <a:schemeClr val="accent3"/>
                </a:solidFill>
              </a:rPr>
              <a:t>الأنكحة</a:t>
            </a:r>
            <a:r>
              <a:rPr lang="ar-SA" sz="3200" dirty="0" smtClean="0">
                <a:solidFill>
                  <a:schemeClr val="accent3"/>
                </a:solidFill>
              </a:rPr>
              <a:t> </a:t>
            </a:r>
            <a:r>
              <a:rPr lang="ar-SA" sz="3200" dirty="0" smtClean="0">
                <a:solidFill>
                  <a:schemeClr val="accent3"/>
                </a:solidFill>
              </a:rPr>
              <a:t>.</a:t>
            </a:r>
            <a:r>
              <a:rPr lang="ar-SA" sz="3200" dirty="0" smtClean="0">
                <a:solidFill>
                  <a:schemeClr val="accent3"/>
                </a:solidFill>
              </a:rPr>
              <a:t> </a:t>
            </a:r>
            <a:endParaRPr lang="ar-SA" sz="3200" dirty="0">
              <a:solidFill>
                <a:schemeClr val="accent3"/>
              </a:solidFill>
            </a:endParaRPr>
          </a:p>
        </p:txBody>
      </p:sp>
    </p:spTree>
  </p:cSld>
  <p:clrMapOvr>
    <a:masterClrMapping/>
  </p:clrMapOvr>
  <p:transition advClick="0"/>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260648"/>
            <a:ext cx="8820472" cy="1371600"/>
          </a:xfrm>
        </p:spPr>
        <p:txBody>
          <a:bodyPr/>
          <a:lstStyle/>
          <a:p>
            <a:r>
              <a:rPr lang="ar-SA" dirty="0" smtClean="0"/>
              <a:t>2- في خارج الجزيرة العربية</a:t>
            </a:r>
            <a:endParaRPr lang="ar-SA" dirty="0"/>
          </a:p>
        </p:txBody>
      </p:sp>
      <p:sp>
        <p:nvSpPr>
          <p:cNvPr id="3" name="مربع نص 2"/>
          <p:cNvSpPr txBox="1"/>
          <p:nvPr/>
        </p:nvSpPr>
        <p:spPr>
          <a:xfrm>
            <a:off x="0" y="1844824"/>
            <a:ext cx="8676456" cy="3477875"/>
          </a:xfrm>
          <a:prstGeom prst="rect">
            <a:avLst/>
          </a:prstGeom>
          <a:noFill/>
        </p:spPr>
        <p:txBody>
          <a:bodyPr wrap="square" rtlCol="1">
            <a:spAutoFit/>
          </a:bodyPr>
          <a:lstStyle/>
          <a:p>
            <a:pPr algn="r"/>
            <a:r>
              <a:rPr lang="ar-SA" sz="4400" dirty="0" smtClean="0">
                <a:solidFill>
                  <a:schemeClr val="accent3"/>
                </a:solidFill>
              </a:rPr>
              <a:t>أ- جوانب من الحياة الدينة والسياسية والاجتماعية في ظل اليهودية </a:t>
            </a:r>
          </a:p>
          <a:p>
            <a:pPr algn="r"/>
            <a:r>
              <a:rPr lang="ar-SA" sz="4400" dirty="0" smtClean="0">
                <a:solidFill>
                  <a:srgbClr val="00CC00"/>
                </a:solidFill>
              </a:rPr>
              <a:t>أولا : جوانب من الحياة الدينة :</a:t>
            </a:r>
          </a:p>
          <a:p>
            <a:pPr algn="r"/>
            <a:r>
              <a:rPr lang="ar-SA" sz="4400" dirty="0" smtClean="0">
                <a:solidFill>
                  <a:schemeClr val="accent3"/>
                </a:solidFill>
              </a:rPr>
              <a:t>ثانيا : جوانب من الحياة السياسية والاجتماعية في المجتمعات </a:t>
            </a:r>
            <a:r>
              <a:rPr lang="ar-SA" sz="3200" dirty="0" smtClean="0">
                <a:solidFill>
                  <a:schemeClr val="accent3"/>
                </a:solidFill>
              </a:rPr>
              <a:t>اليهودية </a:t>
            </a:r>
            <a:endParaRPr lang="ar-SA" sz="3200" dirty="0">
              <a:solidFill>
                <a:schemeClr val="accent3"/>
              </a:solidFill>
            </a:endParaRPr>
          </a:p>
        </p:txBody>
      </p:sp>
    </p:spTree>
  </p:cSld>
  <p:clrMapOvr>
    <a:masterClrMapping/>
  </p:clrMapOvr>
  <p:transition advClick="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ب- جوانب من الحياة الدينة والسياسية والاجتماعية في ظل النصرانية </a:t>
            </a:r>
            <a:endParaRPr lang="ar-SA" dirty="0"/>
          </a:p>
        </p:txBody>
      </p:sp>
      <p:sp>
        <p:nvSpPr>
          <p:cNvPr id="3" name="مربع نص 2"/>
          <p:cNvSpPr txBox="1"/>
          <p:nvPr/>
        </p:nvSpPr>
        <p:spPr>
          <a:xfrm>
            <a:off x="0" y="1844824"/>
            <a:ext cx="8892480" cy="2123658"/>
          </a:xfrm>
          <a:prstGeom prst="rect">
            <a:avLst/>
          </a:prstGeom>
          <a:noFill/>
        </p:spPr>
        <p:txBody>
          <a:bodyPr wrap="square" rtlCol="1">
            <a:spAutoFit/>
          </a:bodyPr>
          <a:lstStyle/>
          <a:p>
            <a:pPr algn="r"/>
            <a:r>
              <a:rPr lang="ar-SA" sz="4400" dirty="0" smtClean="0">
                <a:solidFill>
                  <a:schemeClr val="accent3"/>
                </a:solidFill>
              </a:rPr>
              <a:t>أولا : الحياة الدينية </a:t>
            </a:r>
          </a:p>
          <a:p>
            <a:pPr algn="r"/>
            <a:r>
              <a:rPr lang="ar-SA" sz="4400" dirty="0" smtClean="0">
                <a:solidFill>
                  <a:schemeClr val="accent3"/>
                </a:solidFill>
              </a:rPr>
              <a:t>ثانيا : الحياة السياسية والاجتماعية في المجتمعات النصرانية </a:t>
            </a:r>
            <a:endParaRPr lang="ar-SA" sz="4400" dirty="0">
              <a:solidFill>
                <a:schemeClr val="accent3"/>
              </a:solidFill>
            </a:endParaRPr>
          </a:p>
        </p:txBody>
      </p:sp>
    </p:spTree>
  </p:cSld>
  <p:clrMapOvr>
    <a:masterClrMapping/>
  </p:clrMapOvr>
  <p:transition advClick="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ج- </a:t>
            </a:r>
            <a:r>
              <a:rPr lang="ar-SA" dirty="0" err="1" smtClean="0"/>
              <a:t>ج</a:t>
            </a:r>
            <a:r>
              <a:rPr lang="ar-SA" dirty="0" smtClean="0"/>
              <a:t>وانب من الحياة الدينية والسياسة والاجتماعية في ظل المجوسية </a:t>
            </a:r>
            <a:endParaRPr lang="ar-SA" dirty="0"/>
          </a:p>
        </p:txBody>
      </p:sp>
      <p:sp>
        <p:nvSpPr>
          <p:cNvPr id="3" name="مربع نص 2"/>
          <p:cNvSpPr txBox="1"/>
          <p:nvPr/>
        </p:nvSpPr>
        <p:spPr>
          <a:xfrm>
            <a:off x="0" y="1484784"/>
            <a:ext cx="9144000" cy="1815882"/>
          </a:xfrm>
          <a:prstGeom prst="rect">
            <a:avLst/>
          </a:prstGeom>
          <a:noFill/>
        </p:spPr>
        <p:txBody>
          <a:bodyPr wrap="square" rtlCol="1">
            <a:spAutoFit/>
          </a:bodyPr>
          <a:lstStyle/>
          <a:p>
            <a:pPr algn="r"/>
            <a:r>
              <a:rPr lang="ar-SA" sz="4000" dirty="0" smtClean="0">
                <a:solidFill>
                  <a:srgbClr val="00CC00"/>
                </a:solidFill>
              </a:rPr>
              <a:t>أولا : الحياة الدينية </a:t>
            </a:r>
          </a:p>
          <a:p>
            <a:pPr algn="r"/>
            <a:r>
              <a:rPr lang="ar-SA" sz="4000" dirty="0" smtClean="0">
                <a:solidFill>
                  <a:schemeClr val="accent3"/>
                </a:solidFill>
              </a:rPr>
              <a:t>ثانيا : الحياة السياسية والاجتماعية في ظل المجوسية</a:t>
            </a:r>
            <a:r>
              <a:rPr lang="ar-SA" sz="3200" dirty="0" smtClean="0">
                <a:solidFill>
                  <a:schemeClr val="accent3"/>
                </a:solidFill>
              </a:rPr>
              <a:t> </a:t>
            </a:r>
          </a:p>
          <a:p>
            <a:pPr algn="r"/>
            <a:endParaRPr lang="ar-SA" sz="3200" dirty="0">
              <a:solidFill>
                <a:schemeClr val="accent3"/>
              </a:solidFill>
            </a:endParaRPr>
          </a:p>
        </p:txBody>
      </p:sp>
    </p:spTree>
  </p:cSld>
  <p:clrMapOvr>
    <a:masterClrMapping/>
  </p:clrMapOvr>
  <p:transition advClick="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د- جوانب من الحياة الدينية والاجتماعية في ظل الديانات الصينية </a:t>
            </a:r>
            <a:endParaRPr lang="ar-SA" dirty="0"/>
          </a:p>
        </p:txBody>
      </p:sp>
      <p:sp>
        <p:nvSpPr>
          <p:cNvPr id="3" name="مربع نص 2"/>
          <p:cNvSpPr txBox="1"/>
          <p:nvPr/>
        </p:nvSpPr>
        <p:spPr>
          <a:xfrm>
            <a:off x="611560" y="1772816"/>
            <a:ext cx="8136904" cy="1200329"/>
          </a:xfrm>
          <a:prstGeom prst="rect">
            <a:avLst/>
          </a:prstGeom>
          <a:noFill/>
        </p:spPr>
        <p:txBody>
          <a:bodyPr wrap="square" rtlCol="1">
            <a:spAutoFit/>
          </a:bodyPr>
          <a:lstStyle/>
          <a:p>
            <a:pPr algn="r"/>
            <a:r>
              <a:rPr lang="ar-SA" sz="3600" dirty="0" smtClean="0">
                <a:solidFill>
                  <a:schemeClr val="accent3"/>
                </a:solidFill>
              </a:rPr>
              <a:t>أول</a:t>
            </a:r>
            <a:r>
              <a:rPr lang="ar-SA" sz="3600" dirty="0" smtClean="0">
                <a:solidFill>
                  <a:srgbClr val="00CC00"/>
                </a:solidFill>
              </a:rPr>
              <a:t>ا : الحياة الدينية </a:t>
            </a:r>
          </a:p>
          <a:p>
            <a:pPr algn="r"/>
            <a:r>
              <a:rPr lang="ar-SA" sz="3600" dirty="0" smtClean="0">
                <a:solidFill>
                  <a:schemeClr val="accent3"/>
                </a:solidFill>
              </a:rPr>
              <a:t>ثانيا : الحياة الاجتماعية </a:t>
            </a:r>
            <a:endParaRPr lang="ar-SA" sz="3600" dirty="0">
              <a:solidFill>
                <a:schemeClr val="accent3"/>
              </a:solidFill>
            </a:endParaRPr>
          </a:p>
        </p:txBody>
      </p:sp>
    </p:spTree>
  </p:cSld>
  <p:clrMapOvr>
    <a:masterClrMapping/>
  </p:clrMapOvr>
  <p:transition advClick="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هـ - جوانب من الحياة الدينية والاجتماعية في ظل الديانات الهندية </a:t>
            </a:r>
            <a:endParaRPr lang="ar-SA" dirty="0"/>
          </a:p>
        </p:txBody>
      </p:sp>
      <p:sp>
        <p:nvSpPr>
          <p:cNvPr id="3" name="مربع نص 2"/>
          <p:cNvSpPr txBox="1"/>
          <p:nvPr/>
        </p:nvSpPr>
        <p:spPr>
          <a:xfrm>
            <a:off x="1043608" y="1700808"/>
            <a:ext cx="7848872" cy="1446550"/>
          </a:xfrm>
          <a:prstGeom prst="rect">
            <a:avLst/>
          </a:prstGeom>
          <a:noFill/>
        </p:spPr>
        <p:txBody>
          <a:bodyPr wrap="square" rtlCol="1">
            <a:spAutoFit/>
          </a:bodyPr>
          <a:lstStyle/>
          <a:p>
            <a:pPr algn="r" rtl="1"/>
            <a:r>
              <a:rPr lang="ar-SA" sz="4400" dirty="0" smtClean="0">
                <a:solidFill>
                  <a:schemeClr val="accent3"/>
                </a:solidFill>
              </a:rPr>
              <a:t>أولا الحياة الدينية </a:t>
            </a:r>
          </a:p>
          <a:p>
            <a:pPr algn="r" rtl="1"/>
            <a:r>
              <a:rPr lang="ar-SA" sz="4400" dirty="0" smtClean="0">
                <a:solidFill>
                  <a:schemeClr val="accent3"/>
                </a:solidFill>
              </a:rPr>
              <a:t>ثانيا : الحياة الاجتماعية </a:t>
            </a:r>
            <a:endParaRPr lang="ar-SA" sz="4400" dirty="0">
              <a:solidFill>
                <a:schemeClr val="accent3"/>
              </a:solidFill>
            </a:endParaRPr>
          </a:p>
        </p:txBody>
      </p:sp>
    </p:spTree>
  </p:cSld>
  <p:clrMapOvr>
    <a:masterClrMapping/>
  </p:clrMapOvr>
  <p:transition advClick="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3202" name="WordArt 2" descr="رخام أبيض">
            <a:hlinkClick r:id="" action="ppaction://noaction"/>
          </p:cNvPr>
          <p:cNvSpPr>
            <a:spLocks noChangeArrowheads="1" noChangeShapeType="1" noTextEdit="1"/>
          </p:cNvSpPr>
          <p:nvPr/>
        </p:nvSpPr>
        <p:spPr bwMode="auto">
          <a:xfrm>
            <a:off x="4953000" y="1981200"/>
            <a:ext cx="3000375" cy="676275"/>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pPr algn="ctr" rtl="1"/>
            <a:r>
              <a:rPr lang="ar-EG" sz="3600" kern="10">
                <a:ln w="9525">
                  <a:round/>
                  <a:headEnd type="none" w="sm" len="sm"/>
                  <a:tailEnd type="none" w="sm" len="sm"/>
                </a:ln>
                <a:blipFill dpi="0" rotWithShape="0">
                  <a:blip r:embed="rId3"/>
                  <a:srcRect/>
                  <a:tile tx="0" ty="0" sx="100000" sy="100000" flip="none" algn="tl"/>
                </a:blipFill>
                <a:latin typeface="Arial"/>
                <a:cs typeface="Arial"/>
              </a:rPr>
              <a:t>الهجرة إلى الحبشة</a:t>
            </a:r>
          </a:p>
        </p:txBody>
      </p:sp>
      <p:sp>
        <p:nvSpPr>
          <p:cNvPr id="563203" name="WordArt 3" descr="رخام أبيض">
            <a:hlinkClick r:id="" action="ppaction://noaction"/>
          </p:cNvPr>
          <p:cNvSpPr>
            <a:spLocks noChangeArrowheads="1" noChangeShapeType="1" noTextEdit="1"/>
          </p:cNvSpPr>
          <p:nvPr/>
        </p:nvSpPr>
        <p:spPr bwMode="auto">
          <a:xfrm>
            <a:off x="3124200" y="3276600"/>
            <a:ext cx="2847975" cy="752475"/>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pPr algn="ctr" rtl="1"/>
            <a:r>
              <a:rPr lang="ar-EG" sz="3600" kern="10">
                <a:ln w="9525">
                  <a:round/>
                  <a:headEnd type="none" w="sm" len="sm"/>
                  <a:tailEnd type="none" w="sm" len="sm"/>
                </a:ln>
                <a:blipFill dpi="0" rotWithShape="0">
                  <a:blip r:embed="rId3"/>
                  <a:srcRect/>
                  <a:tile tx="0" ty="0" sx="100000" sy="100000" flip="none" algn="tl"/>
                </a:blipFill>
                <a:latin typeface="Arial"/>
                <a:cs typeface="Arial"/>
              </a:rPr>
              <a:t>الخروج إلى الطائف</a:t>
            </a:r>
          </a:p>
        </p:txBody>
      </p:sp>
      <p:sp>
        <p:nvSpPr>
          <p:cNvPr id="563204" name="WordArt 4" descr="رخام أبيض">
            <a:hlinkClick r:id="" action="ppaction://noaction"/>
          </p:cNvPr>
          <p:cNvSpPr>
            <a:spLocks noChangeArrowheads="1" noChangeShapeType="1" noTextEdit="1"/>
          </p:cNvSpPr>
          <p:nvPr/>
        </p:nvSpPr>
        <p:spPr bwMode="auto">
          <a:xfrm>
            <a:off x="533400" y="4572000"/>
            <a:ext cx="3019425" cy="871538"/>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pPr algn="ctr" rtl="1"/>
            <a:r>
              <a:rPr lang="ar-EG" sz="3600" kern="10">
                <a:ln w="9525">
                  <a:round/>
                  <a:headEnd type="none" w="sm" len="sm"/>
                  <a:tailEnd type="none" w="sm" len="sm"/>
                </a:ln>
                <a:blipFill dpi="0" rotWithShape="0">
                  <a:blip r:embed="rId3"/>
                  <a:srcRect/>
                  <a:tile tx="0" ty="0" sx="100000" sy="100000" flip="none" algn="tl"/>
                </a:blipFill>
                <a:latin typeface="Arial"/>
                <a:cs typeface="Arial"/>
              </a:rPr>
              <a:t>الإسراء والمعراج</a:t>
            </a:r>
          </a:p>
        </p:txBody>
      </p:sp>
      <p:sp>
        <p:nvSpPr>
          <p:cNvPr id="563205" name="WordArt 5">
            <a:hlinkClick r:id="rId4"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4226" name="WordArt 2">
            <a:hlinkClick r:id="" action="ppaction://noaction"/>
          </p:cNvPr>
          <p:cNvSpPr>
            <a:spLocks noChangeArrowheads="1" noChangeShapeType="1" noTextEdit="1"/>
          </p:cNvSpPr>
          <p:nvPr/>
        </p:nvSpPr>
        <p:spPr bwMode="auto">
          <a:xfrm>
            <a:off x="2133600" y="1752600"/>
            <a:ext cx="4495800" cy="1328738"/>
          </a:xfrm>
          <a:prstGeom prst="rect">
            <a:avLst/>
          </a:prstGeom>
        </p:spPr>
        <p:txBody>
          <a:bodyPr wrap="none" fromWordArt="1">
            <a:prstTxWarp prst="textPlain">
              <a:avLst>
                <a:gd name="adj" fmla="val 50000"/>
              </a:avLst>
            </a:prstTxWarp>
          </a:bodyPr>
          <a:lstStyle/>
          <a:p>
            <a:pPr algn="ctr" rtl="1"/>
            <a:r>
              <a:rPr lang="ar-EG" sz="3600" kern="10">
                <a:ln w="12700">
                  <a:solidFill>
                    <a:srgbClr val="3333CC"/>
                  </a:solidFill>
                  <a:round/>
                  <a:headEnd type="none" w="sm" len="sm"/>
                  <a:tailEnd type="none" w="sm" len="sm"/>
                </a:ln>
                <a:solidFill>
                  <a:srgbClr val="B2B2B2">
                    <a:alpha val="50000"/>
                  </a:srgbClr>
                </a:solidFill>
                <a:effectLst>
                  <a:outerShdw dist="45791" dir="2021404" algn="ctr" rotWithShape="0">
                    <a:srgbClr val="9999FF"/>
                  </a:outerShdw>
                </a:effectLst>
                <a:latin typeface="Arial"/>
                <a:cs typeface="Arial"/>
              </a:rPr>
              <a:t>إيذاء النبي عليه الصلاة والسلام</a:t>
            </a:r>
          </a:p>
        </p:txBody>
      </p:sp>
      <p:sp>
        <p:nvSpPr>
          <p:cNvPr id="564227" name="WordArt 3">
            <a:hlinkClick r:id="" action="ppaction://noaction"/>
          </p:cNvPr>
          <p:cNvSpPr>
            <a:spLocks noChangeArrowheads="1" noChangeShapeType="1" noTextEdit="1"/>
          </p:cNvSpPr>
          <p:nvPr/>
        </p:nvSpPr>
        <p:spPr bwMode="auto">
          <a:xfrm>
            <a:off x="3124200" y="3200400"/>
            <a:ext cx="2543175" cy="795338"/>
          </a:xfrm>
          <a:prstGeom prst="rect">
            <a:avLst/>
          </a:prstGeom>
        </p:spPr>
        <p:txBody>
          <a:bodyPr wrap="none" fromWordArt="1">
            <a:prstTxWarp prst="textPlain">
              <a:avLst>
                <a:gd name="adj" fmla="val 50000"/>
              </a:avLst>
            </a:prstTxWarp>
          </a:bodyPr>
          <a:lstStyle/>
          <a:p>
            <a:pPr algn="ctr" rtl="1"/>
            <a:r>
              <a:rPr lang="ar-EG" sz="3600" kern="10">
                <a:ln w="12700">
                  <a:solidFill>
                    <a:srgbClr val="3333CC"/>
                  </a:solidFill>
                  <a:round/>
                  <a:headEnd type="none" w="sm" len="sm"/>
                  <a:tailEnd type="none" w="sm" len="sm"/>
                </a:ln>
                <a:solidFill>
                  <a:srgbClr val="B2B2B2">
                    <a:alpha val="50000"/>
                  </a:srgbClr>
                </a:solidFill>
                <a:effectLst>
                  <a:outerShdw dist="45791" dir="2021404" algn="ctr" rotWithShape="0">
                    <a:srgbClr val="9999FF"/>
                  </a:outerShdw>
                </a:effectLst>
                <a:latin typeface="Arial"/>
                <a:cs typeface="Arial"/>
              </a:rPr>
              <a:t>إيذاء أصحابه</a:t>
            </a:r>
          </a:p>
        </p:txBody>
      </p:sp>
      <p:sp>
        <p:nvSpPr>
          <p:cNvPr id="564228" name="WordArt 4">
            <a:hlinkClick r:id="rId3"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
        <p:nvSpPr>
          <p:cNvPr id="564229" name="WordArt 5">
            <a:hlinkClick r:id="" action="ppaction://noaction"/>
          </p:cNvPr>
          <p:cNvSpPr>
            <a:spLocks noChangeArrowheads="1" noChangeShapeType="1" noTextEdit="1"/>
          </p:cNvSpPr>
          <p:nvPr/>
        </p:nvSpPr>
        <p:spPr bwMode="auto">
          <a:xfrm>
            <a:off x="3962400" y="4191000"/>
            <a:ext cx="1219200" cy="542925"/>
          </a:xfrm>
          <a:prstGeom prst="rect">
            <a:avLst/>
          </a:prstGeom>
        </p:spPr>
        <p:txBody>
          <a:bodyPr wrap="none" fromWordArt="1">
            <a:prstTxWarp prst="textPlain">
              <a:avLst>
                <a:gd name="adj" fmla="val 50000"/>
              </a:avLst>
            </a:prstTxWarp>
          </a:bodyPr>
          <a:lstStyle/>
          <a:p>
            <a:pPr algn="ctr" rtl="1"/>
            <a:r>
              <a:rPr lang="ar-EG" sz="3600" kern="10">
                <a:ln w="12700">
                  <a:solidFill>
                    <a:srgbClr val="3333CC"/>
                  </a:solidFill>
                  <a:round/>
                  <a:headEnd type="none" w="sm" len="sm"/>
                  <a:tailEnd type="none" w="sm" len="sm"/>
                </a:ln>
                <a:solidFill>
                  <a:srgbClr val="B2B2B2">
                    <a:alpha val="50000"/>
                  </a:srgbClr>
                </a:solidFill>
                <a:effectLst>
                  <a:outerShdw dist="45791" dir="2021404" algn="ctr" rotWithShape="0">
                    <a:srgbClr val="9999FF"/>
                  </a:outerShdw>
                </a:effectLst>
                <a:latin typeface="Arial"/>
                <a:cs typeface="Arial"/>
              </a:rPr>
              <a:t>المقاطعة</a:t>
            </a:r>
          </a:p>
        </p:txBody>
      </p:sp>
    </p:spTree>
  </p:cSld>
  <p:clrMapOvr>
    <a:masterClrMapping/>
  </p:clrMapOvr>
  <p:transition advClick="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5250" name="WordArt 2">
            <a:hlinkClick r:id="rId3" action="ppaction://hlinksldjump"/>
          </p:cNvPr>
          <p:cNvSpPr>
            <a:spLocks noChangeArrowheads="1" noChangeShapeType="1" noTextEdit="1"/>
          </p:cNvSpPr>
          <p:nvPr/>
        </p:nvSpPr>
        <p:spPr bwMode="auto">
          <a:xfrm>
            <a:off x="6019800" y="914400"/>
            <a:ext cx="2824163" cy="987425"/>
          </a:xfrm>
          <a:prstGeom prst="rect">
            <a:avLst/>
          </a:prstGeom>
        </p:spPr>
        <p:txBody>
          <a:bodyPr wrap="none" fromWordArt="1">
            <a:prstTxWarp prst="textDoubleWave1">
              <a:avLst>
                <a:gd name="adj1" fmla="val 6500"/>
                <a:gd name="adj2" fmla="val 0"/>
              </a:avLst>
            </a:prstTxWarp>
          </a:bodyPr>
          <a:lstStyle/>
          <a:p>
            <a:pPr algn="ctr" rtl="1"/>
            <a:r>
              <a:rPr lang="ar-EG" sz="3600" kern="10" spc="-360">
                <a:ln w="12700">
                  <a:solidFill>
                    <a:srgbClr val="000099"/>
                  </a:solidFill>
                  <a:round/>
                  <a:headEnd type="none" w="sm" len="sm"/>
                  <a:tailEnd type="none" w="sm" len="sm"/>
                </a:ln>
                <a:solidFill>
                  <a:srgbClr val="33CCFF"/>
                </a:solidFill>
                <a:effectLst>
                  <a:outerShdw dist="125724" dir="18900000" algn="ctr" rotWithShape="0">
                    <a:srgbClr val="000099"/>
                  </a:outerShdw>
                </a:effectLst>
                <a:latin typeface="Arial"/>
                <a:cs typeface="Arial"/>
              </a:rPr>
              <a:t>الهجرة النبوية</a:t>
            </a:r>
          </a:p>
        </p:txBody>
      </p:sp>
      <p:sp>
        <p:nvSpPr>
          <p:cNvPr id="565251" name="WordArt 3">
            <a:hlinkClick r:id="" action="ppaction://noaction"/>
          </p:cNvPr>
          <p:cNvSpPr>
            <a:spLocks noChangeArrowheads="1" noChangeShapeType="1" noTextEdit="1"/>
          </p:cNvSpPr>
          <p:nvPr/>
        </p:nvSpPr>
        <p:spPr bwMode="auto">
          <a:xfrm>
            <a:off x="609600" y="762000"/>
            <a:ext cx="2395538" cy="1063625"/>
          </a:xfrm>
          <a:prstGeom prst="rect">
            <a:avLst/>
          </a:prstGeom>
        </p:spPr>
        <p:txBody>
          <a:bodyPr wrap="none" fromWordArt="1">
            <a:prstTxWarp prst="textDoubleWave1">
              <a:avLst>
                <a:gd name="adj1" fmla="val 6500"/>
                <a:gd name="adj2" fmla="val 0"/>
              </a:avLst>
            </a:prstTxWarp>
          </a:bodyPr>
          <a:lstStyle/>
          <a:p>
            <a:pPr algn="ctr" rtl="1"/>
            <a:r>
              <a:rPr lang="ar-EG" sz="3600" kern="10" spc="-360">
                <a:ln w="12700">
                  <a:solidFill>
                    <a:srgbClr val="000099"/>
                  </a:solidFill>
                  <a:round/>
                  <a:headEnd type="none" w="sm" len="sm"/>
                  <a:tailEnd type="none" w="sm" len="sm"/>
                </a:ln>
                <a:solidFill>
                  <a:srgbClr val="33CCFF"/>
                </a:solidFill>
                <a:effectLst>
                  <a:outerShdw dist="125724" dir="18900000" algn="ctr" rotWithShape="0">
                    <a:srgbClr val="000099"/>
                  </a:outerShdw>
                </a:effectLst>
                <a:latin typeface="Arial"/>
                <a:cs typeface="Arial"/>
              </a:rPr>
              <a:t>الإذن بالقتال</a:t>
            </a:r>
          </a:p>
        </p:txBody>
      </p:sp>
      <p:sp>
        <p:nvSpPr>
          <p:cNvPr id="565252" name="WordArt 4">
            <a:hlinkClick r:id="" action="ppaction://noaction"/>
          </p:cNvPr>
          <p:cNvSpPr>
            <a:spLocks noChangeArrowheads="1" noChangeShapeType="1" noTextEdit="1"/>
          </p:cNvSpPr>
          <p:nvPr/>
        </p:nvSpPr>
        <p:spPr bwMode="auto">
          <a:xfrm>
            <a:off x="2743200" y="4343400"/>
            <a:ext cx="3109913" cy="1216025"/>
          </a:xfrm>
          <a:prstGeom prst="rect">
            <a:avLst/>
          </a:prstGeom>
        </p:spPr>
        <p:txBody>
          <a:bodyPr wrap="none" fromWordArt="1">
            <a:prstTxWarp prst="textDoubleWave1">
              <a:avLst>
                <a:gd name="adj1" fmla="val 6500"/>
                <a:gd name="adj2" fmla="val 0"/>
              </a:avLst>
            </a:prstTxWarp>
          </a:bodyPr>
          <a:lstStyle/>
          <a:p>
            <a:pPr algn="ctr" rtl="1"/>
            <a:r>
              <a:rPr lang="ar-EG" sz="3600" kern="10" spc="-360">
                <a:ln w="12700">
                  <a:solidFill>
                    <a:srgbClr val="000099"/>
                  </a:solidFill>
                  <a:round/>
                  <a:headEnd type="none" w="sm" len="sm"/>
                  <a:tailEnd type="none" w="sm" len="sm"/>
                </a:ln>
                <a:solidFill>
                  <a:srgbClr val="33CCFF"/>
                </a:solidFill>
                <a:effectLst>
                  <a:outerShdw dist="125724" dir="18900000" algn="ctr" rotWithShape="0">
                    <a:srgbClr val="000099"/>
                  </a:outerShdw>
                </a:effectLst>
                <a:latin typeface="Arial"/>
                <a:cs typeface="Arial"/>
              </a:rPr>
              <a:t>إلى الرفيق الأعلى</a:t>
            </a:r>
          </a:p>
        </p:txBody>
      </p:sp>
      <p:sp>
        <p:nvSpPr>
          <p:cNvPr id="565253" name="WordArt 5">
            <a:hlinkClick r:id="rId4"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
        <p:nvSpPr>
          <p:cNvPr id="565254" name="WordArt 6">
            <a:hlinkClick r:id="rId5" action="ppaction://hlinksldjump"/>
          </p:cNvPr>
          <p:cNvSpPr>
            <a:spLocks noChangeArrowheads="1" noChangeShapeType="1" noTextEdit="1"/>
          </p:cNvSpPr>
          <p:nvPr/>
        </p:nvSpPr>
        <p:spPr bwMode="auto">
          <a:xfrm>
            <a:off x="3962400" y="1905000"/>
            <a:ext cx="1209675" cy="601663"/>
          </a:xfrm>
          <a:prstGeom prst="rect">
            <a:avLst/>
          </a:prstGeom>
        </p:spPr>
        <p:txBody>
          <a:bodyPr wrap="none" fromWordArt="1">
            <a:prstTxWarp prst="textDoubleWave1">
              <a:avLst>
                <a:gd name="adj1" fmla="val 6500"/>
                <a:gd name="adj2" fmla="val 0"/>
              </a:avLst>
            </a:prstTxWarp>
          </a:bodyPr>
          <a:lstStyle/>
          <a:p>
            <a:pPr algn="ctr" rtl="1"/>
            <a:r>
              <a:rPr lang="ar-EG" sz="3600" kern="10" spc="-360">
                <a:ln w="12700">
                  <a:solidFill>
                    <a:srgbClr val="000099"/>
                  </a:solidFill>
                  <a:round/>
                  <a:headEnd type="none" w="sm" len="sm"/>
                  <a:tailEnd type="none" w="sm" len="sm"/>
                </a:ln>
                <a:solidFill>
                  <a:srgbClr val="33CCFF"/>
                </a:solidFill>
                <a:effectLst>
                  <a:outerShdw dist="125724" dir="18900000" algn="ctr" rotWithShape="0">
                    <a:srgbClr val="000099"/>
                  </a:outerShdw>
                </a:effectLst>
                <a:latin typeface="Arial"/>
                <a:cs typeface="Arial"/>
              </a:rPr>
              <a:t>الغزوات</a:t>
            </a:r>
          </a:p>
        </p:txBody>
      </p:sp>
      <p:sp>
        <p:nvSpPr>
          <p:cNvPr id="565255" name="WordArt 7">
            <a:hlinkClick r:id="" action="ppaction://noaction"/>
          </p:cNvPr>
          <p:cNvSpPr>
            <a:spLocks noChangeArrowheads="1" noChangeShapeType="1" noTextEdit="1"/>
          </p:cNvSpPr>
          <p:nvPr/>
        </p:nvSpPr>
        <p:spPr bwMode="auto">
          <a:xfrm>
            <a:off x="2362200" y="3048000"/>
            <a:ext cx="4819650" cy="601663"/>
          </a:xfrm>
          <a:prstGeom prst="rect">
            <a:avLst/>
          </a:prstGeom>
        </p:spPr>
        <p:txBody>
          <a:bodyPr wrap="none" fromWordArt="1">
            <a:prstTxWarp prst="textDoubleWave1">
              <a:avLst>
                <a:gd name="adj1" fmla="val 6500"/>
                <a:gd name="adj2" fmla="val 0"/>
              </a:avLst>
            </a:prstTxWarp>
          </a:bodyPr>
          <a:lstStyle/>
          <a:p>
            <a:pPr algn="ctr" rtl="1"/>
            <a:r>
              <a:rPr lang="ar-EG" sz="3600" kern="10" spc="-360">
                <a:ln w="12700">
                  <a:solidFill>
                    <a:srgbClr val="000099"/>
                  </a:solidFill>
                  <a:round/>
                  <a:headEnd type="none" w="sm" len="sm"/>
                  <a:tailEnd type="none" w="sm" len="sm"/>
                </a:ln>
                <a:solidFill>
                  <a:srgbClr val="33CCFF"/>
                </a:solidFill>
                <a:effectLst>
                  <a:outerShdw dist="125724" dir="18900000" algn="ctr" rotWithShape="0">
                    <a:srgbClr val="000099"/>
                  </a:outerShdw>
                </a:effectLst>
                <a:latin typeface="Arial"/>
                <a:cs typeface="Arial"/>
              </a:rPr>
              <a:t>كتب الرسول إلى الملوك والأمراء</a:t>
            </a:r>
          </a:p>
        </p:txBody>
      </p:sp>
    </p:spTree>
  </p:cSld>
  <p:clrMapOvr>
    <a:masterClrMapping/>
  </p:clrMapOvr>
  <p:transition advClick="0"/>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6276" name="WordArt 4">
            <a:hlinkClick r:id="" action="ppaction://noaction"/>
          </p:cNvPr>
          <p:cNvSpPr>
            <a:spLocks noChangeArrowheads="1" noChangeShapeType="1" noTextEdit="1"/>
          </p:cNvSpPr>
          <p:nvPr/>
        </p:nvSpPr>
        <p:spPr bwMode="auto">
          <a:xfrm>
            <a:off x="6477000" y="2133600"/>
            <a:ext cx="1657350" cy="1177925"/>
          </a:xfrm>
          <a:prstGeom prst="rect">
            <a:avLst/>
          </a:prstGeom>
        </p:spPr>
        <p:txBody>
          <a:bodyPr wrap="none" fromWordArt="1">
            <a:prstTxWarp prst="textSlantUp">
              <a:avLst>
                <a:gd name="adj" fmla="val 32056"/>
              </a:avLst>
            </a:prstTxWarp>
          </a:bodyPr>
          <a:lstStyle/>
          <a:p>
            <a:pPr algn="ctr" rtl="1"/>
            <a:r>
              <a:rPr lang="ar-EG" sz="3600" kern="10">
                <a:ln w="9525">
                  <a:solidFill>
                    <a:srgbClr val="CC99FF"/>
                  </a:solidFill>
                  <a:round/>
                  <a:headEnd type="none" w="sm" len="sm"/>
                  <a:tailEnd type="none" w="sm" len="sm"/>
                </a:ln>
                <a:gradFill rotWithShape="0">
                  <a:gsLst>
                    <a:gs pos="0">
                      <a:srgbClr val="6600CC"/>
                    </a:gs>
                    <a:gs pos="100000">
                      <a:srgbClr val="CC00CC"/>
                    </a:gs>
                  </a:gsLst>
                  <a:lin ang="5400000" scaled="1"/>
                </a:gradFill>
                <a:effectLst>
                  <a:outerShdw dist="53882" dir="2700000" algn="ctr" rotWithShape="0">
                    <a:srgbClr val="9999FF"/>
                  </a:outerShdw>
                </a:effectLst>
                <a:latin typeface="Arial"/>
                <a:cs typeface="Arial"/>
              </a:rPr>
              <a:t>قصة سراقة</a:t>
            </a:r>
          </a:p>
        </p:txBody>
      </p:sp>
      <p:sp>
        <p:nvSpPr>
          <p:cNvPr id="566277" name="WordArt 5">
            <a:hlinkClick r:id="" action="ppaction://noaction"/>
          </p:cNvPr>
          <p:cNvSpPr>
            <a:spLocks noChangeArrowheads="1" noChangeShapeType="1" noTextEdit="1"/>
          </p:cNvSpPr>
          <p:nvPr/>
        </p:nvSpPr>
        <p:spPr bwMode="auto">
          <a:xfrm>
            <a:off x="533400" y="762000"/>
            <a:ext cx="2838450" cy="1177925"/>
          </a:xfrm>
          <a:prstGeom prst="rect">
            <a:avLst/>
          </a:prstGeom>
        </p:spPr>
        <p:txBody>
          <a:bodyPr wrap="none" fromWordArt="1">
            <a:prstTxWarp prst="textSlantUp">
              <a:avLst>
                <a:gd name="adj" fmla="val 32056"/>
              </a:avLst>
            </a:prstTxWarp>
          </a:bodyPr>
          <a:lstStyle/>
          <a:p>
            <a:pPr algn="ctr" rtl="1"/>
            <a:r>
              <a:rPr lang="ar-EG" sz="3600" kern="10">
                <a:ln w="9525">
                  <a:solidFill>
                    <a:srgbClr val="CC99FF"/>
                  </a:solidFill>
                  <a:round/>
                  <a:headEnd type="none" w="sm" len="sm"/>
                  <a:tailEnd type="none" w="sm" len="sm"/>
                </a:ln>
                <a:gradFill rotWithShape="0">
                  <a:gsLst>
                    <a:gs pos="0">
                      <a:srgbClr val="6600CC"/>
                    </a:gs>
                    <a:gs pos="100000">
                      <a:srgbClr val="CC00CC"/>
                    </a:gs>
                  </a:gsLst>
                  <a:lin ang="5400000" scaled="1"/>
                </a:gradFill>
                <a:effectLst>
                  <a:outerShdw dist="53882" dir="2700000" algn="ctr" rotWithShape="0">
                    <a:srgbClr val="9999FF"/>
                  </a:outerShdw>
                </a:effectLst>
                <a:latin typeface="Arial"/>
                <a:cs typeface="Arial"/>
              </a:rPr>
              <a:t>الوصول إلى المدينة</a:t>
            </a:r>
          </a:p>
        </p:txBody>
      </p:sp>
      <p:sp>
        <p:nvSpPr>
          <p:cNvPr id="566278" name="WordArt 6">
            <a:hlinkClick r:id="" action="ppaction://noaction"/>
          </p:cNvPr>
          <p:cNvSpPr>
            <a:spLocks noChangeArrowheads="1" noChangeShapeType="1" noTextEdit="1"/>
          </p:cNvSpPr>
          <p:nvPr/>
        </p:nvSpPr>
        <p:spPr bwMode="auto">
          <a:xfrm>
            <a:off x="533400" y="2286000"/>
            <a:ext cx="2657475" cy="1177925"/>
          </a:xfrm>
          <a:prstGeom prst="rect">
            <a:avLst/>
          </a:prstGeom>
        </p:spPr>
        <p:txBody>
          <a:bodyPr wrap="none" fromWordArt="1">
            <a:prstTxWarp prst="textSlantUp">
              <a:avLst>
                <a:gd name="adj" fmla="val 32056"/>
              </a:avLst>
            </a:prstTxWarp>
          </a:bodyPr>
          <a:lstStyle/>
          <a:p>
            <a:pPr algn="ctr" rtl="1"/>
            <a:r>
              <a:rPr lang="ar-EG" sz="3600" kern="10">
                <a:ln w="9525">
                  <a:solidFill>
                    <a:srgbClr val="CC99FF"/>
                  </a:solidFill>
                  <a:round/>
                  <a:headEnd type="none" w="sm" len="sm"/>
                  <a:tailEnd type="none" w="sm" len="sm"/>
                </a:ln>
                <a:gradFill rotWithShape="0">
                  <a:gsLst>
                    <a:gs pos="0">
                      <a:srgbClr val="6600CC"/>
                    </a:gs>
                    <a:gs pos="100000">
                      <a:srgbClr val="CC00CC"/>
                    </a:gs>
                  </a:gsLst>
                  <a:lin ang="5400000" scaled="1"/>
                </a:gradFill>
                <a:effectLst>
                  <a:outerShdw dist="53882" dir="2700000" algn="ctr" rotWithShape="0">
                    <a:srgbClr val="9999FF"/>
                  </a:outerShdw>
                </a:effectLst>
                <a:latin typeface="Arial"/>
                <a:cs typeface="Arial"/>
              </a:rPr>
              <a:t>الأعمال في المدينة</a:t>
            </a:r>
          </a:p>
        </p:txBody>
      </p:sp>
      <p:sp>
        <p:nvSpPr>
          <p:cNvPr id="566279" name="WordArt 7">
            <a:hlinkClick r:id="rId3"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
        <p:nvSpPr>
          <p:cNvPr id="566280" name="WordArt 8">
            <a:hlinkClick r:id="" action="ppaction://noaction"/>
          </p:cNvPr>
          <p:cNvSpPr>
            <a:spLocks noChangeArrowheads="1" noChangeShapeType="1" noTextEdit="1"/>
          </p:cNvSpPr>
          <p:nvPr/>
        </p:nvSpPr>
        <p:spPr bwMode="auto">
          <a:xfrm>
            <a:off x="5410200" y="457200"/>
            <a:ext cx="3171825" cy="1177925"/>
          </a:xfrm>
          <a:prstGeom prst="rect">
            <a:avLst/>
          </a:prstGeom>
        </p:spPr>
        <p:txBody>
          <a:bodyPr wrap="none" fromWordArt="1">
            <a:prstTxWarp prst="textSlantUp">
              <a:avLst>
                <a:gd name="adj" fmla="val 32056"/>
              </a:avLst>
            </a:prstTxWarp>
          </a:bodyPr>
          <a:lstStyle/>
          <a:p>
            <a:pPr algn="ctr" rtl="1"/>
            <a:r>
              <a:rPr lang="ar-EG" sz="3600" kern="10">
                <a:ln w="9525">
                  <a:solidFill>
                    <a:srgbClr val="CC99FF"/>
                  </a:solidFill>
                  <a:round/>
                  <a:headEnd type="none" w="sm" len="sm"/>
                  <a:tailEnd type="none" w="sm" len="sm"/>
                </a:ln>
                <a:gradFill rotWithShape="0">
                  <a:gsLst>
                    <a:gs pos="0">
                      <a:srgbClr val="6600CC"/>
                    </a:gs>
                    <a:gs pos="100000">
                      <a:srgbClr val="CC00CC"/>
                    </a:gs>
                  </a:gsLst>
                  <a:lin ang="5400000" scaled="1"/>
                </a:gradFill>
                <a:effectLst>
                  <a:outerShdw dist="53882" dir="2700000" algn="ctr" rotWithShape="0">
                    <a:srgbClr val="9999FF"/>
                  </a:outerShdw>
                </a:effectLst>
                <a:latin typeface="Arial"/>
                <a:cs typeface="Arial"/>
              </a:rPr>
              <a:t>هجرة النبي والمسلمين</a:t>
            </a:r>
          </a:p>
        </p:txBody>
      </p:sp>
      <p:sp>
        <p:nvSpPr>
          <p:cNvPr id="566281" name="WordArt 9">
            <a:hlinkClick r:id="" action="ppaction://noaction"/>
          </p:cNvPr>
          <p:cNvSpPr>
            <a:spLocks noChangeArrowheads="1" noChangeShapeType="1" noTextEdit="1"/>
          </p:cNvSpPr>
          <p:nvPr/>
        </p:nvSpPr>
        <p:spPr bwMode="auto">
          <a:xfrm>
            <a:off x="6400800" y="3429000"/>
            <a:ext cx="2343150" cy="1177925"/>
          </a:xfrm>
          <a:prstGeom prst="rect">
            <a:avLst/>
          </a:prstGeom>
        </p:spPr>
        <p:txBody>
          <a:bodyPr wrap="none" fromWordArt="1">
            <a:prstTxWarp prst="textSlantUp">
              <a:avLst>
                <a:gd name="adj" fmla="val 32056"/>
              </a:avLst>
            </a:prstTxWarp>
          </a:bodyPr>
          <a:lstStyle/>
          <a:p>
            <a:pPr algn="ctr" rtl="1"/>
            <a:r>
              <a:rPr lang="ar-EG" sz="3600" kern="10">
                <a:ln w="9525">
                  <a:solidFill>
                    <a:srgbClr val="CC99FF"/>
                  </a:solidFill>
                  <a:round/>
                  <a:headEnd type="none" w="sm" len="sm"/>
                  <a:tailEnd type="none" w="sm" len="sm"/>
                </a:ln>
                <a:gradFill rotWithShape="0">
                  <a:gsLst>
                    <a:gs pos="0">
                      <a:srgbClr val="6600CC"/>
                    </a:gs>
                    <a:gs pos="100000">
                      <a:srgbClr val="CC00CC"/>
                    </a:gs>
                  </a:gsLst>
                  <a:lin ang="5400000" scaled="1"/>
                </a:gradFill>
                <a:effectLst>
                  <a:outerShdw dist="53882" dir="2700000" algn="ctr" rotWithShape="0">
                    <a:srgbClr val="9999FF"/>
                  </a:outerShdw>
                </a:effectLst>
                <a:latin typeface="Arial"/>
                <a:cs typeface="Arial"/>
              </a:rPr>
              <a:t>في خيمة أم معبد</a:t>
            </a:r>
          </a:p>
        </p:txBody>
      </p:sp>
      <p:sp>
        <p:nvSpPr>
          <p:cNvPr id="566282" name="WordArt 10">
            <a:hlinkClick r:id="" action="ppaction://noaction"/>
          </p:cNvPr>
          <p:cNvSpPr>
            <a:spLocks noChangeArrowheads="1" noChangeShapeType="1" noTextEdit="1"/>
          </p:cNvSpPr>
          <p:nvPr/>
        </p:nvSpPr>
        <p:spPr bwMode="auto">
          <a:xfrm>
            <a:off x="990600" y="3733800"/>
            <a:ext cx="1952625" cy="1177925"/>
          </a:xfrm>
          <a:prstGeom prst="rect">
            <a:avLst/>
          </a:prstGeom>
        </p:spPr>
        <p:txBody>
          <a:bodyPr wrap="none" fromWordArt="1">
            <a:prstTxWarp prst="textSlantUp">
              <a:avLst>
                <a:gd name="adj" fmla="val 32056"/>
              </a:avLst>
            </a:prstTxWarp>
          </a:bodyPr>
          <a:lstStyle/>
          <a:p>
            <a:pPr algn="ctr" rtl="1"/>
            <a:r>
              <a:rPr lang="ar-EG" sz="3600" kern="10">
                <a:ln w="9525">
                  <a:solidFill>
                    <a:srgbClr val="CC99FF"/>
                  </a:solidFill>
                  <a:round/>
                  <a:headEnd type="none" w="sm" len="sm"/>
                  <a:tailEnd type="none" w="sm" len="sm"/>
                </a:ln>
                <a:gradFill rotWithShape="0">
                  <a:gsLst>
                    <a:gs pos="0">
                      <a:srgbClr val="6600CC"/>
                    </a:gs>
                    <a:gs pos="100000">
                      <a:srgbClr val="CC00CC"/>
                    </a:gs>
                  </a:gsLst>
                  <a:lin ang="5400000" scaled="1"/>
                </a:gradFill>
                <a:effectLst>
                  <a:outerShdw dist="53882" dir="2700000" algn="ctr" rotWithShape="0">
                    <a:srgbClr val="9999FF"/>
                  </a:outerShdw>
                </a:effectLst>
                <a:latin typeface="Arial"/>
                <a:cs typeface="Arial"/>
              </a:rPr>
              <a:t>وثيقة التحالف</a:t>
            </a:r>
          </a:p>
        </p:txBody>
      </p:sp>
    </p:spTree>
  </p:cSld>
  <p:clrMapOvr>
    <a:masterClrMapping/>
  </p:clrMapOvr>
  <p:transition advClick="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67298" name="WordArt 2">
            <a:hlinkClick r:id="rId3"/>
          </p:cNvPr>
          <p:cNvSpPr>
            <a:spLocks noChangeArrowheads="1" noChangeShapeType="1" noTextEdit="1"/>
          </p:cNvSpPr>
          <p:nvPr/>
        </p:nvSpPr>
        <p:spPr bwMode="auto">
          <a:xfrm>
            <a:off x="6781800" y="1066800"/>
            <a:ext cx="19050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بدر الكبرى</a:t>
            </a:r>
          </a:p>
        </p:txBody>
      </p:sp>
      <p:sp>
        <p:nvSpPr>
          <p:cNvPr id="567299" name="WordArt 3">
            <a:hlinkClick r:id="" action="ppaction://noaction"/>
          </p:cNvPr>
          <p:cNvSpPr>
            <a:spLocks noChangeArrowheads="1" noChangeShapeType="1" noTextEdit="1"/>
          </p:cNvSpPr>
          <p:nvPr/>
        </p:nvSpPr>
        <p:spPr bwMode="auto">
          <a:xfrm>
            <a:off x="3657600" y="990600"/>
            <a:ext cx="14478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tx1"/>
                  </a:solidFill>
                  <a:round/>
                  <a:headEnd type="none" w="sm" len="sm"/>
                  <a:tailEnd type="none" w="sm" len="sm"/>
                </a:ln>
                <a:solidFill>
                  <a:srgbClr val="000000"/>
                </a:solidFill>
                <a:latin typeface="Arial"/>
                <a:cs typeface="Arial"/>
              </a:rPr>
              <a:t>بني قينقاع</a:t>
            </a:r>
          </a:p>
        </p:txBody>
      </p:sp>
      <p:sp>
        <p:nvSpPr>
          <p:cNvPr id="567300" name="WordArt 4">
            <a:hlinkClick r:id="" action="ppaction://noaction"/>
          </p:cNvPr>
          <p:cNvSpPr>
            <a:spLocks noChangeArrowheads="1" noChangeShapeType="1" noTextEdit="1"/>
          </p:cNvSpPr>
          <p:nvPr/>
        </p:nvSpPr>
        <p:spPr bwMode="auto">
          <a:xfrm>
            <a:off x="228600" y="914400"/>
            <a:ext cx="17526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عزوة أحد</a:t>
            </a:r>
          </a:p>
        </p:txBody>
      </p:sp>
      <p:sp>
        <p:nvSpPr>
          <p:cNvPr id="567301" name="WordArt 5">
            <a:hlinkClick r:id="" action="ppaction://noaction"/>
          </p:cNvPr>
          <p:cNvSpPr>
            <a:spLocks noChangeArrowheads="1" noChangeShapeType="1" noTextEdit="1"/>
          </p:cNvSpPr>
          <p:nvPr/>
        </p:nvSpPr>
        <p:spPr bwMode="auto">
          <a:xfrm>
            <a:off x="6781800" y="1905000"/>
            <a:ext cx="19812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يوم الرجيع</a:t>
            </a:r>
          </a:p>
        </p:txBody>
      </p:sp>
      <p:sp>
        <p:nvSpPr>
          <p:cNvPr id="567302" name="WordArt 6">
            <a:hlinkClick r:id="" action="ppaction://noaction"/>
          </p:cNvPr>
          <p:cNvSpPr>
            <a:spLocks noChangeArrowheads="1" noChangeShapeType="1" noTextEdit="1"/>
          </p:cNvSpPr>
          <p:nvPr/>
        </p:nvSpPr>
        <p:spPr bwMode="auto">
          <a:xfrm>
            <a:off x="3657600" y="1828800"/>
            <a:ext cx="1419225"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tx1"/>
                  </a:solidFill>
                  <a:round/>
                  <a:headEnd type="none" w="sm" len="sm"/>
                  <a:tailEnd type="none" w="sm" len="sm"/>
                </a:ln>
                <a:solidFill>
                  <a:srgbClr val="000000"/>
                </a:solidFill>
                <a:latin typeface="Arial"/>
                <a:cs typeface="Arial"/>
              </a:rPr>
              <a:t>بئر معونة</a:t>
            </a:r>
          </a:p>
        </p:txBody>
      </p:sp>
      <p:sp>
        <p:nvSpPr>
          <p:cNvPr id="567303" name="WordArt 7">
            <a:hlinkClick r:id="" action="ppaction://noaction"/>
          </p:cNvPr>
          <p:cNvSpPr>
            <a:spLocks noChangeArrowheads="1" noChangeShapeType="1" noTextEdit="1"/>
          </p:cNvSpPr>
          <p:nvPr/>
        </p:nvSpPr>
        <p:spPr bwMode="auto">
          <a:xfrm>
            <a:off x="0" y="1828800"/>
            <a:ext cx="19050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بني النضير</a:t>
            </a:r>
          </a:p>
        </p:txBody>
      </p:sp>
      <p:sp>
        <p:nvSpPr>
          <p:cNvPr id="567304" name="WordArt 8">
            <a:hlinkClick r:id="" action="ppaction://noaction"/>
          </p:cNvPr>
          <p:cNvSpPr>
            <a:spLocks noChangeArrowheads="1" noChangeShapeType="1" noTextEdit="1"/>
          </p:cNvSpPr>
          <p:nvPr/>
        </p:nvSpPr>
        <p:spPr bwMode="auto">
          <a:xfrm>
            <a:off x="6781800" y="2819400"/>
            <a:ext cx="2009775"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بني المصطلق</a:t>
            </a:r>
          </a:p>
        </p:txBody>
      </p:sp>
      <p:sp>
        <p:nvSpPr>
          <p:cNvPr id="567305" name="WordArt 9">
            <a:hlinkClick r:id="" action="ppaction://noaction"/>
          </p:cNvPr>
          <p:cNvSpPr>
            <a:spLocks noChangeArrowheads="1" noChangeShapeType="1" noTextEdit="1"/>
          </p:cNvSpPr>
          <p:nvPr/>
        </p:nvSpPr>
        <p:spPr bwMode="auto">
          <a:xfrm>
            <a:off x="3657600" y="2743200"/>
            <a:ext cx="1647825"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tx1"/>
                  </a:solidFill>
                  <a:round/>
                  <a:headEnd type="none" w="sm" len="sm"/>
                  <a:tailEnd type="none" w="sm" len="sm"/>
                </a:ln>
                <a:solidFill>
                  <a:srgbClr val="000000"/>
                </a:solidFill>
                <a:latin typeface="Arial"/>
                <a:cs typeface="Arial"/>
              </a:rPr>
              <a:t>حادثة الإفك</a:t>
            </a:r>
          </a:p>
        </p:txBody>
      </p:sp>
      <p:sp>
        <p:nvSpPr>
          <p:cNvPr id="567306" name="WordArt 10">
            <a:hlinkClick r:id="" action="ppaction://noaction"/>
          </p:cNvPr>
          <p:cNvSpPr>
            <a:spLocks noChangeArrowheads="1" noChangeShapeType="1" noTextEdit="1"/>
          </p:cNvSpPr>
          <p:nvPr/>
        </p:nvSpPr>
        <p:spPr bwMode="auto">
          <a:xfrm>
            <a:off x="0" y="2971800"/>
            <a:ext cx="21336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غزوة الأحزاب</a:t>
            </a:r>
          </a:p>
        </p:txBody>
      </p:sp>
      <p:sp>
        <p:nvSpPr>
          <p:cNvPr id="567307" name="WordArt 11">
            <a:hlinkClick r:id="" action="ppaction://noaction"/>
          </p:cNvPr>
          <p:cNvSpPr>
            <a:spLocks noChangeArrowheads="1" noChangeShapeType="1" noTextEdit="1"/>
          </p:cNvSpPr>
          <p:nvPr/>
        </p:nvSpPr>
        <p:spPr bwMode="auto">
          <a:xfrm>
            <a:off x="7010400" y="4114800"/>
            <a:ext cx="19050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بني قريظة</a:t>
            </a:r>
          </a:p>
        </p:txBody>
      </p:sp>
      <p:sp>
        <p:nvSpPr>
          <p:cNvPr id="567308" name="WordArt 12">
            <a:hlinkClick r:id="" action="ppaction://noaction"/>
          </p:cNvPr>
          <p:cNvSpPr>
            <a:spLocks noChangeArrowheads="1" noChangeShapeType="1" noTextEdit="1"/>
          </p:cNvSpPr>
          <p:nvPr/>
        </p:nvSpPr>
        <p:spPr bwMode="auto">
          <a:xfrm>
            <a:off x="3581400" y="3733800"/>
            <a:ext cx="2009775"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tx1"/>
                  </a:solidFill>
                  <a:round/>
                  <a:headEnd type="none" w="sm" len="sm"/>
                  <a:tailEnd type="none" w="sm" len="sm"/>
                </a:ln>
                <a:solidFill>
                  <a:srgbClr val="000000"/>
                </a:solidFill>
                <a:latin typeface="Arial"/>
                <a:cs typeface="Arial"/>
              </a:rPr>
              <a:t>غزوة الحديبية</a:t>
            </a:r>
          </a:p>
        </p:txBody>
      </p:sp>
      <p:sp>
        <p:nvSpPr>
          <p:cNvPr id="567309" name="WordArt 13">
            <a:hlinkClick r:id="" action="ppaction://noaction"/>
          </p:cNvPr>
          <p:cNvSpPr>
            <a:spLocks noChangeArrowheads="1" noChangeShapeType="1" noTextEdit="1"/>
          </p:cNvSpPr>
          <p:nvPr/>
        </p:nvSpPr>
        <p:spPr bwMode="auto">
          <a:xfrm>
            <a:off x="0" y="3886200"/>
            <a:ext cx="1895475"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عمرة القضاء</a:t>
            </a:r>
          </a:p>
        </p:txBody>
      </p:sp>
      <p:sp>
        <p:nvSpPr>
          <p:cNvPr id="567310" name="WordArt 14">
            <a:hlinkClick r:id="" action="ppaction://noaction"/>
          </p:cNvPr>
          <p:cNvSpPr>
            <a:spLocks noChangeArrowheads="1" noChangeShapeType="1" noTextEdit="1"/>
          </p:cNvSpPr>
          <p:nvPr/>
        </p:nvSpPr>
        <p:spPr bwMode="auto">
          <a:xfrm>
            <a:off x="7010400" y="5029200"/>
            <a:ext cx="19050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غزوة خيبر</a:t>
            </a:r>
          </a:p>
        </p:txBody>
      </p:sp>
      <p:sp>
        <p:nvSpPr>
          <p:cNvPr id="567311" name="WordArt 15">
            <a:hlinkClick r:id="" action="ppaction://noaction"/>
          </p:cNvPr>
          <p:cNvSpPr>
            <a:spLocks noChangeArrowheads="1" noChangeShapeType="1" noTextEdit="1"/>
          </p:cNvSpPr>
          <p:nvPr/>
        </p:nvSpPr>
        <p:spPr bwMode="auto">
          <a:xfrm>
            <a:off x="3810000" y="4495800"/>
            <a:ext cx="1533525"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rgbClr val="000000"/>
                  </a:solidFill>
                  <a:round/>
                  <a:headEnd type="none" w="sm" len="sm"/>
                  <a:tailEnd type="none" w="sm" len="sm"/>
                </a:ln>
                <a:solidFill>
                  <a:srgbClr val="000000"/>
                </a:solidFill>
                <a:latin typeface="Arial"/>
                <a:cs typeface="Arial"/>
              </a:rPr>
              <a:t>سرية مؤته</a:t>
            </a:r>
          </a:p>
        </p:txBody>
      </p:sp>
      <p:sp>
        <p:nvSpPr>
          <p:cNvPr id="567312" name="WordArt 16">
            <a:hlinkClick r:id="" action="ppaction://noaction"/>
          </p:cNvPr>
          <p:cNvSpPr>
            <a:spLocks noChangeArrowheads="1" noChangeShapeType="1" noTextEdit="1"/>
          </p:cNvSpPr>
          <p:nvPr/>
        </p:nvSpPr>
        <p:spPr bwMode="auto">
          <a:xfrm>
            <a:off x="304800" y="4800600"/>
            <a:ext cx="152400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bg1"/>
                  </a:solidFill>
                  <a:round/>
                  <a:headEnd type="none" w="sm" len="sm"/>
                  <a:tailEnd type="none" w="sm" len="sm"/>
                </a:ln>
                <a:solidFill>
                  <a:srgbClr val="000000"/>
                </a:solidFill>
                <a:latin typeface="Arial"/>
                <a:cs typeface="Arial"/>
              </a:rPr>
              <a:t>فتح مكة</a:t>
            </a:r>
          </a:p>
        </p:txBody>
      </p:sp>
      <p:sp>
        <p:nvSpPr>
          <p:cNvPr id="567314" name="WordArt 18">
            <a:hlinkClick r:id="" action="ppaction://noaction"/>
          </p:cNvPr>
          <p:cNvSpPr>
            <a:spLocks noChangeArrowheads="1" noChangeShapeType="1" noTextEdit="1"/>
          </p:cNvSpPr>
          <p:nvPr/>
        </p:nvSpPr>
        <p:spPr bwMode="auto">
          <a:xfrm>
            <a:off x="3810000" y="5257800"/>
            <a:ext cx="1619250" cy="523875"/>
          </a:xfrm>
          <a:prstGeom prst="rect">
            <a:avLst/>
          </a:prstGeom>
        </p:spPr>
        <p:txBody>
          <a:bodyPr spcFirstLastPara="1" wrap="none" fromWordArt="1">
            <a:prstTxWarp prst="textArchUp">
              <a:avLst>
                <a:gd name="adj" fmla="val 10800000"/>
              </a:avLst>
            </a:prstTxWarp>
          </a:bodyPr>
          <a:lstStyle/>
          <a:p>
            <a:pPr algn="ctr" rtl="1"/>
            <a:r>
              <a:rPr lang="ar-EG" sz="3600" kern="10">
                <a:ln w="9525">
                  <a:solidFill>
                    <a:schemeClr val="tx1"/>
                  </a:solidFill>
                  <a:round/>
                  <a:headEnd type="none" w="sm" len="sm"/>
                  <a:tailEnd type="none" w="sm" len="sm"/>
                </a:ln>
                <a:solidFill>
                  <a:srgbClr val="000000"/>
                </a:solidFill>
                <a:latin typeface="Arial"/>
                <a:cs typeface="Arial"/>
              </a:rPr>
              <a:t>غزوة تبوك</a:t>
            </a:r>
          </a:p>
        </p:txBody>
      </p:sp>
      <p:sp>
        <p:nvSpPr>
          <p:cNvPr id="567315" name="WordArt 19">
            <a:hlinkClick r:id="rId4"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70370" name="Rectangle 2"/>
          <p:cNvSpPr>
            <a:spLocks noGrp="1" noChangeArrowheads="1"/>
          </p:cNvSpPr>
          <p:nvPr>
            <p:ph type="ctrTitle"/>
          </p:nvPr>
        </p:nvSpPr>
        <p:spPr>
          <a:xfrm>
            <a:off x="685800" y="2286000"/>
            <a:ext cx="7772400" cy="1143000"/>
          </a:xfrm>
          <a:noFill/>
        </p:spPr>
        <p:txBody>
          <a:bodyPr/>
          <a:lstStyle/>
          <a:p>
            <a:r>
              <a:rPr lang="ar-SA" altLang="en-US" sz="4800">
                <a:cs typeface="Al-Kharashi 20" pitchFamily="2" charset="-78"/>
              </a:rPr>
              <a:t>خصائص الرسول ـصلى الله عليه وسلم</a:t>
            </a:r>
            <a:r>
              <a:rPr lang="ar-SA" altLang="en-US" sz="4800"/>
              <a:t> ـ</a:t>
            </a:r>
            <a:endParaRPr lang="en-US" altLang="en-US" dirty="0"/>
          </a:p>
        </p:txBody>
      </p:sp>
      <p:sp>
        <p:nvSpPr>
          <p:cNvPr id="570371" name="Rectangle 3"/>
          <p:cNvSpPr>
            <a:spLocks noGrp="1" noChangeArrowheads="1"/>
          </p:cNvSpPr>
          <p:nvPr>
            <p:ph type="subTitle" idx="1"/>
          </p:nvPr>
        </p:nvSpPr>
        <p:spPr>
          <a:noFill/>
        </p:spPr>
        <p:txBody>
          <a:bodyPr/>
          <a:lstStyle/>
          <a:p>
            <a:r>
              <a:rPr lang="ar-SA" altLang="en-US" sz="4000">
                <a:cs typeface="Al-Kharashi 20" pitchFamily="2" charset="-78"/>
              </a:rPr>
              <a:t>الخلقيــــــة والخلقيــــــة</a:t>
            </a:r>
            <a:endParaRPr lang="en-US" altLang="en-US" dirty="0"/>
          </a:p>
        </p:txBody>
      </p:sp>
    </p:spTree>
  </p:cSld>
  <p:clrMapOvr>
    <a:masterClrMapping/>
  </p:clrMapOvr>
  <p:transition advClick="0"/>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71394" name="Rectangle 2"/>
          <p:cNvSpPr>
            <a:spLocks noGrp="1" noChangeArrowheads="1"/>
          </p:cNvSpPr>
          <p:nvPr>
            <p:ph type="title"/>
          </p:nvPr>
        </p:nvSpPr>
        <p:spPr>
          <a:xfrm>
            <a:off x="685800" y="1828800"/>
            <a:ext cx="7772400" cy="5029200"/>
          </a:xfrm>
          <a:noFill/>
        </p:spPr>
        <p:txBody>
          <a:bodyPr/>
          <a:lstStyle/>
          <a:p>
            <a:r>
              <a:rPr lang="ar-SA" altLang="en-US" b="1">
                <a:cs typeface="DecoType Naskh Extensions" pitchFamily="2" charset="-78"/>
              </a:rPr>
              <a:t>ولد في اشرف بيت من بيوت العرب نسبا قال :صلى الله عليه وسلم (أ ن  الله  اصطفى كنانة  من  ولد  اسماعيل , واصطفى  قريش من كنانة , واصطفى  قريش بني  هاشم , (واصطفاني  من  بني  هاشم</a:t>
            </a:r>
            <a:r>
              <a:rPr lang="en-US" altLang="en-US" dirty="0">
                <a:cs typeface="DecoType Naskh Extensions" pitchFamily="2" charset="-78"/>
              </a:rPr>
              <a:t> </a:t>
            </a:r>
          </a:p>
        </p:txBody>
      </p:sp>
      <p:sp>
        <p:nvSpPr>
          <p:cNvPr id="571395" name="WordArt 3"/>
          <p:cNvSpPr>
            <a:spLocks noChangeArrowheads="1" noChangeShapeType="1" noTextEdit="1"/>
          </p:cNvSpPr>
          <p:nvPr/>
        </p:nvSpPr>
        <p:spPr bwMode="auto">
          <a:xfrm>
            <a:off x="1219200" y="-1524000"/>
            <a:ext cx="6858000" cy="3657600"/>
          </a:xfrm>
          <a:prstGeom prst="rect">
            <a:avLst/>
          </a:prstGeom>
        </p:spPr>
        <p:txBody>
          <a:bodyPr wrap="none" fromWordArt="1">
            <a:prstTxWarp prst="textPlain">
              <a:avLst>
                <a:gd name="adj" fmla="val 50000"/>
              </a:avLst>
            </a:prstTxWarp>
            <a:scene3d>
              <a:camera prst="legacyPerspectiveBottomRight">
                <a:rot lat="0" lon="21239999" rev="0"/>
              </a:camera>
              <a:lightRig rig="legacyHarsh3" dir="l"/>
            </a:scene3d>
            <a:sp3d extrusionH="430200" prstMaterial="legacyMatte">
              <a:extrusionClr>
                <a:srgbClr val="C0C0C0"/>
              </a:extrusionClr>
            </a:sp3d>
          </a:bodyPr>
          <a:lstStyle/>
          <a:p>
            <a:pPr algn="ctr" rtl="1"/>
            <a:endParaRPr lang="ar-EG" sz="2000" b="1" kern="1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l-Kharshi 10"/>
            </a:endParaRPr>
          </a:p>
          <a:p>
            <a:pPr algn="ctr" rtl="1"/>
            <a:r>
              <a:rPr lang="ar-EG" sz="2000" b="1" kern="1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l-Kharshi 10"/>
              </a:rPr>
              <a:t>اولا : ولد في اشرف بيت من بيوت العرب نسبا</a:t>
            </a:r>
          </a:p>
        </p:txBody>
      </p:sp>
    </p:spTree>
  </p:cSld>
  <p:clrMapOvr>
    <a:masterClrMapping/>
  </p:clrMapOvr>
  <p:transition advClick="0"/>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72419" name="Rectangle 3"/>
          <p:cNvSpPr>
            <a:spLocks noGrp="1" noChangeArrowheads="1"/>
          </p:cNvSpPr>
          <p:nvPr>
            <p:ph type="body" idx="1"/>
          </p:nvPr>
        </p:nvSpPr>
        <p:spPr>
          <a:xfrm>
            <a:off x="457200" y="381000"/>
            <a:ext cx="8458200" cy="5257800"/>
          </a:xfrm>
          <a:noFill/>
        </p:spPr>
        <p:txBody>
          <a:bodyPr/>
          <a:lstStyle/>
          <a:p>
            <a:pPr algn="just" rtl="1"/>
            <a:r>
              <a:rPr lang="ar-SA" altLang="en-US" sz="3600" b="1">
                <a:cs typeface="DecoType Naskh Extensions" pitchFamily="2" charset="-78"/>
              </a:rPr>
              <a:t>اختار  الله  هاديا  مهديا  من اوسط  العرب  نسبا  فهو  من  صميم  قريش  التي  لها  القدم  الاولى  في  الشرف والمكانة  بين  العرب  ولا  تجد  في  سلسلة  آبائه  الا كراما  ليس  فيهم  مسترذل  بل  كلهم   سادة   قادة   ,  كانت  عشيرة   الرسول تنبأ  مكانة  اجتماعية.فهو محمد بن عبد الله بن عبد المطلب بن هاشم بن عبد مناف بن قصي بن كلاب  بن  مرة  بن  كعب  بن</a:t>
            </a:r>
            <a:r>
              <a:rPr lang="en-US" altLang="en-US" sz="3600" b="1" dirty="0">
                <a:cs typeface="DecoType Naskh Extensions" pitchFamily="2" charset="-78"/>
              </a:rPr>
              <a:t>   </a:t>
            </a:r>
            <a:r>
              <a:rPr lang="ar-SA" altLang="en-US" sz="3600" b="1">
                <a:cs typeface="DecoType Naskh Extensions" pitchFamily="2" charset="-78"/>
              </a:rPr>
              <a:t>لؤ ي   بن  غالب  بن فهر بن مالك بن النضر بن كنانة ابن خز</a:t>
            </a:r>
            <a:r>
              <a:rPr lang="en-US" altLang="en-US" sz="3600" b="1" dirty="0">
                <a:cs typeface="DecoType Naskh Extensions" pitchFamily="2" charset="-78"/>
              </a:rPr>
              <a:t> </a:t>
            </a:r>
            <a:r>
              <a:rPr lang="ar-SA" altLang="en-US" sz="3600" b="1">
                <a:cs typeface="DecoType Naskh Extensions" pitchFamily="2" charset="-78"/>
              </a:rPr>
              <a:t>يمة</a:t>
            </a:r>
            <a:r>
              <a:rPr lang="en-US" altLang="en-US" sz="3600" b="1" dirty="0">
                <a:cs typeface="DecoType Naskh Extensions" pitchFamily="2" charset="-78"/>
              </a:rPr>
              <a:t>  </a:t>
            </a:r>
            <a:r>
              <a:rPr lang="ar-SA" altLang="en-US" sz="3600" b="1">
                <a:cs typeface="DecoType Naskh Extensions" pitchFamily="2" charset="-78"/>
              </a:rPr>
              <a:t>بن  مدركة  بن</a:t>
            </a:r>
            <a:r>
              <a:rPr lang="en-US" altLang="en-US" sz="3600" b="1" dirty="0">
                <a:cs typeface="DecoType Naskh Extensions" pitchFamily="2" charset="-78"/>
              </a:rPr>
              <a:t>  </a:t>
            </a:r>
            <a:r>
              <a:rPr lang="ar-SA" altLang="en-US" sz="3600" b="1">
                <a:cs typeface="DecoType Naskh Extensions" pitchFamily="2" charset="-78"/>
              </a:rPr>
              <a:t>الياس</a:t>
            </a:r>
            <a:r>
              <a:rPr lang="en-US" altLang="en-US" sz="3600" b="1" dirty="0">
                <a:cs typeface="DecoType Naskh Extensions" pitchFamily="2" charset="-78"/>
              </a:rPr>
              <a:t>  </a:t>
            </a:r>
            <a:r>
              <a:rPr lang="ar-SA" altLang="en-US" sz="3600" b="1">
                <a:cs typeface="DecoType Naskh Extensions" pitchFamily="2" charset="-78"/>
              </a:rPr>
              <a:t>بن  مضر  بن  نزار   بن  معد بن    عدنان0</a:t>
            </a:r>
            <a:endParaRPr lang="en-US" altLang="en-US" sz="3600" b="1" dirty="0">
              <a:cs typeface="DecoType Naskh Extensions" pitchFamily="2" charset="-78"/>
            </a:endParaRPr>
          </a:p>
          <a:p>
            <a:pPr algn="just" rtl="1"/>
            <a:endParaRPr lang="en-US" altLang="en-US" b="1" dirty="0">
              <a:cs typeface="DecoType Naskh Extensions" pitchFamily="2" charset="-78"/>
            </a:endParaRPr>
          </a:p>
        </p:txBody>
      </p:sp>
    </p:spTree>
  </p:cSld>
  <p:clrMapOvr>
    <a:masterClrMapping/>
  </p:clrMapOvr>
  <p:transition advClick="0"/>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73443" name="Rectangle 3"/>
          <p:cNvSpPr>
            <a:spLocks noGrp="1" noChangeArrowheads="1"/>
          </p:cNvSpPr>
          <p:nvPr>
            <p:ph type="body" idx="1"/>
          </p:nvPr>
        </p:nvSpPr>
        <p:spPr>
          <a:xfrm>
            <a:off x="685800" y="1676400"/>
            <a:ext cx="7772400" cy="4419600"/>
          </a:xfrm>
          <a:noFill/>
        </p:spPr>
        <p:txBody>
          <a:bodyPr/>
          <a:lstStyle/>
          <a:p>
            <a:pPr>
              <a:lnSpc>
                <a:spcPct val="90000"/>
              </a:lnSpc>
            </a:pPr>
            <a:endParaRPr lang="en-US" altLang="en-US" sz="2800" b="1" dirty="0"/>
          </a:p>
          <a:p>
            <a:pPr algn="r" rtl="1">
              <a:lnSpc>
                <a:spcPct val="90000"/>
              </a:lnSpc>
            </a:pPr>
            <a:r>
              <a:rPr lang="ar-SA" altLang="en-US" sz="2800" b="1">
                <a:cs typeface="DecoType Naskh Extensions" pitchFamily="2" charset="-78"/>
              </a:rPr>
              <a:t>تنفس محمد عليه الصلاة والسلام نسيم الحياة يتيما ففقد . . . . . . . . .أباه وهو جنين في بطن أمه</a:t>
            </a:r>
            <a:r>
              <a:rPr lang="en-US" altLang="en-US" sz="2800" b="1" dirty="0">
                <a:cs typeface="DecoType Naskh Extensions" pitchFamily="2" charset="-78"/>
              </a:rPr>
              <a:t>. </a:t>
            </a:r>
          </a:p>
          <a:p>
            <a:pPr algn="r" rtl="1">
              <a:lnSpc>
                <a:spcPct val="90000"/>
              </a:lnSpc>
            </a:pPr>
            <a:r>
              <a:rPr lang="en-US" altLang="en-US" sz="2800" b="1" dirty="0">
                <a:cs typeface="DecoType Naskh Extensions" pitchFamily="2" charset="-78"/>
              </a:rPr>
              <a:t>(</a:t>
            </a:r>
            <a:r>
              <a:rPr lang="ar-SA" altLang="en-US" sz="2800" b="1">
                <a:cs typeface="DecoType Naskh Extensions" pitchFamily="2" charset="-78"/>
              </a:rPr>
              <a:t>واليتيم هو من مات أبوه .(بل هو أبلغ اليتم وأعلى</a:t>
            </a:r>
            <a:r>
              <a:rPr lang="en-US" altLang="en-US" sz="2800" b="1" dirty="0">
                <a:cs typeface="DecoType Naskh Extensions" pitchFamily="2" charset="-78"/>
              </a:rPr>
              <a:t> </a:t>
            </a:r>
          </a:p>
          <a:p>
            <a:pPr algn="r" rtl="1">
              <a:lnSpc>
                <a:spcPct val="90000"/>
              </a:lnSpc>
            </a:pPr>
            <a:r>
              <a:rPr lang="ar-SA" altLang="en-US" sz="2800" b="1">
                <a:cs typeface="DecoType Naskh Extensions" pitchFamily="2" charset="-78"/>
              </a:rPr>
              <a:t>مراتبه وما لبث الا سنوات قليلة حتى ماتت أمه وعمره</a:t>
            </a:r>
            <a:r>
              <a:rPr lang="en-US" altLang="en-US" sz="2800" b="1" dirty="0">
                <a:cs typeface="DecoType Naskh Extensions" pitchFamily="2" charset="-78"/>
              </a:rPr>
              <a:t> </a:t>
            </a:r>
          </a:p>
          <a:p>
            <a:pPr algn="r" rtl="1">
              <a:lnSpc>
                <a:spcPct val="90000"/>
              </a:lnSpc>
            </a:pPr>
            <a:r>
              <a:rPr lang="ar-SA" altLang="en-US" sz="2800" b="1">
                <a:cs typeface="DecoType Naskh Extensions" pitchFamily="2" charset="-78"/>
              </a:rPr>
              <a:t>ست سنوات قضى جزءا منها بين يدي مرضعته حليمة</a:t>
            </a:r>
            <a:r>
              <a:rPr lang="en-US" altLang="en-US" sz="2800" b="1" dirty="0">
                <a:cs typeface="DecoType Naskh Extensions" pitchFamily="2" charset="-78"/>
              </a:rPr>
              <a:t> </a:t>
            </a:r>
          </a:p>
          <a:p>
            <a:pPr algn="r" rtl="1">
              <a:lnSpc>
                <a:spcPct val="90000"/>
              </a:lnSpc>
            </a:pPr>
            <a:r>
              <a:rPr lang="ar-SA" altLang="en-US" sz="2800" b="1">
                <a:cs typeface="DecoType Naskh Extensions" pitchFamily="2" charset="-78"/>
              </a:rPr>
              <a:t>السعدية في ديار بني سعد بعيدا</a:t>
            </a:r>
            <a:endParaRPr lang="en-US" altLang="en-US" sz="2800" b="1" dirty="0">
              <a:cs typeface="DecoType Naskh Extensions" pitchFamily="2" charset="-78"/>
            </a:endParaRPr>
          </a:p>
          <a:p>
            <a:pPr algn="r" rtl="1">
              <a:lnSpc>
                <a:spcPct val="90000"/>
              </a:lnSpc>
            </a:pPr>
            <a:endParaRPr lang="en-US" altLang="en-US" sz="2800" b="1" dirty="0">
              <a:cs typeface="DecoType Naskh Extensions" pitchFamily="2" charset="-78"/>
            </a:endParaRPr>
          </a:p>
          <a:p>
            <a:pPr algn="r" rtl="1">
              <a:lnSpc>
                <a:spcPct val="90000"/>
              </a:lnSpc>
            </a:pPr>
            <a:r>
              <a:rPr lang="en-US" altLang="en-US" sz="2800" dirty="0"/>
              <a:t> </a:t>
            </a:r>
            <a:endParaRPr lang="en-US" altLang="ar-SA" sz="2800" dirty="0"/>
          </a:p>
        </p:txBody>
      </p:sp>
      <p:sp>
        <p:nvSpPr>
          <p:cNvPr id="573444" name="WordArt 4"/>
          <p:cNvSpPr>
            <a:spLocks noChangeArrowheads="1" noChangeShapeType="1" noTextEdit="1"/>
          </p:cNvSpPr>
          <p:nvPr/>
        </p:nvSpPr>
        <p:spPr bwMode="auto">
          <a:xfrm>
            <a:off x="1524000" y="0"/>
            <a:ext cx="6248400" cy="1447800"/>
          </a:xfrm>
          <a:prstGeom prst="rect">
            <a:avLst/>
          </a:prstGeom>
        </p:spPr>
        <p:txBody>
          <a:bodyPr wrap="none" fromWordArt="1">
            <a:prstTxWarp prst="textPlain">
              <a:avLst>
                <a:gd name="adj" fmla="val 43597"/>
              </a:avLst>
            </a:prstTxWarp>
            <a:scene3d>
              <a:camera prst="legacyPerspectiveBottomRight">
                <a:rot lat="0" lon="21239999" rev="0"/>
              </a:camera>
              <a:lightRig rig="legacyHarsh3" dir="l"/>
            </a:scene3d>
            <a:sp3d extrusionH="430200" prstMaterial="legacyMatte">
              <a:extrusionClr>
                <a:srgbClr val="C0C0C0"/>
              </a:extrusionClr>
            </a:sp3d>
          </a:bodyPr>
          <a:lstStyle/>
          <a:p>
            <a:pPr algn="ctr" rtl="1"/>
            <a:endParaRPr lang="ar-EG" sz="3600" b="1" kern="1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l-Kharshi 10"/>
            </a:endParaRPr>
          </a:p>
          <a:p>
            <a:pPr algn="ctr" rtl="1"/>
            <a:r>
              <a:rPr lang="ar-EG" sz="3600" b="1" kern="1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l-Kharshi 10"/>
              </a:rPr>
              <a:t>ثانيا : ولد يتيما </a:t>
            </a:r>
          </a:p>
        </p:txBody>
      </p:sp>
    </p:spTree>
  </p:cSld>
  <p:clrMapOvr>
    <a:masterClrMapping/>
  </p:clrMapOvr>
  <p:transition advClick="0"/>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74467" name="Rectangle 3"/>
          <p:cNvSpPr>
            <a:spLocks noGrp="1" noChangeArrowheads="1"/>
          </p:cNvSpPr>
          <p:nvPr>
            <p:ph type="body" idx="1"/>
          </p:nvPr>
        </p:nvSpPr>
        <p:spPr>
          <a:xfrm>
            <a:off x="762000" y="2285992"/>
            <a:ext cx="7772400" cy="5410208"/>
          </a:xfrm>
          <a:noFill/>
        </p:spPr>
        <p:txBody>
          <a:bodyPr/>
          <a:lstStyle/>
          <a:p>
            <a:pPr algn="r" rtl="1"/>
            <a:r>
              <a:rPr lang="ar-SA" altLang="en-US" b="1" dirty="0">
                <a:cs typeface="DecoType Naskh Extensions" pitchFamily="2" charset="-78"/>
              </a:rPr>
              <a:t>لقد  كان  أهل  مكة  يرسلون  أبناءهم  </a:t>
            </a:r>
            <a:r>
              <a:rPr lang="ar-SA" altLang="en-US" b="1" dirty="0" err="1">
                <a:cs typeface="DecoType Naskh Extensions" pitchFamily="2" charset="-78"/>
              </a:rPr>
              <a:t>الى</a:t>
            </a:r>
            <a:r>
              <a:rPr lang="ar-SA" altLang="en-US" b="1" dirty="0">
                <a:cs typeface="DecoType Naskh Extensions" pitchFamily="2" charset="-78"/>
              </a:rPr>
              <a:t>  البادية للرضاعة  في  سن  مبكرة ,  وكان  جده   عبد المطلب يطلب  له  المراضع  في  نساء  البوادي  فأخذ </a:t>
            </a:r>
            <a:r>
              <a:rPr lang="ar-SA" altLang="en-US" b="1" dirty="0" err="1">
                <a:cs typeface="DecoType Naskh Extensions" pitchFamily="2" charset="-78"/>
              </a:rPr>
              <a:t>ت</a:t>
            </a:r>
            <a:r>
              <a:rPr lang="ar-SA" altLang="en-US" b="1" dirty="0">
                <a:cs typeface="DecoType Naskh Extensions" pitchFamily="2" charset="-78"/>
              </a:rPr>
              <a:t>  حليمة السعد آية  محمد  صلى  الله  عليه  وسلم  </a:t>
            </a:r>
            <a:r>
              <a:rPr lang="ar-SA" altLang="en-US" b="1" dirty="0" err="1">
                <a:cs typeface="DecoType Naskh Extensions" pitchFamily="2" charset="-78"/>
              </a:rPr>
              <a:t>الى</a:t>
            </a:r>
            <a:r>
              <a:rPr lang="ar-SA" altLang="en-US" b="1" dirty="0">
                <a:cs typeface="DecoType Naskh Extensions" pitchFamily="2" charset="-78"/>
              </a:rPr>
              <a:t>  مكة  فمكث  عندها  </a:t>
            </a:r>
            <a:r>
              <a:rPr lang="ar-SA" altLang="en-US" b="1" dirty="0" err="1">
                <a:cs typeface="DecoType Naskh Extensions" pitchFamily="2" charset="-78"/>
              </a:rPr>
              <a:t>اربع</a:t>
            </a:r>
            <a:r>
              <a:rPr lang="ar-SA" altLang="en-US" b="1" dirty="0">
                <a:cs typeface="DecoType Naskh Extensions" pitchFamily="2" charset="-78"/>
              </a:rPr>
              <a:t>  سنوات  ثم أعادته  </a:t>
            </a:r>
            <a:r>
              <a:rPr lang="ar-SA" altLang="en-US" b="1" dirty="0" err="1">
                <a:cs typeface="DecoType Naskh Extensions" pitchFamily="2" charset="-78"/>
              </a:rPr>
              <a:t>الى</a:t>
            </a:r>
            <a:r>
              <a:rPr lang="ar-SA" altLang="en-US" b="1" dirty="0">
                <a:cs typeface="DecoType Naskh Extensions" pitchFamily="2" charset="-78"/>
              </a:rPr>
              <a:t>  أهله .طلبا لصفاء  البادية  وتعود  أهلها  على  الخشونة  والقوة </a:t>
            </a:r>
            <a:r>
              <a:rPr lang="ar-SA" altLang="en-US" b="1" dirty="0" err="1">
                <a:cs typeface="DecoType Naskh Extensions" pitchFamily="2" charset="-78"/>
              </a:rPr>
              <a:t>واكفاء</a:t>
            </a:r>
            <a:r>
              <a:rPr lang="ar-SA" altLang="en-US" b="1" dirty="0">
                <a:cs typeface="DecoType Naskh Extensions" pitchFamily="2" charset="-78"/>
              </a:rPr>
              <a:t>  لو خامة  المدن  وتخريج </a:t>
            </a:r>
            <a:r>
              <a:rPr lang="ar-SA" altLang="en-US" b="1" dirty="0" err="1">
                <a:cs typeface="DecoType Naskh Extensions" pitchFamily="2" charset="-78"/>
              </a:rPr>
              <a:t>ا</a:t>
            </a:r>
            <a:r>
              <a:rPr lang="ar-SA" altLang="en-US" b="1" dirty="0">
                <a:cs typeface="DecoType Naskh Extensions" pitchFamily="2" charset="-78"/>
              </a:rPr>
              <a:t> في  التقرب</a:t>
            </a:r>
            <a:endParaRPr lang="en-US" altLang="en-US" b="1" dirty="0"/>
          </a:p>
        </p:txBody>
      </p:sp>
      <p:sp>
        <p:nvSpPr>
          <p:cNvPr id="574468" name="WordArt 4"/>
          <p:cNvSpPr>
            <a:spLocks noChangeArrowheads="1" noChangeShapeType="1" noTextEdit="1"/>
          </p:cNvSpPr>
          <p:nvPr/>
        </p:nvSpPr>
        <p:spPr bwMode="auto">
          <a:xfrm>
            <a:off x="1828800" y="214290"/>
            <a:ext cx="5486400" cy="1614510"/>
          </a:xfrm>
          <a:prstGeom prst="rect">
            <a:avLst/>
          </a:prstGeom>
        </p:spPr>
        <p:txBody>
          <a:bodyPr wrap="none" fromWordArt="1">
            <a:prstTxWarp prst="textTriangle">
              <a:avLst>
                <a:gd name="adj" fmla="val 0"/>
              </a:avLst>
            </a:prstTxWarp>
            <a:scene3d>
              <a:camera prst="legacyObliqueTopLeft"/>
              <a:lightRig rig="legacyNormal3" dir="r"/>
            </a:scene3d>
            <a:sp3d extrusionH="201600" prstMaterial="legacyMatte">
              <a:extrusionClr>
                <a:srgbClr val="0066CC"/>
              </a:extrusionClr>
            </a:sp3d>
          </a:bodyPr>
          <a:lstStyle/>
          <a:p>
            <a:pPr algn="ctr" rtl="1"/>
            <a:r>
              <a:rPr lang="ar-EG" sz="2000" b="1" i="1" kern="10" dirty="0">
                <a:ln w="9525">
                  <a:round/>
                  <a:headEnd/>
                  <a:tailEnd/>
                </a:ln>
                <a:gradFill rotWithShape="0">
                  <a:gsLst>
                    <a:gs pos="0">
                      <a:srgbClr val="FFFFCC"/>
                    </a:gs>
                    <a:gs pos="100000">
                      <a:srgbClr val="FF9999"/>
                    </a:gs>
                  </a:gsLst>
                  <a:lin ang="5400000" scaled="1"/>
                </a:gradFill>
                <a:latin typeface="Al-Kharshi 10"/>
              </a:rPr>
              <a:t>ثالثا : نشأ النشأة </a:t>
            </a:r>
            <a:r>
              <a:rPr lang="ar-EG" sz="2000" b="1" i="1" kern="10" dirty="0" err="1">
                <a:ln w="9525">
                  <a:round/>
                  <a:headEnd/>
                  <a:tailEnd/>
                </a:ln>
                <a:gradFill rotWithShape="0">
                  <a:gsLst>
                    <a:gs pos="0">
                      <a:srgbClr val="FFFFCC"/>
                    </a:gs>
                    <a:gs pos="100000">
                      <a:srgbClr val="FF9999"/>
                    </a:gs>
                  </a:gsLst>
                  <a:lin ang="5400000" scaled="1"/>
                </a:gradFill>
                <a:latin typeface="Al-Kharshi 10"/>
              </a:rPr>
              <a:t>الاولى</a:t>
            </a:r>
            <a:r>
              <a:rPr lang="ar-EG" sz="2000" b="1" i="1" kern="10" dirty="0">
                <a:ln w="9525">
                  <a:round/>
                  <a:headEnd/>
                  <a:tailEnd/>
                </a:ln>
                <a:gradFill rotWithShape="0">
                  <a:gsLst>
                    <a:gs pos="0">
                      <a:srgbClr val="FFFFCC"/>
                    </a:gs>
                    <a:gs pos="100000">
                      <a:srgbClr val="FF9999"/>
                    </a:gs>
                  </a:gsLst>
                  <a:lin ang="5400000" scaled="1"/>
                </a:gradFill>
                <a:latin typeface="Al-Kharshi 10"/>
              </a:rPr>
              <a:t> في البادية والصحراء</a:t>
            </a:r>
          </a:p>
        </p:txBody>
      </p:sp>
    </p:spTree>
  </p:cSld>
  <p:clrMapOvr>
    <a:masterClrMapping/>
  </p:clrMapOvr>
  <p:transition advClick="0"/>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75491" name="Rectangle 3"/>
          <p:cNvSpPr>
            <a:spLocks noGrp="1" noChangeArrowheads="1"/>
          </p:cNvSpPr>
          <p:nvPr>
            <p:ph type="body" idx="1"/>
          </p:nvPr>
        </p:nvSpPr>
        <p:spPr>
          <a:xfrm>
            <a:off x="685800" y="1676400"/>
            <a:ext cx="7772400" cy="4724400"/>
          </a:xfrm>
          <a:noFill/>
        </p:spPr>
        <p:txBody>
          <a:bodyPr/>
          <a:lstStyle/>
          <a:p>
            <a:endParaRPr lang="en-US" altLang="en-US" dirty="0"/>
          </a:p>
          <a:p>
            <a:pPr algn="r"/>
            <a:r>
              <a:rPr lang="ar-SA" altLang="en-US" b="1"/>
              <a:t>فكان يأخذ أغنام الناس بمكة وينطلق بهما يطلب مواضع الرعي ومنابت الشجر حول مكة سهلا وجبلا . ليس هذا العمل وكان قريبا الى نفس النبي صلى الله عليه وسلم أنه عمل يتيح له الهدوء الذي تتطلب نفسه الكريمة ويتيح له التطلع في مظاهر جلال الله في عظمة الخلق</a:t>
            </a:r>
            <a:r>
              <a:rPr lang="en-US" altLang="en-US" b="1" dirty="0"/>
              <a:t> </a:t>
            </a:r>
          </a:p>
          <a:p>
            <a:pPr algn="r"/>
            <a:r>
              <a:rPr lang="ar-SA" altLang="en-US" b="1"/>
              <a:t>قال :صلى الله عليه وسلم (ما من نبي الا وقد رعى الغنم وقد رعيت الغنم على قراريط لاهل مكة)0</a:t>
            </a:r>
            <a:r>
              <a:rPr lang="en-US" altLang="en-US" dirty="0"/>
              <a:t> </a:t>
            </a:r>
          </a:p>
        </p:txBody>
      </p:sp>
      <p:sp>
        <p:nvSpPr>
          <p:cNvPr id="575492" name="WordArt 4"/>
          <p:cNvSpPr>
            <a:spLocks noChangeArrowheads="1" noChangeShapeType="1" noTextEdit="1"/>
          </p:cNvSpPr>
          <p:nvPr/>
        </p:nvSpPr>
        <p:spPr bwMode="auto">
          <a:xfrm>
            <a:off x="914400" y="0"/>
            <a:ext cx="7391400" cy="1447800"/>
          </a:xfrm>
          <a:prstGeom prst="rect">
            <a:avLst/>
          </a:prstGeom>
        </p:spPr>
        <p:txBody>
          <a:bodyPr wrap="none" fromWordArt="1">
            <a:prstTxWarp prst="textPlain">
              <a:avLst>
                <a:gd name="adj" fmla="val 50000"/>
              </a:avLst>
            </a:prstTxWarp>
          </a:bodyPr>
          <a:lstStyle/>
          <a:p>
            <a:pPr algn="ctr" rtl="1"/>
            <a:endParaRPr lang="ar-EG" b="1" kern="10">
              <a:ln w="9525">
                <a:noFill/>
                <a:round/>
                <a:headEnd/>
                <a:tailEnd/>
              </a:ln>
              <a:gradFill rotWithShape="0">
                <a:gsLst>
                  <a:gs pos="0">
                    <a:srgbClr val="FFFF00"/>
                  </a:gs>
                  <a:gs pos="100000">
                    <a:srgbClr val="FF9933"/>
                  </a:gs>
                </a:gsLst>
                <a:path path="rect">
                  <a:fillToRect l="50000" t="50000" r="50000" b="50000"/>
                </a:path>
              </a:gradFill>
              <a:effectLst>
                <a:outerShdw dist="35921" dir="2700000" algn="ctr" rotWithShape="0">
                  <a:srgbClr val="C0C0C0"/>
                </a:outerShdw>
              </a:effectLst>
              <a:latin typeface="Al-Kharshi 10"/>
            </a:endParaRPr>
          </a:p>
          <a:p>
            <a:pPr algn="ctr" rtl="1"/>
            <a:r>
              <a:rPr lang="ar-EG" b="1" kern="10">
                <a:ln w="9525">
                  <a:noFill/>
                  <a:round/>
                  <a:headEnd/>
                  <a:tailEnd/>
                </a:ln>
                <a:gradFill rotWithShape="0">
                  <a:gsLst>
                    <a:gs pos="0">
                      <a:srgbClr val="FFFF00"/>
                    </a:gs>
                    <a:gs pos="100000">
                      <a:srgbClr val="FF9933"/>
                    </a:gs>
                  </a:gsLst>
                  <a:path path="rect">
                    <a:fillToRect l="50000" t="50000" r="50000" b="50000"/>
                  </a:path>
                </a:gradFill>
                <a:effectLst>
                  <a:outerShdw dist="35921" dir="2700000" algn="ctr" rotWithShape="0">
                    <a:srgbClr val="C0C0C0"/>
                  </a:outerShdw>
                </a:effectLst>
                <a:latin typeface="Al-Kharshi 10"/>
              </a:rPr>
              <a:t>رابعا : مارس صلى الله عليه وسلم رعاية الغنم </a:t>
            </a:r>
          </a:p>
        </p:txBody>
      </p:sp>
    </p:spTree>
  </p:cSld>
  <p:clrMapOvr>
    <a:masterClrMapping/>
  </p:clrMapOvr>
  <p:transition advClick="0"/>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76515" name="Rectangle 3"/>
          <p:cNvSpPr>
            <a:spLocks noGrp="1" noChangeArrowheads="1"/>
          </p:cNvSpPr>
          <p:nvPr>
            <p:ph type="body" idx="1"/>
          </p:nvPr>
        </p:nvSpPr>
        <p:spPr>
          <a:xfrm>
            <a:off x="1066800" y="1214422"/>
            <a:ext cx="6858000" cy="5338778"/>
          </a:xfrm>
          <a:noFill/>
        </p:spPr>
        <p:txBody>
          <a:bodyPr/>
          <a:lstStyle/>
          <a:p>
            <a:pPr algn="r" rtl="1"/>
            <a:r>
              <a:rPr lang="ar-SA" altLang="en-US" sz="3600" b="1" dirty="0"/>
              <a:t>عندما  اختلفت قريش عند تجديد بناء الكعبة من الذي يرفع الحجر </a:t>
            </a:r>
            <a:r>
              <a:rPr lang="ar-SA" altLang="en-US" sz="3600" b="1" dirty="0" err="1"/>
              <a:t>الاسود</a:t>
            </a:r>
            <a:r>
              <a:rPr lang="ar-SA" altLang="en-US" sz="3600" b="1" dirty="0"/>
              <a:t> مكانه ؟ فاتفقوا أن يحكموا أول من يدخل من باب بني شيبه فدخل محمد بن عبد الله فقالوا أتاكم </a:t>
            </a:r>
            <a:r>
              <a:rPr lang="ar-SA" altLang="en-US" sz="3600" b="1" dirty="0" err="1"/>
              <a:t>الامين</a:t>
            </a:r>
            <a:r>
              <a:rPr lang="ar-SA" altLang="en-US" sz="3600" b="1" dirty="0"/>
              <a:t> فأمر بثوب فأخذ الحجر ووضعه في وسطه ثم أمرهم برفعه جميعا ثم أخذه فوضعه مكانه من البناء ورضوا جميعا بحكمه وعلموا قدر عقله ونجابته</a:t>
            </a:r>
            <a:r>
              <a:rPr lang="en-US" altLang="en-US" sz="3600" b="1" dirty="0"/>
              <a:t> .</a:t>
            </a:r>
            <a:endParaRPr lang="en-US" altLang="en-US" dirty="0"/>
          </a:p>
        </p:txBody>
      </p:sp>
      <p:sp>
        <p:nvSpPr>
          <p:cNvPr id="576516" name="WordArt 4"/>
          <p:cNvSpPr>
            <a:spLocks noChangeArrowheads="1" noChangeShapeType="1" noTextEdit="1"/>
          </p:cNvSpPr>
          <p:nvPr/>
        </p:nvSpPr>
        <p:spPr bwMode="auto">
          <a:xfrm>
            <a:off x="1905000" y="-1600200"/>
            <a:ext cx="6324600" cy="2895600"/>
          </a:xfrm>
          <a:prstGeom prst="rect">
            <a:avLst/>
          </a:prstGeom>
        </p:spPr>
        <p:txBody>
          <a:bodyPr wrap="none" fromWordArt="1">
            <a:prstTxWarp prst="textPlain">
              <a:avLst>
                <a:gd name="adj" fmla="val 50000"/>
              </a:avLst>
            </a:prstTxWarp>
            <a:scene3d>
              <a:camera prst="legacyPerspectiveBottomRight">
                <a:rot lat="0" lon="21239999" rev="0"/>
              </a:camera>
              <a:lightRig rig="legacyHarsh3" dir="l"/>
            </a:scene3d>
            <a:sp3d extrusionH="430200" prstMaterial="legacyMatte">
              <a:extrusionClr>
                <a:srgbClr val="C0C0C0"/>
              </a:extrusionClr>
            </a:sp3d>
          </a:bodyPr>
          <a:lstStyle/>
          <a:p>
            <a:pPr algn="ctr" rtl="1"/>
            <a:endParaRPr lang="ar-EG" sz="2800" b="1" kern="1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l-Kharshi 10"/>
            </a:endParaRPr>
          </a:p>
          <a:p>
            <a:pPr algn="ctr" rtl="1"/>
            <a:r>
              <a:rPr lang="ar-EG" sz="2800" b="1" kern="1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l-Kharshi 10"/>
              </a:rPr>
              <a:t>خامسا : كان راجح الرأي نجيبا </a:t>
            </a:r>
          </a:p>
        </p:txBody>
      </p:sp>
    </p:spTree>
  </p:cSld>
  <p:clrMapOvr>
    <a:masterClrMapping/>
  </p:clrMapOvr>
  <p:transition advClick="0"/>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77539" name="Rectangle 3"/>
          <p:cNvSpPr>
            <a:spLocks noGrp="1" noChangeArrowheads="1"/>
          </p:cNvSpPr>
          <p:nvPr>
            <p:ph type="body" idx="1"/>
          </p:nvPr>
        </p:nvSpPr>
        <p:spPr>
          <a:xfrm>
            <a:off x="685800" y="1600200"/>
            <a:ext cx="7772400" cy="4495800"/>
          </a:xfrm>
          <a:noFill/>
        </p:spPr>
        <p:txBody>
          <a:bodyPr/>
          <a:lstStyle/>
          <a:p>
            <a:pPr algn="r" rtl="1"/>
            <a:r>
              <a:rPr lang="ar-SA" altLang="en-US" b="1">
                <a:cs typeface="DecoType Naskh Extensions" pitchFamily="2" charset="-78"/>
              </a:rPr>
              <a:t>نزاهته  في  عدم  مشاركته  في  آثام  الجاهلية  من  عبادة لاصنام  أو  شرب  للخمر  أو ممارسة  التعري</a:t>
            </a:r>
            <a:endParaRPr lang="en-US" altLang="en-US" b="1" dirty="0">
              <a:cs typeface="DecoType Naskh Extensions" pitchFamily="2" charset="-78"/>
            </a:endParaRPr>
          </a:p>
          <a:p>
            <a:pPr algn="r" rtl="1"/>
            <a:r>
              <a:rPr lang="ar-SA" altLang="en-US" b="1">
                <a:cs typeface="DecoType Naskh Extensions" pitchFamily="2" charset="-78"/>
              </a:rPr>
              <a:t>ارادت  قريش  تجديد  بناء  الكعبة  اشترك  مع  عمه العباس  في  نقل  الحجارة   فأقتر ح عليه  العباس  ان  يرفع  ازاره  ويجعله  على   رقبته  ليقيه  اثر  الحجارة ما دام   بعيدا  عن  الناس  فلما  فعل  سقط  مغشيا عليه  فلما</a:t>
            </a:r>
            <a:r>
              <a:rPr lang="en-US" altLang="en-US" b="1" dirty="0">
                <a:cs typeface="DecoType Naskh Extensions" pitchFamily="2" charset="-78"/>
              </a:rPr>
              <a:t>  </a:t>
            </a:r>
            <a:r>
              <a:rPr lang="ar-SA" altLang="en-US" b="1">
                <a:cs typeface="DecoType Naskh Extensions" pitchFamily="2" charset="-78"/>
              </a:rPr>
              <a:t>افا ق  طلب  ان  يشدوا    عليه   ازاره</a:t>
            </a:r>
            <a:r>
              <a:rPr lang="en-US" altLang="en-US" sz="2800" dirty="0"/>
              <a:t>   </a:t>
            </a:r>
          </a:p>
        </p:txBody>
      </p:sp>
      <p:sp>
        <p:nvSpPr>
          <p:cNvPr id="577540" name="WordArt 4"/>
          <p:cNvSpPr>
            <a:spLocks noChangeArrowheads="1" noChangeShapeType="1" noTextEdit="1"/>
          </p:cNvSpPr>
          <p:nvPr/>
        </p:nvSpPr>
        <p:spPr bwMode="auto">
          <a:xfrm>
            <a:off x="762000" y="-1295400"/>
            <a:ext cx="7162800" cy="2590800"/>
          </a:xfrm>
          <a:prstGeom prst="rect">
            <a:avLst/>
          </a:prstGeom>
        </p:spPr>
        <p:txBody>
          <a:bodyPr wrap="none" fromWordArt="1">
            <a:prstTxWarp prst="textTriangle">
              <a:avLst>
                <a:gd name="adj" fmla="val 50000"/>
              </a:avLst>
            </a:prstTxWarp>
            <a:scene3d>
              <a:camera prst="legacyObliqueTopLeft"/>
              <a:lightRig rig="legacyNormal3" dir="r"/>
            </a:scene3d>
            <a:sp3d extrusionH="201600" prstMaterial="legacyMatte">
              <a:extrusionClr>
                <a:srgbClr val="0066CC"/>
              </a:extrusionClr>
            </a:sp3d>
          </a:bodyPr>
          <a:lstStyle/>
          <a:p>
            <a:pPr algn="ctr" rtl="1"/>
            <a:endParaRPr lang="ar-EG" b="1" kern="10">
              <a:ln w="9525">
                <a:round/>
                <a:headEnd/>
                <a:tailEnd/>
              </a:ln>
              <a:gradFill rotWithShape="0">
                <a:gsLst>
                  <a:gs pos="0">
                    <a:srgbClr val="FFFFCC"/>
                  </a:gs>
                  <a:gs pos="100000">
                    <a:srgbClr val="FF9999"/>
                  </a:gs>
                </a:gsLst>
                <a:lin ang="5400000" scaled="1"/>
              </a:gradFill>
              <a:latin typeface="Al-Kharshi 10"/>
            </a:endParaRPr>
          </a:p>
          <a:p>
            <a:pPr algn="ctr" rtl="1"/>
            <a:r>
              <a:rPr lang="ar-EG" b="1" kern="10">
                <a:ln w="9525">
                  <a:round/>
                  <a:headEnd/>
                  <a:tailEnd/>
                </a:ln>
                <a:gradFill rotWithShape="0">
                  <a:gsLst>
                    <a:gs pos="0">
                      <a:srgbClr val="FFFFCC"/>
                    </a:gs>
                    <a:gs pos="100000">
                      <a:srgbClr val="FF9999"/>
                    </a:gs>
                  </a:gsLst>
                  <a:lin ang="5400000" scaled="1"/>
                </a:gradFill>
                <a:latin typeface="Al-Kharshi 10"/>
              </a:rPr>
              <a:t>سادسا :كان صلى الله عليه وسلم نزيها غير آثم </a:t>
            </a:r>
          </a:p>
        </p:txBody>
      </p:sp>
    </p:spTree>
  </p:cSld>
  <p:clrMapOvr>
    <a:masterClrMapping/>
  </p:clrMapOvr>
  <p:transition advClick="0"/>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578563" name="Rectangle 3"/>
          <p:cNvSpPr>
            <a:spLocks noGrp="1" noChangeArrowheads="1"/>
          </p:cNvSpPr>
          <p:nvPr>
            <p:ph type="body" idx="1"/>
          </p:nvPr>
        </p:nvSpPr>
        <p:spPr>
          <a:xfrm>
            <a:off x="685800" y="2590800"/>
            <a:ext cx="7772400" cy="3810000"/>
          </a:xfrm>
          <a:noFill/>
        </p:spPr>
        <p:txBody>
          <a:bodyPr/>
          <a:lstStyle/>
          <a:p>
            <a:pPr algn="r" rtl="1"/>
            <a:r>
              <a:rPr lang="ar-SA" altLang="en-US" sz="3600" b="1">
                <a:cs typeface="DecoType Naskh Extensions" pitchFamily="2" charset="-78"/>
              </a:rPr>
              <a:t>كان عليه السلام احسن الناس خلقا واصدقهم حديثا واعظمهم امانة وابعدهم عن الفحشاء , فسموه الامين لما جمع الله فيه من الامور الصالحة والحميدة والفعال السديدة من الحلم والصبر</a:t>
            </a:r>
            <a:r>
              <a:rPr lang="ar-SA" altLang="en-US" sz="3600" b="1"/>
              <a:t> </a:t>
            </a:r>
            <a:r>
              <a:rPr lang="ar-SA" altLang="en-US" sz="3600" b="1">
                <a:cs typeface="DecoType Naskh Extensions" pitchFamily="2" charset="-78"/>
              </a:rPr>
              <a:t>والتواضع</a:t>
            </a:r>
            <a:r>
              <a:rPr lang="en-US" altLang="en-US" sz="3600" b="1" dirty="0">
                <a:cs typeface="DecoType Naskh Extensions" pitchFamily="2" charset="-78"/>
              </a:rPr>
              <a:t> .</a:t>
            </a:r>
            <a:endParaRPr lang="en-US" altLang="en-US" dirty="0"/>
          </a:p>
        </p:txBody>
      </p:sp>
      <p:sp>
        <p:nvSpPr>
          <p:cNvPr id="578564" name="WordArt 4"/>
          <p:cNvSpPr>
            <a:spLocks noChangeArrowheads="1" noChangeShapeType="1" noTextEdit="1"/>
          </p:cNvSpPr>
          <p:nvPr/>
        </p:nvSpPr>
        <p:spPr bwMode="auto">
          <a:xfrm>
            <a:off x="1752600" y="304800"/>
            <a:ext cx="5943600" cy="1295400"/>
          </a:xfrm>
          <a:prstGeom prst="rect">
            <a:avLst/>
          </a:prstGeom>
        </p:spPr>
        <p:txBody>
          <a:bodyPr wrap="none" fromWordArt="1">
            <a:prstTxWarp prst="textPlain">
              <a:avLst>
                <a:gd name="adj" fmla="val 50000"/>
              </a:avLst>
            </a:prstTxWarp>
            <a:scene3d>
              <a:camera prst="legacyPerspectiveBottomRight">
                <a:rot lat="0" lon="21239999" rev="0"/>
              </a:camera>
              <a:lightRig rig="legacyHarsh3" dir="l"/>
            </a:scene3d>
            <a:sp3d extrusionH="430200" prstMaterial="legacyMatte">
              <a:extrusionClr>
                <a:srgbClr val="C0C0C0"/>
              </a:extrusionClr>
            </a:sp3d>
          </a:bodyPr>
          <a:lstStyle/>
          <a:p>
            <a:pPr algn="ctr" rtl="1"/>
            <a:r>
              <a:rPr lang="ar-EG" sz="3600" b="1" kern="1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l-Kharshi 10"/>
              </a:rPr>
              <a:t>سابعا : الصادق الامين </a:t>
            </a:r>
          </a:p>
        </p:txBody>
      </p:sp>
    </p:spTree>
  </p:cSld>
  <p:clrMapOvr>
    <a:masterClrMapping/>
  </p:clrMapOvr>
  <p:transition advClick="0"/>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80610" name="WordArt 2"/>
          <p:cNvSpPr>
            <a:spLocks noChangeArrowheads="1" noChangeShapeType="1" noTextEdit="1"/>
          </p:cNvSpPr>
          <p:nvPr/>
        </p:nvSpPr>
        <p:spPr bwMode="auto">
          <a:xfrm>
            <a:off x="685800" y="2514600"/>
            <a:ext cx="7696200" cy="3581400"/>
          </a:xfrm>
          <a:prstGeom prst="rect">
            <a:avLst/>
          </a:prstGeom>
        </p:spPr>
        <p:txBody>
          <a:bodyPr wrap="none" fromWordArt="1">
            <a:prstTxWarp prst="textPlain">
              <a:avLst>
                <a:gd name="adj" fmla="val 50000"/>
              </a:avLst>
            </a:prstTxWarp>
          </a:bodyPr>
          <a:lstStyle/>
          <a:p>
            <a:pPr algn="ctr" rtl="1"/>
            <a:r>
              <a:rPr lang="ar-EG" sz="1600" kern="10">
                <a:ln w="9525">
                  <a:noFill/>
                  <a:round/>
                  <a:headEnd/>
                  <a:tailEnd/>
                </a:ln>
                <a:solidFill>
                  <a:srgbClr val="336699"/>
                </a:solidFill>
                <a:effectLst>
                  <a:outerShdw dist="45791" dir="2021404" algn="ctr" rotWithShape="0">
                    <a:srgbClr val="C0C0C0"/>
                  </a:outerShdw>
                </a:effectLst>
                <a:latin typeface="Times New Roman"/>
                <a:cs typeface="Times New Roman"/>
              </a:rPr>
              <a:t>سافرإلى خارج الحجاز مرتين:</a:t>
            </a:r>
          </a:p>
          <a:p>
            <a:pPr algn="ctr" rtl="1"/>
            <a:r>
              <a:rPr lang="ar-EG" sz="1600" kern="10">
                <a:ln w="9525">
                  <a:noFill/>
                  <a:round/>
                  <a:headEnd/>
                  <a:tailEnd/>
                </a:ln>
                <a:solidFill>
                  <a:srgbClr val="336699"/>
                </a:solidFill>
                <a:effectLst>
                  <a:outerShdw dist="45791" dir="2021404" algn="ctr" rotWithShape="0">
                    <a:srgbClr val="C0C0C0"/>
                  </a:outerShdw>
                </a:effectLst>
                <a:latin typeface="Times New Roman"/>
                <a:cs typeface="Times New Roman"/>
              </a:rPr>
              <a:t>الأولى: مع عمه أبي طالب إلى الشام وهو صغير(عمره اثنا عشر عاما)0</a:t>
            </a:r>
          </a:p>
          <a:p>
            <a:pPr algn="ctr" rtl="1"/>
            <a:r>
              <a:rPr lang="ar-EG" sz="1600" kern="10">
                <a:ln w="9525">
                  <a:noFill/>
                  <a:round/>
                  <a:headEnd/>
                  <a:tailEnd/>
                </a:ln>
                <a:solidFill>
                  <a:srgbClr val="336699"/>
                </a:solidFill>
                <a:effectLst>
                  <a:outerShdw dist="45791" dir="2021404" algn="ctr" rotWithShape="0">
                    <a:srgbClr val="C0C0C0"/>
                  </a:outerShdw>
                </a:effectLst>
                <a:latin typeface="Times New Roman"/>
                <a:cs typeface="Times New Roman"/>
              </a:rPr>
              <a:t>الثانية: في تجارة خديجة فبل الزواج منها وقبل البعثة0</a:t>
            </a:r>
          </a:p>
        </p:txBody>
      </p:sp>
      <p:sp>
        <p:nvSpPr>
          <p:cNvPr id="580611" name="WordArt 3"/>
          <p:cNvSpPr>
            <a:spLocks noChangeArrowheads="1" noChangeShapeType="1" noTextEdit="1"/>
          </p:cNvSpPr>
          <p:nvPr/>
        </p:nvSpPr>
        <p:spPr bwMode="auto">
          <a:xfrm>
            <a:off x="1600200" y="685800"/>
            <a:ext cx="5562600" cy="1371600"/>
          </a:xfrm>
          <a:prstGeom prst="rect">
            <a:avLst/>
          </a:prstGeom>
        </p:spPr>
        <p:txBody>
          <a:bodyPr wrap="none" fromWordArt="1">
            <a:prstTxWarp prst="textSlantUp">
              <a:avLst>
                <a:gd name="adj" fmla="val 0"/>
              </a:avLst>
            </a:prstTxWarp>
          </a:bodyPr>
          <a:lstStyle/>
          <a:p>
            <a:pPr algn="ctr" rtl="1"/>
            <a:r>
              <a:rPr lang="ar-EG" sz="3200" i="1" kern="1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outerShdw>
                </a:effectLst>
                <a:latin typeface="Al-Kharshi 10"/>
              </a:rPr>
              <a:t>ثامنا:- سفره إلى الحجاز</a:t>
            </a:r>
          </a:p>
        </p:txBody>
      </p:sp>
    </p:spTree>
  </p:cSld>
  <p:clrMapOvr>
    <a:masterClrMapping/>
  </p:clrMapOvr>
  <p:transition advClick="0"/>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81634" name="Rectangle 2"/>
          <p:cNvSpPr>
            <a:spLocks noGrp="1" noChangeArrowheads="1"/>
          </p:cNvSpPr>
          <p:nvPr>
            <p:ph type="title"/>
          </p:nvPr>
        </p:nvSpPr>
        <p:spPr>
          <a:noFill/>
        </p:spPr>
        <p:txBody>
          <a:bodyPr/>
          <a:lstStyle/>
          <a:p>
            <a:r>
              <a:rPr lang="ar-SA" altLang="en-US" sz="7200" b="1" u="sng"/>
              <a:t>تاسعا:حببت إليه الخلوة</a:t>
            </a:r>
            <a:endParaRPr lang="en-US" altLang="en-US" sz="7200" b="1" u="sng" dirty="0"/>
          </a:p>
        </p:txBody>
      </p:sp>
      <p:sp>
        <p:nvSpPr>
          <p:cNvPr id="581635" name="Rectangle 3"/>
          <p:cNvSpPr>
            <a:spLocks noGrp="1" noChangeArrowheads="1"/>
          </p:cNvSpPr>
          <p:nvPr>
            <p:ph type="body" sz="half" idx="1"/>
          </p:nvPr>
        </p:nvSpPr>
        <p:spPr>
          <a:xfrm>
            <a:off x="762000" y="1447800"/>
            <a:ext cx="7924800" cy="4267200"/>
          </a:xfrm>
          <a:noFill/>
        </p:spPr>
        <p:txBody>
          <a:bodyPr/>
          <a:lstStyle/>
          <a:p>
            <a:pPr algn="r" rtl="1"/>
            <a:r>
              <a:rPr lang="ar-SA" altLang="en-US">
                <a:cs typeface="DecoType Naskh Extensions" pitchFamily="2" charset="-78"/>
              </a:rPr>
              <a:t>وقد حببت إليه العزلة والتعبد، فكان يعتزل الناس، ويذهب إلى غار</a:t>
            </a:r>
            <a:r>
              <a:rPr lang="en-US" altLang="en-US" dirty="0">
                <a:cs typeface="DecoType Naskh Extensions" pitchFamily="2" charset="-78"/>
              </a:rPr>
              <a:t> </a:t>
            </a:r>
            <a:r>
              <a:rPr lang="ar-SA" altLang="en-US">
                <a:cs typeface="DecoType Naskh Extensions" pitchFamily="2" charset="-78"/>
              </a:rPr>
              <a:t>حراء</a:t>
            </a:r>
            <a:r>
              <a:rPr lang="en-US" altLang="en-US" dirty="0">
                <a:cs typeface="DecoType Naskh Extensions" pitchFamily="2" charset="-78"/>
              </a:rPr>
              <a:t> 0</a:t>
            </a:r>
          </a:p>
          <a:p>
            <a:pPr algn="r" rtl="1"/>
            <a:r>
              <a:rPr lang="ar-SA" altLang="en-US">
                <a:cs typeface="DecoType Naskh Extensions" pitchFamily="2" charset="-78"/>
              </a:rPr>
              <a:t>وقيل إن هذه الخلوة هي من بقايا الإبراهيمية التي كان الناس عليها قبل الشرك والوثنية0</a:t>
            </a:r>
            <a:r>
              <a:rPr lang="en-US" altLang="en-US" sz="2800" dirty="0">
                <a:cs typeface="DecoType Naskh Extensions" pitchFamily="2" charset="-78"/>
              </a:rPr>
              <a:t>          </a:t>
            </a:r>
          </a:p>
        </p:txBody>
      </p:sp>
    </p:spTree>
  </p:cSld>
  <p:clrMapOvr>
    <a:masterClrMapping/>
  </p:clrMapOvr>
  <p:transition advClick="0"/>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82658" name="Rectangle 2"/>
          <p:cNvSpPr>
            <a:spLocks noGrp="1" noChangeArrowheads="1"/>
          </p:cNvSpPr>
          <p:nvPr>
            <p:ph type="title"/>
          </p:nvPr>
        </p:nvSpPr>
        <p:spPr>
          <a:noFill/>
        </p:spPr>
        <p:txBody>
          <a:bodyPr/>
          <a:lstStyle/>
          <a:p>
            <a:pPr rtl="1"/>
            <a:r>
              <a:rPr lang="ar-SA" altLang="en-US"/>
              <a:t>صفاته _صلى الله عليه وسلم_الخلقية0</a:t>
            </a:r>
            <a:endParaRPr lang="en-US" altLang="en-US" dirty="0"/>
          </a:p>
        </p:txBody>
      </p:sp>
      <p:sp>
        <p:nvSpPr>
          <p:cNvPr id="582659" name="Rectangle 3"/>
          <p:cNvSpPr>
            <a:spLocks noGrp="1" noChangeArrowheads="1"/>
          </p:cNvSpPr>
          <p:nvPr>
            <p:ph type="body" sz="half" idx="1"/>
          </p:nvPr>
        </p:nvSpPr>
        <p:spPr>
          <a:xfrm>
            <a:off x="2362200" y="1447800"/>
            <a:ext cx="4483100" cy="5410200"/>
          </a:xfrm>
          <a:noFill/>
        </p:spPr>
        <p:txBody>
          <a:bodyPr/>
          <a:lstStyle/>
          <a:p>
            <a:pPr algn="r" rtl="1">
              <a:lnSpc>
                <a:spcPct val="90000"/>
              </a:lnSpc>
            </a:pPr>
            <a:r>
              <a:rPr lang="ar-SA" altLang="en-US" sz="2400" b="1">
                <a:cs typeface="DecoType Naskh Extensions" pitchFamily="2" charset="-78"/>
              </a:rPr>
              <a:t>أحسن الناس وجها</a:t>
            </a:r>
            <a:endParaRPr lang="en-US" altLang="en-US" sz="2400" b="1" dirty="0">
              <a:cs typeface="DecoType Naskh Extensions" pitchFamily="2" charset="-78"/>
            </a:endParaRPr>
          </a:p>
          <a:p>
            <a:pPr algn="r" rtl="1">
              <a:lnSpc>
                <a:spcPct val="90000"/>
              </a:lnSpc>
            </a:pPr>
            <a:r>
              <a:rPr lang="ar-SA" altLang="en-US" sz="2400" b="1">
                <a:cs typeface="DecoType Naskh Extensions" pitchFamily="2" charset="-78"/>
              </a:rPr>
              <a:t>أبيض اللون بياضا مزهرا0</a:t>
            </a:r>
            <a:endParaRPr lang="en-US" altLang="en-US" sz="2400" b="1" dirty="0">
              <a:cs typeface="DecoType Naskh Extensions" pitchFamily="2" charset="-78"/>
            </a:endParaRPr>
          </a:p>
          <a:p>
            <a:pPr algn="r" rtl="1">
              <a:lnSpc>
                <a:spcPct val="90000"/>
              </a:lnSpc>
            </a:pPr>
            <a:r>
              <a:rPr lang="ar-SA" altLang="en-US" sz="2400" b="1">
                <a:cs typeface="DecoType Naskh Extensions" pitchFamily="2" charset="-78"/>
              </a:rPr>
              <a:t>مستدير الوجه ،واسع الفم،طويل شق العينين، رجل الشعر بين</a:t>
            </a:r>
            <a:r>
              <a:rPr lang="en-US" altLang="en-US" sz="2400" b="1" dirty="0">
                <a:cs typeface="DecoType Naskh Extensions" pitchFamily="2" charset="-78"/>
              </a:rPr>
              <a:t> </a:t>
            </a:r>
            <a:r>
              <a:rPr lang="ar-SA" altLang="en-US" sz="2400" b="1">
                <a:cs typeface="DecoType Naskh Extensions" pitchFamily="2" charset="-78"/>
              </a:rPr>
              <a:t>الجعودة والسبط0 يصل إلى شحمة أذنيه0</a:t>
            </a:r>
            <a:endParaRPr lang="en-US" altLang="en-US" sz="2400" b="1" dirty="0">
              <a:cs typeface="DecoType Naskh Extensions" pitchFamily="2" charset="-78"/>
            </a:endParaRPr>
          </a:p>
          <a:p>
            <a:pPr algn="r" rtl="1">
              <a:lnSpc>
                <a:spcPct val="90000"/>
              </a:lnSpc>
            </a:pPr>
            <a:r>
              <a:rPr lang="ar-SA" altLang="en-US" sz="2400" b="1">
                <a:cs typeface="DecoType Naskh Extensions" pitchFamily="2" charset="-78"/>
              </a:rPr>
              <a:t>لم يشب شعره الأسود إلا اليسير منه، يميل اللون إلى الحمرة في بعض شعره من أثر الطيب0</a:t>
            </a:r>
            <a:endParaRPr lang="en-US" altLang="en-US" sz="2400" b="1" dirty="0">
              <a:cs typeface="DecoType Naskh Extensions" pitchFamily="2" charset="-78"/>
            </a:endParaRPr>
          </a:p>
          <a:p>
            <a:pPr algn="r" rtl="1">
              <a:lnSpc>
                <a:spcPct val="90000"/>
              </a:lnSpc>
            </a:pPr>
            <a:r>
              <a:rPr lang="ar-SA" altLang="en-US" sz="2400" b="1">
                <a:cs typeface="DecoType Naskh Extensions" pitchFamily="2" charset="-78"/>
              </a:rPr>
              <a:t>متوسط القامة والوزن ،عريض الصدر ضخم اليدين والقدمين،مبسوط الكفين، قليل لحم العقبين، اقنى الأنف0</a:t>
            </a:r>
            <a:endParaRPr lang="en-US" altLang="en-US" sz="2400" b="1" dirty="0"/>
          </a:p>
        </p:txBody>
      </p:sp>
    </p:spTree>
  </p:cSld>
  <p:clrMapOvr>
    <a:masterClrMapping/>
  </p:clrMapOvr>
  <p:transition advClick="0"/>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83682" name="Rectangle 2"/>
          <p:cNvSpPr>
            <a:spLocks noGrp="1" noChangeArrowheads="1"/>
          </p:cNvSpPr>
          <p:nvPr>
            <p:ph type="title"/>
          </p:nvPr>
        </p:nvSpPr>
        <p:spPr>
          <a:noFill/>
        </p:spPr>
        <p:txBody>
          <a:bodyPr/>
          <a:lstStyle/>
          <a:p>
            <a:r>
              <a:rPr lang="ar-SA" altLang="en-US" sz="7200"/>
              <a:t>الدروس والعبر</a:t>
            </a:r>
            <a:endParaRPr lang="en-US" altLang="en-US" dirty="0"/>
          </a:p>
        </p:txBody>
      </p:sp>
      <p:sp>
        <p:nvSpPr>
          <p:cNvPr id="583683" name="Rectangle 3"/>
          <p:cNvSpPr>
            <a:spLocks noGrp="1" noChangeArrowheads="1"/>
          </p:cNvSpPr>
          <p:nvPr>
            <p:ph type="body" idx="1"/>
          </p:nvPr>
        </p:nvSpPr>
        <p:spPr>
          <a:noFill/>
        </p:spPr>
        <p:txBody>
          <a:bodyPr/>
          <a:lstStyle/>
          <a:p>
            <a:pPr algn="r" rtl="1"/>
            <a:r>
              <a:rPr lang="ar-SA" altLang="en-US">
                <a:cs typeface="DecoType Naskh Extensions" pitchFamily="2" charset="-78"/>
              </a:rPr>
              <a:t>يظهر أثر الحياة الفطرية غير المعقدة في تناول الاحداث ومعالجتها في حياة الرسول _صلى الله عليه وسلم</a:t>
            </a:r>
            <a:endParaRPr lang="en-US" altLang="en-US" dirty="0">
              <a:cs typeface="DecoType Naskh Extensions" pitchFamily="2" charset="-78"/>
            </a:endParaRPr>
          </a:p>
          <a:p>
            <a:pPr algn="r" rtl="1">
              <a:buFontTx/>
              <a:buNone/>
            </a:pPr>
            <a:r>
              <a:rPr lang="ar-SA" altLang="en-US">
                <a:cs typeface="DecoType Naskh Extensions" pitchFamily="2" charset="-78"/>
              </a:rPr>
              <a:t>يتنزه المسلم عن الوقوع في المعصية</a:t>
            </a:r>
            <a:r>
              <a:rPr lang="en-US" altLang="en-US" dirty="0">
                <a:cs typeface="DecoType Naskh Extensions" pitchFamily="2" charset="-78"/>
              </a:rPr>
              <a:t> </a:t>
            </a:r>
          </a:p>
          <a:p>
            <a:pPr algn="r" rtl="1">
              <a:buFontTx/>
              <a:buNone/>
            </a:pPr>
            <a:r>
              <a:rPr lang="ar-SA" altLang="en-US">
                <a:cs typeface="DecoType Naskh Extensions" pitchFamily="2" charset="-78"/>
              </a:rPr>
              <a:t>لا ينقاد الناس الا للاذكياء النجباء</a:t>
            </a:r>
            <a:r>
              <a:rPr lang="en-US" altLang="en-US" dirty="0">
                <a:cs typeface="DecoType Naskh Extensions" pitchFamily="2" charset="-78"/>
              </a:rPr>
              <a:t> </a:t>
            </a:r>
          </a:p>
          <a:p>
            <a:pPr algn="r" rtl="1">
              <a:buFontTx/>
              <a:buNone/>
            </a:pPr>
            <a:r>
              <a:rPr lang="ar-SA" altLang="en-US">
                <a:cs typeface="DecoType Naskh Extensions" pitchFamily="2" charset="-78"/>
              </a:rPr>
              <a:t>تجب التوبه ما قبلها كما يوجب الاسلام ما قبله</a:t>
            </a:r>
            <a:endParaRPr lang="en-US" altLang="en-US" dirty="0">
              <a:cs typeface="DecoType Naskh Extensions" pitchFamily="2" charset="-78"/>
            </a:endParaRPr>
          </a:p>
          <a:p>
            <a:pPr algn="r" rtl="1">
              <a:buFontTx/>
              <a:buNone/>
            </a:pPr>
            <a:r>
              <a:rPr lang="ar-SA" altLang="en-US">
                <a:cs typeface="DecoType Naskh Extensions" pitchFamily="2" charset="-78"/>
              </a:rPr>
              <a:t>يعتمد المسلم على جهده وعمله في تحصيل رزقه ومعيشته</a:t>
            </a:r>
            <a:endParaRPr lang="en-US" altLang="en-US" dirty="0">
              <a:cs typeface="DecoType Naskh Extensions" pitchFamily="2" charset="-78"/>
            </a:endParaRPr>
          </a:p>
          <a:p>
            <a:pPr algn="r" rtl="1">
              <a:buFontTx/>
              <a:buNone/>
            </a:pPr>
            <a:endParaRPr lang="en-US" altLang="en-US" dirty="0">
              <a:cs typeface="DecoType Naskh Extensions" pitchFamily="2" charset="-78"/>
            </a:endParaRPr>
          </a:p>
        </p:txBody>
      </p:sp>
      <p:sp>
        <p:nvSpPr>
          <p:cNvPr id="583684" name="WordArt 4">
            <a:hlinkClick r:id="rId3" action="ppaction://hlinksldjump"/>
          </p:cNvPr>
          <p:cNvSpPr>
            <a:spLocks noChangeArrowheads="1" noChangeShapeType="1" noTextEdit="1"/>
          </p:cNvSpPr>
          <p:nvPr/>
        </p:nvSpPr>
        <p:spPr bwMode="auto">
          <a:xfrm>
            <a:off x="3505200" y="5791200"/>
            <a:ext cx="2362200" cy="676275"/>
          </a:xfrm>
          <a:prstGeom prst="rect">
            <a:avLst/>
          </a:prstGeom>
        </p:spPr>
        <p:txBody>
          <a:bodyPr wrap="none" fromWordArt="1">
            <a:prstTxWarp prst="textFadeUp">
              <a:avLst>
                <a:gd name="adj" fmla="val 7593"/>
              </a:avLst>
            </a:prstTxWarp>
          </a:bodyPr>
          <a:lstStyle/>
          <a:p>
            <a:pPr algn="ctr" rtl="1"/>
            <a:r>
              <a:rPr lang="ar-EG" sz="3600" kern="10">
                <a:ln w="12700">
                  <a:solidFill>
                    <a:srgbClr val="FFFF00"/>
                  </a:solidFill>
                  <a:round/>
                  <a:headEnd type="none" w="sm" len="sm"/>
                  <a:tailEnd type="none" w="sm" len="sm"/>
                </a:ln>
                <a:gradFill rotWithShape="0">
                  <a:gsLst>
                    <a:gs pos="0">
                      <a:srgbClr val="520402"/>
                    </a:gs>
                    <a:gs pos="100000">
                      <a:srgbClr val="FFCC00"/>
                    </a:gs>
                  </a:gsLst>
                  <a:lin ang="5400000" scaled="1"/>
                </a:gradFill>
                <a:effectLst>
                  <a:outerShdw dist="35921" dir="2700000" sy="50000" rotWithShape="0">
                    <a:srgbClr val="875B0D"/>
                  </a:outerShdw>
                </a:effectLst>
                <a:latin typeface="Arial"/>
                <a:cs typeface="Arial"/>
              </a:rPr>
              <a:t>عودة للبداية</a:t>
            </a:r>
          </a:p>
        </p:txBody>
      </p:sp>
    </p:spTree>
  </p:cSld>
  <p:clrMapOvr>
    <a:masterClrMapping/>
  </p:clrMapOvr>
  <p:transition advClick="0"/>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3898</TotalTime>
  <Words>3682</Words>
  <Application>Microsoft Office PowerPoint</Application>
  <PresentationFormat>عرض على الشاشة (3:4)‏</PresentationFormat>
  <Paragraphs>220</Paragraphs>
  <Slides>53</Slides>
  <Notes>1</Notes>
  <HiddenSlides>0</HiddenSlides>
  <MMClips>0</MMClips>
  <ScaleCrop>false</ScaleCrop>
  <HeadingPairs>
    <vt:vector size="4" baseType="variant">
      <vt:variant>
        <vt:lpstr>سمة</vt:lpstr>
      </vt:variant>
      <vt:variant>
        <vt:i4>1</vt:i4>
      </vt:variant>
      <vt:variant>
        <vt:lpstr>عناوين الشرائح</vt:lpstr>
      </vt:variant>
      <vt:variant>
        <vt:i4>53</vt:i4>
      </vt:variant>
    </vt:vector>
  </HeadingPairs>
  <TitlesOfParts>
    <vt:vector size="54" baseType="lpstr">
      <vt:lpstr>Default Design</vt:lpstr>
      <vt:lpstr>الشريحة 1</vt:lpstr>
      <vt:lpstr>الشريحة 2</vt:lpstr>
      <vt:lpstr>محاضرات في فقه السيرة</vt:lpstr>
      <vt:lpstr>الشريحة 4</vt:lpstr>
      <vt:lpstr>الشريحة 5</vt:lpstr>
      <vt:lpstr>أهداف دراسة فقه السيرة النبوية  </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ثالثا : الحياة الاجتماعية عند العرب في الجزيرة العربية:</vt:lpstr>
      <vt:lpstr>الشريحة 29</vt:lpstr>
      <vt:lpstr>الشريحة 30</vt:lpstr>
      <vt:lpstr>2- في خارج الجزيرة العربية</vt:lpstr>
      <vt:lpstr>ب- جوانب من الحياة الدينة والسياسية والاجتماعية في ظل النصرانية </vt:lpstr>
      <vt:lpstr>ج- جوانب من الحياة الدينية والسياسة والاجتماعية في ظل المجوسية </vt:lpstr>
      <vt:lpstr>د- جوانب من الحياة الدينية والاجتماعية في ظل الديانات الصينية </vt:lpstr>
      <vt:lpstr>هـ - جوانب من الحياة الدينية والاجتماعية في ظل الديانات الهندية </vt:lpstr>
      <vt:lpstr>الشريحة 36</vt:lpstr>
      <vt:lpstr>الشريحة 37</vt:lpstr>
      <vt:lpstr>الشريحة 38</vt:lpstr>
      <vt:lpstr>الشريحة 39</vt:lpstr>
      <vt:lpstr>الشريحة 40</vt:lpstr>
      <vt:lpstr>خصائص الرسول ـصلى الله عليه وسلم ـ</vt:lpstr>
      <vt:lpstr>ولد في اشرف بيت من بيوت العرب نسبا قال :صلى الله عليه وسلم (أ ن  الله  اصطفى كنانة  من  ولد  اسماعيل , واصطفى  قريش من كنانة , واصطفى  قريش بني  هاشم , (واصطفاني  من  بني  هاشم </vt:lpstr>
      <vt:lpstr>الشريحة 43</vt:lpstr>
      <vt:lpstr>الشريحة 44</vt:lpstr>
      <vt:lpstr>الشريحة 45</vt:lpstr>
      <vt:lpstr>الشريحة 46</vt:lpstr>
      <vt:lpstr>الشريحة 47</vt:lpstr>
      <vt:lpstr>الشريحة 48</vt:lpstr>
      <vt:lpstr>الشريحة 49</vt:lpstr>
      <vt:lpstr>الشريحة 50</vt:lpstr>
      <vt:lpstr>تاسعا:حببت إليه الخلوة</vt:lpstr>
      <vt:lpstr>صفاته _صلى الله عليه وسلم_الخلقية0</vt:lpstr>
      <vt:lpstr>الدروس والعبر</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soso</dc:creator>
  <cp:lastModifiedBy>Automate</cp:lastModifiedBy>
  <cp:revision>365</cp:revision>
  <cp:lastPrinted>2000-05-14T05:39:45Z</cp:lastPrinted>
  <dcterms:created xsi:type="dcterms:W3CDTF">2000-02-25T19:54:01Z</dcterms:created>
  <dcterms:modified xsi:type="dcterms:W3CDTF">2012-01-20T07:38:28Z</dcterms:modified>
</cp:coreProperties>
</file>