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728" r:id="rId2"/>
    <p:sldId id="752" r:id="rId3"/>
    <p:sldId id="729" r:id="rId4"/>
    <p:sldId id="730" r:id="rId5"/>
    <p:sldId id="750" r:id="rId6"/>
    <p:sldId id="332" r:id="rId7"/>
    <p:sldId id="333" r:id="rId8"/>
    <p:sldId id="330" r:id="rId9"/>
    <p:sldId id="329" r:id="rId10"/>
    <p:sldId id="331" r:id="rId11"/>
    <p:sldId id="334" r:id="rId12"/>
    <p:sldId id="336" r:id="rId13"/>
    <p:sldId id="338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D60093"/>
    <a:srgbClr val="00CC00"/>
    <a:srgbClr val="FFFF00"/>
    <a:srgbClr val="000099"/>
    <a:srgbClr val="0000FF"/>
    <a:srgbClr val="FF0000"/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544" y="-7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notesViewPr>
    <p:cSldViewPr>
      <p:cViewPr varScale="1">
        <p:scale>
          <a:sx n="40" d="100"/>
          <a:sy n="40" d="100"/>
        </p:scale>
        <p:origin x="-1488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F655E5B-BA3A-43FB-85C3-E4C664144687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SA" smtClean="0"/>
              <a:t>Click to edit Master text styles</a:t>
            </a:r>
          </a:p>
          <a:p>
            <a:pPr lvl="1"/>
            <a:r>
              <a:rPr lang="en-US" altLang="ar-SA" smtClean="0"/>
              <a:t>Second level</a:t>
            </a:r>
          </a:p>
          <a:p>
            <a:pPr lvl="2"/>
            <a:r>
              <a:rPr lang="en-US" altLang="ar-SA" smtClean="0"/>
              <a:t>Third level</a:t>
            </a:r>
          </a:p>
          <a:p>
            <a:pPr lvl="3"/>
            <a:r>
              <a:rPr lang="en-US" altLang="ar-SA" smtClean="0"/>
              <a:t>Fourth level</a:t>
            </a:r>
          </a:p>
          <a:p>
            <a:pPr lvl="4"/>
            <a:r>
              <a:rPr lang="en-US" altLang="ar-SA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58A0322-1DDA-48EB-ABDC-2718608359CD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5E4A45-92BD-4DF9-B36B-A7153727FD79}" type="slidenum">
              <a:rPr lang="ar-SA" altLang="en-US"/>
              <a:pPr/>
              <a:t>6</a:t>
            </a:fld>
            <a:endParaRPr lang="en-US" altLang="en-US"/>
          </a:p>
        </p:txBody>
      </p:sp>
      <p:sp>
        <p:nvSpPr>
          <p:cNvPr id="536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6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BC2D65-DB51-43D1-9FCA-1609C5739120}" type="slidenum">
              <a:rPr lang="ar-SA" altLang="en-US"/>
              <a:pPr/>
              <a:t>9</a:t>
            </a:fld>
            <a:endParaRPr lang="en-US" altLang="en-US"/>
          </a:p>
        </p:txBody>
      </p:sp>
      <p:sp>
        <p:nvSpPr>
          <p:cNvPr id="53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D2A89D-766C-4E95-ABA9-E28F67D76B15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5E5F68-1FB3-44A5-ABB7-18EA51941EB1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942143-7C80-4C08-9AF4-326935761B50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0" y="1447800"/>
            <a:ext cx="44958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4958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4F89F-75A4-404A-81F0-99362AA1AC3B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6A89CF-6031-4465-AEDB-CCDE5A721CA1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DA45A8-335A-4AA4-9DB1-D13EB2D089D5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AB62B2-8868-42E5-898D-34FA0441C7AE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679418-16CE-438D-A121-6446555AC5B0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845DA-BA8D-4300-B754-5B07FA12CBD3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6A3A19-352C-4076-A496-5AD8DFD28707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8580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8580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FB5F5F-1186-4583-8299-9B4DE9BA7142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عنوان، ونص، وقصاصة فن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0" y="1447800"/>
            <a:ext cx="4495800" cy="5410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قصاصة الفنية 3"/>
          <p:cNvSpPr>
            <a:spLocks noGrp="1"/>
          </p:cNvSpPr>
          <p:nvPr>
            <p:ph type="clipArt" sz="half" idx="2"/>
          </p:nvPr>
        </p:nvSpPr>
        <p:spPr>
          <a:xfrm>
            <a:off x="4648200" y="1447800"/>
            <a:ext cx="4495800" cy="5410200"/>
          </a:xfrm>
        </p:spPr>
        <p:txBody>
          <a:bodyPr/>
          <a:lstStyle/>
          <a:p>
            <a:endParaRPr lang="ar-EG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53DBE64-696A-4142-8D66-391C6331DDE0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371600"/>
          </a:xfrm>
          <a:prstGeom prst="rect">
            <a:avLst/>
          </a:prstGeom>
          <a:gradFill rotWithShape="0">
            <a:gsLst>
              <a:gs pos="0">
                <a:srgbClr val="FF8200"/>
              </a:gs>
              <a:gs pos="5001">
                <a:srgbClr val="FF0000"/>
              </a:gs>
              <a:gs pos="17501">
                <a:srgbClr val="BA0066"/>
              </a:gs>
              <a:gs pos="35000">
                <a:srgbClr val="66008F"/>
              </a:gs>
              <a:gs pos="50000">
                <a:srgbClr val="000082"/>
              </a:gs>
              <a:gs pos="65000">
                <a:srgbClr val="66008F"/>
              </a:gs>
              <a:gs pos="82500">
                <a:srgbClr val="BA0066"/>
              </a:gs>
              <a:gs pos="95000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000082"/>
            </a:extrusionClr>
          </a:sp3d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  <a:flatTx/>
          </a:bodyPr>
          <a:lstStyle/>
          <a:p>
            <a:pPr lvl="0"/>
            <a:r>
              <a:rPr lang="en-US" altLang="ar-SA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47800"/>
            <a:ext cx="9144000" cy="5410200"/>
          </a:xfrm>
          <a:prstGeom prst="rect">
            <a:avLst/>
          </a:prstGeom>
          <a:solidFill>
            <a:srgbClr val="000099"/>
          </a:solidFill>
          <a:ln w="9525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000099"/>
            </a:extrusionClr>
          </a:sp3d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flatTx/>
          </a:bodyPr>
          <a:lstStyle/>
          <a:p>
            <a:pPr lvl="0"/>
            <a:r>
              <a:rPr lang="en-US" altLang="ar-SA" smtClean="0"/>
              <a:t>Click to edit Master text styles</a:t>
            </a:r>
          </a:p>
          <a:p>
            <a:pPr lvl="1"/>
            <a:r>
              <a:rPr lang="en-US" altLang="ar-SA" smtClean="0"/>
              <a:t>Second level</a:t>
            </a:r>
          </a:p>
          <a:p>
            <a:pPr lvl="2"/>
            <a:r>
              <a:rPr lang="en-US" altLang="ar-SA" smtClean="0"/>
              <a:t>Third level</a:t>
            </a:r>
          </a:p>
          <a:p>
            <a:pPr lvl="3"/>
            <a:r>
              <a:rPr lang="en-US" altLang="ar-SA" smtClean="0"/>
              <a:t>Fourth level</a:t>
            </a:r>
          </a:p>
          <a:p>
            <a:pPr lvl="4"/>
            <a:r>
              <a:rPr lang="en-US" altLang="ar-SA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BA0C4A-01FB-4B31-9118-B7FD11D28706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0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animBg="1" autoUpdateAnimBg="0">
        <p:tmplLst>
          <p:tmpl>
            <p:tnLst>
              <p:par>
                <p:cTn presetID="1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5.xml"/><Relationship Id="rId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slide" Target="slide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WordArt 2"/>
          <p:cNvSpPr>
            <a:spLocks noChangeArrowheads="1" noChangeShapeType="1" noTextEdit="1"/>
          </p:cNvSpPr>
          <p:nvPr/>
        </p:nvSpPr>
        <p:spPr bwMode="auto">
          <a:xfrm>
            <a:off x="4905375" y="2667000"/>
            <a:ext cx="4238625" cy="14478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1"/>
            <a:r>
              <a:rPr lang="ar-EG" sz="3600" kern="10">
                <a:ln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/>
                  </a:outerShdw>
                </a:effectLst>
                <a:latin typeface="Al-Kharashi 32"/>
              </a:rPr>
              <a:t>بسم الله الرحمن الرحيم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764704"/>
            <a:ext cx="9144000" cy="1512168"/>
          </a:xfrm>
        </p:spPr>
        <p:txBody>
          <a:bodyPr/>
          <a:lstStyle/>
          <a:p>
            <a:r>
              <a:rPr lang="ar-EG" dirty="0" smtClean="0"/>
              <a:t>محاضرات في فقه السيرة</a:t>
            </a:r>
            <a:endParaRPr lang="ar-E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348880"/>
            <a:ext cx="9144000" cy="4509120"/>
          </a:xfrm>
        </p:spPr>
        <p:txBody>
          <a:bodyPr/>
          <a:lstStyle/>
          <a:p>
            <a:pPr algn="ctr"/>
            <a:r>
              <a:rPr lang="ar-EG" dirty="0" smtClean="0"/>
              <a:t>إعداد</a:t>
            </a:r>
            <a:endParaRPr lang="ar-EG" sz="4400" dirty="0" smtClean="0"/>
          </a:p>
          <a:p>
            <a:pPr algn="ctr"/>
            <a:r>
              <a:rPr lang="ar-EG" sz="4400" dirty="0" smtClean="0"/>
              <a:t>الأستاذ الدكتور / أحمد عبد الله الطيار</a:t>
            </a:r>
          </a:p>
          <a:p>
            <a:pPr algn="ctr"/>
            <a:r>
              <a:rPr lang="ar-EG" sz="4400" dirty="0" smtClean="0"/>
              <a:t>الأستاذ بكلية الآداب للبنات جامعة الدمام </a:t>
            </a:r>
          </a:p>
          <a:p>
            <a:pPr algn="ctr"/>
            <a:r>
              <a:rPr lang="ar-EG" dirty="0" smtClean="0"/>
              <a:t>بالدمام</a:t>
            </a:r>
            <a:endParaRPr lang="ar-EG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4" name="WordArt 2"/>
          <p:cNvSpPr>
            <a:spLocks noChangeArrowheads="1" noChangeShapeType="1" noTextEdit="1"/>
          </p:cNvSpPr>
          <p:nvPr/>
        </p:nvSpPr>
        <p:spPr bwMode="auto">
          <a:xfrm>
            <a:off x="2286000" y="1143000"/>
            <a:ext cx="4838700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EG" sz="3600" i="1" kern="10" spc="720">
                <a:ln w="9525">
                  <a:noFill/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l-Kharshi 10"/>
              </a:rPr>
              <a:t>فقه السيرة النبوية</a:t>
            </a:r>
          </a:p>
        </p:txBody>
      </p:sp>
      <p:sp>
        <p:nvSpPr>
          <p:cNvPr id="561155" name="WordArt 3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553200" y="3276600"/>
            <a:ext cx="2314575" cy="1176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EG" sz="3600" kern="10"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"/>
                <a:cs typeface="Arial"/>
              </a:rPr>
              <a:t>الجزء الأول</a:t>
            </a:r>
          </a:p>
        </p:txBody>
      </p:sp>
      <p:sp>
        <p:nvSpPr>
          <p:cNvPr id="561156" name="WordArt 4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762000" y="3429000"/>
            <a:ext cx="2286000" cy="981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EG" sz="3600" kern="10"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"/>
                <a:cs typeface="Arial"/>
              </a:rPr>
              <a:t>الجزء الثاني</a:t>
            </a:r>
          </a:p>
        </p:txBody>
      </p:sp>
      <p:sp>
        <p:nvSpPr>
          <p:cNvPr id="561157" name="WordArt 5">
            <a:hlinkClick r:id="" action="ppaction://noaction"/>
          </p:cNvPr>
          <p:cNvSpPr>
            <a:spLocks noChangeArrowheads="1" noChangeShapeType="1" noTextEdit="1"/>
          </p:cNvSpPr>
          <p:nvPr/>
        </p:nvSpPr>
        <p:spPr bwMode="auto">
          <a:xfrm>
            <a:off x="4114800" y="6096000"/>
            <a:ext cx="10001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EG" sz="3600" kern="10">
                <a:ln w="12700">
                  <a:solidFill>
                    <a:srgbClr val="EAEAEA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"/>
                <a:cs typeface="Arial"/>
              </a:rPr>
              <a:t>الخاتمة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9" name="WordArt 3">
            <a:hlinkClick r:id="" action="ppaction://noaction"/>
          </p:cNvPr>
          <p:cNvSpPr>
            <a:spLocks noChangeArrowheads="1" noChangeShapeType="1" noTextEdit="1"/>
          </p:cNvSpPr>
          <p:nvPr/>
        </p:nvSpPr>
        <p:spPr bwMode="auto">
          <a:xfrm>
            <a:off x="7315200" y="1524000"/>
            <a:ext cx="895350" cy="762000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9" lon="19439998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pPr algn="ctr" rtl="1"/>
            <a:r>
              <a:rPr lang="ar-EG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Arial"/>
                <a:cs typeface="Arial"/>
              </a:rPr>
              <a:t>الوحي</a:t>
            </a:r>
          </a:p>
        </p:txBody>
      </p:sp>
      <p:sp>
        <p:nvSpPr>
          <p:cNvPr id="562180" name="WordArt 4">
            <a:hlinkClick r:id="" action="ppaction://noaction"/>
          </p:cNvPr>
          <p:cNvSpPr>
            <a:spLocks noChangeArrowheads="1" noChangeShapeType="1" noTextEdit="1"/>
          </p:cNvSpPr>
          <p:nvPr/>
        </p:nvSpPr>
        <p:spPr bwMode="auto">
          <a:xfrm>
            <a:off x="6000750" y="2743200"/>
            <a:ext cx="3143250" cy="762000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9" lon="19439998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pPr algn="ctr" rtl="1"/>
            <a:r>
              <a:rPr lang="ar-EG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Arial"/>
                <a:cs typeface="Arial"/>
              </a:rPr>
              <a:t>الدعوة السرية في مكة</a:t>
            </a:r>
          </a:p>
        </p:txBody>
      </p:sp>
      <p:sp>
        <p:nvSpPr>
          <p:cNvPr id="562181" name="WordArt 5">
            <a:hlinkClick r:id="" action="ppaction://noaction"/>
          </p:cNvPr>
          <p:cNvSpPr>
            <a:spLocks noChangeArrowheads="1" noChangeShapeType="1" noTextEdit="1"/>
          </p:cNvSpPr>
          <p:nvPr/>
        </p:nvSpPr>
        <p:spPr bwMode="auto">
          <a:xfrm>
            <a:off x="6477000" y="4114800"/>
            <a:ext cx="1905000" cy="762000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9" lon="19439998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pPr algn="ctr" rtl="1"/>
            <a:r>
              <a:rPr lang="ar-EG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Arial"/>
                <a:cs typeface="Arial"/>
              </a:rPr>
              <a:t>الدعوة العلنية</a:t>
            </a:r>
          </a:p>
        </p:txBody>
      </p:sp>
      <p:sp>
        <p:nvSpPr>
          <p:cNvPr id="562185" name="WordArt 9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457200" y="2895600"/>
            <a:ext cx="3781425" cy="80327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rtl="1"/>
            <a:r>
              <a:rPr lang="ar-EG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Arial"/>
                <a:cs typeface="Arial"/>
              </a:rPr>
              <a:t>الإبتعاد عن ميدان الصراع</a:t>
            </a:r>
          </a:p>
        </p:txBody>
      </p:sp>
      <p:sp>
        <p:nvSpPr>
          <p:cNvPr id="562186" name="WordArt 10">
            <a:hlinkClick r:id="" action="ppaction://noaction"/>
          </p:cNvPr>
          <p:cNvSpPr>
            <a:spLocks noChangeArrowheads="1" noChangeShapeType="1" noTextEdit="1"/>
          </p:cNvSpPr>
          <p:nvPr/>
        </p:nvSpPr>
        <p:spPr bwMode="auto">
          <a:xfrm>
            <a:off x="228600" y="4191000"/>
            <a:ext cx="4267200" cy="80327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rtl="1"/>
            <a:r>
              <a:rPr lang="ar-EG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Arial"/>
                <a:cs typeface="Arial"/>
              </a:rPr>
              <a:t>عرض النبي نفسه على القبائل</a:t>
            </a:r>
          </a:p>
        </p:txBody>
      </p:sp>
      <p:sp>
        <p:nvSpPr>
          <p:cNvPr id="562187" name="WordArt 11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762000" y="1676400"/>
            <a:ext cx="2686050" cy="80327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rtl="1"/>
            <a:r>
              <a:rPr lang="ar-EG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Arial"/>
                <a:cs typeface="Arial"/>
              </a:rPr>
              <a:t>الإيذاء على صوره</a:t>
            </a:r>
          </a:p>
        </p:txBody>
      </p:sp>
      <p:sp>
        <p:nvSpPr>
          <p:cNvPr id="562188" name="WordArt 12">
            <a:hlinkClick r:id="rId5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962400" y="457200"/>
            <a:ext cx="1924050" cy="6985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rtl="1"/>
            <a:r>
              <a:rPr lang="ar-EG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Arial"/>
                <a:cs typeface="Arial"/>
              </a:rPr>
              <a:t>مدخل إلى السيرة</a:t>
            </a:r>
          </a:p>
        </p:txBody>
      </p:sp>
      <p:sp>
        <p:nvSpPr>
          <p:cNvPr id="562189" name="WordArt 13">
            <a:hlinkClick r:id="rId6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505200" y="5791200"/>
            <a:ext cx="2362200" cy="67627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7593"/>
              </a:avLst>
            </a:prstTxWarp>
          </a:bodyPr>
          <a:lstStyle/>
          <a:p>
            <a:pPr algn="ctr" rtl="1"/>
            <a:r>
              <a:rPr lang="ar-EG" sz="3600" kern="10">
                <a:ln w="12700">
                  <a:solidFill>
                    <a:srgbClr val="FFFF00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"/>
                <a:cs typeface="Arial"/>
              </a:rPr>
              <a:t>عودة للبداية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7" name="WordArt 3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627784" y="1916832"/>
            <a:ext cx="40957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EG" sz="3600" i="1" kern="10" spc="720" dirty="0">
                <a:ln w="9525">
                  <a:noFill/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l-Kharshi 10"/>
              </a:rPr>
              <a:t>مصادر السيرة النبوية</a:t>
            </a:r>
          </a:p>
        </p:txBody>
      </p:sp>
      <p:sp>
        <p:nvSpPr>
          <p:cNvPr id="584708" name="WordArt 4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971800" y="4343400"/>
            <a:ext cx="32575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EG" sz="3600" i="1" kern="10" spc="720" dirty="0">
                <a:ln w="9525">
                  <a:noFill/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l-Kharshi 10"/>
              </a:rPr>
              <a:t>مناهج السيرة </a:t>
            </a:r>
          </a:p>
        </p:txBody>
      </p:sp>
      <p:sp>
        <p:nvSpPr>
          <p:cNvPr id="584709" name="WordArt 5">
            <a:hlinkClick r:id="rId5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505200" y="5791200"/>
            <a:ext cx="2362200" cy="67627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7593"/>
              </a:avLst>
            </a:prstTxWarp>
          </a:bodyPr>
          <a:lstStyle/>
          <a:p>
            <a:pPr algn="ctr" rtl="1"/>
            <a:r>
              <a:rPr lang="ar-EG" sz="3600" kern="10">
                <a:ln w="12700">
                  <a:solidFill>
                    <a:srgbClr val="FFFF00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"/>
                <a:cs typeface="Arial"/>
              </a:rPr>
              <a:t>عودة للبداية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  <a:noFill/>
        </p:spPr>
        <p:txBody>
          <a:bodyPr/>
          <a:lstStyle/>
          <a:p>
            <a:r>
              <a:rPr lang="ar-SA" altLang="en-US" sz="5400" b="1">
                <a:solidFill>
                  <a:srgbClr val="FF0000"/>
                </a:solidFill>
                <a:cs typeface="Al-Kharashi 20" pitchFamily="2" charset="-78"/>
              </a:rPr>
              <a:t>مصادر السيرة النبوية</a:t>
            </a:r>
            <a:endParaRPr lang="en-US" altLang="en-US">
              <a:solidFill>
                <a:schemeClr val="tx1"/>
              </a:solidFill>
              <a:cs typeface="Traditional Arabic" pitchFamily="2" charset="-78"/>
            </a:endParaRPr>
          </a:p>
        </p:txBody>
      </p:sp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>
          <a:xfrm>
            <a:off x="0" y="914400"/>
            <a:ext cx="9144000" cy="5562600"/>
          </a:xfrm>
          <a:noFill/>
        </p:spPr>
        <p:txBody>
          <a:bodyPr/>
          <a:lstStyle/>
          <a:p>
            <a:pPr algn="r" rtl="1"/>
            <a:endParaRPr lang="en-US" altLang="en-US"/>
          </a:p>
          <a:p>
            <a:pPr algn="just" rtl="1">
              <a:buFontTx/>
              <a:buNone/>
            </a:pPr>
            <a:r>
              <a:rPr lang="en-US" altLang="en-US" sz="5400" b="1">
                <a:cs typeface="Traditional Arabic" pitchFamily="2" charset="-78"/>
              </a:rPr>
              <a:t>1-</a:t>
            </a:r>
            <a:r>
              <a:rPr lang="ar-SA" altLang="en-US" sz="5400" b="1">
                <a:cs typeface="DecoType Naskh Extensions" pitchFamily="2" charset="-78"/>
              </a:rPr>
              <a:t>القرآن الكريم</a:t>
            </a:r>
            <a:r>
              <a:rPr lang="en-US" altLang="en-US" sz="5400" b="1">
                <a:cs typeface="Traditional Arabic" pitchFamily="2" charset="-78"/>
              </a:rPr>
              <a:t> .</a:t>
            </a:r>
            <a:endParaRPr lang="en-US" altLang="en-US">
              <a:cs typeface="Traditional Arabic" pitchFamily="2" charset="-78"/>
            </a:endParaRPr>
          </a:p>
          <a:p>
            <a:pPr algn="r" rtl="1">
              <a:buFontTx/>
              <a:buNone/>
            </a:pPr>
            <a:r>
              <a:rPr lang="en-US" altLang="en-US" sz="5400" b="1">
                <a:cs typeface="Traditional Arabic" pitchFamily="2" charset="-78"/>
              </a:rPr>
              <a:t>2-</a:t>
            </a:r>
            <a:r>
              <a:rPr lang="ar-SA" altLang="en-US" sz="5400" b="1">
                <a:cs typeface="DecoType Naskh Extensions" pitchFamily="2" charset="-78"/>
              </a:rPr>
              <a:t>كتب السنة النبوية المطهرة</a:t>
            </a:r>
            <a:endParaRPr lang="en-US" altLang="en-US">
              <a:cs typeface="Traditional Arabic" pitchFamily="2" charset="-78"/>
            </a:endParaRPr>
          </a:p>
          <a:p>
            <a:pPr algn="just" rtl="1"/>
            <a:r>
              <a:rPr lang="en-US" altLang="en-US">
                <a:cs typeface="Traditional Arabic" pitchFamily="2" charset="-78"/>
              </a:rPr>
              <a:t>                                     </a:t>
            </a:r>
            <a:r>
              <a:rPr lang="ar-SA" altLang="en-US" sz="4400" b="1">
                <a:solidFill>
                  <a:schemeClr val="tx1"/>
                </a:solidFill>
                <a:cs typeface="Traditional Arabic" pitchFamily="2" charset="-78"/>
              </a:rPr>
              <a:t>صحيح الامام البخاري</a:t>
            </a:r>
            <a:r>
              <a:rPr lang="en-US" altLang="en-US" sz="4400" b="1">
                <a:solidFill>
                  <a:schemeClr val="tx1"/>
                </a:solidFill>
                <a:cs typeface="Traditional Arabic" pitchFamily="2" charset="-78"/>
              </a:rPr>
              <a:t> .</a:t>
            </a:r>
          </a:p>
          <a:p>
            <a:pPr algn="just" rtl="1"/>
            <a:r>
              <a:rPr lang="en-US" altLang="en-US" sz="4400" b="1">
                <a:solidFill>
                  <a:schemeClr val="tx1"/>
                </a:solidFill>
                <a:cs typeface="Traditional Arabic" pitchFamily="2" charset="-78"/>
              </a:rPr>
              <a:t>                           </a:t>
            </a:r>
            <a:r>
              <a:rPr lang="ar-SA" altLang="en-US" sz="4400" b="1">
                <a:solidFill>
                  <a:schemeClr val="tx1"/>
                </a:solidFill>
                <a:cs typeface="Traditional Arabic" pitchFamily="2" charset="-78"/>
              </a:rPr>
              <a:t>صحيح الامام مسلم</a:t>
            </a:r>
            <a:r>
              <a:rPr lang="en-US" altLang="en-US" sz="4400" b="1">
                <a:solidFill>
                  <a:schemeClr val="tx1"/>
                </a:solidFill>
                <a:cs typeface="Traditional Arabic" pitchFamily="2" charset="-78"/>
              </a:rPr>
              <a:t> .</a:t>
            </a:r>
          </a:p>
          <a:p>
            <a:pPr algn="just" rtl="1"/>
            <a:r>
              <a:rPr lang="en-US" altLang="en-US" sz="4400" b="1">
                <a:solidFill>
                  <a:schemeClr val="tx1"/>
                </a:solidFill>
                <a:cs typeface="Traditional Arabic" pitchFamily="2" charset="-78"/>
              </a:rPr>
              <a:t>                          </a:t>
            </a:r>
            <a:r>
              <a:rPr lang="ar-SA" altLang="en-US" sz="4400" b="1">
                <a:solidFill>
                  <a:schemeClr val="tx1"/>
                </a:solidFill>
                <a:cs typeface="Traditional Arabic" pitchFamily="2" charset="-78"/>
              </a:rPr>
              <a:t>سنن الامام ابي داود</a:t>
            </a:r>
            <a:r>
              <a:rPr lang="en-US" altLang="en-US" sz="4400" b="1">
                <a:cs typeface="Traditional Arabic" pitchFamily="2" charset="-78"/>
              </a:rPr>
              <a:t>.</a:t>
            </a:r>
            <a:r>
              <a:rPr lang="en-US" altLang="en-US">
                <a:cs typeface="Traditional Arabic" pitchFamily="2" charset="-78"/>
              </a:rPr>
              <a:t>                                     </a:t>
            </a:r>
            <a:endParaRPr lang="en-US" altLang="en-US" b="1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908720"/>
            <a:ext cx="6172200" cy="5339680"/>
          </a:xfrm>
          <a:noFill/>
        </p:spPr>
        <p:txBody>
          <a:bodyPr/>
          <a:lstStyle/>
          <a:p>
            <a:pPr algn="r" rtl="1">
              <a:buFontTx/>
              <a:buNone/>
            </a:pPr>
            <a:r>
              <a:rPr lang="en-US" altLang="en-US" sz="4400" b="1" dirty="0">
                <a:cs typeface="Traditional Arabic" pitchFamily="2" charset="-78"/>
              </a:rPr>
              <a:t>   </a:t>
            </a:r>
            <a:r>
              <a:rPr lang="ar-SA" altLang="en-US" sz="4400" b="1" dirty="0">
                <a:solidFill>
                  <a:schemeClr val="tx1"/>
                </a:solidFill>
                <a:cs typeface="Traditional Arabic" pitchFamily="2" charset="-78"/>
              </a:rPr>
              <a:t>سنن </a:t>
            </a:r>
            <a:r>
              <a:rPr lang="ar-SA" altLang="en-US" sz="4400" b="1" dirty="0" err="1">
                <a:solidFill>
                  <a:schemeClr val="tx1"/>
                </a:solidFill>
                <a:cs typeface="Traditional Arabic" pitchFamily="2" charset="-78"/>
              </a:rPr>
              <a:t>الامام</a:t>
            </a:r>
            <a:r>
              <a:rPr lang="en-US" altLang="en-US" sz="4400" b="1" dirty="0">
                <a:solidFill>
                  <a:schemeClr val="tx1"/>
                </a:solidFill>
                <a:cs typeface="Traditional Arabic" pitchFamily="2" charset="-78"/>
              </a:rPr>
              <a:t> </a:t>
            </a:r>
            <a:r>
              <a:rPr lang="ar-SA" altLang="en-US" sz="4400" b="1" dirty="0">
                <a:solidFill>
                  <a:schemeClr val="tx1"/>
                </a:solidFill>
                <a:cs typeface="Traditional Arabic" pitchFamily="2" charset="-78"/>
              </a:rPr>
              <a:t>الترمذي</a:t>
            </a:r>
            <a:r>
              <a:rPr lang="en-US" altLang="en-US" sz="4400" b="1" dirty="0">
                <a:solidFill>
                  <a:schemeClr val="tx1"/>
                </a:solidFill>
                <a:cs typeface="Traditional Arabic" pitchFamily="2" charset="-78"/>
              </a:rPr>
              <a:t>                                                                                                  </a:t>
            </a:r>
            <a:r>
              <a:rPr lang="ar-SA" altLang="en-US" sz="4400" b="1" dirty="0">
                <a:solidFill>
                  <a:schemeClr val="tx1"/>
                </a:solidFill>
                <a:cs typeface="Traditional Arabic" pitchFamily="2" charset="-78"/>
              </a:rPr>
              <a:t>مسند </a:t>
            </a:r>
            <a:r>
              <a:rPr lang="ar-SA" altLang="en-US" sz="4400" b="1" dirty="0" err="1">
                <a:solidFill>
                  <a:schemeClr val="tx1"/>
                </a:solidFill>
                <a:cs typeface="Traditional Arabic" pitchFamily="2" charset="-78"/>
              </a:rPr>
              <a:t>الامام</a:t>
            </a:r>
            <a:r>
              <a:rPr lang="ar-SA" altLang="en-US" sz="4400" b="1" dirty="0">
                <a:solidFill>
                  <a:schemeClr val="tx1"/>
                </a:solidFill>
                <a:cs typeface="Traditional Arabic" pitchFamily="2" charset="-78"/>
              </a:rPr>
              <a:t> احمد بن حنبل                                      سنن </a:t>
            </a:r>
            <a:r>
              <a:rPr lang="ar-SA" altLang="en-US" sz="4400" b="1" dirty="0" err="1">
                <a:solidFill>
                  <a:schemeClr val="tx1"/>
                </a:solidFill>
                <a:cs typeface="Traditional Arabic" pitchFamily="2" charset="-78"/>
              </a:rPr>
              <a:t>الامام</a:t>
            </a:r>
            <a:r>
              <a:rPr lang="ar-SA" altLang="en-US" sz="4400" b="1" dirty="0">
                <a:solidFill>
                  <a:schemeClr val="tx1"/>
                </a:solidFill>
                <a:cs typeface="Traditional Arabic" pitchFamily="2" charset="-78"/>
              </a:rPr>
              <a:t> ابن</a:t>
            </a:r>
            <a:r>
              <a:rPr lang="en-US" altLang="en-US" sz="4400" b="1" dirty="0">
                <a:solidFill>
                  <a:schemeClr val="tx1"/>
                </a:solidFill>
                <a:cs typeface="Traditional Arabic" pitchFamily="2" charset="-78"/>
              </a:rPr>
              <a:t> </a:t>
            </a:r>
            <a:r>
              <a:rPr lang="ar-SA" altLang="en-US" sz="4400" b="1" dirty="0">
                <a:solidFill>
                  <a:schemeClr val="tx1"/>
                </a:solidFill>
                <a:cs typeface="Traditional Arabic" pitchFamily="2" charset="-78"/>
              </a:rPr>
              <a:t>ماجه</a:t>
            </a:r>
            <a:r>
              <a:rPr lang="en-US" altLang="en-US" sz="4400" b="1" dirty="0">
                <a:solidFill>
                  <a:schemeClr val="tx1"/>
                </a:solidFill>
                <a:cs typeface="Traditional Arabic" pitchFamily="2" charset="-78"/>
              </a:rPr>
              <a:t>                                    </a:t>
            </a:r>
            <a:r>
              <a:rPr lang="ar-SA" altLang="en-US" sz="4400" b="1" dirty="0">
                <a:solidFill>
                  <a:schemeClr val="tx1"/>
                </a:solidFill>
                <a:cs typeface="Traditional Arabic" pitchFamily="2" charset="-78"/>
              </a:rPr>
              <a:t>المصنف </a:t>
            </a:r>
            <a:r>
              <a:rPr lang="ar-SA" altLang="en-US" sz="4400" b="1" dirty="0" err="1">
                <a:solidFill>
                  <a:schemeClr val="tx1"/>
                </a:solidFill>
                <a:cs typeface="Traditional Arabic" pitchFamily="2" charset="-78"/>
              </a:rPr>
              <a:t>للامام</a:t>
            </a:r>
            <a:r>
              <a:rPr lang="ar-SA" altLang="en-US" sz="4400" b="1" dirty="0">
                <a:solidFill>
                  <a:schemeClr val="tx1"/>
                </a:solidFill>
                <a:cs typeface="Traditional Arabic" pitchFamily="2" charset="-78"/>
              </a:rPr>
              <a:t> ابن </a:t>
            </a:r>
            <a:r>
              <a:rPr lang="ar-SA" altLang="en-US" sz="4400" b="1" dirty="0" err="1">
                <a:solidFill>
                  <a:schemeClr val="tx1"/>
                </a:solidFill>
                <a:cs typeface="Traditional Arabic" pitchFamily="2" charset="-78"/>
              </a:rPr>
              <a:t>ابي</a:t>
            </a:r>
            <a:r>
              <a:rPr lang="ar-SA" altLang="en-US" sz="4400" b="1" dirty="0">
                <a:solidFill>
                  <a:schemeClr val="tx1"/>
                </a:solidFill>
                <a:cs typeface="Traditional Arabic" pitchFamily="2" charset="-78"/>
              </a:rPr>
              <a:t> شيبة</a:t>
            </a:r>
            <a:endParaRPr lang="en-US" altLang="en-US" dirty="0">
              <a:solidFill>
                <a:schemeClr val="tx1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371600"/>
          </a:xfrm>
          <a:noFill/>
        </p:spPr>
        <p:txBody>
          <a:bodyPr/>
          <a:lstStyle/>
          <a:p>
            <a:pPr rtl="1"/>
            <a:r>
              <a:rPr lang="en-US" altLang="en-US" b="1"/>
              <a:t/>
            </a:r>
            <a:br>
              <a:rPr lang="en-US" altLang="en-US" b="1"/>
            </a:br>
            <a:r>
              <a:rPr lang="en-US" altLang="en-US" b="1"/>
              <a:t/>
            </a:r>
            <a:br>
              <a:rPr lang="en-US" altLang="en-US" b="1"/>
            </a:br>
            <a:r>
              <a:rPr lang="en-US" altLang="en-US" b="1"/>
              <a:t/>
            </a:r>
            <a:br>
              <a:rPr lang="en-US" altLang="en-US" b="1"/>
            </a:br>
            <a:endParaRPr lang="en-US" altLang="en-US" b="1"/>
          </a:p>
        </p:txBody>
      </p:sp>
      <p:sp>
        <p:nvSpPr>
          <p:cNvPr id="102403" name="Rectangle 3"/>
          <p:cNvSpPr>
            <a:spLocks noGrp="1" noChangeArrowheads="1"/>
          </p:cNvSpPr>
          <p:nvPr>
            <p:ph idx="1"/>
          </p:nvPr>
        </p:nvSpPr>
        <p:spPr>
          <a:xfrm>
            <a:off x="0" y="990600"/>
            <a:ext cx="9144000" cy="5410200"/>
          </a:xfrm>
          <a:noFill/>
        </p:spPr>
        <p:txBody>
          <a:bodyPr/>
          <a:lstStyle/>
          <a:p>
            <a:pPr algn="ctr" rtl="1">
              <a:buFontTx/>
              <a:buNone/>
            </a:pPr>
            <a:r>
              <a:rPr lang="en-US" altLang="en-US"/>
              <a:t> </a:t>
            </a:r>
            <a:r>
              <a:rPr lang="en-US" altLang="en-US" sz="4000" b="1"/>
              <a:t>3- </a:t>
            </a:r>
            <a:r>
              <a:rPr lang="ar-SA" altLang="en-US" sz="4800" b="1">
                <a:cs typeface="DecoType Naskh Extensions" pitchFamily="2" charset="-78"/>
              </a:rPr>
              <a:t>كتب السيرة المستقلة</a:t>
            </a:r>
            <a:endParaRPr lang="en-US" altLang="en-US" b="1"/>
          </a:p>
          <a:p>
            <a:pPr algn="r" rtl="1"/>
            <a:r>
              <a:rPr lang="en-US" altLang="en-US"/>
              <a:t>  </a:t>
            </a:r>
            <a:r>
              <a:rPr lang="ar-SA" altLang="en-US" sz="3600" b="1">
                <a:solidFill>
                  <a:schemeClr val="tx1"/>
                </a:solidFill>
                <a:cs typeface="Traditional Arabic" pitchFamily="2" charset="-78"/>
              </a:rPr>
              <a:t>مغازي رسول الله  صلى الله عليه وسلم لعروة  بن الزبير المتوفى 92</a:t>
            </a:r>
            <a:r>
              <a:rPr lang="en-US" altLang="en-US" sz="3600" b="1">
                <a:solidFill>
                  <a:schemeClr val="tx1"/>
                </a:solidFill>
                <a:cs typeface="Traditional Arabic" pitchFamily="2" charset="-78"/>
              </a:rPr>
              <a:t> </a:t>
            </a:r>
          </a:p>
          <a:p>
            <a:pPr algn="just" rtl="1"/>
            <a:r>
              <a:rPr lang="en-US" altLang="en-US" sz="3600" b="1">
                <a:solidFill>
                  <a:schemeClr val="tx1"/>
                </a:solidFill>
                <a:cs typeface="Traditional Arabic" pitchFamily="2" charset="-78"/>
              </a:rPr>
              <a:t> </a:t>
            </a:r>
            <a:r>
              <a:rPr lang="ar-SA" altLang="en-US" sz="3600" b="1">
                <a:solidFill>
                  <a:schemeClr val="tx1"/>
                </a:solidFill>
                <a:cs typeface="Traditional Arabic" pitchFamily="2" charset="-78"/>
              </a:rPr>
              <a:t>صحف في السيرة  جمعها ابان بن عثمان بن عفان 105</a:t>
            </a:r>
            <a:r>
              <a:rPr lang="en-US" altLang="en-US" sz="3600" b="1">
                <a:solidFill>
                  <a:schemeClr val="tx1"/>
                </a:solidFill>
                <a:cs typeface="Traditional Arabic" pitchFamily="2" charset="-78"/>
              </a:rPr>
              <a:t> </a:t>
            </a:r>
          </a:p>
          <a:p>
            <a:pPr algn="just" rtl="1"/>
            <a:r>
              <a:rPr lang="ar-SA" altLang="en-US" sz="3600" b="1">
                <a:solidFill>
                  <a:schemeClr val="tx1"/>
                </a:solidFill>
                <a:cs typeface="Traditional Arabic" pitchFamily="2" charset="-78"/>
              </a:rPr>
              <a:t>المغازي لوهب بن منبه اليمني 110</a:t>
            </a:r>
            <a:r>
              <a:rPr lang="en-US" altLang="en-US" sz="3600" b="1">
                <a:solidFill>
                  <a:schemeClr val="tx1"/>
                </a:solidFill>
                <a:cs typeface="Traditional Arabic" pitchFamily="2" charset="-78"/>
              </a:rPr>
              <a:t> </a:t>
            </a:r>
          </a:p>
          <a:p>
            <a:pPr algn="just" rtl="1"/>
            <a:r>
              <a:rPr lang="ar-SA" altLang="en-US" sz="3600" b="1">
                <a:solidFill>
                  <a:schemeClr val="tx1"/>
                </a:solidFill>
                <a:cs typeface="Traditional Arabic" pitchFamily="2" charset="-78"/>
              </a:rPr>
              <a:t>المغازي لمحمد بن شهاب الزهري 124</a:t>
            </a:r>
            <a:r>
              <a:rPr lang="en-US" altLang="en-US" sz="3600" b="1">
                <a:solidFill>
                  <a:schemeClr val="tx1"/>
                </a:solidFill>
                <a:cs typeface="Traditional Arabic" pitchFamily="2" charset="-78"/>
              </a:rPr>
              <a:t> </a:t>
            </a:r>
          </a:p>
          <a:p>
            <a:pPr algn="just" rtl="1"/>
            <a:r>
              <a:rPr lang="ar-SA" altLang="en-US" sz="3600" b="1">
                <a:solidFill>
                  <a:schemeClr val="tx1"/>
                </a:solidFill>
                <a:cs typeface="Traditional Arabic" pitchFamily="2" charset="-78"/>
              </a:rPr>
              <a:t>المغازي النبوية اعاصم بن عمر بن قتادة 130</a:t>
            </a:r>
            <a:r>
              <a:rPr lang="en-US" altLang="en-US" sz="3600" b="1">
                <a:solidFill>
                  <a:schemeClr val="tx1"/>
                </a:solidFill>
                <a:cs typeface="Traditional Arabic" pitchFamily="2" charset="-78"/>
              </a:rPr>
              <a:t> </a:t>
            </a:r>
          </a:p>
          <a:p>
            <a:pPr algn="just" rtl="1"/>
            <a:r>
              <a:rPr lang="en-US" altLang="en-US" sz="3600" b="1">
                <a:solidFill>
                  <a:schemeClr val="tx1"/>
                </a:solidFill>
                <a:cs typeface="Traditional Arabic" pitchFamily="2" charset="-78"/>
              </a:rPr>
              <a:t> </a:t>
            </a:r>
            <a:r>
              <a:rPr lang="ar-SA" altLang="en-US" sz="3600" b="1">
                <a:solidFill>
                  <a:schemeClr val="tx1"/>
                </a:solidFill>
                <a:cs typeface="Traditional Arabic" pitchFamily="2" charset="-78"/>
              </a:rPr>
              <a:t>المغازي عبدالله بن ابي بكر بن حزم 135</a:t>
            </a:r>
            <a:r>
              <a:rPr lang="en-US" altLang="en-US" sz="3600" b="1">
                <a:solidFill>
                  <a:schemeClr val="tx1"/>
                </a:solidFill>
                <a:cs typeface="Traditional Arabic" pitchFamily="2" charset="-78"/>
              </a:rPr>
              <a:t> </a:t>
            </a:r>
          </a:p>
          <a:p>
            <a:pPr algn="just" rtl="1"/>
            <a:r>
              <a:rPr lang="en-US" altLang="en-US" sz="3600" b="1">
                <a:solidFill>
                  <a:schemeClr val="tx1"/>
                </a:solidFill>
                <a:cs typeface="Traditional Arabic" pitchFamily="2" charset="-78"/>
              </a:rPr>
              <a:t>  </a:t>
            </a:r>
            <a:r>
              <a:rPr lang="ar-SA" altLang="en-US" sz="3600" b="1">
                <a:solidFill>
                  <a:schemeClr val="tx1"/>
                </a:solidFill>
                <a:cs typeface="Traditional Arabic" pitchFamily="2" charset="-78"/>
              </a:rPr>
              <a:t>مغازي موسى بن عقبة</a:t>
            </a:r>
            <a:r>
              <a:rPr lang="en-US" altLang="en-US" sz="3600" b="1">
                <a:cs typeface="Traditional Arabic" pitchFamily="2" charset="-78"/>
              </a:rPr>
              <a:t> </a:t>
            </a:r>
            <a:endParaRPr lang="en-US" altLang="en-US">
              <a:solidFill>
                <a:schemeClr val="tx1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>
          <a:xfrm>
            <a:off x="0" y="457200"/>
            <a:ext cx="9144000" cy="5867400"/>
          </a:xfrm>
          <a:noFill/>
        </p:spPr>
        <p:txBody>
          <a:bodyPr/>
          <a:lstStyle/>
          <a:p>
            <a:pPr algn="just" rtl="1"/>
            <a:r>
              <a:rPr lang="ar-SA" altLang="en-US" b="1">
                <a:solidFill>
                  <a:schemeClr val="tx1"/>
                </a:solidFill>
                <a:cs typeface="Traditional Arabic" pitchFamily="2" charset="-78"/>
              </a:rPr>
              <a:t>مغازي ابن اسحاق بن يسار 151</a:t>
            </a:r>
            <a:r>
              <a:rPr lang="en-US" altLang="en-US" b="1">
                <a:solidFill>
                  <a:schemeClr val="tx1"/>
                </a:solidFill>
                <a:cs typeface="Traditional Arabic" pitchFamily="2" charset="-78"/>
              </a:rPr>
              <a:t> </a:t>
            </a:r>
          </a:p>
          <a:p>
            <a:pPr algn="just" rtl="1"/>
            <a:r>
              <a:rPr lang="ar-SA" altLang="en-US" b="1">
                <a:solidFill>
                  <a:schemeClr val="tx1"/>
                </a:solidFill>
                <a:cs typeface="Traditional Arabic" pitchFamily="2" charset="-78"/>
              </a:rPr>
              <a:t>المغازي لمحمد بن عمر الواقدي 207</a:t>
            </a:r>
            <a:r>
              <a:rPr lang="en-US" altLang="en-US" b="1">
                <a:solidFill>
                  <a:schemeClr val="tx1"/>
                </a:solidFill>
                <a:cs typeface="Traditional Arabic" pitchFamily="2" charset="-78"/>
              </a:rPr>
              <a:t> </a:t>
            </a:r>
          </a:p>
          <a:p>
            <a:pPr algn="just" rtl="1"/>
            <a:r>
              <a:rPr lang="ar-SA" altLang="en-US" b="1">
                <a:solidFill>
                  <a:schemeClr val="tx1"/>
                </a:solidFill>
                <a:cs typeface="Traditional Arabic" pitchFamily="2" charset="-78"/>
              </a:rPr>
              <a:t>جوامع السيرة  للامام ابي محمد علي بن احمد بن حزم  456</a:t>
            </a:r>
            <a:endParaRPr lang="en-US" altLang="en-US" b="1">
              <a:solidFill>
                <a:schemeClr val="tx1"/>
              </a:solidFill>
              <a:cs typeface="Traditional Arabic" pitchFamily="2" charset="-78"/>
            </a:endParaRPr>
          </a:p>
          <a:p>
            <a:pPr algn="just" rtl="1"/>
            <a:r>
              <a:rPr lang="en-US" altLang="en-US" b="1">
                <a:solidFill>
                  <a:schemeClr val="tx1"/>
                </a:solidFill>
                <a:cs typeface="Traditional Arabic" pitchFamily="2" charset="-78"/>
              </a:rPr>
              <a:t> </a:t>
            </a:r>
            <a:r>
              <a:rPr lang="ar-SA" altLang="en-US" b="1">
                <a:solidFill>
                  <a:schemeClr val="tx1"/>
                </a:solidFill>
                <a:cs typeface="Traditional Arabic" pitchFamily="2" charset="-78"/>
              </a:rPr>
              <a:t>السيرة للحافظ عبدالمؤمن بن خلف الدمياطي المصري 705</a:t>
            </a:r>
            <a:r>
              <a:rPr lang="en-US" altLang="en-US" b="1">
                <a:solidFill>
                  <a:schemeClr val="tx1"/>
                </a:solidFill>
                <a:cs typeface="Traditional Arabic" pitchFamily="2" charset="-78"/>
              </a:rPr>
              <a:t>   </a:t>
            </a:r>
          </a:p>
          <a:p>
            <a:pPr algn="just" rtl="1"/>
            <a:r>
              <a:rPr lang="en-US" altLang="en-US" b="1">
                <a:solidFill>
                  <a:schemeClr val="tx1"/>
                </a:solidFill>
                <a:cs typeface="Traditional Arabic" pitchFamily="2" charset="-78"/>
              </a:rPr>
              <a:t> </a:t>
            </a:r>
            <a:r>
              <a:rPr lang="ar-SA" altLang="en-US" b="1">
                <a:solidFill>
                  <a:schemeClr val="tx1"/>
                </a:solidFill>
                <a:cs typeface="Traditional Arabic" pitchFamily="2" charset="-78"/>
              </a:rPr>
              <a:t>عيون الاثر في فنون المغازي والشمائل والسير لابن سيد الناس 734</a:t>
            </a:r>
            <a:r>
              <a:rPr lang="en-US" altLang="en-US" b="1">
                <a:solidFill>
                  <a:schemeClr val="tx1"/>
                </a:solidFill>
                <a:cs typeface="Traditional Arabic" pitchFamily="2" charset="-78"/>
              </a:rPr>
              <a:t> </a:t>
            </a:r>
          </a:p>
          <a:p>
            <a:pPr algn="just" rtl="1"/>
            <a:r>
              <a:rPr lang="ar-SA" altLang="en-US" b="1">
                <a:solidFill>
                  <a:schemeClr val="tx1"/>
                </a:solidFill>
                <a:cs typeface="Traditional Arabic" pitchFamily="2" charset="-78"/>
              </a:rPr>
              <a:t>المواهب اللدنية بالمنح المحمدية لشهاب الدين القسطلاني المصرى 923</a:t>
            </a:r>
            <a:r>
              <a:rPr lang="en-US" altLang="en-US" b="1">
                <a:solidFill>
                  <a:schemeClr val="tx1"/>
                </a:solidFill>
                <a:cs typeface="Traditional Arabic" pitchFamily="2" charset="-78"/>
              </a:rPr>
              <a:t> </a:t>
            </a:r>
          </a:p>
          <a:p>
            <a:pPr algn="just" rtl="1"/>
            <a:r>
              <a:rPr lang="ar-SA" altLang="en-US" b="1">
                <a:solidFill>
                  <a:schemeClr val="tx1"/>
                </a:solidFill>
                <a:cs typeface="Traditional Arabic" pitchFamily="2" charset="-78"/>
              </a:rPr>
              <a:t>سبل الهدى والرشاد في سيرة خير العباد المعروفة بالسيرة الشامية للصالحي 942</a:t>
            </a:r>
            <a:endParaRPr lang="en-US" altLang="en-US" b="1">
              <a:solidFill>
                <a:schemeClr val="tx1"/>
              </a:solidFill>
              <a:cs typeface="Traditional Arabic" pitchFamily="2" charset="-78"/>
            </a:endParaRPr>
          </a:p>
          <a:p>
            <a:pPr algn="just" rtl="1"/>
            <a:r>
              <a:rPr lang="ar-SA" altLang="en-US" b="1">
                <a:solidFill>
                  <a:schemeClr val="tx1"/>
                </a:solidFill>
                <a:cs typeface="Traditional Arabic" pitchFamily="2" charset="-78"/>
              </a:rPr>
              <a:t>انسان العيون في سيرة الامين المأمون المعروفة بالسيرة الحلبية لعلي بن برهان الدين الحلبي 1044</a:t>
            </a:r>
            <a:endParaRPr lang="en-US" altLang="en-US">
              <a:solidFill>
                <a:schemeClr val="tx1"/>
              </a:solidFill>
              <a:cs typeface="Traditional Arabic" pitchFamily="2" charset="-78"/>
            </a:endParaRPr>
          </a:p>
          <a:p>
            <a:pPr algn="r" rtl="1"/>
            <a:endParaRPr lang="en-US" altLang="en-US" b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Rectangle 3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9144000" cy="5943600"/>
          </a:xfrm>
          <a:noFill/>
        </p:spPr>
        <p:txBody>
          <a:bodyPr/>
          <a:lstStyle/>
          <a:p>
            <a:pPr algn="just" rtl="1">
              <a:buFontTx/>
              <a:buNone/>
            </a:pPr>
            <a:r>
              <a:rPr lang="en-US" altLang="en-US" sz="4000" b="1">
                <a:cs typeface="Traditional Arabic" pitchFamily="2" charset="-78"/>
              </a:rPr>
              <a:t>4- </a:t>
            </a:r>
            <a:r>
              <a:rPr lang="ar-SA" altLang="en-US" sz="4800" b="1">
                <a:cs typeface="DecoType Naskh Extensions" pitchFamily="2" charset="-78"/>
              </a:rPr>
              <a:t>مصادر اخرى</a:t>
            </a:r>
            <a:r>
              <a:rPr lang="en-US" altLang="en-US" sz="4000" b="1">
                <a:cs typeface="Traditional Arabic" pitchFamily="2" charset="-78"/>
              </a:rPr>
              <a:t> :  </a:t>
            </a:r>
          </a:p>
          <a:p>
            <a:pPr algn="just" rtl="1"/>
            <a:r>
              <a:rPr lang="ar-SA" altLang="en-US" sz="4000" b="1" u="sng">
                <a:cs typeface="Traditional Arabic" pitchFamily="2" charset="-78"/>
              </a:rPr>
              <a:t>أ </a:t>
            </a:r>
            <a:r>
              <a:rPr lang="ar-SA" altLang="en-US" sz="4000" b="1" u="sng">
                <a:solidFill>
                  <a:srgbClr val="D60093"/>
                </a:solidFill>
                <a:cs typeface="Traditional Arabic" pitchFamily="2" charset="-78"/>
              </a:rPr>
              <a:t>–كتب التأريخ العام</a:t>
            </a:r>
            <a:r>
              <a:rPr lang="en-US" altLang="en-US" sz="4000" b="1" u="sng">
                <a:solidFill>
                  <a:srgbClr val="D60093"/>
                </a:solidFill>
                <a:cs typeface="Traditional Arabic" pitchFamily="2" charset="-78"/>
              </a:rPr>
              <a:t> :</a:t>
            </a:r>
          </a:p>
          <a:p>
            <a:pPr algn="just" rtl="1"/>
            <a:r>
              <a:rPr lang="ar-SA" altLang="en-US" sz="4000" b="1">
                <a:solidFill>
                  <a:schemeClr val="tx1"/>
                </a:solidFill>
                <a:cs typeface="Traditional Arabic" pitchFamily="2" charset="-78"/>
              </a:rPr>
              <a:t>تاريخ الامم والملوك للطبري</a:t>
            </a:r>
            <a:r>
              <a:rPr lang="en-US" altLang="en-US" sz="4000" b="1">
                <a:solidFill>
                  <a:schemeClr val="tx1"/>
                </a:solidFill>
                <a:cs typeface="Traditional Arabic" pitchFamily="2" charset="-78"/>
              </a:rPr>
              <a:t> .</a:t>
            </a:r>
            <a:endParaRPr lang="en-US" altLang="en-US" sz="4000" b="1">
              <a:cs typeface="Traditional Arabic" pitchFamily="2" charset="-78"/>
            </a:endParaRPr>
          </a:p>
          <a:p>
            <a:pPr algn="just" rtl="1"/>
            <a:r>
              <a:rPr lang="en-US" altLang="en-US">
                <a:cs typeface="Traditional Arabic" pitchFamily="2" charset="-78"/>
              </a:rPr>
              <a:t>  </a:t>
            </a:r>
            <a:r>
              <a:rPr lang="ar-SA" altLang="en-US" sz="3600" b="1">
                <a:solidFill>
                  <a:schemeClr val="tx1"/>
                </a:solidFill>
                <a:cs typeface="Traditional Arabic" pitchFamily="2" charset="-78"/>
              </a:rPr>
              <a:t>الطبقات الكبرى لابن سعد</a:t>
            </a:r>
            <a:endParaRPr lang="en-US" altLang="en-US" sz="3600" b="1">
              <a:solidFill>
                <a:schemeClr val="tx1"/>
              </a:solidFill>
              <a:cs typeface="Traditional Arabic" pitchFamily="2" charset="-78"/>
            </a:endParaRPr>
          </a:p>
          <a:p>
            <a:pPr algn="just" rtl="1"/>
            <a:r>
              <a:rPr lang="en-US" altLang="en-US" sz="3600" b="1">
                <a:solidFill>
                  <a:schemeClr val="tx1"/>
                </a:solidFill>
                <a:cs typeface="Traditional Arabic" pitchFamily="2" charset="-78"/>
              </a:rPr>
              <a:t>  </a:t>
            </a:r>
            <a:r>
              <a:rPr lang="ar-SA" altLang="en-US" sz="3600" b="1">
                <a:solidFill>
                  <a:schemeClr val="tx1"/>
                </a:solidFill>
                <a:cs typeface="Traditional Arabic" pitchFamily="2" charset="-78"/>
              </a:rPr>
              <a:t>البداية والنهاية لابن كثير</a:t>
            </a:r>
            <a:r>
              <a:rPr lang="en-US" altLang="en-US" sz="3600" b="1">
                <a:solidFill>
                  <a:schemeClr val="tx1"/>
                </a:solidFill>
                <a:cs typeface="Traditional Arabic" pitchFamily="2" charset="-78"/>
              </a:rPr>
              <a:t> .</a:t>
            </a:r>
          </a:p>
          <a:p>
            <a:pPr algn="just" rtl="1"/>
            <a:r>
              <a:rPr lang="en-US" altLang="en-US" sz="3600" b="1">
                <a:solidFill>
                  <a:schemeClr val="tx1"/>
                </a:solidFill>
                <a:cs typeface="Traditional Arabic" pitchFamily="2" charset="-78"/>
              </a:rPr>
              <a:t> </a:t>
            </a:r>
            <a:r>
              <a:rPr lang="ar-SA" altLang="en-US" sz="3600" b="1">
                <a:solidFill>
                  <a:schemeClr val="tx1"/>
                </a:solidFill>
                <a:cs typeface="Traditional Arabic" pitchFamily="2" charset="-78"/>
              </a:rPr>
              <a:t>التاريخ الكبير للبخاري</a:t>
            </a:r>
            <a:r>
              <a:rPr lang="en-US" altLang="en-US" sz="3600" b="1">
                <a:solidFill>
                  <a:schemeClr val="tx1"/>
                </a:solidFill>
                <a:cs typeface="Traditional Arabic" pitchFamily="2" charset="-78"/>
              </a:rPr>
              <a:t> .</a:t>
            </a:r>
            <a:endParaRPr lang="en-US" altLang="en-US" sz="3600" b="1">
              <a:cs typeface="Traditional Arabic" pitchFamily="2" charset="-78"/>
            </a:endParaRPr>
          </a:p>
          <a:p>
            <a:pPr algn="just" rtl="1">
              <a:buFontTx/>
              <a:buNone/>
            </a:pPr>
            <a:r>
              <a:rPr lang="en-US" altLang="en-US" sz="3600" b="1">
                <a:cs typeface="Traditional Arabic" pitchFamily="2" charset="-78"/>
              </a:rPr>
              <a:t>                                                                          </a:t>
            </a:r>
            <a:endParaRPr lang="en-US" altLang="en-US">
              <a:cs typeface="Traditional Arabic" pitchFamily="2" charset="-78"/>
            </a:endParaRPr>
          </a:p>
          <a:p>
            <a:r>
              <a:rPr lang="en-US" altLang="en-US">
                <a:solidFill>
                  <a:schemeClr val="tx1"/>
                </a:solidFill>
                <a:cs typeface="Traditional Arabic" pitchFamily="2" charset="-78"/>
              </a:rPr>
              <a:t>                                                                             </a:t>
            </a:r>
            <a:endParaRPr lang="en-US" altLang="en-US" b="1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>
          <a:xfrm>
            <a:off x="0" y="990600"/>
            <a:ext cx="9144000" cy="5867400"/>
          </a:xfrm>
          <a:noFill/>
        </p:spPr>
        <p:txBody>
          <a:bodyPr/>
          <a:lstStyle/>
          <a:p>
            <a:pPr algn="r" rtl="1"/>
            <a:r>
              <a:rPr lang="ar-SA" altLang="en-US" b="1">
                <a:solidFill>
                  <a:schemeClr val="tx1"/>
                </a:solidFill>
              </a:rPr>
              <a:t>تأريخ الاسلام للذهبي</a:t>
            </a:r>
            <a:r>
              <a:rPr lang="en-US" altLang="en-US" b="1">
                <a:solidFill>
                  <a:schemeClr val="tx1"/>
                </a:solidFill>
              </a:rPr>
              <a:t> .</a:t>
            </a:r>
          </a:p>
          <a:p>
            <a:pPr algn="r" rtl="1"/>
            <a:r>
              <a:rPr lang="ar-SA" altLang="en-US" b="1">
                <a:solidFill>
                  <a:schemeClr val="tx1"/>
                </a:solidFill>
              </a:rPr>
              <a:t>الكامل في التأريخ لابن الاثير</a:t>
            </a:r>
            <a:r>
              <a:rPr lang="en-US" altLang="en-US" b="1">
                <a:solidFill>
                  <a:schemeClr val="tx1"/>
                </a:solidFill>
              </a:rPr>
              <a:t> </a:t>
            </a:r>
            <a:r>
              <a:rPr lang="ar-SA" altLang="en-US" b="1">
                <a:solidFill>
                  <a:schemeClr val="tx1"/>
                </a:solidFill>
              </a:rPr>
              <a:t>الجزري</a:t>
            </a:r>
            <a:r>
              <a:rPr lang="en-US" altLang="en-US" b="1">
                <a:solidFill>
                  <a:schemeClr val="tx1"/>
                </a:solidFill>
              </a:rPr>
              <a:t> .</a:t>
            </a:r>
            <a:endParaRPr lang="en-US" altLang="en-US" b="1"/>
          </a:p>
          <a:p>
            <a:pPr algn="ctr" rtl="1"/>
            <a:r>
              <a:rPr lang="en-US" altLang="en-US">
                <a:solidFill>
                  <a:schemeClr val="tx1"/>
                </a:solidFill>
                <a:cs typeface="Traditional Arabic" pitchFamily="2" charset="-78"/>
              </a:rPr>
              <a:t> </a:t>
            </a:r>
            <a:r>
              <a:rPr lang="ar-SA" altLang="en-US" sz="4000" b="1" u="sng">
                <a:solidFill>
                  <a:srgbClr val="D60093"/>
                </a:solidFill>
                <a:cs typeface="Traditional Arabic" pitchFamily="2" charset="-78"/>
              </a:rPr>
              <a:t>ب – كتب المعجزات</a:t>
            </a:r>
            <a:r>
              <a:rPr lang="en-US" altLang="en-US" sz="4000" b="1" u="sng">
                <a:solidFill>
                  <a:srgbClr val="D60093"/>
                </a:solidFill>
                <a:cs typeface="Traditional Arabic" pitchFamily="2" charset="-78"/>
              </a:rPr>
              <a:t> :</a:t>
            </a:r>
            <a:r>
              <a:rPr lang="en-US" altLang="en-US" sz="4000" b="1">
                <a:solidFill>
                  <a:srgbClr val="FF0000"/>
                </a:solidFill>
                <a:cs typeface="Traditional Arabic" pitchFamily="2" charset="-78"/>
              </a:rPr>
              <a:t> </a:t>
            </a:r>
          </a:p>
          <a:p>
            <a:pPr algn="r" rtl="1"/>
            <a:r>
              <a:rPr lang="ar-SA" altLang="en-US" sz="4000" b="1">
                <a:solidFill>
                  <a:schemeClr val="tx1"/>
                </a:solidFill>
                <a:cs typeface="Traditional Arabic" pitchFamily="2" charset="-78"/>
              </a:rPr>
              <a:t>الخصائص الكبرى للسيوطي</a:t>
            </a:r>
            <a:r>
              <a:rPr lang="en-US" altLang="en-US" sz="4000" b="1">
                <a:solidFill>
                  <a:schemeClr val="tx1"/>
                </a:solidFill>
                <a:cs typeface="Traditional Arabic" pitchFamily="2" charset="-78"/>
              </a:rPr>
              <a:t> .</a:t>
            </a:r>
          </a:p>
          <a:p>
            <a:pPr algn="r" rtl="1"/>
            <a:r>
              <a:rPr lang="en-US" altLang="en-US" b="1">
                <a:solidFill>
                  <a:schemeClr val="tx1"/>
                </a:solidFill>
              </a:rPr>
              <a:t> </a:t>
            </a:r>
            <a:r>
              <a:rPr lang="ar-SA" altLang="en-US" b="1">
                <a:solidFill>
                  <a:schemeClr val="tx1"/>
                </a:solidFill>
              </a:rPr>
              <a:t>دلائل النبوة لابي نعيم</a:t>
            </a:r>
            <a:r>
              <a:rPr lang="en-US" altLang="en-US" b="1">
                <a:solidFill>
                  <a:schemeClr val="tx1"/>
                </a:solidFill>
              </a:rPr>
              <a:t> </a:t>
            </a:r>
            <a:r>
              <a:rPr lang="ar-SA" altLang="en-US" b="1">
                <a:solidFill>
                  <a:schemeClr val="tx1"/>
                </a:solidFill>
              </a:rPr>
              <a:t>الاصبهاني</a:t>
            </a:r>
            <a:endParaRPr lang="en-US" altLang="en-US" b="1"/>
          </a:p>
          <a:p>
            <a:pPr algn="ctr" rtl="1"/>
            <a:r>
              <a:rPr lang="ar-SA" altLang="en-US" sz="4000" b="1">
                <a:solidFill>
                  <a:srgbClr val="D60093"/>
                </a:solidFill>
                <a:cs typeface="Traditional Arabic" pitchFamily="2" charset="-78"/>
              </a:rPr>
              <a:t>ج – كتب الشمائل</a:t>
            </a:r>
            <a:r>
              <a:rPr lang="en-US" altLang="en-US" sz="4000" b="1">
                <a:solidFill>
                  <a:srgbClr val="D60093"/>
                </a:solidFill>
                <a:cs typeface="Traditional Arabic" pitchFamily="2" charset="-78"/>
              </a:rPr>
              <a:t> :</a:t>
            </a:r>
            <a:r>
              <a:rPr lang="en-US" altLang="en-US" sz="4000" b="1">
                <a:solidFill>
                  <a:srgbClr val="FF0000"/>
                </a:solidFill>
                <a:cs typeface="Traditional Arabic" pitchFamily="2" charset="-78"/>
              </a:rPr>
              <a:t> </a:t>
            </a:r>
          </a:p>
          <a:p>
            <a:pPr algn="ctr" rtl="1"/>
            <a:r>
              <a:rPr lang="ar-SA" altLang="en-US" sz="4000" b="1">
                <a:solidFill>
                  <a:schemeClr val="tx1"/>
                </a:solidFill>
                <a:cs typeface="Traditional Arabic" pitchFamily="2" charset="-78"/>
              </a:rPr>
              <a:t>كتاب الشمائل للامام الترمذي</a:t>
            </a:r>
            <a:r>
              <a:rPr lang="en-US" altLang="en-US" sz="4000" b="1">
                <a:solidFill>
                  <a:schemeClr val="tx1"/>
                </a:solidFill>
                <a:cs typeface="Traditional Arabic" pitchFamily="2" charset="-78"/>
              </a:rPr>
              <a:t> .</a:t>
            </a:r>
            <a:endParaRPr lang="en-US" altLang="en-US">
              <a:cs typeface="Traditional Arabic" pitchFamily="2" charset="-78"/>
            </a:endParaRPr>
          </a:p>
          <a:p>
            <a:pPr algn="ctr" rtl="1"/>
            <a:endParaRPr lang="en-US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  <a:noFill/>
        </p:spPr>
        <p:txBody>
          <a:bodyPr/>
          <a:lstStyle/>
          <a:p>
            <a:pPr algn="ctr" rtl="1"/>
            <a:r>
              <a:rPr lang="ar-SA" altLang="en-US" sz="4000" u="sng">
                <a:solidFill>
                  <a:srgbClr val="00CC00"/>
                </a:solidFill>
              </a:rPr>
              <a:t>الكتب المتعلقة بمكة المكرمة والمدينة المنورة</a:t>
            </a:r>
            <a:endParaRPr lang="en-US" altLang="en-US" sz="2800" b="1">
              <a:solidFill>
                <a:schemeClr val="tx1"/>
              </a:solidFill>
            </a:endParaRPr>
          </a:p>
          <a:p>
            <a:pPr algn="r" rtl="1"/>
            <a:r>
              <a:rPr lang="ar-SA" altLang="en-US" sz="3600" b="1">
                <a:solidFill>
                  <a:schemeClr val="tx1"/>
                </a:solidFill>
              </a:rPr>
              <a:t>اخبار مكة</a:t>
            </a:r>
            <a:r>
              <a:rPr lang="en-US" altLang="en-US" sz="3600" b="1">
                <a:solidFill>
                  <a:schemeClr val="tx1"/>
                </a:solidFill>
              </a:rPr>
              <a:t> </a:t>
            </a:r>
            <a:r>
              <a:rPr lang="ar-SA" altLang="en-US" sz="3600" b="1">
                <a:solidFill>
                  <a:schemeClr val="tx1"/>
                </a:solidFill>
              </a:rPr>
              <a:t>للازرقي</a:t>
            </a:r>
            <a:r>
              <a:rPr lang="en-US" altLang="en-US" sz="3600" b="1">
                <a:solidFill>
                  <a:schemeClr val="tx1"/>
                </a:solidFill>
              </a:rPr>
              <a:t>.</a:t>
            </a:r>
          </a:p>
          <a:p>
            <a:pPr algn="r" rtl="1"/>
            <a:r>
              <a:rPr lang="ar-SA" altLang="en-US" sz="3600" b="1">
                <a:solidFill>
                  <a:schemeClr val="tx1"/>
                </a:solidFill>
              </a:rPr>
              <a:t>اخبار المدينة لعمر بن شبة</a:t>
            </a:r>
            <a:r>
              <a:rPr lang="en-US" altLang="en-US" sz="3600" b="1">
                <a:solidFill>
                  <a:schemeClr val="tx1"/>
                </a:solidFill>
              </a:rPr>
              <a:t> .</a:t>
            </a:r>
            <a:endParaRPr lang="en-US" altLang="en-US" sz="2800" b="1"/>
          </a:p>
          <a:p>
            <a:pPr algn="ctr" rtl="1"/>
            <a:r>
              <a:rPr lang="ar-SA" altLang="en-US" sz="4400" b="1" u="sng">
                <a:solidFill>
                  <a:srgbClr val="00CC00"/>
                </a:solidFill>
              </a:rPr>
              <a:t>كتب الادب</a:t>
            </a:r>
            <a:endParaRPr lang="en-US" altLang="en-US"/>
          </a:p>
          <a:p>
            <a:pPr algn="r" rtl="1"/>
            <a:r>
              <a:rPr lang="ar-SA" altLang="en-US">
                <a:solidFill>
                  <a:schemeClr val="tx1"/>
                </a:solidFill>
              </a:rPr>
              <a:t>الاغاني لابي الفرج</a:t>
            </a:r>
            <a:r>
              <a:rPr lang="en-US" altLang="en-US">
                <a:solidFill>
                  <a:schemeClr val="tx1"/>
                </a:solidFill>
              </a:rPr>
              <a:t> </a:t>
            </a:r>
            <a:r>
              <a:rPr lang="ar-SA" altLang="en-US">
                <a:solidFill>
                  <a:schemeClr val="tx1"/>
                </a:solidFill>
              </a:rPr>
              <a:t>الاصبهاني</a:t>
            </a:r>
            <a:r>
              <a:rPr lang="en-US" altLang="en-US">
                <a:solidFill>
                  <a:schemeClr val="tx1"/>
                </a:solidFill>
              </a:rPr>
              <a:t> </a:t>
            </a:r>
          </a:p>
          <a:p>
            <a:pPr algn="r" rtl="1"/>
            <a:r>
              <a:rPr lang="ar-SA" altLang="en-US">
                <a:solidFill>
                  <a:schemeClr val="tx1"/>
                </a:solidFill>
              </a:rPr>
              <a:t>دواوين الشعر</a:t>
            </a:r>
            <a:endParaRPr lang="en-US" altLang="en-US"/>
          </a:p>
        </p:txBody>
      </p:sp>
      <p:sp>
        <p:nvSpPr>
          <p:cNvPr id="108550" name="WordArt 6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505200" y="5791200"/>
            <a:ext cx="2362200" cy="67627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7593"/>
              </a:avLst>
            </a:prstTxWarp>
          </a:bodyPr>
          <a:lstStyle/>
          <a:p>
            <a:pPr algn="ctr" rtl="1"/>
            <a:r>
              <a:rPr lang="ar-EG" sz="3600" kern="10">
                <a:ln w="12700">
                  <a:solidFill>
                    <a:srgbClr val="FFFF00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"/>
                <a:cs typeface="Arial"/>
              </a:rPr>
              <a:t>عودة للبداية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rtl="1"/>
            <a:r>
              <a:rPr lang="ar-SA" altLang="en-US" sz="4800" b="1">
                <a:solidFill>
                  <a:srgbClr val="FF0000"/>
                </a:solidFill>
                <a:cs typeface="Al-Kharashi 20" pitchFamily="2" charset="-78"/>
              </a:rPr>
              <a:t>مناهج كتابة السيرة النبوية</a:t>
            </a:r>
            <a:endParaRPr lang="en-US" altLang="ar-SA" sz="4800" b="1">
              <a:solidFill>
                <a:srgbClr val="FF0000"/>
              </a:solidFill>
            </a:endParaRPr>
          </a:p>
        </p:txBody>
      </p:sp>
      <p:sp>
        <p:nvSpPr>
          <p:cNvPr id="110595" name="Rectangle 3"/>
          <p:cNvSpPr>
            <a:spLocks noGrp="1" noChangeArrowheads="1"/>
          </p:cNvSpPr>
          <p:nvPr>
            <p:ph idx="1"/>
          </p:nvPr>
        </p:nvSpPr>
        <p:spPr>
          <a:xfrm>
            <a:off x="0" y="1196752"/>
            <a:ext cx="9144000" cy="6336704"/>
          </a:xfrm>
          <a:noFill/>
        </p:spPr>
        <p:txBody>
          <a:bodyPr/>
          <a:lstStyle/>
          <a:p>
            <a:pPr algn="r" rtl="1"/>
            <a:r>
              <a:rPr lang="ar-SA" altLang="en-US" sz="4400" b="1" dirty="0" smtClean="0">
                <a:solidFill>
                  <a:schemeClr val="tx1"/>
                </a:solidFill>
              </a:rPr>
              <a:t>المنهج السردي</a:t>
            </a:r>
            <a:endParaRPr lang="en-US" altLang="en-US" sz="4400" b="1" dirty="0" smtClean="0">
              <a:solidFill>
                <a:schemeClr val="tx1"/>
              </a:solidFill>
            </a:endParaRPr>
          </a:p>
          <a:p>
            <a:pPr algn="r" rtl="1"/>
            <a:r>
              <a:rPr lang="ar-SA" altLang="en-US" sz="4400" b="1" dirty="0" smtClean="0">
                <a:solidFill>
                  <a:schemeClr val="tx1"/>
                </a:solidFill>
              </a:rPr>
              <a:t>المنهج</a:t>
            </a:r>
            <a:r>
              <a:rPr lang="en-US" altLang="en-US" sz="4400" b="1" dirty="0" smtClean="0">
                <a:solidFill>
                  <a:schemeClr val="tx1"/>
                </a:solidFill>
              </a:rPr>
              <a:t> </a:t>
            </a:r>
            <a:r>
              <a:rPr lang="ar-SA" altLang="en-US" sz="4400" b="1" dirty="0" err="1">
                <a:solidFill>
                  <a:schemeClr val="tx1"/>
                </a:solidFill>
              </a:rPr>
              <a:t>التأريخي</a:t>
            </a:r>
            <a:endParaRPr lang="en-US" altLang="en-US" sz="4400" b="1" dirty="0">
              <a:solidFill>
                <a:schemeClr val="tx1"/>
              </a:solidFill>
            </a:endParaRPr>
          </a:p>
          <a:p>
            <a:pPr algn="r" rtl="1"/>
            <a:r>
              <a:rPr lang="ar-SA" altLang="en-US" sz="4400" b="1" dirty="0">
                <a:solidFill>
                  <a:schemeClr val="tx1"/>
                </a:solidFill>
              </a:rPr>
              <a:t>المنهج التحليلي</a:t>
            </a:r>
            <a:endParaRPr lang="en-US" altLang="en-US" sz="4400" b="1" dirty="0">
              <a:solidFill>
                <a:schemeClr val="tx1"/>
              </a:solidFill>
            </a:endParaRPr>
          </a:p>
          <a:p>
            <a:pPr algn="r" rtl="1"/>
            <a:r>
              <a:rPr lang="ar-SA" altLang="en-US" sz="4400" b="1" dirty="0">
                <a:solidFill>
                  <a:schemeClr val="tx1"/>
                </a:solidFill>
              </a:rPr>
              <a:t>المنهج الموضوعي</a:t>
            </a:r>
            <a:endParaRPr lang="en-US" altLang="en-US" sz="4400" b="1" dirty="0">
              <a:solidFill>
                <a:schemeClr val="tx1"/>
              </a:solidFill>
            </a:endParaRPr>
          </a:p>
          <a:p>
            <a:pPr algn="r" rtl="1"/>
            <a:r>
              <a:rPr lang="ar-SA" altLang="en-US" sz="4400" b="1" dirty="0">
                <a:solidFill>
                  <a:schemeClr val="tx1"/>
                </a:solidFill>
              </a:rPr>
              <a:t>المنهج الشعري</a:t>
            </a:r>
            <a:r>
              <a:rPr lang="en-US" altLang="en-US" sz="4400" b="1" dirty="0">
                <a:solidFill>
                  <a:schemeClr val="tx1"/>
                </a:solidFill>
              </a:rPr>
              <a:t> </a:t>
            </a:r>
          </a:p>
          <a:p>
            <a:pPr algn="r" rtl="1"/>
            <a:r>
              <a:rPr lang="ar-SA" altLang="en-US" sz="4400" b="1" dirty="0">
                <a:solidFill>
                  <a:schemeClr val="tx1"/>
                </a:solidFill>
              </a:rPr>
              <a:t>المنهج المسرحي</a:t>
            </a:r>
            <a:endParaRPr lang="en-US" altLang="en-US" b="1" dirty="0"/>
          </a:p>
          <a:p>
            <a:pPr algn="ctr" rtl="1"/>
            <a:endParaRPr lang="en-US" altLang="en-US" b="1" dirty="0"/>
          </a:p>
        </p:txBody>
      </p:sp>
      <p:sp>
        <p:nvSpPr>
          <p:cNvPr id="110596" name="WordArt 4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81000" y="5791200"/>
            <a:ext cx="2362200" cy="67627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7593"/>
              </a:avLst>
            </a:prstTxWarp>
          </a:bodyPr>
          <a:lstStyle/>
          <a:p>
            <a:pPr algn="ctr" rtl="1"/>
            <a:r>
              <a:rPr lang="ar-EG" sz="3600" kern="10">
                <a:ln w="12700">
                  <a:solidFill>
                    <a:srgbClr val="FFFF00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"/>
                <a:cs typeface="Arial"/>
              </a:rPr>
              <a:t>عودة للبداية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3349</TotalTime>
  <Words>367</Words>
  <Application>Microsoft Office PowerPoint</Application>
  <PresentationFormat>عرض على الشاشة (3:4)‏</PresentationFormat>
  <Paragraphs>78</Paragraphs>
  <Slides>13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Default Design</vt:lpstr>
      <vt:lpstr>الشريحة 1</vt:lpstr>
      <vt:lpstr>محاضرات في فقه السيرة</vt:lpstr>
      <vt:lpstr>الشريحة 3</vt:lpstr>
      <vt:lpstr>الشريحة 4</vt:lpstr>
      <vt:lpstr>الشريحة 5</vt:lpstr>
      <vt:lpstr>مصادر السيرة النبوية</vt:lpstr>
      <vt:lpstr>الشريحة 7</vt:lpstr>
      <vt:lpstr>   </vt:lpstr>
      <vt:lpstr>الشريحة 9</vt:lpstr>
      <vt:lpstr>الشريحة 10</vt:lpstr>
      <vt:lpstr>الشريحة 11</vt:lpstr>
      <vt:lpstr>الشريحة 12</vt:lpstr>
      <vt:lpstr>مناهج كتابة السيرة النبوية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soso</dc:creator>
  <cp:lastModifiedBy>user</cp:lastModifiedBy>
  <cp:revision>277</cp:revision>
  <cp:lastPrinted>2000-05-14T05:39:45Z</cp:lastPrinted>
  <dcterms:created xsi:type="dcterms:W3CDTF">2000-02-25T19:54:01Z</dcterms:created>
  <dcterms:modified xsi:type="dcterms:W3CDTF">2012-01-09T07:20:17Z</dcterms:modified>
</cp:coreProperties>
</file>