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2"/>
  </p:sldMasterIdLst>
  <p:notesMasterIdLst>
    <p:notesMasterId r:id="rId24"/>
  </p:notesMasterIdLst>
  <p:sldIdLst>
    <p:sldId id="355" r:id="rId3"/>
    <p:sldId id="360" r:id="rId4"/>
    <p:sldId id="359" r:id="rId5"/>
    <p:sldId id="358" r:id="rId6"/>
    <p:sldId id="362" r:id="rId7"/>
    <p:sldId id="357" r:id="rId8"/>
    <p:sldId id="356" r:id="rId9"/>
    <p:sldId id="363" r:id="rId10"/>
    <p:sldId id="369" r:id="rId11"/>
    <p:sldId id="368" r:id="rId12"/>
    <p:sldId id="367" r:id="rId13"/>
    <p:sldId id="373" r:id="rId14"/>
    <p:sldId id="374" r:id="rId15"/>
    <p:sldId id="375" r:id="rId16"/>
    <p:sldId id="376" r:id="rId17"/>
    <p:sldId id="379" r:id="rId18"/>
    <p:sldId id="378" r:id="rId19"/>
    <p:sldId id="377" r:id="rId20"/>
    <p:sldId id="380" r:id="rId21"/>
    <p:sldId id="370" r:id="rId22"/>
    <p:sldId id="372" r:id="rId23"/>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33CCFF"/>
    <a:srgbClr val="000099"/>
    <a:srgbClr val="C0821C"/>
    <a:srgbClr val="E7B057"/>
    <a:srgbClr val="FBE93B"/>
    <a:srgbClr val="D4D4CA"/>
    <a:srgbClr val="CDA307"/>
    <a:srgbClr val="99A1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31" autoAdjust="0"/>
    <p:restoredTop sz="94667" autoAdjust="0"/>
  </p:normalViewPr>
  <p:slideViewPr>
    <p:cSldViewPr>
      <p:cViewPr varScale="1">
        <p:scale>
          <a:sx n="74" d="100"/>
          <a:sy n="74" d="100"/>
        </p:scale>
        <p:origin x="-1044" y="-90"/>
      </p:cViewPr>
      <p:guideLst>
        <p:guide orient="horz" pos="2160"/>
        <p:guide pos="2880"/>
      </p:guideLst>
    </p:cSldViewPr>
  </p:slideViewPr>
  <p:outlineViewPr>
    <p:cViewPr>
      <p:scale>
        <a:sx n="33" d="100"/>
        <a:sy n="33" d="100"/>
      </p:scale>
      <p:origin x="0" y="1955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50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TN"/>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B5DABBA-B39C-4868-A481-46569F3F1B8C}" type="datetimeFigureOut">
              <a:rPr lang="ar-TN" smtClean="0"/>
              <a:pPr/>
              <a:t>16-03-1433</a:t>
            </a:fld>
            <a:endParaRPr lang="ar-T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T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TN"/>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080AC66-63D3-4E33-986A-1FB1C61856E9}" type="slidenum">
              <a:rPr lang="ar-TN" smtClean="0"/>
              <a:pPr/>
              <a:t>‹#›</a:t>
            </a:fld>
            <a:endParaRPr lang="ar-TN"/>
          </a:p>
        </p:txBody>
      </p:sp>
    </p:spTree>
    <p:extLst>
      <p:ext uri="{BB962C8B-B14F-4D97-AF65-F5344CB8AC3E}">
        <p14:creationId xmlns:p14="http://schemas.microsoft.com/office/powerpoint/2010/main" val="38972479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T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A943436-F84A-4783-8735-4BF514F455CE}" type="slidenum">
              <a:rPr lang="ar-SA"/>
              <a:pPr/>
              <a:t>‹#›</a:t>
            </a:fld>
            <a:endParaRPr lang="de-DE"/>
          </a:p>
        </p:txBody>
      </p:sp>
    </p:spTree>
  </p:cSld>
  <p:clrMapOvr>
    <a:masterClrMapping/>
  </p:clrMapOvr>
  <p:transition>
    <p:wipe dir="u"/>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A3B85A5-07A5-4D04-B613-D57A7D61990D}" type="slidenum">
              <a:rPr lang="ar-SA"/>
              <a:pPr/>
              <a:t>‹#›</a:t>
            </a:fld>
            <a:endParaRPr lang="de-DE"/>
          </a:p>
        </p:txBody>
      </p:sp>
    </p:spTree>
  </p:cSld>
  <p:clrMapOvr>
    <a:masterClrMapping/>
  </p:clrMapOvr>
  <p:transition>
    <p:wipe dir="u"/>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T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69F64E7-3910-4419-9848-ED0022EDFAAE}" type="slidenum">
              <a:rPr lang="ar-SA"/>
              <a:pPr/>
              <a:t>‹#›</a:t>
            </a:fld>
            <a:endParaRPr lang="de-DE"/>
          </a:p>
        </p:txBody>
      </p:sp>
    </p:spTree>
  </p:cSld>
  <p:clrMapOvr>
    <a:masterClrMapping/>
  </p:clrMapOvr>
  <p:transition>
    <p:wipe dir="u"/>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619C516-5335-45CE-BCE2-7C7D00384C21}" type="slidenum">
              <a:rPr lang="ar-SA"/>
              <a:pPr/>
              <a:t>‹#›</a:t>
            </a:fld>
            <a:endParaRPr lang="de-DE"/>
          </a:p>
        </p:txBody>
      </p:sp>
    </p:spTree>
  </p:cSld>
  <p:clrMapOvr>
    <a:masterClrMapping/>
  </p:clrMapOvr>
  <p:transition>
    <p:wipe dir="u"/>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T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7" name="Date Placeholder 6"/>
          <p:cNvSpPr>
            <a:spLocks noGrp="1"/>
          </p:cNvSpPr>
          <p:nvPr>
            <p:ph type="dt" sz="half" idx="10"/>
          </p:nvPr>
        </p:nvSpPr>
        <p:spPr/>
        <p:txBody>
          <a:bodyPr/>
          <a:lstStyle>
            <a:lvl1pPr>
              <a:defRPr/>
            </a:lvl1pPr>
          </a:lstStyle>
          <a:p>
            <a:endParaRPr lang="de-DE"/>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63E37B1-69AB-4D57-AA60-7EE69CC65F85}" type="slidenum">
              <a:rPr lang="ar-SA"/>
              <a:pPr/>
              <a:t>‹#›</a:t>
            </a:fld>
            <a:endParaRPr lang="de-DE"/>
          </a:p>
        </p:txBody>
      </p:sp>
    </p:spTree>
  </p:cSld>
  <p:clrMapOvr>
    <a:masterClrMapping/>
  </p:clrMapOvr>
  <p:transition>
    <p:wipe dir="u"/>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Date Placeholder 2"/>
          <p:cNvSpPr>
            <a:spLocks noGrp="1"/>
          </p:cNvSpPr>
          <p:nvPr>
            <p:ph type="dt" sz="half" idx="10"/>
          </p:nvPr>
        </p:nvSpPr>
        <p:spPr/>
        <p:txBody>
          <a:bodyPr/>
          <a:lstStyle>
            <a:lvl1pPr>
              <a:defRPr/>
            </a:lvl1pPr>
          </a:lstStyle>
          <a:p>
            <a:endParaRPr lang="de-DE"/>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E7DC5F6-7023-4C97-A5FA-9F3B9B0E19DC}" type="slidenum">
              <a:rPr lang="ar-SA"/>
              <a:pPr/>
              <a:t>‹#›</a:t>
            </a:fld>
            <a:endParaRPr lang="de-DE"/>
          </a:p>
        </p:txBody>
      </p:sp>
    </p:spTree>
  </p:cSld>
  <p:clrMapOvr>
    <a:masterClrMapping/>
  </p:clrMapOvr>
  <p:transition>
    <p:wipe dir="u"/>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de-DE"/>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4854F12-EFC0-4A5B-9CE2-04CB1398A112}" type="slidenum">
              <a:rPr lang="ar-SA"/>
              <a:pPr/>
              <a:t>‹#›</a:t>
            </a:fld>
            <a:endParaRPr lang="de-DE"/>
          </a:p>
        </p:txBody>
      </p:sp>
    </p:spTree>
  </p:cSld>
  <p:clrMapOvr>
    <a:masterClrMapping/>
  </p:clrMapOvr>
  <p:transition>
    <p:wipe dir="u"/>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T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402B778-29A2-4180-9D37-96738B045B04}" type="slidenum">
              <a:rPr lang="ar-SA"/>
              <a:pPr/>
              <a:t>‹#›</a:t>
            </a:fld>
            <a:endParaRPr lang="de-DE"/>
          </a:p>
        </p:txBody>
      </p:sp>
    </p:spTree>
  </p:cSld>
  <p:clrMapOvr>
    <a:masterClrMapping/>
  </p:clrMapOvr>
  <p:transition>
    <p:wipe dir="u"/>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T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T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0391768-E5FC-40CB-B15C-4E5882C31F7C}" type="slidenum">
              <a:rPr lang="ar-SA"/>
              <a:pPr/>
              <a:t>‹#›</a:t>
            </a:fld>
            <a:endParaRPr lang="de-DE"/>
          </a:p>
        </p:txBody>
      </p:sp>
    </p:spTree>
  </p:cSld>
  <p:clrMapOvr>
    <a:masterClrMapping/>
  </p:clrMapOvr>
  <p:transition>
    <p:wipe dir="u"/>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0F3660B-19A7-4DBB-8974-CC77373F7516}" type="slidenum">
              <a:rPr lang="ar-SA"/>
              <a:pPr/>
              <a:t>‹#›</a:t>
            </a:fld>
            <a:endParaRPr lang="de-DE"/>
          </a:p>
        </p:txBody>
      </p:sp>
    </p:spTree>
  </p:cSld>
  <p:clrMapOvr>
    <a:masterClrMapping/>
  </p:clrMapOvr>
  <p:transition>
    <p:wipe dir="u"/>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T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3FF7DC2-9ECD-42AC-B1F7-EC13A84DE57F}" type="slidenum">
              <a:rPr lang="ar-SA"/>
              <a:pPr/>
              <a:t>‹#›</a:t>
            </a:fld>
            <a:endParaRPr lang="de-DE"/>
          </a:p>
        </p:txBody>
      </p:sp>
    </p:spTree>
  </p:cSld>
  <p:clrMapOvr>
    <a:masterClrMapping/>
  </p:clrMapOvr>
  <p:transition>
    <p:wipe dir="u"/>
    <p:sndAc>
      <p:stSnd>
        <p:snd r:embed="rId1" name="chimes.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3" name="Date Placeholder 2"/>
          <p:cNvSpPr>
            <a:spLocks noGrp="1"/>
          </p:cNvSpPr>
          <p:nvPr>
            <p:ph type="dt" sz="half" idx="10"/>
          </p:nvPr>
        </p:nvSpPr>
        <p:spPr>
          <a:xfrm>
            <a:off x="6553200" y="6245225"/>
            <a:ext cx="2133600" cy="476250"/>
          </a:xfrm>
        </p:spPr>
        <p:txBody>
          <a:bodyPr/>
          <a:lstStyle>
            <a:lvl1pPr>
              <a:defRPr/>
            </a:lvl1pPr>
          </a:lstStyle>
          <a:p>
            <a:endParaRPr lang="de-DE"/>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457200" y="6245225"/>
            <a:ext cx="2133600" cy="476250"/>
          </a:xfrm>
        </p:spPr>
        <p:txBody>
          <a:bodyPr/>
          <a:lstStyle>
            <a:lvl1pPr>
              <a:defRPr/>
            </a:lvl1pPr>
          </a:lstStyle>
          <a:p>
            <a:fld id="{97504070-FA78-445C-9152-0944A9656D8B}" type="slidenum">
              <a:rPr lang="ar-SA"/>
              <a:pPr/>
              <a:t>‹#›</a:t>
            </a:fld>
            <a:endParaRPr lang="de-DE"/>
          </a:p>
        </p:txBody>
      </p:sp>
    </p:spTree>
  </p:cSld>
  <p:clrMapOvr>
    <a:masterClrMapping/>
  </p:clrMapOvr>
  <p:transition>
    <p:wipe dir="u"/>
    <p:sndAc>
      <p:stSnd>
        <p:snd r:embed="rId1" name="chimes.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T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a:xfrm>
            <a:off x="6553200" y="6245225"/>
            <a:ext cx="2133600" cy="476250"/>
          </a:xfrm>
        </p:spPr>
        <p:txBody>
          <a:bodyPr/>
          <a:lstStyle>
            <a:lvl1pPr>
              <a:defRPr/>
            </a:lvl1pPr>
          </a:lstStyle>
          <a:p>
            <a:endParaRPr lang="de-DE"/>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457200" y="6245225"/>
            <a:ext cx="2133600" cy="476250"/>
          </a:xfrm>
        </p:spPr>
        <p:txBody>
          <a:bodyPr/>
          <a:lstStyle>
            <a:lvl1pPr>
              <a:defRPr/>
            </a:lvl1pPr>
          </a:lstStyle>
          <a:p>
            <a:fld id="{C8287AAF-9757-478A-A182-4850B3D0CB97}" type="slidenum">
              <a:rPr lang="ar-SA"/>
              <a:pPr/>
              <a:t>‹#›</a:t>
            </a:fld>
            <a:endParaRPr lang="de-DE"/>
          </a:p>
        </p:txBody>
      </p:sp>
    </p:spTree>
  </p:cSld>
  <p:clrMapOvr>
    <a:masterClrMapping/>
  </p:clrMapOvr>
  <p:transition>
    <p:wipe dir="u"/>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rgbClr val="33CCFF"/>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218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21860"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de-DE"/>
          </a:p>
        </p:txBody>
      </p:sp>
      <p:sp>
        <p:nvSpPr>
          <p:cNvPr id="1218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21862"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40175ED2-AE43-410F-9732-699898879F4D}" type="slidenum">
              <a:rPr lang="ar-SA"/>
              <a:pPr/>
              <a:t>‹#›</a:t>
            </a:fld>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ransition>
    <p:wipe dir="u"/>
    <p:sndAc>
      <p:stSnd>
        <p:snd r:embed="rId15" name="chimes.wav"/>
      </p:stSnd>
    </p:sndAc>
  </p:transition>
  <p:timing>
    <p:tnLst>
      <p:par>
        <p:cTn id="1" dur="indefinite" restart="never" nodeType="tmRoot"/>
      </p:par>
    </p:tnLst>
  </p:timing>
  <p:hf sldNum="0" hdr="0" dt="0"/>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TN"/>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gif"/></Relationships>
</file>

<file path=ppt/slides/_rels/slide2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624240"/>
          </a:xfrm>
        </p:spPr>
        <p:txBody>
          <a:bodyPr/>
          <a:lstStyle/>
          <a:p>
            <a:pPr algn="ctr">
              <a:buFontTx/>
              <a:buNone/>
            </a:pPr>
            <a:r>
              <a:rPr lang="ar-SA" sz="4400" b="1" dirty="0">
                <a:solidFill>
                  <a:srgbClr val="003366"/>
                </a:solidFill>
                <a:latin typeface="Andalus" pitchFamily="18" charset="-78"/>
                <a:cs typeface="Andalus" pitchFamily="18" charset="-78"/>
              </a:rPr>
              <a:t>المحاضرة </a:t>
            </a:r>
            <a:r>
              <a:rPr lang="ar-SA" sz="4400" b="1" dirty="0" smtClean="0">
                <a:solidFill>
                  <a:srgbClr val="003366"/>
                </a:solidFill>
                <a:latin typeface="Andalus" pitchFamily="18" charset="-78"/>
                <a:cs typeface="Andalus" pitchFamily="18" charset="-78"/>
              </a:rPr>
              <a:t>الثالثة</a:t>
            </a:r>
          </a:p>
          <a:p>
            <a:pPr algn="ctr">
              <a:buFontTx/>
              <a:buNone/>
            </a:pPr>
            <a:r>
              <a:rPr lang="ar-SA" sz="4400" b="1" dirty="0" smtClean="0">
                <a:solidFill>
                  <a:srgbClr val="003366"/>
                </a:solidFill>
                <a:latin typeface="Andalus" pitchFamily="18" charset="-78"/>
                <a:cs typeface="Andalus" pitchFamily="18" charset="-78"/>
              </a:rPr>
              <a:t>خصائص الثقافة الإسلامية</a:t>
            </a:r>
          </a:p>
          <a:p>
            <a:pPr algn="ctr">
              <a:buFontTx/>
              <a:buNone/>
            </a:pPr>
            <a:r>
              <a:rPr lang="ar-SA" sz="2400" b="1" u="sng" dirty="0" smtClean="0">
                <a:solidFill>
                  <a:srgbClr val="003366"/>
                </a:solidFill>
              </a:rPr>
              <a:t>وتتناول هذه المحاضرة:</a:t>
            </a:r>
          </a:p>
          <a:p>
            <a:pPr algn="ctr">
              <a:buFontTx/>
              <a:buNone/>
            </a:pPr>
            <a:r>
              <a:rPr lang="ar-SA" sz="2400" dirty="0" smtClean="0"/>
              <a:t>1- الربانية</a:t>
            </a:r>
          </a:p>
          <a:p>
            <a:pPr algn="ctr">
              <a:buFontTx/>
              <a:buNone/>
            </a:pPr>
            <a:r>
              <a:rPr lang="ar-SA" sz="2400" dirty="0" smtClean="0"/>
              <a:t>2- توافق الفطرة ويقبلها العقل</a:t>
            </a:r>
          </a:p>
          <a:p>
            <a:pPr algn="ctr">
              <a:buFontTx/>
              <a:buNone/>
            </a:pPr>
            <a:r>
              <a:rPr lang="ar-SA" sz="2400" dirty="0" smtClean="0"/>
              <a:t>3- الشمول والكمال</a:t>
            </a:r>
          </a:p>
          <a:p>
            <a:pPr algn="ctr">
              <a:buFontTx/>
              <a:buNone/>
            </a:pPr>
            <a:r>
              <a:rPr lang="ar-SA" sz="2400" dirty="0" smtClean="0"/>
              <a:t>4- التوازن والاعتدال والوسطية وعدم التطرف</a:t>
            </a:r>
          </a:p>
          <a:p>
            <a:pPr algn="ctr">
              <a:buFontTx/>
              <a:buNone/>
            </a:pPr>
            <a:r>
              <a:rPr lang="ar-SA" sz="2400" dirty="0" smtClean="0"/>
              <a:t>5- الثبات والتطور</a:t>
            </a:r>
          </a:p>
          <a:p>
            <a:pPr algn="ctr">
              <a:buFontTx/>
              <a:buNone/>
            </a:pPr>
            <a:r>
              <a:rPr lang="ar-SA" sz="2400" dirty="0" smtClean="0"/>
              <a:t>6- الواقعية</a:t>
            </a:r>
          </a:p>
          <a:p>
            <a:pPr algn="ctr">
              <a:buFontTx/>
              <a:buNone/>
            </a:pPr>
            <a:r>
              <a:rPr lang="ar-SA" sz="2400" dirty="0" smtClean="0"/>
              <a:t>7- الإيجابية</a:t>
            </a:r>
          </a:p>
          <a:p>
            <a:pPr algn="ctr">
              <a:buFontTx/>
              <a:buNone/>
            </a:pPr>
            <a:r>
              <a:rPr lang="ar-SA" sz="2400" dirty="0" smtClean="0"/>
              <a:t>8- الإنسانية والعالمية</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en-US" dirty="0" smtClean="0"/>
              <a:t>1</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91540715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4563">
                                            <p:txEl>
                                              <p:pRg st="8" end="8"/>
                                            </p:txEl>
                                          </p:spTgt>
                                        </p:tgtEl>
                                        <p:attrNameLst>
                                          <p:attrName>style.visibility</p:attrName>
                                        </p:attrNameLst>
                                      </p:cBhvr>
                                      <p:to>
                                        <p:strVal val="visible"/>
                                      </p:to>
                                    </p:set>
                                    <p:animEffect transition="in" filter="fade">
                                      <p:cBhvr>
                                        <p:cTn id="47" dur="2000"/>
                                        <p:tgtEl>
                                          <p:spTgt spid="19456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94563">
                                            <p:txEl>
                                              <p:pRg st="9" end="9"/>
                                            </p:txEl>
                                          </p:spTgt>
                                        </p:tgtEl>
                                        <p:attrNameLst>
                                          <p:attrName>style.visibility</p:attrName>
                                        </p:attrNameLst>
                                      </p:cBhvr>
                                      <p:to>
                                        <p:strVal val="visible"/>
                                      </p:to>
                                    </p:set>
                                    <p:animEffect transition="in" filter="fade">
                                      <p:cBhvr>
                                        <p:cTn id="52" dur="2000"/>
                                        <p:tgtEl>
                                          <p:spTgt spid="19456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94563">
                                            <p:txEl>
                                              <p:pRg st="10" end="10"/>
                                            </p:txEl>
                                          </p:spTgt>
                                        </p:tgtEl>
                                        <p:attrNameLst>
                                          <p:attrName>style.visibility</p:attrName>
                                        </p:attrNameLst>
                                      </p:cBhvr>
                                      <p:to>
                                        <p:strVal val="visible"/>
                                      </p:to>
                                    </p:set>
                                    <p:animEffect transition="in" filter="fade">
                                      <p:cBhvr>
                                        <p:cTn id="57" dur="2000"/>
                                        <p:tgtEl>
                                          <p:spTgt spid="19456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just">
              <a:buFontTx/>
              <a:buNone/>
            </a:pPr>
            <a:r>
              <a:rPr lang="ar-SA" sz="2400" b="1" u="sng" dirty="0" smtClean="0"/>
              <a:t>خصائص الثقافة الإسلامية</a:t>
            </a:r>
          </a:p>
          <a:p>
            <a:pPr algn="just">
              <a:buFontTx/>
              <a:buNone/>
            </a:pPr>
            <a:r>
              <a:rPr lang="ar-SA" sz="2400" b="1" dirty="0" smtClean="0"/>
              <a:t>	للثقافة الإسلامية خصائص مميّزة تميّزها عن غيرها من الثقافات. ويرجع ذلك أساسا إلى أنّها تستند إلى الإسلام في كلّ مكوناتها وأسسها وبُناها المختلفة. </a:t>
            </a:r>
          </a:p>
          <a:p>
            <a:pPr algn="just">
              <a:buFontTx/>
              <a:buNone/>
            </a:pPr>
            <a:r>
              <a:rPr lang="ar-SA" sz="2400" b="1" dirty="0" smtClean="0"/>
              <a:t>وأوّل هذه الخصائص هي</a:t>
            </a:r>
            <a:r>
              <a:rPr lang="ar-SA" sz="2400" b="1" dirty="0" smtClean="0"/>
              <a:t>:</a:t>
            </a:r>
            <a:endParaRPr lang="ar-SA" sz="2400" b="1" dirty="0" smtClean="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2</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r>
              <a:rPr lang="ar-SA" sz="2400" b="1" dirty="0"/>
              <a:t>1</a:t>
            </a:r>
            <a:r>
              <a:rPr lang="ar-SA" sz="2400" b="1" u="sng" dirty="0"/>
              <a:t>- الخاصية 1: الربانية:</a:t>
            </a:r>
          </a:p>
          <a:p>
            <a:pPr algn="just">
              <a:buFontTx/>
              <a:buNone/>
            </a:pPr>
            <a:r>
              <a:rPr lang="ar-SA" sz="2400" b="1" dirty="0"/>
              <a:t>	وهي أهم خصائص الثقافة الإسلامية. والربانية نسبة إلى الرب الحكيم سبحانه وتعالى. وقولنا إنّ الثقافة الإسلامية ثقافة ربانية يعني أنّها من عند الله سبحانه وتعالى.</a:t>
            </a:r>
          </a:p>
          <a:p>
            <a:pPr algn="just">
              <a:buFontTx/>
              <a:buNone/>
            </a:pPr>
            <a:r>
              <a:rPr lang="ar-SA" sz="2400" b="1" dirty="0"/>
              <a:t>	والثقافة الإسلامية نابعة من دين الله التام الكامل وذلك مصداق لقوله تعالى «اليوم أكملت لكم دينكم وأتممت عليكم نعمتي ورضيت لكم الإسلام دينا» (المائدة 3).</a:t>
            </a:r>
          </a:p>
          <a:p>
            <a:pPr algn="just">
              <a:buFontTx/>
              <a:buNone/>
            </a:pPr>
            <a:r>
              <a:rPr lang="ar-SA" sz="2400" b="1" u="sng" dirty="0" smtClean="0"/>
              <a:t>مجالات </a:t>
            </a:r>
            <a:r>
              <a:rPr lang="ar-SA" sz="2400" b="1" u="sng" dirty="0" smtClean="0"/>
              <a:t>الربانية</a:t>
            </a:r>
          </a:p>
          <a:p>
            <a:pPr algn="just">
              <a:buFontTx/>
              <a:buNone/>
            </a:pPr>
            <a:r>
              <a:rPr lang="ar-SA" sz="2400" dirty="0"/>
              <a:t>	</a:t>
            </a:r>
            <a:r>
              <a:rPr lang="ar-SA" sz="2400" dirty="0" smtClean="0"/>
              <a:t>وتتجلّلى ربانية الثقافة الإسلامية في ثلاثة مجالات أساسية:</a:t>
            </a:r>
          </a:p>
          <a:p>
            <a:pPr algn="just">
              <a:buFontTx/>
              <a:buNone/>
            </a:pPr>
            <a:r>
              <a:rPr lang="ar-SA" sz="2400" dirty="0" smtClean="0"/>
              <a:t>1- ربانية المصدر</a:t>
            </a:r>
          </a:p>
          <a:p>
            <a:pPr algn="just">
              <a:buFontTx/>
              <a:buNone/>
            </a:pPr>
            <a:r>
              <a:rPr lang="ar-SA" sz="2400" dirty="0" smtClean="0"/>
              <a:t>2- ربانية الحقائق والتصورات</a:t>
            </a:r>
          </a:p>
          <a:p>
            <a:pPr algn="just">
              <a:buFontTx/>
              <a:buNone/>
            </a:pPr>
            <a:r>
              <a:rPr lang="ar-SA" sz="2400" dirty="0" smtClean="0"/>
              <a:t>3- ربانية النتائج والثمرات</a:t>
            </a:r>
          </a:p>
          <a:p>
            <a:pPr algn="just">
              <a:buFontTx/>
              <a:buNone/>
            </a:pP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3</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4525963"/>
          </a:xfrm>
        </p:spPr>
        <p:txBody>
          <a:bodyPr/>
          <a:lstStyle/>
          <a:p>
            <a:pPr algn="just">
              <a:buFontTx/>
              <a:buNone/>
            </a:pPr>
            <a:r>
              <a:rPr lang="ar-SA" sz="2400" b="1" u="sng" dirty="0"/>
              <a:t>مزايا الثقافة الإسلامية الربانية</a:t>
            </a:r>
          </a:p>
          <a:p>
            <a:pPr algn="just">
              <a:buFontTx/>
              <a:buNone/>
            </a:pPr>
            <a:r>
              <a:rPr lang="ar-SA" sz="2400" dirty="0"/>
              <a:t>	نتجت عن ربانية الثقافة الإسلامية مزايا عديدة نذكر منها ستّ مزايا:</a:t>
            </a:r>
          </a:p>
          <a:p>
            <a:pPr algn="just">
              <a:buFontTx/>
              <a:buNone/>
            </a:pPr>
            <a:r>
              <a:rPr lang="ar-SA" sz="2400" dirty="0"/>
              <a:t>1- سمو مبادئها وعظمة قيمها</a:t>
            </a:r>
          </a:p>
          <a:p>
            <a:pPr algn="just">
              <a:buFontTx/>
              <a:buNone/>
            </a:pPr>
            <a:r>
              <a:rPr lang="ar-SA" sz="2400" dirty="0"/>
              <a:t>2- سلامتها من النقص والخطأ</a:t>
            </a:r>
          </a:p>
          <a:p>
            <a:pPr algn="just">
              <a:buFontTx/>
              <a:buNone/>
            </a:pPr>
            <a:r>
              <a:rPr lang="ar-SA" sz="2400" dirty="0"/>
              <a:t>3- نوافقها مع العلم الصحيح</a:t>
            </a:r>
          </a:p>
          <a:p>
            <a:pPr algn="just">
              <a:buFontTx/>
              <a:buNone/>
            </a:pPr>
            <a:r>
              <a:rPr lang="ar-SA" sz="2400" dirty="0"/>
              <a:t>4- خلوّها من التناقض والتعارض</a:t>
            </a:r>
          </a:p>
          <a:p>
            <a:pPr algn="just">
              <a:buFontTx/>
              <a:buNone/>
            </a:pPr>
            <a:r>
              <a:rPr lang="ar-SA" sz="2400" dirty="0" smtClean="0"/>
              <a:t>5- </a:t>
            </a:r>
            <a:r>
              <a:rPr lang="ar-SA" sz="2400" dirty="0" smtClean="0"/>
              <a:t>يسرها ووضوحها</a:t>
            </a:r>
          </a:p>
          <a:p>
            <a:pPr algn="just">
              <a:buFontTx/>
              <a:buNone/>
            </a:pPr>
            <a:r>
              <a:rPr lang="ar-SA" sz="2400" dirty="0" smtClean="0"/>
              <a:t>6- انسجامها مع الفطرة الإنسانية</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4</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428736"/>
            <a:ext cx="8435975" cy="5240624"/>
          </a:xfrm>
        </p:spPr>
        <p:txBody>
          <a:bodyPr/>
          <a:lstStyle/>
          <a:p>
            <a:pPr algn="ctr">
              <a:buFontTx/>
              <a:buNone/>
            </a:pPr>
            <a:r>
              <a:rPr lang="ar-SA" sz="2400" b="1" u="sng" dirty="0"/>
              <a:t>الخاصية 2: تُوافق الفطرة ويقبلها العقل</a:t>
            </a:r>
          </a:p>
          <a:p>
            <a:pPr algn="just">
              <a:buFontTx/>
              <a:buNone/>
            </a:pPr>
            <a:r>
              <a:rPr lang="ar-SA" sz="2400" dirty="0" smtClean="0"/>
              <a:t>	الفطرة تعني ما خلق الله سبحانه وتعالى الإنسان عليه من خصائص وطباع تيسّر له حياته في هذا الكون حتى يكون بحقّ خليفة الله في الأرض. وقد جاءت الشريعة الإسلامية والثقافة الإسلامية موافقة لهذه الفطرة بشكل كامل. قال تعالى </a:t>
            </a:r>
          </a:p>
          <a:p>
            <a:pPr algn="just">
              <a:buFontTx/>
              <a:buNone/>
            </a:pPr>
            <a:r>
              <a:rPr lang="ar-SA" sz="2400" dirty="0" smtClean="0"/>
              <a:t>« فأقم وجهك للدين حنيفا فطرت الله التي فطر الناس عليها لا تبديل لخلق الله ذلك الدين القيّم ولكنّ أكثر الناس لا يعلمون».</a:t>
            </a:r>
          </a:p>
          <a:p>
            <a:pPr algn="just">
              <a:buFontTx/>
              <a:buNone/>
            </a:pPr>
            <a:r>
              <a:rPr lang="ar-SA" sz="2400" dirty="0"/>
              <a:t>	</a:t>
            </a:r>
            <a:r>
              <a:rPr lang="ar-SA" sz="2400" dirty="0" smtClean="0"/>
              <a:t>وقال صلى الله عليه وسلم «كل مولود يولد على الفطرة فأبواه يهودانه أو ينصرانه أو يمجسانه».</a:t>
            </a:r>
          </a:p>
          <a:p>
            <a:pPr algn="just">
              <a:buFontTx/>
              <a:buNone/>
            </a:pPr>
            <a:r>
              <a:rPr lang="ar-SA" sz="2400" dirty="0"/>
              <a:t>	</a:t>
            </a:r>
            <a:r>
              <a:rPr lang="ar-SA" sz="2400" dirty="0" smtClean="0"/>
              <a:t>ولازالت الثقافة الإسلامية الصحيحة على أصولها تقاوم الثقافات التي تعارض الفطرة البشرية كالرأسمالية والاشتراكية. ويتجلى ذلك في تقدير الثقافة الإسلامية للعقل واعتماده دليلا من أدلتها الأساسية.  </a:t>
            </a:r>
            <a:endParaRPr lang="ar-SA" sz="2400" dirty="0"/>
          </a:p>
          <a:p>
            <a:pPr algn="just">
              <a:buFontTx/>
              <a:buNone/>
            </a:pPr>
            <a:endParaRPr lang="de-DE" sz="2400" b="1"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5</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63">
                                            <p:txEl>
                                              <p:pRg st="3" end="3"/>
                                            </p:txEl>
                                          </p:spTgt>
                                        </p:tgtEl>
                                        <p:attrNameLst>
                                          <p:attrName>style.visibility</p:attrName>
                                        </p:attrNameLst>
                                      </p:cBhvr>
                                      <p:to>
                                        <p:strVal val="visible"/>
                                      </p:to>
                                    </p:set>
                                    <p:anim calcmode="lin" valueType="num">
                                      <p:cBhvr additive="base">
                                        <p:cTn id="25"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63">
                                            <p:txEl>
                                              <p:pRg st="4" end="4"/>
                                            </p:txEl>
                                          </p:spTgt>
                                        </p:tgtEl>
                                        <p:attrNameLst>
                                          <p:attrName>style.visibility</p:attrName>
                                        </p:attrNameLst>
                                      </p:cBhvr>
                                      <p:to>
                                        <p:strVal val="visible"/>
                                      </p:to>
                                    </p:set>
                                    <p:anim calcmode="lin" valueType="num">
                                      <p:cBhvr additive="base">
                                        <p:cTn id="31" dur="5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6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428736"/>
            <a:ext cx="8435975" cy="5312632"/>
          </a:xfrm>
        </p:spPr>
        <p:txBody>
          <a:bodyPr/>
          <a:lstStyle/>
          <a:p>
            <a:pPr algn="just">
              <a:buFontTx/>
              <a:buNone/>
            </a:pPr>
            <a:r>
              <a:rPr lang="ar-SA" sz="2400" dirty="0"/>
              <a:t>	</a:t>
            </a:r>
            <a:r>
              <a:rPr lang="ar-SA" sz="2400" dirty="0" smtClean="0"/>
              <a:t>ومن ثمرات هذه الخاصية</a:t>
            </a:r>
          </a:p>
          <a:p>
            <a:pPr algn="just">
              <a:buFontTx/>
              <a:buNone/>
            </a:pPr>
            <a:r>
              <a:rPr lang="ar-SA" sz="2400" dirty="0"/>
              <a:t>	</a:t>
            </a:r>
            <a:r>
              <a:rPr lang="ar-SA" sz="2400" dirty="0" smtClean="0"/>
              <a:t>1- تقدير الفطرة الإنسانية ورعايتها</a:t>
            </a:r>
          </a:p>
          <a:p>
            <a:pPr algn="just">
              <a:buFontTx/>
              <a:buNone/>
            </a:pPr>
            <a:r>
              <a:rPr lang="ar-SA" sz="2400" dirty="0"/>
              <a:t>	</a:t>
            </a:r>
            <a:r>
              <a:rPr lang="ar-SA" sz="2400" dirty="0" smtClean="0"/>
              <a:t>2- تقدير العقل وتشجيع التفكير.</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6</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340768"/>
            <a:ext cx="8435975" cy="5400600"/>
          </a:xfrm>
        </p:spPr>
        <p:txBody>
          <a:bodyPr/>
          <a:lstStyle/>
          <a:p>
            <a:pPr algn="ctr">
              <a:buFontTx/>
              <a:buNone/>
            </a:pPr>
            <a:r>
              <a:rPr lang="ar-SA" sz="2400" b="1" u="sng" dirty="0" smtClean="0"/>
              <a:t>الخاصية 3: الشمول والكمال</a:t>
            </a:r>
          </a:p>
          <a:p>
            <a:pPr algn="just">
              <a:buFontTx/>
              <a:buNone/>
            </a:pPr>
            <a:r>
              <a:rPr lang="ar-SA" sz="2400" dirty="0" smtClean="0"/>
              <a:t>	بما أنّ الثقافة الإسلامية ربّانية من عند الله سبحانه وتعالى فمن المنطقيّ أن تكون شاملة كاملة.</a:t>
            </a:r>
          </a:p>
          <a:p>
            <a:pPr algn="just">
              <a:buFontTx/>
              <a:buNone/>
            </a:pPr>
            <a:r>
              <a:rPr lang="ar-SA" sz="2400" dirty="0"/>
              <a:t>	</a:t>
            </a:r>
            <a:r>
              <a:rPr lang="ar-SA" sz="2400" dirty="0" smtClean="0"/>
              <a:t>ومعنى الشمول في الثقافة الإسلامية: أنّها تستوعب كلّ جوانب الحياة وتدخل في كلّ مجالاتها.</a:t>
            </a:r>
          </a:p>
          <a:p>
            <a:pPr algn="just">
              <a:buFontTx/>
              <a:buNone/>
            </a:pPr>
            <a:r>
              <a:rPr lang="ar-SA" sz="2400" dirty="0"/>
              <a:t>	</a:t>
            </a:r>
            <a:r>
              <a:rPr lang="ar-SA" sz="2400" dirty="0" smtClean="0"/>
              <a:t>ومعنى الكمال في الثقافة الإسلامية: أنّها تامة ولا نقص فيها ولا عجز في حقائقها ومبادئها.</a:t>
            </a:r>
          </a:p>
          <a:p>
            <a:pPr algn="just">
              <a:buFontTx/>
              <a:buNone/>
            </a:pPr>
            <a:r>
              <a:rPr lang="ar-SA" sz="2400" dirty="0"/>
              <a:t>	</a:t>
            </a:r>
            <a:r>
              <a:rPr lang="ar-SA" sz="2400" dirty="0" smtClean="0"/>
              <a:t>وتنبع هذه الخاصية من كون الإسلام دينا شاملا ونظاما كاملا جاء لينظم حياة الناس جميعا. فهو دين ودولة وعقيدة وعبادة وشريعة وقانون. ولم يترك الإسلام جانبا من جوانب الحياة البشرية إلّا ونظمه أحسن تنظيم ورتّبه أحسن ترتيب. </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7</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428736"/>
            <a:ext cx="8435975" cy="5240624"/>
          </a:xfrm>
        </p:spPr>
        <p:txBody>
          <a:bodyPr/>
          <a:lstStyle/>
          <a:p>
            <a:pPr algn="just">
              <a:buFontTx/>
              <a:buNone/>
            </a:pPr>
            <a:r>
              <a:rPr lang="ar-SA" sz="2400" b="1" u="sng" dirty="0" smtClean="0"/>
              <a:t>مظاهر الشمول في الثقافة الإسلامية</a:t>
            </a:r>
          </a:p>
          <a:p>
            <a:pPr algn="just">
              <a:buFontTx/>
              <a:buNone/>
            </a:pPr>
            <a:r>
              <a:rPr lang="ar-SA" sz="2400" dirty="0" smtClean="0"/>
              <a:t>	مظاهر الشمول في الثقافة الإسلامية كثيرة نذكر منها خمسة مظاهر:</a:t>
            </a:r>
          </a:p>
          <a:p>
            <a:pPr algn="just">
              <a:buFontTx/>
              <a:buNone/>
            </a:pPr>
            <a:r>
              <a:rPr lang="ar-SA" sz="2400" b="1" dirty="0" smtClean="0"/>
              <a:t>1- توحيد الألوهية</a:t>
            </a:r>
          </a:p>
          <a:p>
            <a:pPr algn="just">
              <a:buFontTx/>
              <a:buNone/>
            </a:pPr>
            <a:r>
              <a:rPr lang="ar-SA" sz="2400" b="1" dirty="0" smtClean="0"/>
              <a:t>2- عبودية كل مخلوق لله</a:t>
            </a:r>
          </a:p>
          <a:p>
            <a:pPr algn="just">
              <a:buFontTx/>
              <a:buNone/>
            </a:pPr>
            <a:r>
              <a:rPr lang="ar-SA" sz="2400" b="1" dirty="0" smtClean="0"/>
              <a:t>3- شمول النظرة للإنسان</a:t>
            </a:r>
          </a:p>
          <a:p>
            <a:pPr algn="just">
              <a:buFontTx/>
              <a:buNone/>
            </a:pPr>
            <a:r>
              <a:rPr lang="ar-SA" sz="2400" b="1" dirty="0" smtClean="0"/>
              <a:t>4- الشمول في تحديد هدف الإنسان ووسيلته إليه</a:t>
            </a:r>
          </a:p>
          <a:p>
            <a:pPr algn="just">
              <a:buFontTx/>
              <a:buNone/>
            </a:pPr>
            <a:r>
              <a:rPr lang="ar-SA" sz="2400" b="1" dirty="0" smtClean="0"/>
              <a:t>5- الشمول في النظرة إلى الدنيا والآخرة</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8</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04485" y="1131372"/>
            <a:ext cx="8435975" cy="5609996"/>
          </a:xfrm>
        </p:spPr>
        <p:txBody>
          <a:bodyPr/>
          <a:lstStyle/>
          <a:p>
            <a:pPr algn="ctr">
              <a:buFontTx/>
              <a:buNone/>
            </a:pPr>
            <a:r>
              <a:rPr lang="ar-SA" sz="2400" b="1" u="sng" dirty="0" smtClean="0"/>
              <a:t>الخاصية 4: التوازن والاعتدال والوسطية وعدم التطرف</a:t>
            </a:r>
          </a:p>
          <a:p>
            <a:pPr algn="just">
              <a:buFontTx/>
              <a:buNone/>
            </a:pPr>
            <a:r>
              <a:rPr lang="ar-SA" sz="2400" dirty="0" smtClean="0"/>
              <a:t>	تنبع هذه الخاصيّة من خاصيّة مركزيّة تميّز الإسلام عن باقي الأديان وهو أنّه دين توسّط واعتدال، وتجعل الأمّة الإسلاميّة «أمّة وسط» وتجعل الثّقافة الإسلاميّة نتيجة لذلك ثقافة توازن واعتدال ووسطيّة. فما معنى هذه المصطلحات؟</a:t>
            </a:r>
          </a:p>
          <a:p>
            <a:pPr algn="just">
              <a:buFontTx/>
              <a:buNone/>
            </a:pPr>
            <a:r>
              <a:rPr lang="ar-SA" sz="2400" b="1" dirty="0" smtClean="0"/>
              <a:t>التوازن: </a:t>
            </a:r>
            <a:r>
              <a:rPr lang="ar-SA" sz="2400" dirty="0" smtClean="0"/>
              <a:t>تستند هذه الخاصيّة من إلى مفهوم قرآني تجسّد في قوله تعالى «</a:t>
            </a:r>
            <a:r>
              <a:rPr lang="ar-SA" sz="2400" b="1" dirty="0" smtClean="0"/>
              <a:t>والسماء رفعها ووضع الميزان ألّا تطغوا في الميزان وأقيموا الوزن بالقسط ولا تُخسروا الميزان</a:t>
            </a:r>
            <a:r>
              <a:rPr lang="ar-SA" sz="2400" dirty="0" smtClean="0"/>
              <a:t>» </a:t>
            </a:r>
          </a:p>
          <a:p>
            <a:pPr algn="just">
              <a:buFontTx/>
              <a:buNone/>
            </a:pPr>
            <a:r>
              <a:rPr lang="ar-SA" sz="2400" b="1" dirty="0"/>
              <a:t>	</a:t>
            </a:r>
            <a:r>
              <a:rPr lang="ar-SA" sz="2400" dirty="0" smtClean="0"/>
              <a:t>ومعنى توازن الثاقفة الإسلاميّة أنّها تنسق بين الجوانب المختلفة في حياة البشرية بدون إفراط أو تفريط.</a:t>
            </a:r>
          </a:p>
          <a:p>
            <a:pPr algn="just">
              <a:buFontTx/>
              <a:buNone/>
            </a:pPr>
            <a:r>
              <a:rPr lang="ar-SA" sz="2400" b="1" dirty="0" smtClean="0"/>
              <a:t>الاعتدال: </a:t>
            </a:r>
            <a:r>
              <a:rPr lang="ar-SA" sz="2400" dirty="0" smtClean="0"/>
              <a:t>وهو الاستواء أي إعطاء كلّ ذي حقّ حقّه. والمساواة بين الأجزاء المختلفة.</a:t>
            </a:r>
          </a:p>
          <a:p>
            <a:pPr algn="just">
              <a:buFontTx/>
              <a:buNone/>
            </a:pPr>
            <a:r>
              <a:rPr lang="ar-SA" sz="2400" b="1" dirty="0"/>
              <a:t>	</a:t>
            </a:r>
            <a:r>
              <a:rPr lang="ar-SA" sz="2400" dirty="0" smtClean="0"/>
              <a:t>ومعنى اعتدال الثقافة الإسلاميّة أي أنها </a:t>
            </a:r>
            <a:r>
              <a:rPr lang="ar-SA" sz="2400" b="1" dirty="0" smtClean="0"/>
              <a:t>منصفة في تقديرها عادلة في توزيعها محقّة في حكمها. </a:t>
            </a:r>
            <a:r>
              <a:rPr lang="ar-SA" sz="2400" dirty="0" smtClean="0"/>
              <a:t>وقد أمر الله تعالى بالعدل والاعتدال فقال «</a:t>
            </a:r>
            <a:r>
              <a:rPr lang="ar-SA" sz="2400" b="1" dirty="0" smtClean="0"/>
              <a:t>يا أيّها الذين آمنوا كونوا قوّامين بالقسط شهداء لله ولو على أنفسكم أو الوالدين أو الأقربين».</a:t>
            </a:r>
            <a:endParaRPr lang="ar-SA" sz="2400" b="1" dirty="0" smtClean="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9</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2400" b="1" dirty="0" smtClean="0"/>
              <a:t>معنى الوسطية: </a:t>
            </a:r>
            <a:r>
              <a:rPr lang="ar-SA" sz="2400" dirty="0" smtClean="0"/>
              <a:t>الوسط هو ما يتوسّط بين الأشياء فلا يميل إلى جانب على حساب الآخر كأن يُغرق في الدنيا على حساب الآخرة أو في الآخرة على حساب الدنيا. </a:t>
            </a:r>
          </a:p>
          <a:p>
            <a:pPr algn="just">
              <a:buFontTx/>
              <a:buNone/>
            </a:pPr>
            <a:r>
              <a:rPr lang="ar-SA" sz="2400" b="1" dirty="0"/>
              <a:t>	</a:t>
            </a:r>
            <a:r>
              <a:rPr lang="ar-SA" sz="2400" dirty="0" smtClean="0"/>
              <a:t>فالثقافة الإسلامية وسطيّة تحسن التوازن والتنسيق وتجيد التوزيع الدقيق وتساوي بين الأشياء المتساوية ولا تغالي في النظرة إلى الأشياء أو الأشخاص أو القضايا.</a:t>
            </a:r>
          </a:p>
          <a:p>
            <a:pPr algn="just">
              <a:buFontTx/>
              <a:buNone/>
            </a:pPr>
            <a:r>
              <a:rPr lang="ar-SA" sz="2400" dirty="0"/>
              <a:t>	</a:t>
            </a:r>
            <a:r>
              <a:rPr lang="ar-SA" sz="2400" dirty="0" smtClean="0"/>
              <a:t>قال تعالى «</a:t>
            </a:r>
            <a:r>
              <a:rPr lang="ar-SA" sz="2400" b="1" dirty="0" smtClean="0"/>
              <a:t>وكذلك جعلناكم أمّة وسطا لتكونوا شهداء على الناس ويكون الرسول عليكم شهيدا».</a:t>
            </a:r>
          </a:p>
          <a:p>
            <a:pPr algn="just">
              <a:buFontTx/>
              <a:buNone/>
            </a:pPr>
            <a:r>
              <a:rPr lang="ar-SA" sz="2400" b="1" dirty="0" smtClean="0"/>
              <a:t>معنى التطرّف: </a:t>
            </a:r>
            <a:r>
              <a:rPr lang="ar-SA" sz="2400" dirty="0" smtClean="0"/>
              <a:t>مأخوذ من الطرف. وطرف الشيء حدّه وحافّته ونهايته وآخره. </a:t>
            </a:r>
            <a:r>
              <a:rPr lang="ar-SA" sz="2400" b="1" dirty="0" smtClean="0"/>
              <a:t>والتّطرّف مذموم لأنّه يعني الغلوّ والمبالغة في النّظر إلى الأشياء والأشخاص. ولذلك فهو نقيض لمفهوم الوسطيّة وفيه مخالفة شرعيّة للنّص.</a:t>
            </a:r>
          </a:p>
          <a:p>
            <a:pPr algn="just">
              <a:buFontTx/>
              <a:buNone/>
            </a:pPr>
            <a:r>
              <a:rPr lang="ar-SA" sz="2400" b="1" dirty="0"/>
              <a:t>	</a:t>
            </a:r>
            <a:r>
              <a:rPr lang="ar-SA" sz="2400" b="1" dirty="0" smtClean="0"/>
              <a:t>والمسلم الملتزم بالثقافة الإسلاميّة متوازن معتدل وسطيّ وليس متطرّفا أو متشدّدا أو مغاليا أو متعصّبا.</a:t>
            </a:r>
            <a:endParaRPr lang="ar-SA" sz="2400" dirty="0" smtClean="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10</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2400" b="1" u="sng" dirty="0" smtClean="0"/>
              <a:t>أهم مظاهر التوازن في الثقافة الإسلاميّة:</a:t>
            </a:r>
          </a:p>
          <a:p>
            <a:pPr marL="0" indent="0" algn="just">
              <a:buNone/>
            </a:pPr>
            <a:r>
              <a:rPr lang="ar-SA" sz="2400" dirty="0" smtClean="0"/>
              <a:t>1- التوازن بين عالم الغيب وعالم الشهادة</a:t>
            </a:r>
          </a:p>
          <a:p>
            <a:pPr marL="0" indent="0" algn="just">
              <a:buNone/>
            </a:pPr>
            <a:r>
              <a:rPr lang="ar-SA" sz="2400" dirty="0" smtClean="0"/>
              <a:t>2- التوازن بين صلته بالكون وفاعليته فيه</a:t>
            </a:r>
          </a:p>
          <a:p>
            <a:pPr marL="0" indent="0" algn="just">
              <a:buNone/>
            </a:pPr>
            <a:r>
              <a:rPr lang="ar-SA" sz="2400" dirty="0" smtClean="0"/>
              <a:t>3- التوازن بين العبادة والعمل</a:t>
            </a:r>
          </a:p>
          <a:p>
            <a:pPr marL="0" indent="0" algn="just">
              <a:buNone/>
            </a:pPr>
            <a:r>
              <a:rPr lang="ar-SA" sz="2400" dirty="0" smtClean="0"/>
              <a:t>4- التوازن بين الفرد والجماعة</a:t>
            </a:r>
          </a:p>
          <a:p>
            <a:pPr marL="0" indent="0" algn="just">
              <a:buNone/>
            </a:pPr>
            <a:r>
              <a:rPr lang="ar-SA" sz="2400" dirty="0" smtClean="0"/>
              <a:t>5- التوازن بين الحقوق والواجبات.</a:t>
            </a:r>
            <a:endParaRPr lang="ar-SA" sz="2400" dirty="0" smtClean="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11</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416581627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ctr">
              <a:buNone/>
            </a:pPr>
            <a:r>
              <a:rPr lang="ar-SA" sz="2400" b="1" u="sng" dirty="0" smtClean="0"/>
              <a:t>الخاصية 5: التطور والثبات</a:t>
            </a:r>
          </a:p>
          <a:p>
            <a:pPr marL="0" indent="0" algn="just">
              <a:buNone/>
            </a:pPr>
            <a:r>
              <a:rPr lang="ar-SA" sz="2400" dirty="0"/>
              <a:t>	</a:t>
            </a:r>
            <a:r>
              <a:rPr lang="ar-SA" sz="2400" dirty="0" smtClean="0"/>
              <a:t>الثقافة الإسلاميّة ليست ثقافة ثابتة متحجّرة وليست أيضا ثقافة ظرفيّة متغيّرة عبر الزمان والمكان بل هي توازي بين الثبات والتطوّر. فيها عناصر ثابتة لا تتغيّر لأنّها عناصر قرآنيّة وفيها عناصر أخرى تتطوّر من فترة إلى أخرى لأنّها عناصر اجتهاديّة: تقوم على الاجتهاد.</a:t>
            </a:r>
          </a:p>
          <a:p>
            <a:pPr marL="0" indent="0" algn="just">
              <a:buNone/>
            </a:pPr>
            <a:r>
              <a:rPr lang="ar-SA" sz="2400" dirty="0"/>
              <a:t> </a:t>
            </a:r>
            <a:r>
              <a:rPr lang="ar-SA" sz="2400" dirty="0" smtClean="0"/>
              <a:t>والثبات في الحقائق والقيم الثابتة في الثقافة الإسلاميّة ضروري لأنّ التطوّر المنفلت دمار وتخريب للحياة.</a:t>
            </a:r>
          </a:p>
          <a:p>
            <a:pPr marL="0" indent="0" algn="just">
              <a:buNone/>
            </a:pPr>
            <a:r>
              <a:rPr lang="ar-SA" sz="2400" dirty="0" smtClean="0"/>
              <a:t>ولكنّ هذا الثبات لا يعني الجمود أو التخلف أو الرجعية أو محاربة كل جديد ضروري نافع في الأمور المباحة شرعا.</a:t>
            </a:r>
          </a:p>
          <a:p>
            <a:pPr marL="0" indent="0" algn="just">
              <a:buNone/>
            </a:pPr>
            <a:r>
              <a:rPr lang="ar-SA" sz="2400" dirty="0" smtClean="0"/>
              <a:t>فالحركة في حياة المسلمين مستمرة ولكنها حركة منضبطة تتم داخل إطار ثابت والثبات لا يعني الجمود أو التخلف أما التطور فإنه لا يعني الانفلات الكامل.</a:t>
            </a:r>
            <a:endParaRPr lang="ar-SA" sz="2400" dirty="0" smtClean="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12</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2919722950"/>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2400" dirty="0" smtClean="0"/>
              <a:t>	ومن أهم ثمار الثبات في حياة المسلمين:</a:t>
            </a:r>
          </a:p>
          <a:p>
            <a:pPr marL="0" indent="0" algn="just">
              <a:buNone/>
            </a:pPr>
            <a:r>
              <a:rPr lang="ar-SA" sz="2400" dirty="0" smtClean="0"/>
              <a:t>1- الثبات يحافظ على حقائق الدين وقيمه</a:t>
            </a:r>
          </a:p>
          <a:p>
            <a:pPr marL="0" indent="0" algn="just">
              <a:buNone/>
            </a:pPr>
            <a:r>
              <a:rPr lang="ar-SA" sz="2400" dirty="0" smtClean="0"/>
              <a:t>2- الثبات يحصن الأمة من أعدائها</a:t>
            </a:r>
          </a:p>
          <a:p>
            <a:pPr marL="0" indent="0" algn="just">
              <a:buNone/>
            </a:pPr>
            <a:r>
              <a:rPr lang="ar-SA" sz="2400" dirty="0" smtClean="0"/>
              <a:t>3- الثبات يضمن الميزان الذي يتحاكم إليه المسلمون</a:t>
            </a:r>
          </a:p>
          <a:p>
            <a:pPr marL="0" indent="0" algn="just">
              <a:buNone/>
            </a:pPr>
            <a:r>
              <a:rPr lang="ar-SA" sz="2400" dirty="0" smtClean="0"/>
              <a:t>4- الثبات يحفظ للأمة هويتها وشخصيتها</a:t>
            </a:r>
            <a:endParaRPr lang="ar-SA" sz="2400" dirty="0" smtClean="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13</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2919722950"/>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ctr">
              <a:buNone/>
            </a:pPr>
            <a:r>
              <a:rPr lang="ar-SA" sz="2400" b="1" u="sng" dirty="0" smtClean="0"/>
              <a:t>الخاصية 6: الواقعية</a:t>
            </a:r>
          </a:p>
          <a:p>
            <a:pPr marL="0" indent="0" algn="just">
              <a:buNone/>
            </a:pPr>
            <a:r>
              <a:rPr lang="ar-SA" sz="2400" dirty="0" smtClean="0"/>
              <a:t>تعني الواقعية </a:t>
            </a:r>
            <a:r>
              <a:rPr lang="ar-SA" sz="2400" b="1" dirty="0" smtClean="0"/>
              <a:t>تعامل الثقافة الإسلامية مع الحقائق الموضوعية الواقعة ذات الوجود الحقيقي اليقيني والأثر الواقعي الإيجابي في حياة البشر.</a:t>
            </a:r>
          </a:p>
          <a:p>
            <a:pPr marL="0" indent="0" algn="just">
              <a:buNone/>
            </a:pPr>
            <a:r>
              <a:rPr lang="ar-SA" sz="2400" dirty="0" smtClean="0"/>
              <a:t>وهناك فهمان خاطئان لمعنى الواقعية ننبه إليهما وهما:</a:t>
            </a:r>
          </a:p>
          <a:p>
            <a:pPr marL="0" indent="0" algn="just">
              <a:buNone/>
            </a:pPr>
            <a:r>
              <a:rPr lang="ar-SA" sz="2400" dirty="0" smtClean="0"/>
              <a:t>1- اعتبار الإسلام دينا مثاليا خياليا غير واقعي</a:t>
            </a:r>
          </a:p>
          <a:p>
            <a:pPr marL="0" indent="0" algn="just">
              <a:buNone/>
            </a:pPr>
            <a:r>
              <a:rPr lang="ar-SA" sz="2400" dirty="0" smtClean="0"/>
              <a:t>2- الإسلام دين واقعي يرضى بالواقع كما هو</a:t>
            </a:r>
          </a:p>
          <a:p>
            <a:pPr marL="0" indent="0" algn="just">
              <a:buNone/>
            </a:pPr>
            <a:r>
              <a:rPr lang="ar-SA" sz="2400" dirty="0" smtClean="0"/>
              <a:t>وتتجلى واقعية الإسلام في مجالين بارزين:</a:t>
            </a:r>
          </a:p>
          <a:p>
            <a:pPr marL="0" indent="0" algn="just">
              <a:buNone/>
            </a:pPr>
            <a:r>
              <a:rPr lang="ar-SA" sz="2400" dirty="0" smtClean="0"/>
              <a:t>1- واقعية الحقائق الموضوعية الموجودة</a:t>
            </a:r>
          </a:p>
          <a:p>
            <a:pPr marL="0" indent="0" algn="just">
              <a:buNone/>
            </a:pPr>
            <a:r>
              <a:rPr lang="ar-SA" sz="2400" dirty="0" smtClean="0"/>
              <a:t>2- واقعية المنهج الإسلامي المنشود</a:t>
            </a:r>
          </a:p>
          <a:p>
            <a:pPr marL="0" indent="0" algn="just">
              <a:buNone/>
            </a:pPr>
            <a:r>
              <a:rPr lang="ar-SA" sz="2400" dirty="0" smtClean="0"/>
              <a:t>وتبدو الواقعية في ثلاثة أمور أساسية هي</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14</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2919722950"/>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4563">
                                            <p:txEl>
                                              <p:pRg st="8" end="8"/>
                                            </p:txEl>
                                          </p:spTgt>
                                        </p:tgtEl>
                                        <p:attrNameLst>
                                          <p:attrName>style.visibility</p:attrName>
                                        </p:attrNameLst>
                                      </p:cBhvr>
                                      <p:to>
                                        <p:strVal val="visible"/>
                                      </p:to>
                                    </p:set>
                                    <p:animEffect transition="in" filter="fade">
                                      <p:cBhvr>
                                        <p:cTn id="47" dur="2000"/>
                                        <p:tgtEl>
                                          <p:spTgt spid="1945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2400" dirty="0"/>
              <a:t>وتبدو الواقعية في ثلاثة أمور أساسية </a:t>
            </a:r>
            <a:r>
              <a:rPr lang="ar-SA" sz="2400" dirty="0" smtClean="0"/>
              <a:t>هي</a:t>
            </a:r>
          </a:p>
          <a:p>
            <a:pPr marL="0" indent="0" algn="just">
              <a:buNone/>
            </a:pPr>
            <a:r>
              <a:rPr lang="ar-SA" sz="2400" dirty="0" smtClean="0"/>
              <a:t>1- واقعية التكاليف الفردية</a:t>
            </a:r>
          </a:p>
          <a:p>
            <a:pPr marL="0" indent="0" algn="just">
              <a:buNone/>
            </a:pPr>
            <a:r>
              <a:rPr lang="ar-SA" sz="2400" dirty="0" smtClean="0"/>
              <a:t>2- واقعية الأحكام والتشريعات</a:t>
            </a:r>
          </a:p>
          <a:p>
            <a:pPr marL="0" indent="0" algn="just">
              <a:buNone/>
            </a:pPr>
            <a:r>
              <a:rPr lang="ar-SA" sz="2400" dirty="0" smtClean="0"/>
              <a:t>3- واقعية الجزاء</a:t>
            </a:r>
          </a:p>
          <a:p>
            <a:pPr marL="0" indent="0" algn="just">
              <a:buNone/>
            </a:pPr>
            <a:r>
              <a:rPr lang="ar-SA" sz="2400" dirty="0" smtClean="0"/>
              <a:t>ولهذه الواقعية إذا فُهمت فهما صحيحا، آثار كثيرة نذكر منها:</a:t>
            </a:r>
          </a:p>
          <a:p>
            <a:pPr marL="0" indent="0" algn="just">
              <a:buNone/>
            </a:pPr>
            <a:r>
              <a:rPr lang="ar-SA" sz="2400" dirty="0" smtClean="0"/>
              <a:t>1- تفاعل المسلم مع التكاليف الشرعية</a:t>
            </a:r>
          </a:p>
          <a:p>
            <a:pPr marL="0" indent="0" algn="just">
              <a:buNone/>
            </a:pPr>
            <a:r>
              <a:rPr lang="ar-SA" sz="2400" dirty="0" smtClean="0"/>
              <a:t>2- الاعتراف بالضعف البشري</a:t>
            </a:r>
          </a:p>
          <a:p>
            <a:pPr marL="0" indent="0" algn="just">
              <a:buNone/>
            </a:pPr>
            <a:r>
              <a:rPr lang="ar-SA" sz="2400" dirty="0" smtClean="0"/>
              <a:t>3- ترقي المسلم إلى آفاق عالية سامية</a:t>
            </a:r>
          </a:p>
          <a:p>
            <a:pPr marL="0" indent="0" algn="just">
              <a:buNone/>
            </a:pPr>
            <a:r>
              <a:rPr lang="ar-SA" sz="2400" dirty="0" smtClean="0"/>
              <a:t>4- الاقتداء بالنماذج العملية الناجحة.</a:t>
            </a:r>
            <a:endParaRPr lang="ar-SA" sz="2400" dirty="0"/>
          </a:p>
          <a:p>
            <a:pPr marL="0" indent="0" algn="just">
              <a:buNone/>
            </a:pPr>
            <a:endParaRPr lang="ar-SA" sz="2400" dirty="0" smtClean="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15</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2919722950"/>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4563">
                                            <p:txEl>
                                              <p:pRg st="8" end="8"/>
                                            </p:txEl>
                                          </p:spTgt>
                                        </p:tgtEl>
                                        <p:attrNameLst>
                                          <p:attrName>style.visibility</p:attrName>
                                        </p:attrNameLst>
                                      </p:cBhvr>
                                      <p:to>
                                        <p:strVal val="visible"/>
                                      </p:to>
                                    </p:set>
                                    <p:animEffect transition="in" filter="fade">
                                      <p:cBhvr>
                                        <p:cTn id="47" dur="2000"/>
                                        <p:tgtEl>
                                          <p:spTgt spid="1945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ctr">
              <a:buNone/>
            </a:pPr>
            <a:r>
              <a:rPr lang="ar-SA" sz="2400" b="1" u="sng" dirty="0" smtClean="0"/>
              <a:t>الخاصية 7: الإيجابية</a:t>
            </a:r>
          </a:p>
          <a:p>
            <a:pPr marL="0" indent="0" algn="just">
              <a:buNone/>
            </a:pPr>
            <a:r>
              <a:rPr lang="ar-SA" sz="2400" dirty="0" smtClean="0"/>
              <a:t>عندما نقول إن الثقافة الإسلامية ثقافة إيجابية فنحن نعني أنّها ليست سلبية أو انعزالية.</a:t>
            </a:r>
          </a:p>
          <a:p>
            <a:pPr marL="0" indent="0" algn="just">
              <a:buNone/>
            </a:pPr>
            <a:r>
              <a:rPr lang="ar-SA" sz="2400" dirty="0" smtClean="0"/>
              <a:t>وتنبع هذه الخاصية من اعتبار الإسلام دينا إيجابيا في حقائقه ومبادئه وتوجيهاته ولا يميل إلى السلبية أو الانعزال أو الانغلاق أو التقوقع على ذاته، بل هو دين نام منفتح متطور.</a:t>
            </a:r>
          </a:p>
          <a:p>
            <a:pPr marL="0" indent="0" algn="just">
              <a:buNone/>
            </a:pPr>
            <a:r>
              <a:rPr lang="ar-SA" sz="2400" dirty="0" smtClean="0"/>
              <a:t>وللإيجابية ثلاثة مظاهر أساسية هي:</a:t>
            </a:r>
          </a:p>
          <a:p>
            <a:pPr marL="0" indent="0" algn="just">
              <a:buNone/>
            </a:pPr>
            <a:r>
              <a:rPr lang="ar-SA" sz="2400" dirty="0" smtClean="0"/>
              <a:t>1- الإيجابية الفاعلية في صفات الله</a:t>
            </a:r>
          </a:p>
          <a:p>
            <a:pPr marL="0" indent="0" algn="just">
              <a:buNone/>
            </a:pPr>
            <a:r>
              <a:rPr lang="ar-SA" sz="2400" dirty="0" smtClean="0"/>
              <a:t>قال تعالى «</a:t>
            </a:r>
            <a:r>
              <a:rPr lang="ar-SA" sz="2400" b="1" dirty="0" smtClean="0"/>
              <a:t>إنّ ربكم الله الذي خلق السماوات والأرض في ستة أيام ثم استوى على العرش يُغشي الليلَ النهارَ يطلبه حثيثا والشمس والقمر والنجوم مسخرات بأمره ألا له الخلق والأمر تبارك الله رب العالمين».</a:t>
            </a:r>
            <a:endParaRPr lang="ar-SA" sz="2400" dirty="0" smtClean="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16</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1429685018"/>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2400" dirty="0" smtClean="0"/>
              <a:t>2- إيجابية صفات الله في حياة المسلم</a:t>
            </a:r>
          </a:p>
          <a:p>
            <a:pPr marL="0" indent="0" algn="just">
              <a:buNone/>
            </a:pPr>
            <a:r>
              <a:rPr lang="ar-SA" sz="2400" dirty="0" smtClean="0"/>
              <a:t>3- الإيجابية في وظيفة المسلم في الحياة</a:t>
            </a:r>
          </a:p>
          <a:p>
            <a:pPr marL="0" indent="0" algn="just">
              <a:buNone/>
            </a:pPr>
            <a:r>
              <a:rPr lang="ar-SA" sz="2400" dirty="0" smtClean="0"/>
              <a:t>ولإيجابية الثقافة الإسلامية آثار كثيرة مترتبة عليها في حياة الفرد والمجتمع ومنها:</a:t>
            </a:r>
          </a:p>
          <a:p>
            <a:pPr marL="0" indent="0" algn="just">
              <a:buNone/>
            </a:pPr>
            <a:r>
              <a:rPr lang="ar-SA" sz="2400" dirty="0" smtClean="0"/>
              <a:t>1- زوال أسباب الخوف والقلق</a:t>
            </a:r>
          </a:p>
          <a:p>
            <a:pPr marL="0" indent="0" algn="just">
              <a:buNone/>
            </a:pPr>
            <a:r>
              <a:rPr lang="ar-SA" sz="2400" dirty="0" smtClean="0"/>
              <a:t>2- حسن استغلال المسلم لوقته</a:t>
            </a:r>
          </a:p>
          <a:p>
            <a:pPr marL="0" indent="0" algn="just">
              <a:buNone/>
            </a:pPr>
            <a:r>
              <a:rPr lang="ar-SA" sz="2400" dirty="0" smtClean="0"/>
              <a:t>3- الاجتماعية الفاعلة للمسلم</a:t>
            </a:r>
          </a:p>
          <a:p>
            <a:pPr marL="0" indent="0" algn="just">
              <a:buNone/>
            </a:pPr>
            <a:r>
              <a:rPr lang="ar-SA" sz="2400" dirty="0" smtClean="0"/>
              <a:t>4- إيقاف كيد الأعداء ومكرهم.</a:t>
            </a:r>
          </a:p>
          <a:p>
            <a:pPr marL="0" indent="0" algn="just">
              <a:buNone/>
            </a:pPr>
            <a:endParaRPr lang="ar-SA" sz="2400" dirty="0" smtClean="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17</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1429685018"/>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ctr">
              <a:buNone/>
            </a:pPr>
            <a:r>
              <a:rPr lang="ar-SA" sz="2400" b="1" u="sng" dirty="0" smtClean="0"/>
              <a:t>الخاصية 8: الإنسانية والعالمية</a:t>
            </a:r>
          </a:p>
          <a:p>
            <a:pPr marL="0" indent="0" algn="just">
              <a:buNone/>
            </a:pPr>
            <a:r>
              <a:rPr lang="ar-SA" sz="2400" dirty="0" smtClean="0"/>
              <a:t>إنسانية الثقافة الإسلامية نابعة من منزلة الإنسان في الإسلام. فقد كرّمه الله واستخلفه في الأرض واستعمره فيها. فهي ليست خاصة بإنسان دون إنسان أو بزمان دون زمان. والثقافة الإسلامية ثقافة عالمية بمعنى أنها </a:t>
            </a:r>
            <a:r>
              <a:rPr lang="ar-SA" sz="2400" b="1" dirty="0" smtClean="0"/>
              <a:t>رسالة إلى العالم كله فهي ليست للعرب وحدهم وإنما لكل البشر.</a:t>
            </a:r>
          </a:p>
          <a:p>
            <a:pPr marL="0" indent="0" algn="just">
              <a:buNone/>
            </a:pPr>
            <a:r>
              <a:rPr lang="ar-SA" sz="2400" u="sng" dirty="0" smtClean="0"/>
              <a:t>ولإنسانية الثقافة الإسلامية </a:t>
            </a:r>
            <a:r>
              <a:rPr lang="ar-SA" sz="2400" dirty="0" smtClean="0"/>
              <a:t>آثار كثيرة منها:</a:t>
            </a:r>
          </a:p>
          <a:p>
            <a:pPr marL="0" indent="0" algn="just">
              <a:buNone/>
            </a:pPr>
            <a:r>
              <a:rPr lang="ar-SA" sz="2400" dirty="0" smtClean="0"/>
              <a:t>1- تكريم الإسلام للإنسان</a:t>
            </a:r>
          </a:p>
          <a:p>
            <a:pPr marL="0" indent="0" algn="just">
              <a:buNone/>
            </a:pPr>
            <a:r>
              <a:rPr lang="ar-SA" sz="2400" dirty="0" smtClean="0"/>
              <a:t>2- استخلاف الانسان في الأرض</a:t>
            </a:r>
          </a:p>
          <a:p>
            <a:pPr marL="0" indent="0" algn="just">
              <a:buNone/>
            </a:pPr>
            <a:r>
              <a:rPr lang="ar-SA" sz="2400" dirty="0" smtClean="0"/>
              <a:t>3- محاربة دعوات الفرقة والنزاع</a:t>
            </a:r>
          </a:p>
          <a:p>
            <a:pPr marL="0" indent="0" algn="just">
              <a:buNone/>
            </a:pPr>
            <a:r>
              <a:rPr lang="ar-SA" sz="2400" dirty="0" smtClean="0"/>
              <a:t>4- تحريم كل ما يضر الإنسان</a:t>
            </a:r>
          </a:p>
          <a:p>
            <a:pPr marL="0" indent="0" algn="just">
              <a:buNone/>
            </a:pPr>
            <a:r>
              <a:rPr lang="ar-SA" sz="2400" dirty="0" smtClean="0"/>
              <a:t>5- الاعتقاد في الله والأخوة في الدين هما أسمى رابطة</a:t>
            </a:r>
            <a:endParaRPr lang="ar-SA" sz="2400" dirty="0" smtClean="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18</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1429685018"/>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2400" u="sng" dirty="0" smtClean="0"/>
              <a:t>ولعالمية الثقافة الإسلامية </a:t>
            </a:r>
            <a:r>
              <a:rPr lang="ar-SA" sz="2400" dirty="0" smtClean="0"/>
              <a:t>كذلك آثار كثيرة منها:</a:t>
            </a:r>
          </a:p>
          <a:p>
            <a:pPr marL="0" indent="0" algn="just">
              <a:buNone/>
            </a:pPr>
            <a:r>
              <a:rPr lang="ar-SA" sz="2400" dirty="0" smtClean="0"/>
              <a:t>1- الإسلام هو الدين الوحيد المقبول عند الله</a:t>
            </a:r>
          </a:p>
          <a:p>
            <a:pPr marL="0" indent="0" algn="just">
              <a:buNone/>
            </a:pPr>
            <a:r>
              <a:rPr lang="ar-SA" sz="2400" dirty="0" smtClean="0"/>
              <a:t>2- وجوب تبليغ الإسلام للعالمين جميعا</a:t>
            </a:r>
          </a:p>
          <a:p>
            <a:pPr marL="0" indent="0" algn="just">
              <a:buNone/>
            </a:pPr>
            <a:r>
              <a:rPr lang="ar-SA" sz="2400" dirty="0" smtClean="0"/>
              <a:t>3- الإسلام رحمة للبشرية جمعاء</a:t>
            </a:r>
          </a:p>
          <a:p>
            <a:pPr marL="0" indent="0" algn="just">
              <a:buNone/>
            </a:pPr>
            <a:r>
              <a:rPr lang="ar-SA" sz="2400" dirty="0" smtClean="0"/>
              <a:t>4- مرجعية العالم أجمع هي مرجعية ربانية</a:t>
            </a:r>
            <a:endParaRPr lang="ar-SA" sz="2400" dirty="0"/>
          </a:p>
          <a:p>
            <a:pPr marL="0" indent="0" algn="just">
              <a:buNone/>
            </a:pPr>
            <a:endParaRPr lang="ar-SA" sz="2400" dirty="0" smtClean="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19</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711913382"/>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57" name="Oval 13"/>
          <p:cNvSpPr>
            <a:spLocks noChangeArrowheads="1"/>
          </p:cNvSpPr>
          <p:nvPr/>
        </p:nvSpPr>
        <p:spPr bwMode="auto">
          <a:xfrm>
            <a:off x="1884383" y="2630493"/>
            <a:ext cx="5616575" cy="3311525"/>
          </a:xfrm>
          <a:prstGeom prst="ellipse">
            <a:avLst/>
          </a:prstGeom>
          <a:solidFill>
            <a:schemeClr val="accent1"/>
          </a:solidFill>
          <a:ln w="9525">
            <a:solidFill>
              <a:schemeClr val="tx1"/>
            </a:solidFill>
            <a:round/>
            <a:headEnd/>
            <a:tailEnd/>
          </a:ln>
          <a:effectLst/>
        </p:spPr>
        <p:txBody>
          <a:bodyPr wrap="none" anchor="ctr"/>
          <a:lstStyle/>
          <a:p>
            <a:pPr algn="ctr"/>
            <a:endParaRPr lang="en-US" b="1"/>
          </a:p>
        </p:txBody>
      </p:sp>
      <p:sp>
        <p:nvSpPr>
          <p:cNvPr id="134146" name="Rectangle 2"/>
          <p:cNvSpPr>
            <a:spLocks noChangeArrowheads="1"/>
          </p:cNvSpPr>
          <p:nvPr/>
        </p:nvSpPr>
        <p:spPr bwMode="auto">
          <a:xfrm>
            <a:off x="1219200" y="1268413"/>
            <a:ext cx="6781800" cy="990600"/>
          </a:xfrm>
          <a:prstGeom prst="rect">
            <a:avLst/>
          </a:prstGeom>
          <a:solidFill>
            <a:schemeClr val="accent1"/>
          </a:solidFill>
          <a:ln w="9525">
            <a:solidFill>
              <a:schemeClr val="tx1"/>
            </a:solidFill>
            <a:miter lim="800000"/>
            <a:headEnd/>
            <a:tailEnd/>
          </a:ln>
          <a:effectLst/>
        </p:spPr>
        <p:txBody>
          <a:bodyPr lIns="0" tIns="0" rIns="0" bIns="0" anchor="ctr"/>
          <a:lstStyle/>
          <a:p>
            <a:pPr algn="ctr"/>
            <a:r>
              <a:rPr lang="ar-SA" sz="3200" dirty="0" smtClean="0">
                <a:solidFill>
                  <a:schemeClr val="tx2"/>
                </a:solidFill>
                <a:effectLst>
                  <a:outerShdw blurRad="38100" dist="38100" dir="2700000" algn="tl">
                    <a:srgbClr val="FFFFFF"/>
                  </a:outerShdw>
                </a:effectLst>
                <a:cs typeface="PT Bold Heading" pitchFamily="2" charset="-78"/>
              </a:rPr>
              <a:t>خصائص</a:t>
            </a:r>
            <a:r>
              <a:rPr lang="ar-TN" sz="3200" dirty="0" smtClean="0">
                <a:solidFill>
                  <a:schemeClr val="tx2"/>
                </a:solidFill>
                <a:effectLst>
                  <a:outerShdw blurRad="38100" dist="38100" dir="2700000" algn="tl">
                    <a:srgbClr val="FFFFFF"/>
                  </a:outerShdw>
                </a:effectLst>
                <a:cs typeface="PT Bold Heading" pitchFamily="2" charset="-78"/>
              </a:rPr>
              <a:t> الثقافة</a:t>
            </a:r>
            <a:r>
              <a:rPr lang="ar-SA" sz="3200" dirty="0" smtClean="0">
                <a:solidFill>
                  <a:schemeClr val="tx2"/>
                </a:solidFill>
                <a:effectLst>
                  <a:outerShdw blurRad="38100" dist="38100" dir="2700000" algn="tl">
                    <a:srgbClr val="FFFFFF"/>
                  </a:outerShdw>
                </a:effectLst>
                <a:cs typeface="PT Bold Heading" pitchFamily="2" charset="-78"/>
              </a:rPr>
              <a:t> الإسلامية</a:t>
            </a:r>
            <a:endParaRPr lang="de-DE" sz="3200" dirty="0">
              <a:solidFill>
                <a:schemeClr val="tx2"/>
              </a:solidFill>
              <a:effectLst>
                <a:outerShdw blurRad="38100" dist="38100" dir="2700000" algn="tl">
                  <a:srgbClr val="FFFFFF"/>
                </a:outerShdw>
              </a:effectLst>
              <a:cs typeface="PT Bold Heading" pitchFamily="2" charset="-78"/>
            </a:endParaRPr>
          </a:p>
        </p:txBody>
      </p:sp>
      <p:sp>
        <p:nvSpPr>
          <p:cNvPr id="134147" name="Oval 3"/>
          <p:cNvSpPr>
            <a:spLocks noChangeArrowheads="1"/>
          </p:cNvSpPr>
          <p:nvPr/>
        </p:nvSpPr>
        <p:spPr bwMode="auto">
          <a:xfrm>
            <a:off x="3200400" y="2559050"/>
            <a:ext cx="2971800" cy="1066800"/>
          </a:xfrm>
          <a:prstGeom prst="ellipse">
            <a:avLst/>
          </a:prstGeom>
          <a:solidFill>
            <a:srgbClr val="FF0000"/>
          </a:solidFill>
          <a:ln w="9525">
            <a:solidFill>
              <a:schemeClr val="tx1"/>
            </a:solidFill>
            <a:round/>
            <a:headEnd/>
            <a:tailEnd/>
          </a:ln>
          <a:effectLst/>
        </p:spPr>
        <p:txBody>
          <a:bodyPr lIns="0" tIns="0" rIns="0" bIns="0" anchor="ctr"/>
          <a:lstStyle/>
          <a:p>
            <a:pPr algn="ctr"/>
            <a:r>
              <a:rPr lang="ar-TN" sz="3200" dirty="0" smtClean="0"/>
              <a:t>ال</a:t>
            </a:r>
            <a:r>
              <a:rPr lang="ar-SA" sz="3200" dirty="0" smtClean="0"/>
              <a:t>ربانية</a:t>
            </a:r>
            <a:endParaRPr lang="de-DE" sz="3200" dirty="0"/>
          </a:p>
        </p:txBody>
      </p:sp>
      <p:sp>
        <p:nvSpPr>
          <p:cNvPr id="134148" name="Oval 4"/>
          <p:cNvSpPr>
            <a:spLocks noChangeArrowheads="1"/>
          </p:cNvSpPr>
          <p:nvPr/>
        </p:nvSpPr>
        <p:spPr bwMode="auto">
          <a:xfrm>
            <a:off x="3200400" y="4235450"/>
            <a:ext cx="2971800" cy="838200"/>
          </a:xfrm>
          <a:prstGeom prst="ellipse">
            <a:avLst/>
          </a:prstGeom>
          <a:solidFill>
            <a:schemeClr val="accent2">
              <a:lumMod val="60000"/>
              <a:lumOff val="40000"/>
              <a:alpha val="72000"/>
            </a:schemeClr>
          </a:solidFill>
          <a:ln w="9525">
            <a:solidFill>
              <a:schemeClr val="tx1"/>
            </a:solidFill>
            <a:round/>
            <a:headEnd/>
            <a:tailEnd/>
          </a:ln>
          <a:effectLst/>
        </p:spPr>
        <p:txBody>
          <a:bodyPr lIns="0" tIns="0" rIns="0" bIns="0" anchor="ctr"/>
          <a:lstStyle/>
          <a:p>
            <a:pPr algn="ctr"/>
            <a:r>
              <a:rPr lang="ar-TN" sz="3200" dirty="0" smtClean="0"/>
              <a:t>الثقافة</a:t>
            </a:r>
            <a:r>
              <a:rPr lang="ar-SA" sz="3200" dirty="0" smtClean="0"/>
              <a:t> </a:t>
            </a:r>
            <a:r>
              <a:rPr lang="ar-SA" sz="3200" dirty="0" smtClean="0"/>
              <a:t>الإسلامية</a:t>
            </a:r>
            <a:endParaRPr lang="de-DE" sz="3200" dirty="0"/>
          </a:p>
        </p:txBody>
      </p:sp>
      <p:sp>
        <p:nvSpPr>
          <p:cNvPr id="134149" name="Oval 5"/>
          <p:cNvSpPr>
            <a:spLocks noChangeArrowheads="1"/>
          </p:cNvSpPr>
          <p:nvPr/>
        </p:nvSpPr>
        <p:spPr bwMode="auto">
          <a:xfrm>
            <a:off x="3200400" y="5683250"/>
            <a:ext cx="2971800" cy="990600"/>
          </a:xfrm>
          <a:prstGeom prst="ellipse">
            <a:avLst/>
          </a:prstGeom>
          <a:solidFill>
            <a:srgbClr val="FF0000"/>
          </a:solidFill>
          <a:ln w="9525">
            <a:solidFill>
              <a:schemeClr val="tx1"/>
            </a:solidFill>
            <a:round/>
            <a:headEnd/>
            <a:tailEnd/>
          </a:ln>
          <a:effectLst/>
        </p:spPr>
        <p:txBody>
          <a:bodyPr lIns="0" tIns="0" rIns="0" bIns="0" anchor="ctr"/>
          <a:lstStyle/>
          <a:p>
            <a:pPr algn="ctr"/>
            <a:r>
              <a:rPr lang="ar-TN" sz="3200" dirty="0"/>
              <a:t>ال</a:t>
            </a:r>
            <a:r>
              <a:rPr lang="ar-SA" sz="3200" dirty="0"/>
              <a:t>ثبات والتطور</a:t>
            </a:r>
            <a:endParaRPr lang="de-DE" sz="3200" dirty="0"/>
          </a:p>
        </p:txBody>
      </p:sp>
      <p:sp>
        <p:nvSpPr>
          <p:cNvPr id="134150" name="Oval 6"/>
          <p:cNvSpPr>
            <a:spLocks noChangeArrowheads="1"/>
          </p:cNvSpPr>
          <p:nvPr/>
        </p:nvSpPr>
        <p:spPr bwMode="auto">
          <a:xfrm>
            <a:off x="6800908" y="5143513"/>
            <a:ext cx="2159000" cy="1214446"/>
          </a:xfrm>
          <a:prstGeom prst="ellipse">
            <a:avLst/>
          </a:prstGeom>
          <a:solidFill>
            <a:schemeClr val="accent1"/>
          </a:solidFill>
          <a:ln w="9525">
            <a:solidFill>
              <a:schemeClr val="tx1"/>
            </a:solidFill>
            <a:round/>
            <a:headEnd/>
            <a:tailEnd/>
          </a:ln>
          <a:effectLst/>
        </p:spPr>
        <p:txBody>
          <a:bodyPr lIns="0" tIns="0" rIns="0" bIns="0" anchor="ctr"/>
          <a:lstStyle/>
          <a:p>
            <a:pPr algn="ctr"/>
            <a:r>
              <a:rPr lang="ar-SA" sz="3200" dirty="0" smtClean="0"/>
              <a:t>الواقعية</a:t>
            </a:r>
            <a:endParaRPr lang="de-DE" sz="3200" dirty="0"/>
          </a:p>
        </p:txBody>
      </p:sp>
      <p:sp>
        <p:nvSpPr>
          <p:cNvPr id="134151" name="Oval 7"/>
          <p:cNvSpPr>
            <a:spLocks noChangeArrowheads="1"/>
          </p:cNvSpPr>
          <p:nvPr/>
        </p:nvSpPr>
        <p:spPr bwMode="auto">
          <a:xfrm>
            <a:off x="152400" y="3716339"/>
            <a:ext cx="2403475" cy="1427174"/>
          </a:xfrm>
          <a:prstGeom prst="ellipse">
            <a:avLst/>
          </a:prstGeom>
          <a:solidFill>
            <a:srgbClr val="92D050"/>
          </a:solidFill>
          <a:ln w="9525">
            <a:solidFill>
              <a:schemeClr val="tx1"/>
            </a:solidFill>
            <a:round/>
            <a:headEnd/>
            <a:tailEnd/>
          </a:ln>
          <a:effectLst/>
        </p:spPr>
        <p:txBody>
          <a:bodyPr lIns="0" tIns="0" rIns="0" bIns="0" anchor="ctr"/>
          <a:lstStyle/>
          <a:p>
            <a:pPr algn="ctr" rtl="0"/>
            <a:r>
              <a:rPr lang="ar-TN" sz="2800" dirty="0"/>
              <a:t>ال</a:t>
            </a:r>
            <a:r>
              <a:rPr lang="ar-SA" sz="2800" dirty="0"/>
              <a:t>شمول والكمال</a:t>
            </a:r>
            <a:endParaRPr lang="de-DE" sz="2800" dirty="0"/>
          </a:p>
        </p:txBody>
      </p:sp>
      <p:pic>
        <p:nvPicPr>
          <p:cNvPr id="18" name="Picture 5"/>
          <p:cNvPicPr>
            <a:picLocks noChangeAspect="1" noChangeArrowheads="1"/>
          </p:cNvPicPr>
          <p:nvPr/>
        </p:nvPicPr>
        <p:blipFill>
          <a:blip r:embed="rId3" cstate="print"/>
          <a:stretch>
            <a:fillRect/>
          </a:stretch>
        </p:blipFill>
        <p:spPr>
          <a:xfrm>
            <a:off x="214282" y="214290"/>
            <a:ext cx="1465262" cy="902838"/>
          </a:xfrm>
          <a:prstGeom prst="rect">
            <a:avLst/>
          </a:prstGeom>
          <a:noFill/>
          <a:ln/>
        </p:spPr>
      </p:pic>
      <p:pic>
        <p:nvPicPr>
          <p:cNvPr id="20" name="Picture 4"/>
          <p:cNvPicPr>
            <a:picLocks noChangeAspect="1" noChangeArrowheads="1"/>
          </p:cNvPicPr>
          <p:nvPr/>
        </p:nvPicPr>
        <p:blipFill>
          <a:blip r:embed="rId4" cstate="print"/>
          <a:stretch>
            <a:fillRect/>
          </a:stretch>
        </p:blipFill>
        <p:spPr bwMode="auto">
          <a:xfrm>
            <a:off x="7500958" y="0"/>
            <a:ext cx="1466582" cy="1428736"/>
          </a:xfrm>
          <a:prstGeom prst="rect">
            <a:avLst/>
          </a:prstGeom>
          <a:noFill/>
          <a:ln w="9525">
            <a:noFill/>
            <a:miter lim="800000"/>
            <a:headEnd/>
            <a:tailEnd/>
          </a:ln>
        </p:spPr>
      </p:pic>
      <p:sp>
        <p:nvSpPr>
          <p:cNvPr id="17" name="Oval 6"/>
          <p:cNvSpPr>
            <a:spLocks noChangeArrowheads="1"/>
          </p:cNvSpPr>
          <p:nvPr/>
        </p:nvSpPr>
        <p:spPr bwMode="auto">
          <a:xfrm>
            <a:off x="6800908" y="3782345"/>
            <a:ext cx="2159000" cy="1214446"/>
          </a:xfrm>
          <a:prstGeom prst="ellipse">
            <a:avLst/>
          </a:prstGeom>
          <a:solidFill>
            <a:srgbClr val="92D050"/>
          </a:solidFill>
          <a:ln w="9525">
            <a:solidFill>
              <a:schemeClr val="tx1"/>
            </a:solidFill>
            <a:round/>
            <a:headEnd/>
            <a:tailEnd/>
          </a:ln>
          <a:effectLst/>
        </p:spPr>
        <p:txBody>
          <a:bodyPr lIns="0" tIns="0" rIns="0" bIns="0" anchor="ctr"/>
          <a:lstStyle/>
          <a:p>
            <a:pPr algn="ctr"/>
            <a:r>
              <a:rPr lang="ar-SA" sz="3200" dirty="0" smtClean="0"/>
              <a:t>الإيجابية</a:t>
            </a:r>
            <a:endParaRPr lang="de-DE" sz="3200" dirty="0"/>
          </a:p>
        </p:txBody>
      </p:sp>
      <p:cxnSp>
        <p:nvCxnSpPr>
          <p:cNvPr id="22" name="Straight Arrow Connector 21"/>
          <p:cNvCxnSpPr/>
          <p:nvPr/>
        </p:nvCxnSpPr>
        <p:spPr>
          <a:xfrm rot="10800000" flipV="1">
            <a:off x="5929326" y="3643314"/>
            <a:ext cx="714377" cy="6429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flipV="1">
            <a:off x="5929322" y="3571876"/>
            <a:ext cx="785818" cy="71438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4" name="Straight Arrow Connector 33"/>
          <p:cNvCxnSpPr/>
          <p:nvPr/>
        </p:nvCxnSpPr>
        <p:spPr>
          <a:xfrm rot="10800000">
            <a:off x="6072198" y="4857760"/>
            <a:ext cx="785818" cy="50006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7" name="Straight Arrow Connector 36"/>
          <p:cNvCxnSpPr/>
          <p:nvPr/>
        </p:nvCxnSpPr>
        <p:spPr>
          <a:xfrm rot="5400000" flipH="1" flipV="1">
            <a:off x="4357686" y="5429264"/>
            <a:ext cx="428628"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8" name="Straight Arrow Connector 37"/>
          <p:cNvCxnSpPr>
            <a:endCxn id="134148" idx="2"/>
          </p:cNvCxnSpPr>
          <p:nvPr/>
        </p:nvCxnSpPr>
        <p:spPr>
          <a:xfrm>
            <a:off x="2571736" y="4572008"/>
            <a:ext cx="628664" cy="8254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9" name="Straight Arrow Connector 38"/>
          <p:cNvCxnSpPr/>
          <p:nvPr/>
        </p:nvCxnSpPr>
        <p:spPr>
          <a:xfrm rot="16200000" flipH="1">
            <a:off x="4333082" y="3953670"/>
            <a:ext cx="520698" cy="4286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 name="Footer Placeholder 1"/>
          <p:cNvSpPr>
            <a:spLocks noGrp="1"/>
          </p:cNvSpPr>
          <p:nvPr>
            <p:ph type="ftr" sz="quarter" idx="11"/>
          </p:nvPr>
        </p:nvSpPr>
        <p:spPr/>
        <p:txBody>
          <a:bodyPr/>
          <a:lstStyle/>
          <a:p>
            <a:endParaRPr lang="en-US"/>
          </a:p>
        </p:txBody>
      </p:sp>
      <p:sp>
        <p:nvSpPr>
          <p:cNvPr id="19" name="Oval 6"/>
          <p:cNvSpPr>
            <a:spLocks noChangeArrowheads="1"/>
          </p:cNvSpPr>
          <p:nvPr/>
        </p:nvSpPr>
        <p:spPr bwMode="auto">
          <a:xfrm>
            <a:off x="6653226" y="2509831"/>
            <a:ext cx="2159000" cy="1214446"/>
          </a:xfrm>
          <a:prstGeom prst="ellipse">
            <a:avLst/>
          </a:prstGeom>
          <a:solidFill>
            <a:schemeClr val="accent1"/>
          </a:solidFill>
          <a:ln w="9525">
            <a:solidFill>
              <a:schemeClr val="tx1"/>
            </a:solidFill>
            <a:round/>
            <a:headEnd/>
            <a:tailEnd/>
          </a:ln>
          <a:effectLst/>
        </p:spPr>
        <p:txBody>
          <a:bodyPr lIns="0" tIns="0" rIns="0" bIns="0" anchor="ctr"/>
          <a:lstStyle/>
          <a:p>
            <a:pPr algn="ctr"/>
            <a:r>
              <a:rPr lang="ar-SA" sz="3200" dirty="0" smtClean="0"/>
              <a:t>الإنسانية والعالمية</a:t>
            </a:r>
            <a:endParaRPr lang="de-DE" sz="3200" dirty="0"/>
          </a:p>
        </p:txBody>
      </p:sp>
      <p:sp>
        <p:nvSpPr>
          <p:cNvPr id="21" name="Oval 6"/>
          <p:cNvSpPr>
            <a:spLocks noChangeArrowheads="1"/>
          </p:cNvSpPr>
          <p:nvPr/>
        </p:nvSpPr>
        <p:spPr bwMode="auto">
          <a:xfrm>
            <a:off x="727068" y="2442344"/>
            <a:ext cx="2159000" cy="1214446"/>
          </a:xfrm>
          <a:prstGeom prst="ellipse">
            <a:avLst/>
          </a:prstGeom>
          <a:solidFill>
            <a:schemeClr val="accent1"/>
          </a:solidFill>
          <a:ln w="9525">
            <a:solidFill>
              <a:schemeClr val="tx1"/>
            </a:solidFill>
            <a:round/>
            <a:headEnd/>
            <a:tailEnd/>
          </a:ln>
          <a:effectLst/>
        </p:spPr>
        <p:txBody>
          <a:bodyPr lIns="0" tIns="0" rIns="0" bIns="0" anchor="ctr"/>
          <a:lstStyle/>
          <a:p>
            <a:pPr algn="ctr"/>
            <a:endParaRPr lang="ar-SA" sz="2800" dirty="0" smtClean="0"/>
          </a:p>
          <a:p>
            <a:pPr algn="ctr"/>
            <a:r>
              <a:rPr lang="ar-SA" sz="2800" dirty="0" smtClean="0"/>
              <a:t>موافقة </a:t>
            </a:r>
            <a:r>
              <a:rPr lang="ar-SA" sz="2800" dirty="0"/>
              <a:t>للفطرة مقبولة للعقل</a:t>
            </a:r>
            <a:endParaRPr lang="de-DE" sz="2800" dirty="0"/>
          </a:p>
          <a:p>
            <a:pPr algn="ctr"/>
            <a:endParaRPr lang="de-DE" sz="3200" dirty="0"/>
          </a:p>
        </p:txBody>
      </p:sp>
      <p:sp>
        <p:nvSpPr>
          <p:cNvPr id="23" name="Oval 6"/>
          <p:cNvSpPr>
            <a:spLocks noChangeArrowheads="1"/>
          </p:cNvSpPr>
          <p:nvPr/>
        </p:nvSpPr>
        <p:spPr bwMode="auto">
          <a:xfrm>
            <a:off x="727068" y="5215744"/>
            <a:ext cx="2159000" cy="1214446"/>
          </a:xfrm>
          <a:prstGeom prst="ellipse">
            <a:avLst/>
          </a:prstGeom>
          <a:solidFill>
            <a:schemeClr val="accent1"/>
          </a:solidFill>
          <a:ln w="9525">
            <a:solidFill>
              <a:schemeClr val="tx1"/>
            </a:solidFill>
            <a:round/>
            <a:headEnd/>
            <a:tailEnd/>
          </a:ln>
          <a:effectLst/>
        </p:spPr>
        <p:txBody>
          <a:bodyPr lIns="0" tIns="0" rIns="0" bIns="0" anchor="ctr"/>
          <a:lstStyle/>
          <a:p>
            <a:pPr algn="ctr"/>
            <a:r>
              <a:rPr lang="ar-TN" sz="2400" dirty="0"/>
              <a:t>ال</a:t>
            </a:r>
            <a:r>
              <a:rPr lang="ar-SA" sz="2400" dirty="0"/>
              <a:t>توازن والاعتدال والوسطية</a:t>
            </a:r>
            <a:endParaRPr lang="de-DE" sz="2400" dirty="0"/>
          </a:p>
        </p:txBody>
      </p:sp>
      <p:cxnSp>
        <p:nvCxnSpPr>
          <p:cNvPr id="24" name="Straight Arrow Connector 23"/>
          <p:cNvCxnSpPr/>
          <p:nvPr/>
        </p:nvCxnSpPr>
        <p:spPr>
          <a:xfrm>
            <a:off x="2699791" y="3356992"/>
            <a:ext cx="864097" cy="92926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5" name="Straight Arrow Connector 24"/>
          <p:cNvCxnSpPr>
            <a:stCxn id="134157" idx="3"/>
          </p:cNvCxnSpPr>
          <p:nvPr/>
        </p:nvCxnSpPr>
        <p:spPr>
          <a:xfrm flipV="1">
            <a:off x="2706911" y="4996791"/>
            <a:ext cx="1000993" cy="46026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9" name="Straight Arrow Connector 28"/>
          <p:cNvCxnSpPr/>
          <p:nvPr/>
        </p:nvCxnSpPr>
        <p:spPr>
          <a:xfrm flipH="1">
            <a:off x="6172200" y="4500570"/>
            <a:ext cx="628708" cy="11270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32" name="Picture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904665736"/>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4148">
                                            <p:bg/>
                                          </p:spTgt>
                                        </p:tgtEl>
                                        <p:attrNameLst>
                                          <p:attrName>style.visibility</p:attrName>
                                        </p:attrNameLst>
                                      </p:cBhvr>
                                      <p:to>
                                        <p:strVal val="visible"/>
                                      </p:to>
                                    </p:set>
                                    <p:animEffect transition="in" filter="wipe(down)">
                                      <p:cBhvr>
                                        <p:cTn id="7" dur="500"/>
                                        <p:tgtEl>
                                          <p:spTgt spid="134148">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4148">
                                            <p:txEl>
                                              <p:pRg st="0" end="0"/>
                                            </p:txEl>
                                          </p:spTgt>
                                        </p:tgtEl>
                                        <p:attrNameLst>
                                          <p:attrName>style.visibility</p:attrName>
                                        </p:attrNameLst>
                                      </p:cBhvr>
                                      <p:to>
                                        <p:strVal val="visible"/>
                                      </p:to>
                                    </p:set>
                                    <p:animEffect transition="in" filter="wipe(down)">
                                      <p:cBhvr>
                                        <p:cTn id="10" dur="500"/>
                                        <p:tgtEl>
                                          <p:spTgt spid="13414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ppt_x"/>
                                          </p:val>
                                        </p:tav>
                                        <p:tav tm="100000">
                                          <p:val>
                                            <p:strVal val="#ppt_x"/>
                                          </p:val>
                                        </p:tav>
                                      </p:tavLst>
                                    </p:anim>
                                    <p:anim calcmode="lin" valueType="num">
                                      <p:cBhvr additive="base">
                                        <p:cTn id="16"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34147">
                                            <p:bg/>
                                          </p:spTgt>
                                        </p:tgtEl>
                                        <p:attrNameLst>
                                          <p:attrName>style.visibility</p:attrName>
                                        </p:attrNameLst>
                                      </p:cBhvr>
                                      <p:to>
                                        <p:strVal val="visible"/>
                                      </p:to>
                                    </p:set>
                                    <p:animEffect transition="in" filter="wipe(down)">
                                      <p:cBhvr>
                                        <p:cTn id="21" dur="500"/>
                                        <p:tgtEl>
                                          <p:spTgt spid="134147">
                                            <p:bg/>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34147">
                                            <p:txEl>
                                              <p:pRg st="0" end="0"/>
                                            </p:txEl>
                                          </p:spTgt>
                                        </p:tgtEl>
                                        <p:attrNameLst>
                                          <p:attrName>style.visibility</p:attrName>
                                        </p:attrNameLst>
                                      </p:cBhvr>
                                      <p:to>
                                        <p:strVal val="visible"/>
                                      </p:to>
                                    </p:set>
                                    <p:animEffect transition="in" filter="wipe(down)">
                                      <p:cBhvr>
                                        <p:cTn id="24" dur="500"/>
                                        <p:tgtEl>
                                          <p:spTgt spid="134147">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1">
                                            <p:bg/>
                                          </p:spTgt>
                                        </p:tgtEl>
                                        <p:attrNameLst>
                                          <p:attrName>style.visibility</p:attrName>
                                        </p:attrNameLst>
                                      </p:cBhvr>
                                      <p:to>
                                        <p:strVal val="visible"/>
                                      </p:to>
                                    </p:set>
                                    <p:animEffect transition="in" filter="fade">
                                      <p:cBhvr>
                                        <p:cTn id="35" dur="2000"/>
                                        <p:tgtEl>
                                          <p:spTgt spid="21">
                                            <p:bg/>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1">
                                            <p:txEl>
                                              <p:pRg st="1" end="1"/>
                                            </p:txEl>
                                          </p:spTgt>
                                        </p:tgtEl>
                                        <p:attrNameLst>
                                          <p:attrName>style.visibility</p:attrName>
                                        </p:attrNameLst>
                                      </p:cBhvr>
                                      <p:to>
                                        <p:strVal val="visible"/>
                                      </p:to>
                                    </p:set>
                                    <p:animEffect transition="in" filter="fade">
                                      <p:cBhvr>
                                        <p:cTn id="38" dur="2000"/>
                                        <p:tgtEl>
                                          <p:spTgt spid="21">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ppt_x"/>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34151">
                                            <p:bg/>
                                          </p:spTgt>
                                        </p:tgtEl>
                                        <p:attrNameLst>
                                          <p:attrName>style.visibility</p:attrName>
                                        </p:attrNameLst>
                                      </p:cBhvr>
                                      <p:to>
                                        <p:strVal val="visible"/>
                                      </p:to>
                                    </p:set>
                                    <p:animEffect transition="in" filter="fade">
                                      <p:cBhvr>
                                        <p:cTn id="49" dur="2000"/>
                                        <p:tgtEl>
                                          <p:spTgt spid="134151">
                                            <p:bg/>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34151">
                                            <p:txEl>
                                              <p:pRg st="0" end="0"/>
                                            </p:txEl>
                                          </p:spTgt>
                                        </p:tgtEl>
                                        <p:attrNameLst>
                                          <p:attrName>style.visibility</p:attrName>
                                        </p:attrNameLst>
                                      </p:cBhvr>
                                      <p:to>
                                        <p:strVal val="visible"/>
                                      </p:to>
                                    </p:set>
                                    <p:animEffect transition="in" filter="fade">
                                      <p:cBhvr>
                                        <p:cTn id="52" dur="2000"/>
                                        <p:tgtEl>
                                          <p:spTgt spid="13415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3">
                                            <p:bg/>
                                          </p:spTgt>
                                        </p:tgtEl>
                                        <p:attrNameLst>
                                          <p:attrName>style.visibility</p:attrName>
                                        </p:attrNameLst>
                                      </p:cBhvr>
                                      <p:to>
                                        <p:strVal val="visible"/>
                                      </p:to>
                                    </p:set>
                                    <p:animEffect transition="in" filter="fade">
                                      <p:cBhvr>
                                        <p:cTn id="63" dur="2000"/>
                                        <p:tgtEl>
                                          <p:spTgt spid="23">
                                            <p:bg/>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3">
                                            <p:txEl>
                                              <p:pRg st="0" end="0"/>
                                            </p:txEl>
                                          </p:spTgt>
                                        </p:tgtEl>
                                        <p:attrNameLst>
                                          <p:attrName>style.visibility</p:attrName>
                                        </p:attrNameLst>
                                      </p:cBhvr>
                                      <p:to>
                                        <p:strVal val="visible"/>
                                      </p:to>
                                    </p:set>
                                    <p:animEffect transition="in" filter="fade">
                                      <p:cBhvr>
                                        <p:cTn id="66" dur="2000"/>
                                        <p:tgtEl>
                                          <p:spTgt spid="23">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37"/>
                                        </p:tgtEl>
                                        <p:attrNameLst>
                                          <p:attrName>style.visibility</p:attrName>
                                        </p:attrNameLst>
                                      </p:cBhvr>
                                      <p:to>
                                        <p:strVal val="visible"/>
                                      </p:to>
                                    </p:set>
                                    <p:anim calcmode="lin" valueType="num">
                                      <p:cBhvr additive="base">
                                        <p:cTn id="71" dur="500" fill="hold"/>
                                        <p:tgtEl>
                                          <p:spTgt spid="37"/>
                                        </p:tgtEl>
                                        <p:attrNameLst>
                                          <p:attrName>ppt_x</p:attrName>
                                        </p:attrNameLst>
                                      </p:cBhvr>
                                      <p:tavLst>
                                        <p:tav tm="0">
                                          <p:val>
                                            <p:strVal val="#ppt_x"/>
                                          </p:val>
                                        </p:tav>
                                        <p:tav tm="100000">
                                          <p:val>
                                            <p:strVal val="#ppt_x"/>
                                          </p:val>
                                        </p:tav>
                                      </p:tavLst>
                                    </p:anim>
                                    <p:anim calcmode="lin" valueType="num">
                                      <p:cBhvr additive="base">
                                        <p:cTn id="72"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34149">
                                            <p:bg/>
                                          </p:spTgt>
                                        </p:tgtEl>
                                        <p:attrNameLst>
                                          <p:attrName>style.visibility</p:attrName>
                                        </p:attrNameLst>
                                      </p:cBhvr>
                                      <p:to>
                                        <p:strVal val="visible"/>
                                      </p:to>
                                    </p:set>
                                    <p:animEffect transition="in" filter="fade">
                                      <p:cBhvr>
                                        <p:cTn id="77" dur="2000"/>
                                        <p:tgtEl>
                                          <p:spTgt spid="134149">
                                            <p:bg/>
                                          </p:spTgt>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34149">
                                            <p:txEl>
                                              <p:pRg st="0" end="0"/>
                                            </p:txEl>
                                          </p:spTgt>
                                        </p:tgtEl>
                                        <p:attrNameLst>
                                          <p:attrName>style.visibility</p:attrName>
                                        </p:attrNameLst>
                                      </p:cBhvr>
                                      <p:to>
                                        <p:strVal val="visible"/>
                                      </p:to>
                                    </p:set>
                                    <p:animEffect transition="in" filter="fade">
                                      <p:cBhvr>
                                        <p:cTn id="80" dur="2000"/>
                                        <p:tgtEl>
                                          <p:spTgt spid="134149">
                                            <p:txEl>
                                              <p:pRg st="0" end="0"/>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additive="base">
                                        <p:cTn id="85" dur="500" fill="hold"/>
                                        <p:tgtEl>
                                          <p:spTgt spid="34"/>
                                        </p:tgtEl>
                                        <p:attrNameLst>
                                          <p:attrName>ppt_x</p:attrName>
                                        </p:attrNameLst>
                                      </p:cBhvr>
                                      <p:tavLst>
                                        <p:tav tm="0">
                                          <p:val>
                                            <p:strVal val="#ppt_x"/>
                                          </p:val>
                                        </p:tav>
                                        <p:tav tm="100000">
                                          <p:val>
                                            <p:strVal val="#ppt_x"/>
                                          </p:val>
                                        </p:tav>
                                      </p:tavLst>
                                    </p:anim>
                                    <p:anim calcmode="lin" valueType="num">
                                      <p:cBhvr additive="base">
                                        <p:cTn id="86"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34150">
                                            <p:bg/>
                                          </p:spTgt>
                                        </p:tgtEl>
                                        <p:attrNameLst>
                                          <p:attrName>style.visibility</p:attrName>
                                        </p:attrNameLst>
                                      </p:cBhvr>
                                      <p:to>
                                        <p:strVal val="visible"/>
                                      </p:to>
                                    </p:set>
                                    <p:animEffect transition="in" filter="fade">
                                      <p:cBhvr>
                                        <p:cTn id="91" dur="2000"/>
                                        <p:tgtEl>
                                          <p:spTgt spid="134150">
                                            <p:bg/>
                                          </p:spTgt>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34150">
                                            <p:txEl>
                                              <p:pRg st="0" end="0"/>
                                            </p:txEl>
                                          </p:spTgt>
                                        </p:tgtEl>
                                        <p:attrNameLst>
                                          <p:attrName>style.visibility</p:attrName>
                                        </p:attrNameLst>
                                      </p:cBhvr>
                                      <p:to>
                                        <p:strVal val="visible"/>
                                      </p:to>
                                    </p:set>
                                    <p:animEffect transition="in" filter="fade">
                                      <p:cBhvr>
                                        <p:cTn id="94" dur="2000"/>
                                        <p:tgtEl>
                                          <p:spTgt spid="134150">
                                            <p:txEl>
                                              <p:pRg st="0" end="0"/>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29"/>
                                        </p:tgtEl>
                                        <p:attrNameLst>
                                          <p:attrName>style.visibility</p:attrName>
                                        </p:attrNameLst>
                                      </p:cBhvr>
                                      <p:to>
                                        <p:strVal val="visible"/>
                                      </p:to>
                                    </p:set>
                                    <p:anim calcmode="lin" valueType="num">
                                      <p:cBhvr additive="base">
                                        <p:cTn id="99" dur="500" fill="hold"/>
                                        <p:tgtEl>
                                          <p:spTgt spid="29"/>
                                        </p:tgtEl>
                                        <p:attrNameLst>
                                          <p:attrName>ppt_x</p:attrName>
                                        </p:attrNameLst>
                                      </p:cBhvr>
                                      <p:tavLst>
                                        <p:tav tm="0">
                                          <p:val>
                                            <p:strVal val="#ppt_x"/>
                                          </p:val>
                                        </p:tav>
                                        <p:tav tm="100000">
                                          <p:val>
                                            <p:strVal val="#ppt_x"/>
                                          </p:val>
                                        </p:tav>
                                      </p:tavLst>
                                    </p:anim>
                                    <p:anim calcmode="lin" valueType="num">
                                      <p:cBhvr additive="base">
                                        <p:cTn id="10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17">
                                            <p:bg/>
                                          </p:spTgt>
                                        </p:tgtEl>
                                        <p:attrNameLst>
                                          <p:attrName>style.visibility</p:attrName>
                                        </p:attrNameLst>
                                      </p:cBhvr>
                                      <p:to>
                                        <p:strVal val="visible"/>
                                      </p:to>
                                    </p:set>
                                    <p:animEffect transition="in" filter="fade">
                                      <p:cBhvr>
                                        <p:cTn id="105" dur="2000"/>
                                        <p:tgtEl>
                                          <p:spTgt spid="17">
                                            <p:bg/>
                                          </p:spTgt>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7">
                                            <p:txEl>
                                              <p:pRg st="0" end="0"/>
                                            </p:txEl>
                                          </p:spTgt>
                                        </p:tgtEl>
                                        <p:attrNameLst>
                                          <p:attrName>style.visibility</p:attrName>
                                        </p:attrNameLst>
                                      </p:cBhvr>
                                      <p:to>
                                        <p:strVal val="visible"/>
                                      </p:to>
                                    </p:set>
                                    <p:animEffect transition="in" filter="fade">
                                      <p:cBhvr>
                                        <p:cTn id="108" dur="2000"/>
                                        <p:tgtEl>
                                          <p:spTgt spid="17">
                                            <p:txEl>
                                              <p:pRg st="0" end="0"/>
                                            </p:txEl>
                                          </p:spTgt>
                                        </p:tgtEl>
                                      </p:cBhvr>
                                    </p:animEffect>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nodeType="clickEffect">
                                  <p:stCondLst>
                                    <p:cond delay="0"/>
                                  </p:stCondLst>
                                  <p:childTnLst>
                                    <p:set>
                                      <p:cBhvr>
                                        <p:cTn id="112" dur="1" fill="hold">
                                          <p:stCondLst>
                                            <p:cond delay="0"/>
                                          </p:stCondLst>
                                        </p:cTn>
                                        <p:tgtEl>
                                          <p:spTgt spid="26"/>
                                        </p:tgtEl>
                                        <p:attrNameLst>
                                          <p:attrName>style.visibility</p:attrName>
                                        </p:attrNameLst>
                                      </p:cBhvr>
                                      <p:to>
                                        <p:strVal val="visible"/>
                                      </p:to>
                                    </p:set>
                                    <p:anim calcmode="lin" valueType="num">
                                      <p:cBhvr additive="base">
                                        <p:cTn id="113" dur="500" fill="hold"/>
                                        <p:tgtEl>
                                          <p:spTgt spid="26"/>
                                        </p:tgtEl>
                                        <p:attrNameLst>
                                          <p:attrName>ppt_x</p:attrName>
                                        </p:attrNameLst>
                                      </p:cBhvr>
                                      <p:tavLst>
                                        <p:tav tm="0">
                                          <p:val>
                                            <p:strVal val="#ppt_x"/>
                                          </p:val>
                                        </p:tav>
                                        <p:tav tm="100000">
                                          <p:val>
                                            <p:strVal val="#ppt_x"/>
                                          </p:val>
                                        </p:tav>
                                      </p:tavLst>
                                    </p:anim>
                                    <p:anim calcmode="lin" valueType="num">
                                      <p:cBhvr additive="base">
                                        <p:cTn id="1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19">
                                            <p:bg/>
                                          </p:spTgt>
                                        </p:tgtEl>
                                        <p:attrNameLst>
                                          <p:attrName>style.visibility</p:attrName>
                                        </p:attrNameLst>
                                      </p:cBhvr>
                                      <p:to>
                                        <p:strVal val="visible"/>
                                      </p:to>
                                    </p:set>
                                    <p:animEffect transition="in" filter="fade">
                                      <p:cBhvr>
                                        <p:cTn id="119" dur="2000"/>
                                        <p:tgtEl>
                                          <p:spTgt spid="19">
                                            <p:bg/>
                                          </p:spTgt>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9">
                                            <p:txEl>
                                              <p:pRg st="0" end="0"/>
                                            </p:txEl>
                                          </p:spTgt>
                                        </p:tgtEl>
                                        <p:attrNameLst>
                                          <p:attrName>style.visibility</p:attrName>
                                        </p:attrNameLst>
                                      </p:cBhvr>
                                      <p:to>
                                        <p:strVal val="visible"/>
                                      </p:to>
                                    </p:set>
                                    <p:animEffect transition="in" filter="fade">
                                      <p:cBhvr>
                                        <p:cTn id="122" dur="20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build="allAtOnce" animBg="1"/>
      <p:bldP spid="134148" grpId="0" uiExpand="1" build="allAtOnce" animBg="1"/>
      <p:bldP spid="134149" grpId="0" uiExpand="1" build="allAtOnce" animBg="1"/>
      <p:bldP spid="134150" grpId="0" build="allAtOnce" animBg="1"/>
      <p:bldP spid="134151" grpId="0" uiExpand="1" build="allAtOnce" animBg="1"/>
      <p:bldP spid="17" grpId="0" build="allAtOnce" animBg="1"/>
      <p:bldP spid="19" grpId="0" build="allAtOnce" animBg="1"/>
      <p:bldP spid="21" grpId="0" uiExpand="1" build="allAtOnce" animBg="1"/>
      <p:bldP spid="23" grpId="0" uiExpand="1" build="allAtOnce"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4525963"/>
          </a:xfrm>
        </p:spPr>
        <p:txBody>
          <a:bodyPr/>
          <a:lstStyle/>
          <a:p>
            <a:pPr algn="ctr">
              <a:buFontTx/>
              <a:buNone/>
            </a:pPr>
            <a:r>
              <a:rPr lang="ar-SA" sz="2400" b="1" dirty="0" smtClean="0"/>
              <a:t>انتهت المحاضرة</a:t>
            </a:r>
          </a:p>
          <a:p>
            <a:pPr algn="ctr">
              <a:buFontTx/>
              <a:buNone/>
            </a:pPr>
            <a:r>
              <a:rPr lang="ar-SA" sz="2400" b="1" dirty="0" smtClean="0"/>
              <a:t>المرجع</a:t>
            </a:r>
          </a:p>
          <a:p>
            <a:pPr algn="ctr">
              <a:buFontTx/>
              <a:buNone/>
            </a:pPr>
            <a:r>
              <a:rPr lang="ar-SA" sz="2400" b="1" dirty="0" smtClean="0"/>
              <a:t>الوجيز في الثقافة الإسلامية</a:t>
            </a:r>
          </a:p>
          <a:p>
            <a:pPr algn="ctr">
              <a:buFontTx/>
              <a:buNone/>
            </a:pPr>
            <a:endParaRPr lang="ar-SA" sz="2400" b="1" dirty="0"/>
          </a:p>
          <a:p>
            <a:pPr algn="ctr">
              <a:buFontTx/>
              <a:buNone/>
            </a:pPr>
            <a:r>
              <a:rPr lang="ar-SA" sz="2400" b="1" dirty="0" smtClean="0"/>
              <a:t>المحاضرة القادمة</a:t>
            </a:r>
          </a:p>
          <a:p>
            <a:pPr algn="ctr">
              <a:buFontTx/>
              <a:buNone/>
            </a:pPr>
            <a:r>
              <a:rPr lang="ar-SA" sz="2400" b="1" dirty="0" smtClean="0"/>
              <a:t>الإسلام والعلم</a:t>
            </a:r>
            <a:endParaRPr lang="ar-SA" sz="2400" b="1" dirty="0" smtClean="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ar-SA" dirty="0" smtClean="0"/>
              <a:t>21</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8364" y="0"/>
            <a:ext cx="3134163" cy="295316"/>
          </a:xfrm>
          <a:prstGeom prst="rect">
            <a:avLst/>
          </a:prstGeom>
        </p:spPr>
      </p:pic>
    </p:spTree>
    <p:extLst>
      <p:ext uri="{BB962C8B-B14F-4D97-AF65-F5344CB8AC3E}">
        <p14:creationId xmlns:p14="http://schemas.microsoft.com/office/powerpoint/2010/main" val="595881078"/>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4" end="4"/>
                                            </p:txEl>
                                          </p:spTgt>
                                        </p:tgtEl>
                                        <p:attrNameLst>
                                          <p:attrName>style.visibility</p:attrName>
                                        </p:attrNameLst>
                                      </p:cBhvr>
                                      <p:to>
                                        <p:strVal val="visible"/>
                                      </p:to>
                                    </p:set>
                                    <p:animEffect transition="in" filter="fade">
                                      <p:cBhvr>
                                        <p:cTn id="22" dur="2000"/>
                                        <p:tgtEl>
                                          <p:spTgt spid="19456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5" end="5"/>
                                            </p:txEl>
                                          </p:spTgt>
                                        </p:tgtEl>
                                        <p:attrNameLst>
                                          <p:attrName>style.visibility</p:attrName>
                                        </p:attrNameLst>
                                      </p:cBhvr>
                                      <p:to>
                                        <p:strVal val="visible"/>
                                      </p:to>
                                    </p:set>
                                    <p:animEffect transition="in" filter="fade">
                                      <p:cBhvr>
                                        <p:cTn id="27"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ns:customPropertyEditors xmlns:tns="http://schemas.microsoft.com/office/2006/customDocumentInformationPanel">
  <tns:showOnOpen>false</tns:showOnOpen>
  <tns:defaultPropertyEditorNamespace>Standard properties</tns:defaultPropertyEditorNamespace>
</tns:customPropertyEditors>
</file>

<file path=customXml/itemProps1.xml><?xml version="1.0" encoding="utf-8"?>
<ds:datastoreItem xmlns:ds="http://schemas.openxmlformats.org/officeDocument/2006/customXml" ds:itemID="{6E30B35B-2899-40E3-8907-478A46227145}">
  <ds:schemaRefs>
    <ds:schemaRef ds:uri="http://schemas.microsoft.com/office/2006/customDocumentInformationPanel"/>
  </ds:schemaRefs>
</ds:datastoreItem>
</file>

<file path=docProps/app.xml><?xml version="1.0" encoding="utf-8"?>
<Properties xmlns="http://schemas.openxmlformats.org/officeDocument/2006/extended-properties" xmlns:vt="http://schemas.openxmlformats.org/officeDocument/2006/docPropsVTypes">
  <Template/>
  <TotalTime>3195</TotalTime>
  <Words>597</Words>
  <Application>Microsoft Office PowerPoint</Application>
  <PresentationFormat>On-screen Show (4:3)</PresentationFormat>
  <Paragraphs>158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تصميم افتراضي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Mabrouk</dc:creator>
  <cp:lastModifiedBy>UD</cp:lastModifiedBy>
  <cp:revision>236</cp:revision>
  <dcterms:created xsi:type="dcterms:W3CDTF">2007-02-01T07:37:04Z</dcterms:created>
  <dcterms:modified xsi:type="dcterms:W3CDTF">2012-02-08T08:17:54Z</dcterms:modified>
</cp:coreProperties>
</file>