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728" r:id="rId2"/>
    <p:sldId id="752" r:id="rId3"/>
    <p:sldId id="729" r:id="rId4"/>
    <p:sldId id="730" r:id="rId5"/>
    <p:sldId id="750" r:id="rId6"/>
    <p:sldId id="731" r:id="rId7"/>
    <p:sldId id="732" r:id="rId8"/>
    <p:sldId id="733" r:id="rId9"/>
    <p:sldId id="734" r:id="rId10"/>
    <p:sldId id="735" r:id="rId11"/>
    <p:sldId id="737" r:id="rId12"/>
    <p:sldId id="738" r:id="rId13"/>
    <p:sldId id="739" r:id="rId14"/>
    <p:sldId id="740" r:id="rId15"/>
    <p:sldId id="741" r:id="rId16"/>
    <p:sldId id="742" r:id="rId17"/>
    <p:sldId id="743" r:id="rId18"/>
    <p:sldId id="744" r:id="rId19"/>
    <p:sldId id="745" r:id="rId20"/>
    <p:sldId id="746" r:id="rId21"/>
    <p:sldId id="747" r:id="rId22"/>
    <p:sldId id="748" r:id="rId23"/>
    <p:sldId id="749" r:id="rId2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D60093"/>
    <a:srgbClr val="00CC00"/>
    <a:srgbClr val="FFFF00"/>
    <a:srgbClr val="000099"/>
    <a:srgbClr val="0000FF"/>
    <a:srgbClr val="FF0000"/>
    <a:srgbClr val="66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2544" y="-8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E993BD-2651-445F-9801-57E20F10F346}" type="slidenum">
              <a:rPr lang="ar-SA" altLang="en-US"/>
              <a:pPr/>
              <a:t>19</a:t>
            </a:fld>
            <a:endParaRPr lang="en-US" altLang="en-US"/>
          </a:p>
        </p:txBody>
      </p:sp>
      <p:sp>
        <p:nvSpPr>
          <p:cNvPr id="579586" name="Rectangle 2"/>
          <p:cNvSpPr>
            <a:spLocks noGrp="1" noRot="1" noChangeAspect="1" noChangeArrowheads="1" noTextEdit="1"/>
          </p:cNvSpPr>
          <p:nvPr>
            <p:ph type="sldImg"/>
          </p:nvPr>
        </p:nvSpPr>
        <p:spPr>
          <a:ln/>
        </p:spPr>
      </p:sp>
      <p:sp>
        <p:nvSpPr>
          <p:cNvPr id="579587"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71D2A89D-766C-4E95-ABA9-E28F67D76B15}" type="slidenum">
              <a:rPr lang="ar-SA" altLang="en-US"/>
              <a:pPr/>
              <a:t>‹#›</a:t>
            </a:fld>
            <a:endParaRPr lang="en-US" altLang="en-US"/>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3A5E5F68-1FB3-44A5-ABB7-18EA51941EB1}" type="slidenum">
              <a:rPr lang="ar-SA" altLang="en-US"/>
              <a:pPr/>
              <a:t>‹#›</a:t>
            </a:fld>
            <a:endParaRPr lang="en-US" alt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E8942143-7C80-4C08-9AF4-326935761B50}" type="slidenum">
              <a:rPr lang="ar-SA" altLang="en-US"/>
              <a:pPr/>
              <a:t>‹#›</a:t>
            </a:fld>
            <a:endParaRPr lang="en-US" alt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60F4F89F-75A4-404A-81F0-99362AA1AC3B}" type="slidenum">
              <a:rPr lang="ar-SA" altLang="en-US"/>
              <a:pPr/>
              <a:t>‹#›</a:t>
            </a:fld>
            <a:endParaRPr lang="en-US" alt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ltLang="en-US"/>
          </a:p>
        </p:txBody>
      </p:sp>
      <p:sp>
        <p:nvSpPr>
          <p:cNvPr id="8" name="عنصر نائب للتذييل 7"/>
          <p:cNvSpPr>
            <a:spLocks noGrp="1"/>
          </p:cNvSpPr>
          <p:nvPr>
            <p:ph type="ftr" sz="quarter" idx="11"/>
          </p:nvPr>
        </p:nvSpPr>
        <p:spPr/>
        <p:txBody>
          <a:bodyPr/>
          <a:lstStyle>
            <a:lvl1pPr>
              <a:defRPr/>
            </a:lvl1pPr>
          </a:lstStyle>
          <a:p>
            <a:endParaRPr lang="en-US" altLang="en-US"/>
          </a:p>
        </p:txBody>
      </p:sp>
      <p:sp>
        <p:nvSpPr>
          <p:cNvPr id="9" name="عنصر نائب لرقم الشريحة 8"/>
          <p:cNvSpPr>
            <a:spLocks noGrp="1"/>
          </p:cNvSpPr>
          <p:nvPr>
            <p:ph type="sldNum" sz="quarter" idx="12"/>
          </p:nvPr>
        </p:nvSpPr>
        <p:spPr/>
        <p:txBody>
          <a:bodyPr/>
          <a:lstStyle>
            <a:lvl1pPr>
              <a:defRPr/>
            </a:lvl1pPr>
          </a:lstStyle>
          <a:p>
            <a:fld id="{7E6A89CF-6031-4465-AEDB-CCDE5A721CA1}" type="slidenum">
              <a:rPr lang="ar-SA" altLang="en-US"/>
              <a:pPr/>
              <a:t>‹#›</a:t>
            </a:fld>
            <a:endParaRPr lang="en-US" alt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ltLang="en-US"/>
          </a:p>
        </p:txBody>
      </p:sp>
      <p:sp>
        <p:nvSpPr>
          <p:cNvPr id="4" name="عنصر نائب للتذييل 3"/>
          <p:cNvSpPr>
            <a:spLocks noGrp="1"/>
          </p:cNvSpPr>
          <p:nvPr>
            <p:ph type="ftr" sz="quarter" idx="11"/>
          </p:nvPr>
        </p:nvSpPr>
        <p:spPr/>
        <p:txBody>
          <a:bodyPr/>
          <a:lstStyle>
            <a:lvl1pPr>
              <a:defRPr/>
            </a:lvl1pPr>
          </a:lstStyle>
          <a:p>
            <a:endParaRPr lang="en-US" altLang="en-US"/>
          </a:p>
        </p:txBody>
      </p:sp>
      <p:sp>
        <p:nvSpPr>
          <p:cNvPr id="5" name="عنصر نائب لرقم الشريحة 4"/>
          <p:cNvSpPr>
            <a:spLocks noGrp="1"/>
          </p:cNvSpPr>
          <p:nvPr>
            <p:ph type="sldNum" sz="quarter" idx="12"/>
          </p:nvPr>
        </p:nvSpPr>
        <p:spPr/>
        <p:txBody>
          <a:bodyPr/>
          <a:lstStyle>
            <a:lvl1pPr>
              <a:defRPr/>
            </a:lvl1pPr>
          </a:lstStyle>
          <a:p>
            <a:fld id="{C8DA45A8-335A-4AA4-9DB1-D13EB2D089D5}" type="slidenum">
              <a:rPr lang="ar-SA" altLang="en-US"/>
              <a:pPr/>
              <a:t>‹#›</a:t>
            </a:fld>
            <a:endParaRPr lang="en-US" alt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en-US"/>
          </a:p>
        </p:txBody>
      </p:sp>
      <p:sp>
        <p:nvSpPr>
          <p:cNvPr id="3" name="عنصر نائب للتذييل 2"/>
          <p:cNvSpPr>
            <a:spLocks noGrp="1"/>
          </p:cNvSpPr>
          <p:nvPr>
            <p:ph type="ftr" sz="quarter" idx="11"/>
          </p:nvPr>
        </p:nvSpPr>
        <p:spPr/>
        <p:txBody>
          <a:bodyPr/>
          <a:lstStyle>
            <a:lvl1pPr>
              <a:defRPr/>
            </a:lvl1pPr>
          </a:lstStyle>
          <a:p>
            <a:endParaRPr lang="en-US" altLang="en-US"/>
          </a:p>
        </p:txBody>
      </p:sp>
      <p:sp>
        <p:nvSpPr>
          <p:cNvPr id="4" name="عنصر نائب لرقم الشريحة 3"/>
          <p:cNvSpPr>
            <a:spLocks noGrp="1"/>
          </p:cNvSpPr>
          <p:nvPr>
            <p:ph type="sldNum" sz="quarter" idx="12"/>
          </p:nvPr>
        </p:nvSpPr>
        <p:spPr/>
        <p:txBody>
          <a:bodyPr/>
          <a:lstStyle>
            <a:lvl1pPr>
              <a:defRPr/>
            </a:lvl1pPr>
          </a:lstStyle>
          <a:p>
            <a:fld id="{81AB62B2-8868-42E5-898D-34FA0441C7AE}" type="slidenum">
              <a:rPr lang="ar-SA" altLang="en-US"/>
              <a:pPr/>
              <a:t>‹#›</a:t>
            </a:fld>
            <a:endParaRPr lang="en-US" alt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FE679418-16CE-438D-A121-6446555AC5B0}" type="slidenum">
              <a:rPr lang="ar-SA" altLang="en-US"/>
              <a:pPr/>
              <a:t>‹#›</a:t>
            </a:fld>
            <a:endParaRPr lang="en-US" alt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3E3845DA-BA8D-4300-B754-5B07FA12CBD3}" type="slidenum">
              <a:rPr lang="ar-SA" altLang="en-US"/>
              <a:pPr/>
              <a:t>‹#›</a:t>
            </a:fld>
            <a:endParaRPr lang="en-US" alt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6B6A3A19-352C-4076-A496-5AD8DFD28707}" type="slidenum">
              <a:rPr lang="ar-SA" altLang="en-US"/>
              <a:pPr/>
              <a:t>‹#›</a:t>
            </a:fld>
            <a:endParaRPr lang="en-US" alt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0"/>
            <a:ext cx="2286000" cy="68580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0" y="0"/>
            <a:ext cx="6705600" cy="68580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50FB5F5F-1186-4583-8299-9B4DE9BA7142}" type="slidenum">
              <a:rPr lang="ar-SA" altLang="en-US"/>
              <a:pPr/>
              <a:t>‹#›</a:t>
            </a:fld>
            <a:endParaRPr lang="en-US" alt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gradFill rotWithShape="0">
            <a:gsLst>
              <a:gs pos="0">
                <a:srgbClr val="FF8200"/>
              </a:gs>
              <a:gs pos="5001">
                <a:srgbClr val="FF0000"/>
              </a:gs>
              <a:gs pos="17501">
                <a:srgbClr val="BA0066"/>
              </a:gs>
              <a:gs pos="35000">
                <a:srgbClr val="66008F"/>
              </a:gs>
              <a:gs pos="50000">
                <a:srgbClr val="000082"/>
              </a:gs>
              <a:gs pos="65000">
                <a:srgbClr val="66008F"/>
              </a:gs>
              <a:gs pos="82500">
                <a:srgbClr val="BA0066"/>
              </a:gs>
              <a:gs pos="95000">
                <a:srgbClr val="FF0000"/>
              </a:gs>
              <a:gs pos="100000">
                <a:srgbClr val="FF8200"/>
              </a:gs>
            </a:gsLst>
            <a:lin ang="5400000" scaled="1"/>
          </a:gradFill>
          <a:ln w="9525">
            <a:noFill/>
            <a:miter lim="800000"/>
            <a:headEnd/>
            <a:tailEnd/>
          </a:ln>
          <a:effectLst/>
          <a:scene3d>
            <a:camera prst="legacyPerspectiveTopRight"/>
            <a:lightRig rig="legacyFlat3" dir="b"/>
          </a:scene3d>
          <a:sp3d extrusionH="887400" prstMaterial="legacyMatte">
            <a:bevelT w="13500" h="13500" prst="angle"/>
            <a:bevelB w="13500" h="13500" prst="angle"/>
            <a:extrusionClr>
              <a:srgbClr val="000082"/>
            </a:extrusionClr>
          </a:sp3d>
        </p:spPr>
        <p:txBody>
          <a:bodyPr vert="horz" wrap="square" lIns="92075" tIns="46038" rIns="92075" bIns="46038" numCol="1" anchor="ctr" anchorCtr="0" compatLnSpc="1">
            <a:prstTxWarp prst="textNoShape">
              <a:avLst/>
            </a:prstTxWarp>
            <a:flatTx/>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0" y="1447800"/>
            <a:ext cx="9144000" cy="5410200"/>
          </a:xfrm>
          <a:prstGeom prst="rect">
            <a:avLst/>
          </a:prstGeom>
          <a:solidFill>
            <a:srgbClr val="000099"/>
          </a:solidFill>
          <a:ln w="9525">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000099"/>
            </a:extrusionClr>
          </a:sp3d>
        </p:spPr>
        <p:txBody>
          <a:bodyPr vert="horz" wrap="square" lIns="92075" tIns="46038" rIns="92075" bIns="46038" numCol="1" anchor="t" anchorCtr="0" compatLnSpc="1">
            <a:prstTxWarp prst="textNoShape">
              <a:avLst/>
            </a:prstTxWarp>
            <a:flatTx/>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400"/>
            </a:lvl1pPr>
          </a:lstStyle>
          <a:p>
            <a:fld id="{CDBA0C4A-01FB-4B31-9118-B7FD11D28706}"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27">
                                            <p:bg/>
                                          </p:spTgt>
                                        </p:tgtEl>
                                        <p:attrNameLst>
                                          <p:attrName>style.visibility</p:attrName>
                                        </p:attrNameLst>
                                      </p:cBhvr>
                                      <p:to>
                                        <p:strVal val="visible"/>
                                      </p:to>
                                    </p:set>
                                    <p:animEffect transition="in" filter="slide(fromTop)">
                                      <p:cBhvr>
                                        <p:cTn id="7" dur="500"/>
                                        <p:tgtEl>
                                          <p:spTgt spid="1027">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slide(fromTop)">
                                      <p:cBhvr>
                                        <p:cTn id="12" dur="500"/>
                                        <p:tgtEl>
                                          <p:spTgt spid="1027">
                                            <p:txEl>
                                              <p:pRg st="0" end="0"/>
                                            </p:txEl>
                                          </p:spTgt>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slide(fromTop)">
                                      <p:cBhvr>
                                        <p:cTn id="15" dur="500"/>
                                        <p:tgtEl>
                                          <p:spTgt spid="1027">
                                            <p:txEl>
                                              <p:pRg st="1" end="1"/>
                                            </p:txEl>
                                          </p:spTgt>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slide(fromTop)">
                                      <p:cBhvr>
                                        <p:cTn id="18" dur="500"/>
                                        <p:tgtEl>
                                          <p:spTgt spid="1027">
                                            <p:txEl>
                                              <p:pRg st="2" end="2"/>
                                            </p:txEl>
                                          </p:spTgt>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slide(fromTop)">
                                      <p:cBhvr>
                                        <p:cTn id="21" dur="500"/>
                                        <p:tgtEl>
                                          <p:spTgt spid="1027">
                                            <p:txEl>
                                              <p:pRg st="3" end="3"/>
                                            </p:txEl>
                                          </p:spTgt>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slide(fromTop)">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nimBg="1" autoUpdateAnimBg="0">
        <p:tmplLst>
          <p:tmpl>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1">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2">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3">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4">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5">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Lst>
      </p:bldP>
    </p:bldLst>
  </p:timing>
  <p:txStyles>
    <p:titleStyle>
      <a:lvl1pPr algn="ctr" rtl="0" fontAlgn="base">
        <a:spcBef>
          <a:spcPct val="0"/>
        </a:spcBef>
        <a:spcAft>
          <a:spcPct val="0"/>
        </a:spcAft>
        <a:defRPr sz="4400">
          <a:solidFill>
            <a:srgbClr val="FFFF66"/>
          </a:solidFill>
          <a:latin typeface="+mj-lt"/>
          <a:ea typeface="+mj-ea"/>
          <a:cs typeface="+mj-cs"/>
        </a:defRPr>
      </a:lvl1pPr>
      <a:lvl2pPr algn="ctr" rtl="0" fontAlgn="base">
        <a:spcBef>
          <a:spcPct val="0"/>
        </a:spcBef>
        <a:spcAft>
          <a:spcPct val="0"/>
        </a:spcAft>
        <a:defRPr sz="4400">
          <a:solidFill>
            <a:srgbClr val="FFFF66"/>
          </a:solidFill>
          <a:latin typeface="Times New Roman" pitchFamily="18" charset="0"/>
          <a:cs typeface="Times New Roman" pitchFamily="18" charset="0"/>
        </a:defRPr>
      </a:lvl2pPr>
      <a:lvl3pPr algn="ctr" rtl="0" fontAlgn="base">
        <a:spcBef>
          <a:spcPct val="0"/>
        </a:spcBef>
        <a:spcAft>
          <a:spcPct val="0"/>
        </a:spcAft>
        <a:defRPr sz="4400">
          <a:solidFill>
            <a:srgbClr val="FFFF66"/>
          </a:solidFill>
          <a:latin typeface="Times New Roman" pitchFamily="18" charset="0"/>
          <a:cs typeface="Times New Roman" pitchFamily="18" charset="0"/>
        </a:defRPr>
      </a:lvl3pPr>
      <a:lvl4pPr algn="ctr" rtl="0" fontAlgn="base">
        <a:spcBef>
          <a:spcPct val="0"/>
        </a:spcBef>
        <a:spcAft>
          <a:spcPct val="0"/>
        </a:spcAft>
        <a:defRPr sz="4400">
          <a:solidFill>
            <a:srgbClr val="FFFF66"/>
          </a:solidFill>
          <a:latin typeface="Times New Roman" pitchFamily="18" charset="0"/>
          <a:cs typeface="Times New Roman" pitchFamily="18" charset="0"/>
        </a:defRPr>
      </a:lvl4pPr>
      <a:lvl5pPr algn="ctr" rtl="0" fontAlgn="base">
        <a:spcBef>
          <a:spcPct val="0"/>
        </a:spcBef>
        <a:spcAft>
          <a:spcPct val="0"/>
        </a:spcAft>
        <a:defRPr sz="4400">
          <a:solidFill>
            <a:srgbClr val="FFFF66"/>
          </a:solidFill>
          <a:latin typeface="Times New Roman" pitchFamily="18" charset="0"/>
          <a:cs typeface="Times New Roman" pitchFamily="18" charset="0"/>
        </a:defRPr>
      </a:lvl5pPr>
      <a:lvl6pPr marL="457200" algn="ctr" rtl="0" fontAlgn="base">
        <a:spcBef>
          <a:spcPct val="0"/>
        </a:spcBef>
        <a:spcAft>
          <a:spcPct val="0"/>
        </a:spcAft>
        <a:defRPr sz="4400">
          <a:solidFill>
            <a:srgbClr val="FFFF66"/>
          </a:solidFill>
          <a:latin typeface="Times New Roman" pitchFamily="18" charset="0"/>
          <a:cs typeface="Times New Roman" pitchFamily="18" charset="0"/>
        </a:defRPr>
      </a:lvl6pPr>
      <a:lvl7pPr marL="914400" algn="ctr" rtl="0" fontAlgn="base">
        <a:spcBef>
          <a:spcPct val="0"/>
        </a:spcBef>
        <a:spcAft>
          <a:spcPct val="0"/>
        </a:spcAft>
        <a:defRPr sz="4400">
          <a:solidFill>
            <a:srgbClr val="FFFF66"/>
          </a:solidFill>
          <a:latin typeface="Times New Roman" pitchFamily="18" charset="0"/>
          <a:cs typeface="Times New Roman" pitchFamily="18" charset="0"/>
        </a:defRPr>
      </a:lvl7pPr>
      <a:lvl8pPr marL="1371600" algn="ctr" rtl="0" fontAlgn="base">
        <a:spcBef>
          <a:spcPct val="0"/>
        </a:spcBef>
        <a:spcAft>
          <a:spcPct val="0"/>
        </a:spcAft>
        <a:defRPr sz="4400">
          <a:solidFill>
            <a:srgbClr val="FFFF66"/>
          </a:solidFill>
          <a:latin typeface="Times New Roman" pitchFamily="18" charset="0"/>
          <a:cs typeface="Times New Roman" pitchFamily="18" charset="0"/>
        </a:defRPr>
      </a:lvl8pPr>
      <a:lvl9pPr marL="1828800" algn="ctr" rtl="0" fontAlgn="base">
        <a:spcBef>
          <a:spcPct val="0"/>
        </a:spcBef>
        <a:spcAft>
          <a:spcPct val="0"/>
        </a:spcAft>
        <a:defRPr sz="4400">
          <a:solidFill>
            <a:srgbClr val="FFFF66"/>
          </a:solidFill>
          <a:latin typeface="Times New Roman" pitchFamily="18" charset="0"/>
          <a:cs typeface="Times New Roman" pitchFamily="18"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cs typeface="+mn-cs"/>
        </a:defRPr>
      </a:lvl2pPr>
      <a:lvl3pPr marL="1143000" indent="-228600" algn="l" rtl="0" fontAlgn="base">
        <a:spcBef>
          <a:spcPct val="20000"/>
        </a:spcBef>
        <a:spcAft>
          <a:spcPct val="0"/>
        </a:spcAft>
        <a:buChar char="•"/>
        <a:defRPr sz="2400">
          <a:solidFill>
            <a:srgbClr val="FFFF00"/>
          </a:solidFill>
          <a:latin typeface="+mn-lt"/>
          <a:cs typeface="+mn-cs"/>
        </a:defRPr>
      </a:lvl3pPr>
      <a:lvl4pPr marL="1600200" indent="-228600" algn="l" rtl="0" fontAlgn="base">
        <a:spcBef>
          <a:spcPct val="20000"/>
        </a:spcBef>
        <a:spcAft>
          <a:spcPct val="0"/>
        </a:spcAft>
        <a:buChar char="–"/>
        <a:defRPr sz="2000">
          <a:solidFill>
            <a:srgbClr val="FFFF00"/>
          </a:solidFill>
          <a:latin typeface="+mn-lt"/>
          <a:cs typeface="+mn-cs"/>
        </a:defRPr>
      </a:lvl4pPr>
      <a:lvl5pPr marL="2057400" indent="-228600" algn="l" rtl="0" fontAlgn="base">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slide" Target="slide8.xml"/></Relationships>
</file>

<file path=ppt/slides/_rels/slide4.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5.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slide" Target="slide4.xm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slide" Target="slide10.xml"/><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1594;&#1586;&#1608;&#1577;%20&#1576;&#1583;&#1585;%202.ppt" TargetMode="External"/><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slide" Target="slide8.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dirty="0" smtClean="0"/>
              <a:t>بالدمام</a:t>
            </a:r>
            <a:endParaRPr lang="ar-EG"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3"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4"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 action="ppaction://noaction"/>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2179" name="WordArt 3">
            <a:hlinkClick r:id="" action="ppaction://noaction"/>
          </p:cNvPr>
          <p:cNvSpPr>
            <a:spLocks noChangeArrowheads="1" noChangeShapeType="1" noTextEdit="1"/>
          </p:cNvSpPr>
          <p:nvPr/>
        </p:nvSpPr>
        <p:spPr bwMode="auto">
          <a:xfrm>
            <a:off x="7315200" y="1524000"/>
            <a:ext cx="8953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الوحي</a:t>
            </a:r>
          </a:p>
        </p:txBody>
      </p:sp>
      <p:sp>
        <p:nvSpPr>
          <p:cNvPr id="562180" name="WordArt 4">
            <a:hlinkClick r:id="" action="ppaction://noaction"/>
          </p:cNvPr>
          <p:cNvSpPr>
            <a:spLocks noChangeArrowheads="1" noChangeShapeType="1" noTextEdit="1"/>
          </p:cNvSpPr>
          <p:nvPr/>
        </p:nvSpPr>
        <p:spPr bwMode="auto">
          <a:xfrm>
            <a:off x="6000750" y="2743200"/>
            <a:ext cx="31432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السرية في مكة</a:t>
            </a:r>
          </a:p>
        </p:txBody>
      </p:sp>
      <p:sp>
        <p:nvSpPr>
          <p:cNvPr id="562181" name="WordArt 5">
            <a:hlinkClick r:id="" action="ppaction://noaction"/>
          </p:cNvPr>
          <p:cNvSpPr>
            <a:spLocks noChangeArrowheads="1" noChangeShapeType="1" noTextEdit="1"/>
          </p:cNvSpPr>
          <p:nvPr/>
        </p:nvSpPr>
        <p:spPr bwMode="auto">
          <a:xfrm>
            <a:off x="6477000" y="4114800"/>
            <a:ext cx="190500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العلنية</a:t>
            </a:r>
          </a:p>
        </p:txBody>
      </p:sp>
      <p:sp>
        <p:nvSpPr>
          <p:cNvPr id="562185" name="WordArt 9">
            <a:hlinkClick r:id="rId3" action="ppaction://hlinksldjump"/>
          </p:cNvPr>
          <p:cNvSpPr>
            <a:spLocks noChangeArrowheads="1" noChangeShapeType="1" noTextEdit="1"/>
          </p:cNvSpPr>
          <p:nvPr/>
        </p:nvSpPr>
        <p:spPr bwMode="auto">
          <a:xfrm>
            <a:off x="457200" y="2895600"/>
            <a:ext cx="3781425"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الإبتعاد عن ميدان الصراع</a:t>
            </a:r>
          </a:p>
        </p:txBody>
      </p:sp>
      <p:sp>
        <p:nvSpPr>
          <p:cNvPr id="562186" name="WordArt 10">
            <a:hlinkClick r:id="" action="ppaction://noaction"/>
          </p:cNvPr>
          <p:cNvSpPr>
            <a:spLocks noChangeArrowheads="1" noChangeShapeType="1" noTextEdit="1"/>
          </p:cNvSpPr>
          <p:nvPr/>
        </p:nvSpPr>
        <p:spPr bwMode="auto">
          <a:xfrm>
            <a:off x="228600" y="4191000"/>
            <a:ext cx="426720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dirty="0">
                <a:ln w="9525">
                  <a:round/>
                  <a:headEnd type="none" w="sm" len="sm"/>
                  <a:tailEnd type="none" w="sm" len="sm"/>
                </a:ln>
                <a:gradFill rotWithShape="0">
                  <a:gsLst>
                    <a:gs pos="0">
                      <a:srgbClr val="FFE701"/>
                    </a:gs>
                    <a:gs pos="100000">
                      <a:srgbClr val="FE3E02"/>
                    </a:gs>
                  </a:gsLst>
                  <a:lin ang="5400000" scaled="1"/>
                </a:gradFill>
                <a:latin typeface="Arial"/>
                <a:cs typeface="Arial"/>
              </a:rPr>
              <a:t>عرض النبي نفسه على القبائل</a:t>
            </a:r>
          </a:p>
        </p:txBody>
      </p:sp>
      <p:sp>
        <p:nvSpPr>
          <p:cNvPr id="562187" name="WordArt 11">
            <a:hlinkClick r:id="rId4" action="ppaction://hlinksldjump"/>
          </p:cNvPr>
          <p:cNvSpPr>
            <a:spLocks noChangeArrowheads="1" noChangeShapeType="1" noTextEdit="1"/>
          </p:cNvSpPr>
          <p:nvPr/>
        </p:nvSpPr>
        <p:spPr bwMode="auto">
          <a:xfrm>
            <a:off x="762000" y="1676400"/>
            <a:ext cx="268605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الإيذاء على صوره</a:t>
            </a:r>
          </a:p>
        </p:txBody>
      </p:sp>
      <p:sp>
        <p:nvSpPr>
          <p:cNvPr id="562188" name="WordArt 12">
            <a:hlinkClick r:id="rId5" action="ppaction://hlinksldjump"/>
          </p:cNvPr>
          <p:cNvSpPr>
            <a:spLocks noChangeArrowheads="1" noChangeShapeType="1" noTextEdit="1"/>
          </p:cNvSpPr>
          <p:nvPr/>
        </p:nvSpPr>
        <p:spPr bwMode="auto">
          <a:xfrm>
            <a:off x="3962400" y="457200"/>
            <a:ext cx="1924050" cy="6985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a:ln w="9525">
                  <a:round/>
                  <a:headEnd type="none" w="sm" len="sm"/>
                  <a:tailEnd type="none" w="sm" len="sm"/>
                </a:ln>
                <a:gradFill rotWithShape="0">
                  <a:gsLst>
                    <a:gs pos="0">
                      <a:srgbClr val="FFFFCC"/>
                    </a:gs>
                    <a:gs pos="100000">
                      <a:srgbClr val="FF9999"/>
                    </a:gs>
                  </a:gsLst>
                  <a:lin ang="5400000" scaled="1"/>
                </a:gradFill>
                <a:latin typeface="Arial"/>
                <a:cs typeface="Arial"/>
              </a:rPr>
              <a:t>مدخل إلى السيرة</a:t>
            </a:r>
          </a:p>
        </p:txBody>
      </p:sp>
      <p:sp>
        <p:nvSpPr>
          <p:cNvPr id="562189" name="WordArt 13">
            <a:hlinkClick r:id="rId6"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4706" name="WordArt 2">
            <a:hlinkClick r:id="rId3" action="ppaction://hlinksldjump"/>
          </p:cNvPr>
          <p:cNvSpPr>
            <a:spLocks noChangeArrowheads="1" noChangeShapeType="1" noTextEdit="1"/>
          </p:cNvSpPr>
          <p:nvPr/>
        </p:nvSpPr>
        <p:spPr bwMode="auto">
          <a:xfrm>
            <a:off x="2057400" y="1524000"/>
            <a:ext cx="4838700" cy="523875"/>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صفاته صلى الله عليه وسلم</a:t>
            </a:r>
          </a:p>
        </p:txBody>
      </p:sp>
      <p:sp>
        <p:nvSpPr>
          <p:cNvPr id="584707" name="WordArt 3">
            <a:hlinkClick r:id="" action="ppaction://noaction"/>
          </p:cNvPr>
          <p:cNvSpPr>
            <a:spLocks noChangeArrowheads="1" noChangeShapeType="1" noTextEdit="1"/>
          </p:cNvSpPr>
          <p:nvPr/>
        </p:nvSpPr>
        <p:spPr bwMode="auto">
          <a:xfrm>
            <a:off x="2438400" y="3124200"/>
            <a:ext cx="4095750" cy="523875"/>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مصادر السيرة النبوية</a:t>
            </a:r>
          </a:p>
        </p:txBody>
      </p:sp>
      <p:sp>
        <p:nvSpPr>
          <p:cNvPr id="584708" name="WordArt 4">
            <a:hlinkClick r:id="" action="ppaction://noaction"/>
          </p:cNvPr>
          <p:cNvSpPr>
            <a:spLocks noChangeArrowheads="1" noChangeShapeType="1" noTextEdit="1"/>
          </p:cNvSpPr>
          <p:nvPr/>
        </p:nvSpPr>
        <p:spPr bwMode="auto">
          <a:xfrm>
            <a:off x="2971800" y="4343400"/>
            <a:ext cx="3257550" cy="523875"/>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مناهج السيرة </a:t>
            </a:r>
          </a:p>
        </p:txBody>
      </p:sp>
      <p:sp>
        <p:nvSpPr>
          <p:cNvPr id="584709" name="WordArt 5">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3202" name="WordArt 2" descr="رخام أبيض">
            <a:hlinkClick r:id="" action="ppaction://noaction"/>
          </p:cNvPr>
          <p:cNvSpPr>
            <a:spLocks noChangeArrowheads="1" noChangeShapeType="1" noTextEdit="1"/>
          </p:cNvSpPr>
          <p:nvPr/>
        </p:nvSpPr>
        <p:spPr bwMode="auto">
          <a:xfrm>
            <a:off x="4953000" y="1981200"/>
            <a:ext cx="3000375" cy="6762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الهجرة إلى الحبشة</a:t>
            </a:r>
          </a:p>
        </p:txBody>
      </p:sp>
      <p:sp>
        <p:nvSpPr>
          <p:cNvPr id="563203" name="WordArt 3" descr="رخام أبيض">
            <a:hlinkClick r:id="" action="ppaction://noaction"/>
          </p:cNvPr>
          <p:cNvSpPr>
            <a:spLocks noChangeArrowheads="1" noChangeShapeType="1" noTextEdit="1"/>
          </p:cNvSpPr>
          <p:nvPr/>
        </p:nvSpPr>
        <p:spPr bwMode="auto">
          <a:xfrm>
            <a:off x="3124200" y="3276600"/>
            <a:ext cx="2847975" cy="7524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الخروج إلى الطائف</a:t>
            </a:r>
          </a:p>
        </p:txBody>
      </p:sp>
      <p:sp>
        <p:nvSpPr>
          <p:cNvPr id="563204" name="WordArt 4" descr="رخام أبيض">
            <a:hlinkClick r:id="" action="ppaction://noaction"/>
          </p:cNvPr>
          <p:cNvSpPr>
            <a:spLocks noChangeArrowheads="1" noChangeShapeType="1" noTextEdit="1"/>
          </p:cNvSpPr>
          <p:nvPr/>
        </p:nvSpPr>
        <p:spPr bwMode="auto">
          <a:xfrm>
            <a:off x="533400" y="4572000"/>
            <a:ext cx="3019425" cy="871538"/>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الإسراء والمعراج</a:t>
            </a:r>
          </a:p>
        </p:txBody>
      </p:sp>
      <p:sp>
        <p:nvSpPr>
          <p:cNvPr id="563205" name="WordArt 5">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4226" name="WordArt 2">
            <a:hlinkClick r:id="" action="ppaction://noaction"/>
          </p:cNvPr>
          <p:cNvSpPr>
            <a:spLocks noChangeArrowheads="1" noChangeShapeType="1" noTextEdit="1"/>
          </p:cNvSpPr>
          <p:nvPr/>
        </p:nvSpPr>
        <p:spPr bwMode="auto">
          <a:xfrm>
            <a:off x="2133600" y="1752600"/>
            <a:ext cx="4495800" cy="1328738"/>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إيذاء النبي عليه الصلاة والسلام</a:t>
            </a:r>
          </a:p>
        </p:txBody>
      </p:sp>
      <p:sp>
        <p:nvSpPr>
          <p:cNvPr id="564227" name="WordArt 3">
            <a:hlinkClick r:id="" action="ppaction://noaction"/>
          </p:cNvPr>
          <p:cNvSpPr>
            <a:spLocks noChangeArrowheads="1" noChangeShapeType="1" noTextEdit="1"/>
          </p:cNvSpPr>
          <p:nvPr/>
        </p:nvSpPr>
        <p:spPr bwMode="auto">
          <a:xfrm>
            <a:off x="3124200" y="3200400"/>
            <a:ext cx="2543175" cy="795338"/>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إيذاء أصحابه</a:t>
            </a:r>
          </a:p>
        </p:txBody>
      </p:sp>
      <p:sp>
        <p:nvSpPr>
          <p:cNvPr id="564228"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4229" name="WordArt 5">
            <a:hlinkClick r:id="" action="ppaction://noaction"/>
          </p:cNvPr>
          <p:cNvSpPr>
            <a:spLocks noChangeArrowheads="1" noChangeShapeType="1" noTextEdit="1"/>
          </p:cNvSpPr>
          <p:nvPr/>
        </p:nvSpPr>
        <p:spPr bwMode="auto">
          <a:xfrm>
            <a:off x="3962400" y="4191000"/>
            <a:ext cx="1219200" cy="542925"/>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المقاطعة</a:t>
            </a:r>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5250" name="WordArt 2">
            <a:hlinkClick r:id="rId3" action="ppaction://hlinksldjump"/>
          </p:cNvPr>
          <p:cNvSpPr>
            <a:spLocks noChangeArrowheads="1" noChangeShapeType="1" noTextEdit="1"/>
          </p:cNvSpPr>
          <p:nvPr/>
        </p:nvSpPr>
        <p:spPr bwMode="auto">
          <a:xfrm>
            <a:off x="6019800" y="914400"/>
            <a:ext cx="2824163" cy="9874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الهجرة النبوية</a:t>
            </a:r>
          </a:p>
        </p:txBody>
      </p:sp>
      <p:sp>
        <p:nvSpPr>
          <p:cNvPr id="565251" name="WordArt 3">
            <a:hlinkClick r:id="" action="ppaction://noaction"/>
          </p:cNvPr>
          <p:cNvSpPr>
            <a:spLocks noChangeArrowheads="1" noChangeShapeType="1" noTextEdit="1"/>
          </p:cNvSpPr>
          <p:nvPr/>
        </p:nvSpPr>
        <p:spPr bwMode="auto">
          <a:xfrm>
            <a:off x="609600" y="762000"/>
            <a:ext cx="2395538" cy="10636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الإذن بالقتال</a:t>
            </a:r>
          </a:p>
        </p:txBody>
      </p:sp>
      <p:sp>
        <p:nvSpPr>
          <p:cNvPr id="565252" name="WordArt 4">
            <a:hlinkClick r:id="" action="ppaction://noaction"/>
          </p:cNvPr>
          <p:cNvSpPr>
            <a:spLocks noChangeArrowheads="1" noChangeShapeType="1" noTextEdit="1"/>
          </p:cNvSpPr>
          <p:nvPr/>
        </p:nvSpPr>
        <p:spPr bwMode="auto">
          <a:xfrm>
            <a:off x="2743200" y="4343400"/>
            <a:ext cx="3109913" cy="12160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إلى الرفيق الأعلى</a:t>
            </a:r>
          </a:p>
        </p:txBody>
      </p:sp>
      <p:sp>
        <p:nvSpPr>
          <p:cNvPr id="565253" name="WordArt 5">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5254" name="WordArt 6">
            <a:hlinkClick r:id="rId5" action="ppaction://hlinksldjump"/>
          </p:cNvPr>
          <p:cNvSpPr>
            <a:spLocks noChangeArrowheads="1" noChangeShapeType="1" noTextEdit="1"/>
          </p:cNvSpPr>
          <p:nvPr/>
        </p:nvSpPr>
        <p:spPr bwMode="auto">
          <a:xfrm>
            <a:off x="3962400" y="1905000"/>
            <a:ext cx="1209675" cy="601663"/>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الغزوات</a:t>
            </a:r>
          </a:p>
        </p:txBody>
      </p:sp>
      <p:sp>
        <p:nvSpPr>
          <p:cNvPr id="565255" name="WordArt 7">
            <a:hlinkClick r:id="" action="ppaction://noaction"/>
          </p:cNvPr>
          <p:cNvSpPr>
            <a:spLocks noChangeArrowheads="1" noChangeShapeType="1" noTextEdit="1"/>
          </p:cNvSpPr>
          <p:nvPr/>
        </p:nvSpPr>
        <p:spPr bwMode="auto">
          <a:xfrm>
            <a:off x="2362200" y="3048000"/>
            <a:ext cx="4819650" cy="601663"/>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كتب الرسول إلى الملوك والأمراء</a:t>
            </a:r>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6276" name="WordArt 4">
            <a:hlinkClick r:id="" action="ppaction://noaction"/>
          </p:cNvPr>
          <p:cNvSpPr>
            <a:spLocks noChangeArrowheads="1" noChangeShapeType="1" noTextEdit="1"/>
          </p:cNvSpPr>
          <p:nvPr/>
        </p:nvSpPr>
        <p:spPr bwMode="auto">
          <a:xfrm>
            <a:off x="6477000" y="2133600"/>
            <a:ext cx="16573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قصة سراقة</a:t>
            </a:r>
          </a:p>
        </p:txBody>
      </p:sp>
      <p:sp>
        <p:nvSpPr>
          <p:cNvPr id="566277" name="WordArt 5">
            <a:hlinkClick r:id="" action="ppaction://noaction"/>
          </p:cNvPr>
          <p:cNvSpPr>
            <a:spLocks noChangeArrowheads="1" noChangeShapeType="1" noTextEdit="1"/>
          </p:cNvSpPr>
          <p:nvPr/>
        </p:nvSpPr>
        <p:spPr bwMode="auto">
          <a:xfrm>
            <a:off x="533400" y="762000"/>
            <a:ext cx="28384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الوصول إلى المدينة</a:t>
            </a:r>
          </a:p>
        </p:txBody>
      </p:sp>
      <p:sp>
        <p:nvSpPr>
          <p:cNvPr id="566278" name="WordArt 6">
            <a:hlinkClick r:id="" action="ppaction://noaction"/>
          </p:cNvPr>
          <p:cNvSpPr>
            <a:spLocks noChangeArrowheads="1" noChangeShapeType="1" noTextEdit="1"/>
          </p:cNvSpPr>
          <p:nvPr/>
        </p:nvSpPr>
        <p:spPr bwMode="auto">
          <a:xfrm>
            <a:off x="533400" y="2286000"/>
            <a:ext cx="265747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الأعمال في المدينة</a:t>
            </a:r>
          </a:p>
        </p:txBody>
      </p:sp>
      <p:sp>
        <p:nvSpPr>
          <p:cNvPr id="566279" name="WordArt 7">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6280" name="WordArt 8">
            <a:hlinkClick r:id="" action="ppaction://noaction"/>
          </p:cNvPr>
          <p:cNvSpPr>
            <a:spLocks noChangeArrowheads="1" noChangeShapeType="1" noTextEdit="1"/>
          </p:cNvSpPr>
          <p:nvPr/>
        </p:nvSpPr>
        <p:spPr bwMode="auto">
          <a:xfrm>
            <a:off x="5410200" y="457200"/>
            <a:ext cx="317182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هجرة النبي والمسلمين</a:t>
            </a:r>
          </a:p>
        </p:txBody>
      </p:sp>
      <p:sp>
        <p:nvSpPr>
          <p:cNvPr id="566281" name="WordArt 9">
            <a:hlinkClick r:id="" action="ppaction://noaction"/>
          </p:cNvPr>
          <p:cNvSpPr>
            <a:spLocks noChangeArrowheads="1" noChangeShapeType="1" noTextEdit="1"/>
          </p:cNvSpPr>
          <p:nvPr/>
        </p:nvSpPr>
        <p:spPr bwMode="auto">
          <a:xfrm>
            <a:off x="6400800" y="3429000"/>
            <a:ext cx="23431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في خيمة أم معبد</a:t>
            </a:r>
          </a:p>
        </p:txBody>
      </p:sp>
      <p:sp>
        <p:nvSpPr>
          <p:cNvPr id="566282" name="WordArt 10">
            <a:hlinkClick r:id="" action="ppaction://noaction"/>
          </p:cNvPr>
          <p:cNvSpPr>
            <a:spLocks noChangeArrowheads="1" noChangeShapeType="1" noTextEdit="1"/>
          </p:cNvSpPr>
          <p:nvPr/>
        </p:nvSpPr>
        <p:spPr bwMode="auto">
          <a:xfrm>
            <a:off x="990600" y="3733800"/>
            <a:ext cx="195262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وثيقة التحالف</a:t>
            </a:r>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7298" name="WordArt 2">
            <a:hlinkClick r:id="rId3"/>
          </p:cNvPr>
          <p:cNvSpPr>
            <a:spLocks noChangeArrowheads="1" noChangeShapeType="1" noTextEdit="1"/>
          </p:cNvSpPr>
          <p:nvPr/>
        </p:nvSpPr>
        <p:spPr bwMode="auto">
          <a:xfrm>
            <a:off x="6781800" y="1066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بدر الكبرى</a:t>
            </a:r>
          </a:p>
        </p:txBody>
      </p:sp>
      <p:sp>
        <p:nvSpPr>
          <p:cNvPr id="567299" name="WordArt 3">
            <a:hlinkClick r:id="" action="ppaction://noaction"/>
          </p:cNvPr>
          <p:cNvSpPr>
            <a:spLocks noChangeArrowheads="1" noChangeShapeType="1" noTextEdit="1"/>
          </p:cNvSpPr>
          <p:nvPr/>
        </p:nvSpPr>
        <p:spPr bwMode="auto">
          <a:xfrm>
            <a:off x="3657600" y="990600"/>
            <a:ext cx="14478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بني قينقاع</a:t>
            </a:r>
          </a:p>
        </p:txBody>
      </p:sp>
      <p:sp>
        <p:nvSpPr>
          <p:cNvPr id="567300" name="WordArt 4">
            <a:hlinkClick r:id="" action="ppaction://noaction"/>
          </p:cNvPr>
          <p:cNvSpPr>
            <a:spLocks noChangeArrowheads="1" noChangeShapeType="1" noTextEdit="1"/>
          </p:cNvSpPr>
          <p:nvPr/>
        </p:nvSpPr>
        <p:spPr bwMode="auto">
          <a:xfrm>
            <a:off x="228600" y="914400"/>
            <a:ext cx="17526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عزوة أحد</a:t>
            </a:r>
          </a:p>
        </p:txBody>
      </p:sp>
      <p:sp>
        <p:nvSpPr>
          <p:cNvPr id="567301" name="WordArt 5">
            <a:hlinkClick r:id="" action="ppaction://noaction"/>
          </p:cNvPr>
          <p:cNvSpPr>
            <a:spLocks noChangeArrowheads="1" noChangeShapeType="1" noTextEdit="1"/>
          </p:cNvSpPr>
          <p:nvPr/>
        </p:nvSpPr>
        <p:spPr bwMode="auto">
          <a:xfrm>
            <a:off x="6781800" y="1905000"/>
            <a:ext cx="19812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يوم الرجيع</a:t>
            </a:r>
          </a:p>
        </p:txBody>
      </p:sp>
      <p:sp>
        <p:nvSpPr>
          <p:cNvPr id="567302" name="WordArt 6">
            <a:hlinkClick r:id="" action="ppaction://noaction"/>
          </p:cNvPr>
          <p:cNvSpPr>
            <a:spLocks noChangeArrowheads="1" noChangeShapeType="1" noTextEdit="1"/>
          </p:cNvSpPr>
          <p:nvPr/>
        </p:nvSpPr>
        <p:spPr bwMode="auto">
          <a:xfrm>
            <a:off x="3657600" y="1828800"/>
            <a:ext cx="14192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بئر معونة</a:t>
            </a:r>
          </a:p>
        </p:txBody>
      </p:sp>
      <p:sp>
        <p:nvSpPr>
          <p:cNvPr id="567303" name="WordArt 7">
            <a:hlinkClick r:id="" action="ppaction://noaction"/>
          </p:cNvPr>
          <p:cNvSpPr>
            <a:spLocks noChangeArrowheads="1" noChangeShapeType="1" noTextEdit="1"/>
          </p:cNvSpPr>
          <p:nvPr/>
        </p:nvSpPr>
        <p:spPr bwMode="auto">
          <a:xfrm>
            <a:off x="0" y="1828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النضير</a:t>
            </a:r>
          </a:p>
        </p:txBody>
      </p:sp>
      <p:sp>
        <p:nvSpPr>
          <p:cNvPr id="567304" name="WordArt 8">
            <a:hlinkClick r:id="" action="ppaction://noaction"/>
          </p:cNvPr>
          <p:cNvSpPr>
            <a:spLocks noChangeArrowheads="1" noChangeShapeType="1" noTextEdit="1"/>
          </p:cNvSpPr>
          <p:nvPr/>
        </p:nvSpPr>
        <p:spPr bwMode="auto">
          <a:xfrm>
            <a:off x="6781800" y="2819400"/>
            <a:ext cx="20097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المصطلق</a:t>
            </a:r>
          </a:p>
        </p:txBody>
      </p:sp>
      <p:sp>
        <p:nvSpPr>
          <p:cNvPr id="567305" name="WordArt 9">
            <a:hlinkClick r:id="" action="ppaction://noaction"/>
          </p:cNvPr>
          <p:cNvSpPr>
            <a:spLocks noChangeArrowheads="1" noChangeShapeType="1" noTextEdit="1"/>
          </p:cNvSpPr>
          <p:nvPr/>
        </p:nvSpPr>
        <p:spPr bwMode="auto">
          <a:xfrm>
            <a:off x="3657600" y="2743200"/>
            <a:ext cx="16478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حادثة الإفك</a:t>
            </a:r>
          </a:p>
        </p:txBody>
      </p:sp>
      <p:sp>
        <p:nvSpPr>
          <p:cNvPr id="567306" name="WordArt 10">
            <a:hlinkClick r:id="" action="ppaction://noaction"/>
          </p:cNvPr>
          <p:cNvSpPr>
            <a:spLocks noChangeArrowheads="1" noChangeShapeType="1" noTextEdit="1"/>
          </p:cNvSpPr>
          <p:nvPr/>
        </p:nvSpPr>
        <p:spPr bwMode="auto">
          <a:xfrm>
            <a:off x="0" y="2971800"/>
            <a:ext cx="21336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غزوة الأحزاب</a:t>
            </a:r>
          </a:p>
        </p:txBody>
      </p:sp>
      <p:sp>
        <p:nvSpPr>
          <p:cNvPr id="567307" name="WordArt 11">
            <a:hlinkClick r:id="" action="ppaction://noaction"/>
          </p:cNvPr>
          <p:cNvSpPr>
            <a:spLocks noChangeArrowheads="1" noChangeShapeType="1" noTextEdit="1"/>
          </p:cNvSpPr>
          <p:nvPr/>
        </p:nvSpPr>
        <p:spPr bwMode="auto">
          <a:xfrm>
            <a:off x="7010400" y="4114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قريظة</a:t>
            </a:r>
          </a:p>
        </p:txBody>
      </p:sp>
      <p:sp>
        <p:nvSpPr>
          <p:cNvPr id="567308" name="WordArt 12">
            <a:hlinkClick r:id="" action="ppaction://noaction"/>
          </p:cNvPr>
          <p:cNvSpPr>
            <a:spLocks noChangeArrowheads="1" noChangeShapeType="1" noTextEdit="1"/>
          </p:cNvSpPr>
          <p:nvPr/>
        </p:nvSpPr>
        <p:spPr bwMode="auto">
          <a:xfrm>
            <a:off x="3581400" y="3733800"/>
            <a:ext cx="20097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غزوة الحديبية</a:t>
            </a:r>
          </a:p>
        </p:txBody>
      </p:sp>
      <p:sp>
        <p:nvSpPr>
          <p:cNvPr id="567309" name="WordArt 13">
            <a:hlinkClick r:id="" action="ppaction://noaction"/>
          </p:cNvPr>
          <p:cNvSpPr>
            <a:spLocks noChangeArrowheads="1" noChangeShapeType="1" noTextEdit="1"/>
          </p:cNvSpPr>
          <p:nvPr/>
        </p:nvSpPr>
        <p:spPr bwMode="auto">
          <a:xfrm>
            <a:off x="0" y="3886200"/>
            <a:ext cx="18954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عمرة القضاء</a:t>
            </a:r>
          </a:p>
        </p:txBody>
      </p:sp>
      <p:sp>
        <p:nvSpPr>
          <p:cNvPr id="567310" name="WordArt 14">
            <a:hlinkClick r:id="" action="ppaction://noaction"/>
          </p:cNvPr>
          <p:cNvSpPr>
            <a:spLocks noChangeArrowheads="1" noChangeShapeType="1" noTextEdit="1"/>
          </p:cNvSpPr>
          <p:nvPr/>
        </p:nvSpPr>
        <p:spPr bwMode="auto">
          <a:xfrm>
            <a:off x="7010400" y="50292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غزوة خيبر</a:t>
            </a:r>
          </a:p>
        </p:txBody>
      </p:sp>
      <p:sp>
        <p:nvSpPr>
          <p:cNvPr id="567311" name="WordArt 15">
            <a:hlinkClick r:id="" action="ppaction://noaction"/>
          </p:cNvPr>
          <p:cNvSpPr>
            <a:spLocks noChangeArrowheads="1" noChangeShapeType="1" noTextEdit="1"/>
          </p:cNvSpPr>
          <p:nvPr/>
        </p:nvSpPr>
        <p:spPr bwMode="auto">
          <a:xfrm>
            <a:off x="3810000" y="4495800"/>
            <a:ext cx="15335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rgbClr val="000000"/>
                  </a:solidFill>
                  <a:round/>
                  <a:headEnd type="none" w="sm" len="sm"/>
                  <a:tailEnd type="none" w="sm" len="sm"/>
                </a:ln>
                <a:solidFill>
                  <a:srgbClr val="000000"/>
                </a:solidFill>
                <a:latin typeface="Arial"/>
                <a:cs typeface="Arial"/>
              </a:rPr>
              <a:t>سرية مؤته</a:t>
            </a:r>
          </a:p>
        </p:txBody>
      </p:sp>
      <p:sp>
        <p:nvSpPr>
          <p:cNvPr id="567312" name="WordArt 16">
            <a:hlinkClick r:id="" action="ppaction://noaction"/>
          </p:cNvPr>
          <p:cNvSpPr>
            <a:spLocks noChangeArrowheads="1" noChangeShapeType="1" noTextEdit="1"/>
          </p:cNvSpPr>
          <p:nvPr/>
        </p:nvSpPr>
        <p:spPr bwMode="auto">
          <a:xfrm>
            <a:off x="304800" y="4800600"/>
            <a:ext cx="1524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فتح مكة</a:t>
            </a:r>
          </a:p>
        </p:txBody>
      </p:sp>
      <p:sp>
        <p:nvSpPr>
          <p:cNvPr id="567314" name="WordArt 18">
            <a:hlinkClick r:id="" action="ppaction://noaction"/>
          </p:cNvPr>
          <p:cNvSpPr>
            <a:spLocks noChangeArrowheads="1" noChangeShapeType="1" noTextEdit="1"/>
          </p:cNvSpPr>
          <p:nvPr/>
        </p:nvSpPr>
        <p:spPr bwMode="auto">
          <a:xfrm>
            <a:off x="3810000" y="5257800"/>
            <a:ext cx="161925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غزوة تبوك</a:t>
            </a:r>
          </a:p>
        </p:txBody>
      </p:sp>
      <p:sp>
        <p:nvSpPr>
          <p:cNvPr id="567315" name="WordArt 19">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0370" name="Rectangle 2"/>
          <p:cNvSpPr>
            <a:spLocks noGrp="1" noChangeArrowheads="1"/>
          </p:cNvSpPr>
          <p:nvPr>
            <p:ph type="ctrTitle"/>
          </p:nvPr>
        </p:nvSpPr>
        <p:spPr>
          <a:xfrm>
            <a:off x="685800" y="2286000"/>
            <a:ext cx="7772400" cy="1143000"/>
          </a:xfrm>
          <a:noFill/>
        </p:spPr>
        <p:txBody>
          <a:bodyPr/>
          <a:lstStyle/>
          <a:p>
            <a:r>
              <a:rPr lang="ar-SA" altLang="en-US" sz="4800">
                <a:cs typeface="Al-Kharashi 20" pitchFamily="2" charset="-78"/>
              </a:rPr>
              <a:t>خصائص الرسول ـصلى الله عليه وسلم</a:t>
            </a:r>
            <a:r>
              <a:rPr lang="ar-SA" altLang="en-US" sz="4800"/>
              <a:t> ـ</a:t>
            </a:r>
            <a:endParaRPr lang="en-US" altLang="en-US"/>
          </a:p>
        </p:txBody>
      </p:sp>
      <p:sp>
        <p:nvSpPr>
          <p:cNvPr id="570371" name="Rectangle 3"/>
          <p:cNvSpPr>
            <a:spLocks noGrp="1" noChangeArrowheads="1"/>
          </p:cNvSpPr>
          <p:nvPr>
            <p:ph type="subTitle" idx="1"/>
          </p:nvPr>
        </p:nvSpPr>
        <p:spPr>
          <a:noFill/>
        </p:spPr>
        <p:txBody>
          <a:bodyPr/>
          <a:lstStyle/>
          <a:p>
            <a:r>
              <a:rPr lang="ar-SA" altLang="en-US" sz="4000">
                <a:cs typeface="Al-Kharashi 20" pitchFamily="2" charset="-78"/>
              </a:rPr>
              <a:t>الخلقيــــــة والخلقيــــــة</a:t>
            </a:r>
            <a:endParaRPr lang="en-US" altLang="en-US"/>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a:xfrm>
            <a:off x="685800" y="1828800"/>
            <a:ext cx="7772400" cy="5029200"/>
          </a:xfrm>
          <a:noFill/>
        </p:spPr>
        <p:txBody>
          <a:bodyPr/>
          <a:lstStyle/>
          <a:p>
            <a:r>
              <a:rPr lang="ar-SA" altLang="en-US" b="1">
                <a:cs typeface="DecoType Naskh Extensions" pitchFamily="2" charset="-78"/>
              </a:rPr>
              <a:t>ولد في اشرف بيت من بيوت العرب نسبا قال :صلى الله عليه وسلم (أ ن  الله  اصطفى كنانة  من  ولد  اسماعيل , واصطفى  قريش من كنانة , واصطفى  قريش بني  هاشم , (واصطفاني  من  بني  هاشم</a:t>
            </a:r>
            <a:r>
              <a:rPr lang="en-US" altLang="en-US">
                <a:cs typeface="DecoType Naskh Extensions" pitchFamily="2" charset="-78"/>
              </a:rPr>
              <a:t> </a:t>
            </a:r>
          </a:p>
        </p:txBody>
      </p:sp>
      <p:sp>
        <p:nvSpPr>
          <p:cNvPr id="571395" name="WordArt 3"/>
          <p:cNvSpPr>
            <a:spLocks noChangeArrowheads="1" noChangeShapeType="1" noTextEdit="1"/>
          </p:cNvSpPr>
          <p:nvPr/>
        </p:nvSpPr>
        <p:spPr bwMode="auto">
          <a:xfrm>
            <a:off x="1219200" y="-1524000"/>
            <a:ext cx="6858000" cy="36576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20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20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اولا : ولد في اشرف بيت من بيوت العرب نسبا</a:t>
            </a:r>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2419" name="Rectangle 3"/>
          <p:cNvSpPr>
            <a:spLocks noGrp="1" noChangeArrowheads="1"/>
          </p:cNvSpPr>
          <p:nvPr>
            <p:ph type="body" idx="1"/>
          </p:nvPr>
        </p:nvSpPr>
        <p:spPr>
          <a:xfrm>
            <a:off x="457200" y="381000"/>
            <a:ext cx="8458200" cy="5257800"/>
          </a:xfrm>
          <a:noFill/>
        </p:spPr>
        <p:txBody>
          <a:bodyPr/>
          <a:lstStyle/>
          <a:p>
            <a:pPr algn="just" rtl="1"/>
            <a:r>
              <a:rPr lang="ar-SA" altLang="en-US" sz="3600" b="1">
                <a:cs typeface="DecoType Naskh Extensions" pitchFamily="2" charset="-78"/>
              </a:rPr>
              <a:t>اختار  الله  هاديا  مهديا  من اوسط  العرب  نسبا  فهو  من  صميم  قريش  التي  لها  القدم  الاولى  في  الشرف والمكانة  بين  العرب  ولا  تجد  في  سلسلة  آبائه  الا كراما  ليس  فيهم  مسترذل  بل  كلهم   سادة   قادة   ,  كانت  عشيرة   الرسول تنبأ  مكانة  اجتماعية.فهو محمد بن عبد الله بن عبد المطلب بن هاشم بن عبد مناف بن قصي بن كلاب  بن  مرة  بن  كعب  بن</a:t>
            </a:r>
            <a:r>
              <a:rPr lang="en-US" altLang="en-US" sz="3600" b="1">
                <a:cs typeface="DecoType Naskh Extensions" pitchFamily="2" charset="-78"/>
              </a:rPr>
              <a:t>   </a:t>
            </a:r>
            <a:r>
              <a:rPr lang="ar-SA" altLang="en-US" sz="3600" b="1">
                <a:cs typeface="DecoType Naskh Extensions" pitchFamily="2" charset="-78"/>
              </a:rPr>
              <a:t>لؤ ي   بن  غالب  بن فهر بن مالك بن النضر بن كنانة ابن خز</a:t>
            </a:r>
            <a:r>
              <a:rPr lang="en-US" altLang="en-US" sz="3600" b="1">
                <a:cs typeface="DecoType Naskh Extensions" pitchFamily="2" charset="-78"/>
              </a:rPr>
              <a:t> </a:t>
            </a:r>
            <a:r>
              <a:rPr lang="ar-SA" altLang="en-US" sz="3600" b="1">
                <a:cs typeface="DecoType Naskh Extensions" pitchFamily="2" charset="-78"/>
              </a:rPr>
              <a:t>يمة</a:t>
            </a:r>
            <a:r>
              <a:rPr lang="en-US" altLang="en-US" sz="3600" b="1">
                <a:cs typeface="DecoType Naskh Extensions" pitchFamily="2" charset="-78"/>
              </a:rPr>
              <a:t>  </a:t>
            </a:r>
            <a:r>
              <a:rPr lang="ar-SA" altLang="en-US" sz="3600" b="1">
                <a:cs typeface="DecoType Naskh Extensions" pitchFamily="2" charset="-78"/>
              </a:rPr>
              <a:t>بن  مدركة  بن</a:t>
            </a:r>
            <a:r>
              <a:rPr lang="en-US" altLang="en-US" sz="3600" b="1">
                <a:cs typeface="DecoType Naskh Extensions" pitchFamily="2" charset="-78"/>
              </a:rPr>
              <a:t>  </a:t>
            </a:r>
            <a:r>
              <a:rPr lang="ar-SA" altLang="en-US" sz="3600" b="1">
                <a:cs typeface="DecoType Naskh Extensions" pitchFamily="2" charset="-78"/>
              </a:rPr>
              <a:t>الياس</a:t>
            </a:r>
            <a:r>
              <a:rPr lang="en-US" altLang="en-US" sz="3600" b="1">
                <a:cs typeface="DecoType Naskh Extensions" pitchFamily="2" charset="-78"/>
              </a:rPr>
              <a:t>  </a:t>
            </a:r>
            <a:r>
              <a:rPr lang="ar-SA" altLang="en-US" sz="3600" b="1">
                <a:cs typeface="DecoType Naskh Extensions" pitchFamily="2" charset="-78"/>
              </a:rPr>
              <a:t>بن  مضر  بن  نزار   بن  معد بن    عدنان0</a:t>
            </a:r>
            <a:endParaRPr lang="en-US" altLang="en-US" sz="3600" b="1">
              <a:cs typeface="DecoType Naskh Extensions" pitchFamily="2" charset="-78"/>
            </a:endParaRPr>
          </a:p>
          <a:p>
            <a:pPr algn="just" rtl="1"/>
            <a:endParaRPr lang="en-US" altLang="en-US"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3443" name="Rectangle 3"/>
          <p:cNvSpPr>
            <a:spLocks noGrp="1" noChangeArrowheads="1"/>
          </p:cNvSpPr>
          <p:nvPr>
            <p:ph type="body" idx="1"/>
          </p:nvPr>
        </p:nvSpPr>
        <p:spPr>
          <a:xfrm>
            <a:off x="685800" y="1676400"/>
            <a:ext cx="7772400" cy="4419600"/>
          </a:xfrm>
          <a:noFill/>
        </p:spPr>
        <p:txBody>
          <a:bodyPr/>
          <a:lstStyle/>
          <a:p>
            <a:pPr>
              <a:lnSpc>
                <a:spcPct val="90000"/>
              </a:lnSpc>
            </a:pPr>
            <a:endParaRPr lang="en-US" altLang="en-US" sz="2800" b="1"/>
          </a:p>
          <a:p>
            <a:pPr algn="r" rtl="1">
              <a:lnSpc>
                <a:spcPct val="90000"/>
              </a:lnSpc>
            </a:pPr>
            <a:r>
              <a:rPr lang="ar-SA" altLang="en-US" sz="2800" b="1">
                <a:cs typeface="DecoType Naskh Extensions" pitchFamily="2" charset="-78"/>
              </a:rPr>
              <a:t>تنفس محمد عليه الصلاة والسلام نسيم الحياة يتيما ففقد . . . . . . . . .أباه وهو جنين في بطن أمه</a:t>
            </a:r>
            <a:r>
              <a:rPr lang="en-US" altLang="en-US" sz="2800" b="1">
                <a:cs typeface="DecoType Naskh Extensions" pitchFamily="2" charset="-78"/>
              </a:rPr>
              <a:t>. </a:t>
            </a:r>
          </a:p>
          <a:p>
            <a:pPr algn="r" rtl="1">
              <a:lnSpc>
                <a:spcPct val="90000"/>
              </a:lnSpc>
            </a:pPr>
            <a:r>
              <a:rPr lang="en-US" altLang="en-US" sz="2800" b="1">
                <a:cs typeface="DecoType Naskh Extensions" pitchFamily="2" charset="-78"/>
              </a:rPr>
              <a:t>(</a:t>
            </a:r>
            <a:r>
              <a:rPr lang="ar-SA" altLang="en-US" sz="2800" b="1">
                <a:cs typeface="DecoType Naskh Extensions" pitchFamily="2" charset="-78"/>
              </a:rPr>
              <a:t>واليتيم هو من مات أبوه .(بل هو أبلغ اليتم وأعلى</a:t>
            </a:r>
            <a:r>
              <a:rPr lang="en-US" altLang="en-US" sz="2800" b="1">
                <a:cs typeface="DecoType Naskh Extensions" pitchFamily="2" charset="-78"/>
              </a:rPr>
              <a:t> </a:t>
            </a:r>
          </a:p>
          <a:p>
            <a:pPr algn="r" rtl="1">
              <a:lnSpc>
                <a:spcPct val="90000"/>
              </a:lnSpc>
            </a:pPr>
            <a:r>
              <a:rPr lang="ar-SA" altLang="en-US" sz="2800" b="1">
                <a:cs typeface="DecoType Naskh Extensions" pitchFamily="2" charset="-78"/>
              </a:rPr>
              <a:t>مراتبه وما لبث الا سنوات قليلة حتى ماتت أمه وعمره</a:t>
            </a:r>
            <a:r>
              <a:rPr lang="en-US" altLang="en-US" sz="2800" b="1">
                <a:cs typeface="DecoType Naskh Extensions" pitchFamily="2" charset="-78"/>
              </a:rPr>
              <a:t> </a:t>
            </a:r>
          </a:p>
          <a:p>
            <a:pPr algn="r" rtl="1">
              <a:lnSpc>
                <a:spcPct val="90000"/>
              </a:lnSpc>
            </a:pPr>
            <a:r>
              <a:rPr lang="ar-SA" altLang="en-US" sz="2800" b="1">
                <a:cs typeface="DecoType Naskh Extensions" pitchFamily="2" charset="-78"/>
              </a:rPr>
              <a:t>ست سنوات قضى جزءا منها بين يدي مرضعته حليمة</a:t>
            </a:r>
            <a:r>
              <a:rPr lang="en-US" altLang="en-US" sz="2800" b="1">
                <a:cs typeface="DecoType Naskh Extensions" pitchFamily="2" charset="-78"/>
              </a:rPr>
              <a:t> </a:t>
            </a:r>
          </a:p>
          <a:p>
            <a:pPr algn="r" rtl="1">
              <a:lnSpc>
                <a:spcPct val="90000"/>
              </a:lnSpc>
            </a:pPr>
            <a:r>
              <a:rPr lang="ar-SA" altLang="en-US" sz="2800" b="1">
                <a:cs typeface="DecoType Naskh Extensions" pitchFamily="2" charset="-78"/>
              </a:rPr>
              <a:t>السعدية في ديار بني سعد بعيدا</a:t>
            </a:r>
            <a:endParaRPr lang="en-US" altLang="en-US" sz="2800" b="1">
              <a:cs typeface="DecoType Naskh Extensions" pitchFamily="2" charset="-78"/>
            </a:endParaRPr>
          </a:p>
          <a:p>
            <a:pPr algn="r" rtl="1">
              <a:lnSpc>
                <a:spcPct val="90000"/>
              </a:lnSpc>
            </a:pPr>
            <a:endParaRPr lang="en-US" altLang="en-US" sz="2800" b="1">
              <a:cs typeface="DecoType Naskh Extensions" pitchFamily="2" charset="-78"/>
            </a:endParaRPr>
          </a:p>
          <a:p>
            <a:pPr algn="r" rtl="1">
              <a:lnSpc>
                <a:spcPct val="90000"/>
              </a:lnSpc>
            </a:pPr>
            <a:r>
              <a:rPr lang="en-US" altLang="en-US" sz="2800"/>
              <a:t> </a:t>
            </a:r>
            <a:endParaRPr lang="en-US" altLang="ar-SA" sz="2800"/>
          </a:p>
        </p:txBody>
      </p:sp>
      <p:sp>
        <p:nvSpPr>
          <p:cNvPr id="573444" name="WordArt 4"/>
          <p:cNvSpPr>
            <a:spLocks noChangeArrowheads="1" noChangeShapeType="1" noTextEdit="1"/>
          </p:cNvSpPr>
          <p:nvPr/>
        </p:nvSpPr>
        <p:spPr bwMode="auto">
          <a:xfrm>
            <a:off x="1524000" y="0"/>
            <a:ext cx="6248400" cy="1447800"/>
          </a:xfrm>
          <a:prstGeom prst="rect">
            <a:avLst/>
          </a:prstGeom>
        </p:spPr>
        <p:txBody>
          <a:bodyPr wrap="none" fromWordArt="1">
            <a:prstTxWarp prst="textPlain">
              <a:avLst>
                <a:gd name="adj" fmla="val 43597"/>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ثانيا : ولد يتيما </a:t>
            </a: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4467" name="Rectangle 3"/>
          <p:cNvSpPr>
            <a:spLocks noGrp="1" noChangeArrowheads="1"/>
          </p:cNvSpPr>
          <p:nvPr>
            <p:ph type="body" idx="1"/>
          </p:nvPr>
        </p:nvSpPr>
        <p:spPr>
          <a:xfrm>
            <a:off x="762000" y="2743200"/>
            <a:ext cx="7772400" cy="4953000"/>
          </a:xfrm>
          <a:noFill/>
        </p:spPr>
        <p:txBody>
          <a:bodyPr/>
          <a:lstStyle/>
          <a:p>
            <a:pPr algn="r" rtl="1"/>
            <a:r>
              <a:rPr lang="ar-SA" altLang="en-US" b="1">
                <a:cs typeface="DecoType Naskh Extensions" pitchFamily="2" charset="-78"/>
              </a:rPr>
              <a:t>لقد  كان  أهل  مكة  يرسلون  أبناءهم  الى  البادية للرضاعة  في  سن  مبكرة ,  وكان  جده   عبد المطلب يطلب  له  المراضع  في  نساء  البوادي  فأخذ ت  حليمة السعد آية  محمد  صلى  الله  عليه  وسلم  الى  مكة  فمكث  عندها  اربع  سنوات  ثم أعادته  الى  أهله .طلبا لصفاء  البادية  وتعود  أهلها  على  الخشونة  والقوة واكفاء  لو خامة  المدن  وتخريج ا في  التقرب</a:t>
            </a:r>
            <a:endParaRPr lang="en-US" altLang="en-US" b="1"/>
          </a:p>
        </p:txBody>
      </p:sp>
      <p:sp>
        <p:nvSpPr>
          <p:cNvPr id="574468" name="WordArt 4"/>
          <p:cNvSpPr>
            <a:spLocks noChangeArrowheads="1" noChangeShapeType="1" noTextEdit="1"/>
          </p:cNvSpPr>
          <p:nvPr/>
        </p:nvSpPr>
        <p:spPr bwMode="auto">
          <a:xfrm>
            <a:off x="1828800" y="0"/>
            <a:ext cx="5486400" cy="1828800"/>
          </a:xfrm>
          <a:prstGeom prst="rect">
            <a:avLst/>
          </a:prstGeom>
        </p:spPr>
        <p:txBody>
          <a:bodyPr wrap="none" fromWordArt="1">
            <a:prstTxWarp prst="textTriangle">
              <a:avLst>
                <a:gd name="adj" fmla="val 0"/>
              </a:avLst>
            </a:prstTxWarp>
            <a:scene3d>
              <a:camera prst="legacyObliqueTopLeft"/>
              <a:lightRig rig="legacyNormal3" dir="r"/>
            </a:scene3d>
            <a:sp3d extrusionH="201600" prstMaterial="legacyMatte">
              <a:extrusionClr>
                <a:srgbClr val="0066CC"/>
              </a:extrusionClr>
            </a:sp3d>
          </a:bodyPr>
          <a:lstStyle/>
          <a:p>
            <a:pPr algn="ctr" rtl="1"/>
            <a:r>
              <a:rPr lang="ar-EG" sz="2000" b="1" i="1" kern="10">
                <a:ln w="9525">
                  <a:round/>
                  <a:headEnd/>
                  <a:tailEnd/>
                </a:ln>
                <a:gradFill rotWithShape="0">
                  <a:gsLst>
                    <a:gs pos="0">
                      <a:srgbClr val="FFFFCC"/>
                    </a:gs>
                    <a:gs pos="100000">
                      <a:srgbClr val="FF9999"/>
                    </a:gs>
                  </a:gsLst>
                  <a:lin ang="5400000" scaled="1"/>
                </a:gradFill>
                <a:latin typeface="Al-Kharshi 10"/>
              </a:rPr>
              <a:t>ثالثا : نشأ النشأة الاولى في البادية والصحراء</a:t>
            </a: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5491" name="Rectangle 3"/>
          <p:cNvSpPr>
            <a:spLocks noGrp="1" noChangeArrowheads="1"/>
          </p:cNvSpPr>
          <p:nvPr>
            <p:ph type="body" idx="1"/>
          </p:nvPr>
        </p:nvSpPr>
        <p:spPr>
          <a:xfrm>
            <a:off x="685800" y="1676400"/>
            <a:ext cx="7772400" cy="4724400"/>
          </a:xfrm>
          <a:noFill/>
        </p:spPr>
        <p:txBody>
          <a:bodyPr/>
          <a:lstStyle/>
          <a:p>
            <a:endParaRPr lang="en-US" altLang="en-US"/>
          </a:p>
          <a:p>
            <a:pPr algn="r"/>
            <a:r>
              <a:rPr lang="ar-SA" altLang="en-US" b="1"/>
              <a:t>فكان يأخذ أغنام الناس بمكة وينطلق بهما يطلب مواضع الرعي ومنابت الشجر حول مكة سهلا وجبلا . ليس هذا العمل وكان قريبا الى نفس النبي صلى الله عليه وسلم أنه عمل يتيح له الهدوء الذي تتطلب نفسه الكريمة ويتيح له التطلع في مظاهر جلال الله في عظمة الخلق</a:t>
            </a:r>
            <a:r>
              <a:rPr lang="en-US" altLang="en-US" b="1"/>
              <a:t> </a:t>
            </a:r>
          </a:p>
          <a:p>
            <a:pPr algn="r"/>
            <a:r>
              <a:rPr lang="ar-SA" altLang="en-US" b="1"/>
              <a:t>قال :صلى الله عليه وسلم (ما من نبي الا وقد رعى الغنم وقد رعيت الغنم على قراريط لاهل مكة)0</a:t>
            </a:r>
            <a:r>
              <a:rPr lang="en-US" altLang="en-US"/>
              <a:t> </a:t>
            </a:r>
          </a:p>
        </p:txBody>
      </p:sp>
      <p:sp>
        <p:nvSpPr>
          <p:cNvPr id="575492" name="WordArt 4"/>
          <p:cNvSpPr>
            <a:spLocks noChangeArrowheads="1" noChangeShapeType="1" noTextEdit="1"/>
          </p:cNvSpPr>
          <p:nvPr/>
        </p:nvSpPr>
        <p:spPr bwMode="auto">
          <a:xfrm>
            <a:off x="914400" y="0"/>
            <a:ext cx="7391400" cy="1447800"/>
          </a:xfrm>
          <a:prstGeom prst="rect">
            <a:avLst/>
          </a:prstGeom>
        </p:spPr>
        <p:txBody>
          <a:bodyPr wrap="none" fromWordArt="1">
            <a:prstTxWarp prst="textPlain">
              <a:avLst>
                <a:gd name="adj" fmla="val 50000"/>
              </a:avLst>
            </a:prstTxWarp>
          </a:bodyPr>
          <a:lstStyle/>
          <a:p>
            <a:pPr algn="ctr" rtl="1"/>
            <a:endParaRPr lang="ar-EG" b="1"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endParaRPr>
          </a:p>
          <a:p>
            <a:pPr algn="ctr" rtl="1"/>
            <a:r>
              <a:rPr lang="ar-EG" b="1"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rPr>
              <a:t>رابعا : مارس صلى الله عليه وسلم رعاية الغنم </a:t>
            </a:r>
          </a:p>
        </p:txBody>
      </p: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6515" name="Rectangle 3"/>
          <p:cNvSpPr>
            <a:spLocks noGrp="1" noChangeArrowheads="1"/>
          </p:cNvSpPr>
          <p:nvPr>
            <p:ph type="body" idx="1"/>
          </p:nvPr>
        </p:nvSpPr>
        <p:spPr>
          <a:xfrm>
            <a:off x="1066800" y="1828800"/>
            <a:ext cx="6858000" cy="4724400"/>
          </a:xfrm>
          <a:noFill/>
        </p:spPr>
        <p:txBody>
          <a:bodyPr/>
          <a:lstStyle/>
          <a:p>
            <a:pPr algn="r" rtl="1"/>
            <a:r>
              <a:rPr lang="ar-SA" altLang="en-US" sz="3600" b="1"/>
              <a:t>عندما  اختلفت قريش عند تجديد بناء الكعبة من الذي يرفع الحجر الاسود مكانه ؟ فاتفقوا أن يحكموا أول من يدخل من باب بني شيبه فدخل محمد بن عبد الله فقالوا أتاكم الامين فأمر بثوب فأخذ الحجر ووضعه في وسطه ثم أمرهم برفعه جميعا ثم أخذه فوضعه مكانه من البناء ورضوا جميعا بحكمه وعلموا قدر عقله ونجابته</a:t>
            </a:r>
            <a:r>
              <a:rPr lang="en-US" altLang="en-US" sz="3600" b="1"/>
              <a:t> .</a:t>
            </a:r>
            <a:endParaRPr lang="en-US" altLang="en-US"/>
          </a:p>
        </p:txBody>
      </p:sp>
      <p:sp>
        <p:nvSpPr>
          <p:cNvPr id="576516" name="WordArt 4"/>
          <p:cNvSpPr>
            <a:spLocks noChangeArrowheads="1" noChangeShapeType="1" noTextEdit="1"/>
          </p:cNvSpPr>
          <p:nvPr/>
        </p:nvSpPr>
        <p:spPr bwMode="auto">
          <a:xfrm>
            <a:off x="1905000" y="-1600200"/>
            <a:ext cx="6324600" cy="28956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28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28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خامسا : كان راجح الرأي نجيبا </a:t>
            </a:r>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7539" name="Rectangle 3"/>
          <p:cNvSpPr>
            <a:spLocks noGrp="1" noChangeArrowheads="1"/>
          </p:cNvSpPr>
          <p:nvPr>
            <p:ph type="body" idx="1"/>
          </p:nvPr>
        </p:nvSpPr>
        <p:spPr>
          <a:xfrm>
            <a:off x="685800" y="1600200"/>
            <a:ext cx="7772400" cy="4495800"/>
          </a:xfrm>
          <a:noFill/>
        </p:spPr>
        <p:txBody>
          <a:bodyPr/>
          <a:lstStyle/>
          <a:p>
            <a:pPr algn="r" rtl="1"/>
            <a:r>
              <a:rPr lang="ar-SA" altLang="en-US" b="1">
                <a:cs typeface="DecoType Naskh Extensions" pitchFamily="2" charset="-78"/>
              </a:rPr>
              <a:t>نزاهته  في  عدم  مشاركته  في  آثام  الجاهلية  من  عبادة لاصنام  أو  شرب  للخمر  أو ممارسة  التعري</a:t>
            </a:r>
            <a:endParaRPr lang="en-US" altLang="en-US" b="1">
              <a:cs typeface="DecoType Naskh Extensions" pitchFamily="2" charset="-78"/>
            </a:endParaRPr>
          </a:p>
          <a:p>
            <a:pPr algn="r" rtl="1"/>
            <a:r>
              <a:rPr lang="ar-SA" altLang="en-US" b="1">
                <a:cs typeface="DecoType Naskh Extensions" pitchFamily="2" charset="-78"/>
              </a:rPr>
              <a:t>ارادت  قريش  تجديد  بناء  الكعبة  اشترك  مع  عمه العباس  في  نقل  الحجارة   فأقتر ح عليه  العباس  ان  يرفع  ازاره  ويجعله  على   رقبته  ليقيه  اثر  الحجارة ما دام   بعيدا  عن  الناس  فلما  فعل  سقط  مغشيا عليه  فلما</a:t>
            </a:r>
            <a:r>
              <a:rPr lang="en-US" altLang="en-US" b="1">
                <a:cs typeface="DecoType Naskh Extensions" pitchFamily="2" charset="-78"/>
              </a:rPr>
              <a:t>  </a:t>
            </a:r>
            <a:r>
              <a:rPr lang="ar-SA" altLang="en-US" b="1">
                <a:cs typeface="DecoType Naskh Extensions" pitchFamily="2" charset="-78"/>
              </a:rPr>
              <a:t>افا ق  طلب  ان  يشدوا    عليه   ازاره</a:t>
            </a:r>
            <a:r>
              <a:rPr lang="en-US" altLang="en-US" sz="2800"/>
              <a:t>   </a:t>
            </a:r>
          </a:p>
        </p:txBody>
      </p:sp>
      <p:sp>
        <p:nvSpPr>
          <p:cNvPr id="577540" name="WordArt 4"/>
          <p:cNvSpPr>
            <a:spLocks noChangeArrowheads="1" noChangeShapeType="1" noTextEdit="1"/>
          </p:cNvSpPr>
          <p:nvPr/>
        </p:nvSpPr>
        <p:spPr bwMode="auto">
          <a:xfrm>
            <a:off x="762000" y="-1295400"/>
            <a:ext cx="7162800" cy="25908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endParaRPr lang="ar-EG" b="1" kern="10">
              <a:ln w="9525">
                <a:round/>
                <a:headEnd/>
                <a:tailEnd/>
              </a:ln>
              <a:gradFill rotWithShape="0">
                <a:gsLst>
                  <a:gs pos="0">
                    <a:srgbClr val="FFFFCC"/>
                  </a:gs>
                  <a:gs pos="100000">
                    <a:srgbClr val="FF9999"/>
                  </a:gs>
                </a:gsLst>
                <a:lin ang="5400000" scaled="1"/>
              </a:gradFill>
              <a:latin typeface="Al-Kharshi 10"/>
            </a:endParaRPr>
          </a:p>
          <a:p>
            <a:pPr algn="ctr" rtl="1"/>
            <a:r>
              <a:rPr lang="ar-EG" b="1" kern="10">
                <a:ln w="9525">
                  <a:round/>
                  <a:headEnd/>
                  <a:tailEnd/>
                </a:ln>
                <a:gradFill rotWithShape="0">
                  <a:gsLst>
                    <a:gs pos="0">
                      <a:srgbClr val="FFFFCC"/>
                    </a:gs>
                    <a:gs pos="100000">
                      <a:srgbClr val="FF9999"/>
                    </a:gs>
                  </a:gsLst>
                  <a:lin ang="5400000" scaled="1"/>
                </a:gradFill>
                <a:latin typeface="Al-Kharshi 10"/>
              </a:rPr>
              <a:t>سادسا :كان صلى الله عليه وسلم نزيها غير آثم </a:t>
            </a: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78563" name="Rectangle 3"/>
          <p:cNvSpPr>
            <a:spLocks noGrp="1" noChangeArrowheads="1"/>
          </p:cNvSpPr>
          <p:nvPr>
            <p:ph type="body" idx="1"/>
          </p:nvPr>
        </p:nvSpPr>
        <p:spPr>
          <a:xfrm>
            <a:off x="685800" y="2590800"/>
            <a:ext cx="7772400" cy="3810000"/>
          </a:xfrm>
          <a:noFill/>
        </p:spPr>
        <p:txBody>
          <a:bodyPr/>
          <a:lstStyle/>
          <a:p>
            <a:pPr algn="r" rtl="1"/>
            <a:r>
              <a:rPr lang="ar-SA" altLang="en-US" sz="3600" b="1">
                <a:cs typeface="DecoType Naskh Extensions" pitchFamily="2" charset="-78"/>
              </a:rPr>
              <a:t>كان عليه السلام احسن الناس خلقا واصدقهم حديثا واعظمهم امانة وابعدهم عن الفحشاء , فسموه الامين لما جمع الله فيه من الامور الصالحة والحميدة والفعال السديدة من الحلم والصبر</a:t>
            </a:r>
            <a:r>
              <a:rPr lang="ar-SA" altLang="en-US" sz="3600" b="1"/>
              <a:t> </a:t>
            </a:r>
            <a:r>
              <a:rPr lang="ar-SA" altLang="en-US" sz="3600" b="1">
                <a:cs typeface="DecoType Naskh Extensions" pitchFamily="2" charset="-78"/>
              </a:rPr>
              <a:t>والتواضع</a:t>
            </a:r>
            <a:r>
              <a:rPr lang="en-US" altLang="en-US" sz="3600" b="1">
                <a:cs typeface="DecoType Naskh Extensions" pitchFamily="2" charset="-78"/>
              </a:rPr>
              <a:t> .</a:t>
            </a:r>
            <a:endParaRPr lang="en-US" altLang="en-US"/>
          </a:p>
        </p:txBody>
      </p:sp>
      <p:sp>
        <p:nvSpPr>
          <p:cNvPr id="578564" name="WordArt 4"/>
          <p:cNvSpPr>
            <a:spLocks noChangeArrowheads="1" noChangeShapeType="1" noTextEdit="1"/>
          </p:cNvSpPr>
          <p:nvPr/>
        </p:nvSpPr>
        <p:spPr bwMode="auto">
          <a:xfrm>
            <a:off x="1752600" y="304800"/>
            <a:ext cx="5943600" cy="12954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r>
              <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سابعا : الصادق الامين </a:t>
            </a:r>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0610" name="WordArt 2"/>
          <p:cNvSpPr>
            <a:spLocks noChangeArrowheads="1" noChangeShapeType="1" noTextEdit="1"/>
          </p:cNvSpPr>
          <p:nvPr/>
        </p:nvSpPr>
        <p:spPr bwMode="auto">
          <a:xfrm>
            <a:off x="685800" y="2514600"/>
            <a:ext cx="7696200" cy="3581400"/>
          </a:xfrm>
          <a:prstGeom prst="rect">
            <a:avLst/>
          </a:prstGeom>
        </p:spPr>
        <p:txBody>
          <a:bodyPr wrap="none" fromWordArt="1">
            <a:prstTxWarp prst="textPlain">
              <a:avLst>
                <a:gd name="adj" fmla="val 50000"/>
              </a:avLst>
            </a:prstTxWarp>
          </a:bodyPr>
          <a:lstStyle/>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سافرإلى خارج الحجاز مرتين:</a:t>
            </a:r>
          </a:p>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الأولى: مع عمه أبي طالب إلى الشام وهو صغير(عمره اثنا عشر عاما)0</a:t>
            </a:r>
          </a:p>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الثانية: في تجارة خديجة فبل الزواج منها وقبل البعثة0</a:t>
            </a:r>
          </a:p>
        </p:txBody>
      </p:sp>
      <p:sp>
        <p:nvSpPr>
          <p:cNvPr id="580611" name="WordArt 3"/>
          <p:cNvSpPr>
            <a:spLocks noChangeArrowheads="1" noChangeShapeType="1" noTextEdit="1"/>
          </p:cNvSpPr>
          <p:nvPr/>
        </p:nvSpPr>
        <p:spPr bwMode="auto">
          <a:xfrm>
            <a:off x="1600200" y="685800"/>
            <a:ext cx="5562600" cy="1371600"/>
          </a:xfrm>
          <a:prstGeom prst="rect">
            <a:avLst/>
          </a:prstGeom>
        </p:spPr>
        <p:txBody>
          <a:bodyPr wrap="none" fromWordArt="1">
            <a:prstTxWarp prst="textSlantUp">
              <a:avLst>
                <a:gd name="adj" fmla="val 0"/>
              </a:avLst>
            </a:prstTxWarp>
          </a:bodyPr>
          <a:lstStyle/>
          <a:p>
            <a:pPr algn="ctr" rtl="1"/>
            <a:r>
              <a:rPr lang="ar-EG" sz="3200" i="1"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Al-Kharshi 10"/>
              </a:rPr>
              <a:t>ثامنا:- سفره إلى الحجاز</a:t>
            </a: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a:noFill/>
        </p:spPr>
        <p:txBody>
          <a:bodyPr/>
          <a:lstStyle/>
          <a:p>
            <a:r>
              <a:rPr lang="ar-SA" altLang="en-US" sz="7200" b="1" u="sng"/>
              <a:t>تاسعا:حببت إليه الخلوة</a:t>
            </a:r>
            <a:endParaRPr lang="en-US" altLang="en-US" sz="7200" b="1" u="sng"/>
          </a:p>
        </p:txBody>
      </p:sp>
      <p:sp>
        <p:nvSpPr>
          <p:cNvPr id="581635" name="Rectangle 3"/>
          <p:cNvSpPr>
            <a:spLocks noGrp="1" noChangeArrowheads="1"/>
          </p:cNvSpPr>
          <p:nvPr>
            <p:ph type="body" sz="half" idx="1"/>
          </p:nvPr>
        </p:nvSpPr>
        <p:spPr>
          <a:xfrm>
            <a:off x="762000" y="1447800"/>
            <a:ext cx="7924800" cy="4267200"/>
          </a:xfrm>
          <a:noFill/>
        </p:spPr>
        <p:txBody>
          <a:bodyPr/>
          <a:lstStyle/>
          <a:p>
            <a:pPr algn="r" rtl="1"/>
            <a:r>
              <a:rPr lang="ar-SA" altLang="en-US">
                <a:cs typeface="DecoType Naskh Extensions" pitchFamily="2" charset="-78"/>
              </a:rPr>
              <a:t>وقد حببت إليه العزلة والتعبد، فكان يعتزل الناس، ويذهب إلى غار</a:t>
            </a:r>
            <a:r>
              <a:rPr lang="en-US" altLang="en-US">
                <a:cs typeface="DecoType Naskh Extensions" pitchFamily="2" charset="-78"/>
              </a:rPr>
              <a:t> </a:t>
            </a:r>
            <a:r>
              <a:rPr lang="ar-SA" altLang="en-US">
                <a:cs typeface="DecoType Naskh Extensions" pitchFamily="2" charset="-78"/>
              </a:rPr>
              <a:t>حراء</a:t>
            </a:r>
            <a:r>
              <a:rPr lang="en-US" altLang="en-US">
                <a:cs typeface="DecoType Naskh Extensions" pitchFamily="2" charset="-78"/>
              </a:rPr>
              <a:t> 0</a:t>
            </a:r>
          </a:p>
          <a:p>
            <a:pPr algn="r" rtl="1"/>
            <a:r>
              <a:rPr lang="ar-SA" altLang="en-US">
                <a:cs typeface="DecoType Naskh Extensions" pitchFamily="2" charset="-78"/>
              </a:rPr>
              <a:t>وقيل إن هذه الخلوة هي من بقايا الإبراهيمية التي كان الناس عليها قبل الشرك والوثنية0</a:t>
            </a:r>
            <a:r>
              <a:rPr lang="en-US" altLang="en-US" sz="2800">
                <a:cs typeface="DecoType Naskh Extensions" pitchFamily="2" charset="-78"/>
              </a:rPr>
              <a:t>          </a:t>
            </a:r>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2658" name="Rectangle 2"/>
          <p:cNvSpPr>
            <a:spLocks noGrp="1" noChangeArrowheads="1"/>
          </p:cNvSpPr>
          <p:nvPr>
            <p:ph type="title"/>
          </p:nvPr>
        </p:nvSpPr>
        <p:spPr>
          <a:noFill/>
        </p:spPr>
        <p:txBody>
          <a:bodyPr/>
          <a:lstStyle/>
          <a:p>
            <a:pPr rtl="1"/>
            <a:r>
              <a:rPr lang="ar-SA" altLang="en-US"/>
              <a:t>صفاته _صلى الله عليه وسلم_الخلقية0</a:t>
            </a:r>
            <a:endParaRPr lang="en-US" altLang="en-US"/>
          </a:p>
        </p:txBody>
      </p:sp>
      <p:sp>
        <p:nvSpPr>
          <p:cNvPr id="582659" name="Rectangle 3"/>
          <p:cNvSpPr>
            <a:spLocks noGrp="1" noChangeArrowheads="1"/>
          </p:cNvSpPr>
          <p:nvPr>
            <p:ph type="body" sz="half" idx="1"/>
          </p:nvPr>
        </p:nvSpPr>
        <p:spPr>
          <a:xfrm>
            <a:off x="2362200" y="1447800"/>
            <a:ext cx="4483100" cy="5410200"/>
          </a:xfrm>
          <a:noFill/>
        </p:spPr>
        <p:txBody>
          <a:bodyPr/>
          <a:lstStyle/>
          <a:p>
            <a:pPr algn="r" rtl="1">
              <a:lnSpc>
                <a:spcPct val="90000"/>
              </a:lnSpc>
            </a:pPr>
            <a:r>
              <a:rPr lang="ar-SA" altLang="en-US" sz="2400" b="1">
                <a:cs typeface="DecoType Naskh Extensions" pitchFamily="2" charset="-78"/>
              </a:rPr>
              <a:t>أحسن الناس وجها</a:t>
            </a:r>
            <a:endParaRPr lang="en-US" altLang="en-US" sz="2400" b="1">
              <a:cs typeface="DecoType Naskh Extensions" pitchFamily="2" charset="-78"/>
            </a:endParaRPr>
          </a:p>
          <a:p>
            <a:pPr algn="r" rtl="1">
              <a:lnSpc>
                <a:spcPct val="90000"/>
              </a:lnSpc>
            </a:pPr>
            <a:r>
              <a:rPr lang="ar-SA" altLang="en-US" sz="2400" b="1">
                <a:cs typeface="DecoType Naskh Extensions" pitchFamily="2" charset="-78"/>
              </a:rPr>
              <a:t>أبيض اللون بياضا مزهرا0</a:t>
            </a:r>
            <a:endParaRPr lang="en-US" altLang="en-US" sz="2400" b="1">
              <a:cs typeface="DecoType Naskh Extensions" pitchFamily="2" charset="-78"/>
            </a:endParaRPr>
          </a:p>
          <a:p>
            <a:pPr algn="r" rtl="1">
              <a:lnSpc>
                <a:spcPct val="90000"/>
              </a:lnSpc>
            </a:pPr>
            <a:r>
              <a:rPr lang="ar-SA" altLang="en-US" sz="2400" b="1">
                <a:cs typeface="DecoType Naskh Extensions" pitchFamily="2" charset="-78"/>
              </a:rPr>
              <a:t>مستدير الوجه ،واسع الفم،طويل شق العينين، رجل الشعر بين</a:t>
            </a:r>
            <a:r>
              <a:rPr lang="en-US" altLang="en-US" sz="2400" b="1">
                <a:cs typeface="DecoType Naskh Extensions" pitchFamily="2" charset="-78"/>
              </a:rPr>
              <a:t> </a:t>
            </a:r>
            <a:r>
              <a:rPr lang="ar-SA" altLang="en-US" sz="2400" b="1">
                <a:cs typeface="DecoType Naskh Extensions" pitchFamily="2" charset="-78"/>
              </a:rPr>
              <a:t>الجعودة والسبط0 يصل إلى شحمة أذنيه0</a:t>
            </a:r>
            <a:endParaRPr lang="en-US" altLang="en-US" sz="2400" b="1">
              <a:cs typeface="DecoType Naskh Extensions" pitchFamily="2" charset="-78"/>
            </a:endParaRPr>
          </a:p>
          <a:p>
            <a:pPr algn="r" rtl="1">
              <a:lnSpc>
                <a:spcPct val="90000"/>
              </a:lnSpc>
            </a:pPr>
            <a:r>
              <a:rPr lang="ar-SA" altLang="en-US" sz="2400" b="1">
                <a:cs typeface="DecoType Naskh Extensions" pitchFamily="2" charset="-78"/>
              </a:rPr>
              <a:t>لم يشب شعره الأسود إلا اليسير منه، يميل اللون إلى الحمرة في بعض شعره من أثر الطيب0</a:t>
            </a:r>
            <a:endParaRPr lang="en-US" altLang="en-US" sz="2400" b="1">
              <a:cs typeface="DecoType Naskh Extensions" pitchFamily="2" charset="-78"/>
            </a:endParaRPr>
          </a:p>
          <a:p>
            <a:pPr algn="r" rtl="1">
              <a:lnSpc>
                <a:spcPct val="90000"/>
              </a:lnSpc>
            </a:pPr>
            <a:r>
              <a:rPr lang="ar-SA" altLang="en-US" sz="2400" b="1">
                <a:cs typeface="DecoType Naskh Extensions" pitchFamily="2" charset="-78"/>
              </a:rPr>
              <a:t>متوسط القامة والوزن ،عريض الصدر ضخم اليدين والقدمين،مبسوط الكفين، قليل لحم العقبين، اقنى الأنف0</a:t>
            </a:r>
            <a:endParaRPr lang="en-US" altLang="en-US" sz="2400" b="1"/>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3682" name="Rectangle 2"/>
          <p:cNvSpPr>
            <a:spLocks noGrp="1" noChangeArrowheads="1"/>
          </p:cNvSpPr>
          <p:nvPr>
            <p:ph type="title"/>
          </p:nvPr>
        </p:nvSpPr>
        <p:spPr>
          <a:noFill/>
        </p:spPr>
        <p:txBody>
          <a:bodyPr/>
          <a:lstStyle/>
          <a:p>
            <a:r>
              <a:rPr lang="ar-SA" altLang="en-US" sz="7200"/>
              <a:t>الدروس والعبر</a:t>
            </a:r>
            <a:endParaRPr lang="en-US" altLang="en-US"/>
          </a:p>
        </p:txBody>
      </p:sp>
      <p:sp>
        <p:nvSpPr>
          <p:cNvPr id="583683" name="Rectangle 3"/>
          <p:cNvSpPr>
            <a:spLocks noGrp="1" noChangeArrowheads="1"/>
          </p:cNvSpPr>
          <p:nvPr>
            <p:ph type="body" idx="1"/>
          </p:nvPr>
        </p:nvSpPr>
        <p:spPr>
          <a:noFill/>
        </p:spPr>
        <p:txBody>
          <a:bodyPr/>
          <a:lstStyle/>
          <a:p>
            <a:pPr algn="r" rtl="1"/>
            <a:r>
              <a:rPr lang="ar-SA" altLang="en-US">
                <a:cs typeface="DecoType Naskh Extensions" pitchFamily="2" charset="-78"/>
              </a:rPr>
              <a:t>يظهر أثر الحياة الفطرية غير المعقدة في تناول الاحداث ومعالجتها في حياة الرسول _صلى الله عليه وسلم</a:t>
            </a:r>
            <a:endParaRPr lang="en-US" altLang="en-US">
              <a:cs typeface="DecoType Naskh Extensions" pitchFamily="2" charset="-78"/>
            </a:endParaRPr>
          </a:p>
          <a:p>
            <a:pPr algn="r" rtl="1">
              <a:buFontTx/>
              <a:buNone/>
            </a:pPr>
            <a:r>
              <a:rPr lang="ar-SA" altLang="en-US">
                <a:cs typeface="DecoType Naskh Extensions" pitchFamily="2" charset="-78"/>
              </a:rPr>
              <a:t>يتنزه المسلم عن الوقوع في المعصية</a:t>
            </a:r>
            <a:r>
              <a:rPr lang="en-US" altLang="en-US">
                <a:cs typeface="DecoType Naskh Extensions" pitchFamily="2" charset="-78"/>
              </a:rPr>
              <a:t> </a:t>
            </a:r>
          </a:p>
          <a:p>
            <a:pPr algn="r" rtl="1">
              <a:buFontTx/>
              <a:buNone/>
            </a:pPr>
            <a:r>
              <a:rPr lang="ar-SA" altLang="en-US">
                <a:cs typeface="DecoType Naskh Extensions" pitchFamily="2" charset="-78"/>
              </a:rPr>
              <a:t>لا ينقاد الناس الا للاذكياء النجباء</a:t>
            </a:r>
            <a:r>
              <a:rPr lang="en-US" altLang="en-US">
                <a:cs typeface="DecoType Naskh Extensions" pitchFamily="2" charset="-78"/>
              </a:rPr>
              <a:t> </a:t>
            </a:r>
          </a:p>
          <a:p>
            <a:pPr algn="r" rtl="1">
              <a:buFontTx/>
              <a:buNone/>
            </a:pPr>
            <a:r>
              <a:rPr lang="ar-SA" altLang="en-US">
                <a:cs typeface="DecoType Naskh Extensions" pitchFamily="2" charset="-78"/>
              </a:rPr>
              <a:t>تجب التوبه ما قبلها كما يوجب الاسلام ما قبله</a:t>
            </a:r>
            <a:endParaRPr lang="en-US" altLang="en-US">
              <a:cs typeface="DecoType Naskh Extensions" pitchFamily="2" charset="-78"/>
            </a:endParaRPr>
          </a:p>
          <a:p>
            <a:pPr algn="r" rtl="1">
              <a:buFontTx/>
              <a:buNone/>
            </a:pPr>
            <a:r>
              <a:rPr lang="ar-SA" altLang="en-US">
                <a:cs typeface="DecoType Naskh Extensions" pitchFamily="2" charset="-78"/>
              </a:rPr>
              <a:t>يعتمد المسلم على جهده وعمله في تحصيل رزقه ومعيشته</a:t>
            </a:r>
            <a:endParaRPr lang="en-US" altLang="en-US">
              <a:cs typeface="DecoType Naskh Extensions" pitchFamily="2" charset="-78"/>
            </a:endParaRPr>
          </a:p>
          <a:p>
            <a:pPr algn="r" rtl="1">
              <a:buFontTx/>
              <a:buNone/>
            </a:pPr>
            <a:endParaRPr lang="en-US" altLang="en-US">
              <a:cs typeface="DecoType Naskh Extensions" pitchFamily="2" charset="-78"/>
            </a:endParaRPr>
          </a:p>
        </p:txBody>
      </p:sp>
      <p:sp>
        <p:nvSpPr>
          <p:cNvPr id="583684"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3352</TotalTime>
  <Words>867</Words>
  <Application>Microsoft Office PowerPoint</Application>
  <PresentationFormat>عرض على الشاشة (3:4)‏</PresentationFormat>
  <Paragraphs>113</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Default Design</vt:lpstr>
      <vt:lpstr>الشريحة 1</vt:lpstr>
      <vt:lpstr>محاضرات في فقه السيرة</vt:lpstr>
      <vt:lpstr>الشريحة 3</vt:lpstr>
      <vt:lpstr>الشريحة 4</vt:lpstr>
      <vt:lpstr>الشريحة 5</vt:lpstr>
      <vt:lpstr>الشريحة 6</vt:lpstr>
      <vt:lpstr>الشريحة 7</vt:lpstr>
      <vt:lpstr>الشريحة 8</vt:lpstr>
      <vt:lpstr>الشريحة 9</vt:lpstr>
      <vt:lpstr>الشريحة 10</vt:lpstr>
      <vt:lpstr>خصائص الرسول ـصلى الله عليه وسلم ـ</vt:lpstr>
      <vt:lpstr>ولد في اشرف بيت من بيوت العرب نسبا قال :صلى الله عليه وسلم (أ ن  الله  اصطفى كنانة  من  ولد  اسماعيل , واصطفى  قريش من كنانة , واصطفى  قريش بني  هاشم , (واصطفاني  من  بني  هاشم </vt:lpstr>
      <vt:lpstr>الشريحة 13</vt:lpstr>
      <vt:lpstr>الشريحة 14</vt:lpstr>
      <vt:lpstr>الشريحة 15</vt:lpstr>
      <vt:lpstr>الشريحة 16</vt:lpstr>
      <vt:lpstr>الشريحة 17</vt:lpstr>
      <vt:lpstr>الشريحة 18</vt:lpstr>
      <vt:lpstr>الشريحة 19</vt:lpstr>
      <vt:lpstr>الشريحة 20</vt:lpstr>
      <vt:lpstr>تاسعا:حببت إليه الخلوة</vt:lpstr>
      <vt:lpstr>صفاته _صلى الله عليه وسلم_الخلقية0</vt:lpstr>
      <vt:lpstr>الدروس والعبر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user</cp:lastModifiedBy>
  <cp:revision>276</cp:revision>
  <cp:lastPrinted>2000-05-14T05:39:45Z</cp:lastPrinted>
  <dcterms:created xsi:type="dcterms:W3CDTF">2000-02-25T19:54:01Z</dcterms:created>
  <dcterms:modified xsi:type="dcterms:W3CDTF">2012-01-09T07:14:55Z</dcterms:modified>
</cp:coreProperties>
</file>