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14" r:id="rId2"/>
  </p:sldMasterIdLst>
  <p:notesMasterIdLst>
    <p:notesMasterId r:id="rId15"/>
  </p:notesMasterIdLst>
  <p:sldIdLst>
    <p:sldId id="289" r:id="rId3"/>
    <p:sldId id="292" r:id="rId4"/>
    <p:sldId id="279" r:id="rId5"/>
    <p:sldId id="299" r:id="rId6"/>
    <p:sldId id="300" r:id="rId7"/>
    <p:sldId id="301" r:id="rId8"/>
    <p:sldId id="351" r:id="rId9"/>
    <p:sldId id="352" r:id="rId10"/>
    <p:sldId id="353" r:id="rId11"/>
    <p:sldId id="354" r:id="rId12"/>
    <p:sldId id="355" r:id="rId13"/>
    <p:sldId id="372" r:id="rId14"/>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33CCFF"/>
    <a:srgbClr val="000099"/>
    <a:srgbClr val="C0821C"/>
    <a:srgbClr val="E7B057"/>
    <a:srgbClr val="FBE93B"/>
    <a:srgbClr val="D4D4CA"/>
    <a:srgbClr val="CDA307"/>
    <a:srgbClr val="99A103"/>
    <a:srgbClr val="FF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31" autoAdjust="0"/>
    <p:restoredTop sz="94667" autoAdjust="0"/>
  </p:normalViewPr>
  <p:slideViewPr>
    <p:cSldViewPr>
      <p:cViewPr varScale="1">
        <p:scale>
          <a:sx n="69" d="100"/>
          <a:sy n="69" d="100"/>
        </p:scale>
        <p:origin x="-1410" y="-102"/>
      </p:cViewPr>
      <p:guideLst>
        <p:guide orient="horz" pos="2160"/>
        <p:guide pos="2880"/>
      </p:guideLst>
    </p:cSldViewPr>
  </p:slideViewPr>
  <p:outlineViewPr>
    <p:cViewPr>
      <p:scale>
        <a:sx n="33" d="100"/>
        <a:sy n="33" d="100"/>
      </p:scale>
      <p:origin x="0" y="1955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3" d="100"/>
          <a:sy n="53" d="100"/>
        </p:scale>
        <p:origin x="-2502" y="-84"/>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TN"/>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0B5DABBA-B39C-4868-A481-46569F3F1B8C}" type="datetimeFigureOut">
              <a:rPr lang="ar-TN" smtClean="0"/>
              <a:pPr/>
              <a:t>22-03-1433</a:t>
            </a:fld>
            <a:endParaRPr lang="ar-T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T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TN"/>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9080AC66-63D3-4E33-986A-1FB1C61856E9}" type="slidenum">
              <a:rPr lang="ar-TN" smtClean="0"/>
              <a:pPr/>
              <a:t>‹#›</a:t>
            </a:fld>
            <a:endParaRPr lang="ar-TN"/>
          </a:p>
        </p:txBody>
      </p:sp>
    </p:spTree>
    <p:extLst>
      <p:ext uri="{BB962C8B-B14F-4D97-AF65-F5344CB8AC3E}">
        <p14:creationId xmlns:p14="http://schemas.microsoft.com/office/powerpoint/2010/main" xmlns="" val="389724795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TN"/>
          </a:p>
        </p:txBody>
      </p:sp>
      <p:sp>
        <p:nvSpPr>
          <p:cNvPr id="4" name="Slide Number Placeholder 3"/>
          <p:cNvSpPr>
            <a:spLocks noGrp="1"/>
          </p:cNvSpPr>
          <p:nvPr>
            <p:ph type="sldNum" sz="quarter" idx="10"/>
          </p:nvPr>
        </p:nvSpPr>
        <p:spPr/>
        <p:txBody>
          <a:bodyPr/>
          <a:lstStyle/>
          <a:p>
            <a:fld id="{9080AC66-63D3-4E33-986A-1FB1C61856E9}" type="slidenum">
              <a:rPr lang="ar-TN" smtClean="0"/>
              <a:pPr/>
              <a:t>5</a:t>
            </a:fld>
            <a:endParaRPr lang="ar-TN"/>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TN"/>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ar-TN"/>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A943436-F84A-4783-8735-4BF514F455CE}" type="slidenum">
              <a:rPr lang="ar-SA"/>
              <a:pPr/>
              <a:t>‹#›</a:t>
            </a:fld>
            <a:endParaRPr lang="de-DE"/>
          </a:p>
        </p:txBody>
      </p:sp>
    </p:spTree>
  </p:cSld>
  <p:clrMapOvr>
    <a:masterClrMapping/>
  </p:clrMapOvr>
  <p:transition>
    <p:wipe dir="u"/>
    <p:sndAc>
      <p:stSnd>
        <p:snd r:embed="rId1" name="chimes.wav"/>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A3B85A5-07A5-4D04-B613-D57A7D61990D}" type="slidenum">
              <a:rPr lang="ar-SA"/>
              <a:pPr/>
              <a:t>‹#›</a:t>
            </a:fld>
            <a:endParaRPr lang="de-DE"/>
          </a:p>
        </p:txBody>
      </p:sp>
    </p:spTree>
  </p:cSld>
  <p:clrMapOvr>
    <a:masterClrMapping/>
  </p:clrMapOvr>
  <p:transition>
    <p:wipe dir="u"/>
    <p:sndAc>
      <p:stSnd>
        <p:snd r:embed="rId1" name="chimes.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T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69F64E7-3910-4419-9848-ED0022EDFAAE}" type="slidenum">
              <a:rPr lang="ar-SA"/>
              <a:pPr/>
              <a:t>‹#›</a:t>
            </a:fld>
            <a:endParaRPr lang="de-DE"/>
          </a:p>
        </p:txBody>
      </p:sp>
    </p:spTree>
  </p:cSld>
  <p:clrMapOvr>
    <a:masterClrMapping/>
  </p:clrMapOvr>
  <p:transition>
    <p:wipe dir="u"/>
    <p:sndAc>
      <p:stSnd>
        <p:snd r:embed="rId1" name="chimes.wav"/>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5" name="Date Placeholder 4"/>
          <p:cNvSpPr>
            <a:spLocks noGrp="1"/>
          </p:cNvSpPr>
          <p:nvPr>
            <p:ph type="dt" sz="half" idx="10"/>
          </p:nvPr>
        </p:nvSpPr>
        <p:spPr/>
        <p:txBody>
          <a:bodyPr/>
          <a:lstStyle>
            <a:lvl1pPr>
              <a:defRPr/>
            </a:lvl1pPr>
          </a:lstStyle>
          <a:p>
            <a:endParaRPr lang="de-DE"/>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619C516-5335-45CE-BCE2-7C7D00384C21}" type="slidenum">
              <a:rPr lang="ar-SA"/>
              <a:pPr/>
              <a:t>‹#›</a:t>
            </a:fld>
            <a:endParaRPr lang="de-DE"/>
          </a:p>
        </p:txBody>
      </p:sp>
    </p:spTree>
  </p:cSld>
  <p:clrMapOvr>
    <a:masterClrMapping/>
  </p:clrMapOvr>
  <p:transition>
    <p:wipe dir="u"/>
    <p:sndAc>
      <p:stSnd>
        <p:snd r:embed="rId1" name="chimes.wav"/>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T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7" name="Date Placeholder 6"/>
          <p:cNvSpPr>
            <a:spLocks noGrp="1"/>
          </p:cNvSpPr>
          <p:nvPr>
            <p:ph type="dt" sz="half" idx="10"/>
          </p:nvPr>
        </p:nvSpPr>
        <p:spPr/>
        <p:txBody>
          <a:bodyPr/>
          <a:lstStyle>
            <a:lvl1pPr>
              <a:defRPr/>
            </a:lvl1pPr>
          </a:lstStyle>
          <a:p>
            <a:endParaRPr lang="de-DE"/>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563E37B1-69AB-4D57-AA60-7EE69CC65F85}" type="slidenum">
              <a:rPr lang="ar-SA"/>
              <a:pPr/>
              <a:t>‹#›</a:t>
            </a:fld>
            <a:endParaRPr lang="de-DE"/>
          </a:p>
        </p:txBody>
      </p:sp>
    </p:spTree>
  </p:cSld>
  <p:clrMapOvr>
    <a:masterClrMapping/>
  </p:clrMapOvr>
  <p:transition>
    <p:wipe dir="u"/>
    <p:sndAc>
      <p:stSnd>
        <p:snd r:embed="rId1" name="chimes.wav"/>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Date Placeholder 2"/>
          <p:cNvSpPr>
            <a:spLocks noGrp="1"/>
          </p:cNvSpPr>
          <p:nvPr>
            <p:ph type="dt" sz="half" idx="10"/>
          </p:nvPr>
        </p:nvSpPr>
        <p:spPr/>
        <p:txBody>
          <a:bodyPr/>
          <a:lstStyle>
            <a:lvl1pPr>
              <a:defRPr/>
            </a:lvl1pPr>
          </a:lstStyle>
          <a:p>
            <a:endParaRPr lang="de-DE"/>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E7DC5F6-7023-4C97-A5FA-9F3B9B0E19DC}" type="slidenum">
              <a:rPr lang="ar-SA"/>
              <a:pPr/>
              <a:t>‹#›</a:t>
            </a:fld>
            <a:endParaRPr lang="de-DE"/>
          </a:p>
        </p:txBody>
      </p:sp>
    </p:spTree>
  </p:cSld>
  <p:clrMapOvr>
    <a:masterClrMapping/>
  </p:clrMapOvr>
  <p:transition>
    <p:wipe dir="u"/>
    <p:sndAc>
      <p:stSnd>
        <p:snd r:embed="rId1" name="chimes.wav"/>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de-DE"/>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A4854F12-EFC0-4A5B-9CE2-04CB1398A112}" type="slidenum">
              <a:rPr lang="ar-SA"/>
              <a:pPr/>
              <a:t>‹#›</a:t>
            </a:fld>
            <a:endParaRPr lang="de-DE"/>
          </a:p>
        </p:txBody>
      </p:sp>
    </p:spTree>
  </p:cSld>
  <p:clrMapOvr>
    <a:masterClrMapping/>
  </p:clrMapOvr>
  <p:transition>
    <p:wipe dir="u"/>
    <p:sndAc>
      <p:stSnd>
        <p:snd r:embed="rId1" name="chimes.wav"/>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T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de-DE"/>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402B778-29A2-4180-9D37-96738B045B04}" type="slidenum">
              <a:rPr lang="ar-SA"/>
              <a:pPr/>
              <a:t>‹#›</a:t>
            </a:fld>
            <a:endParaRPr lang="de-DE"/>
          </a:p>
        </p:txBody>
      </p:sp>
    </p:spTree>
  </p:cSld>
  <p:clrMapOvr>
    <a:masterClrMapping/>
  </p:clrMapOvr>
  <p:transition>
    <p:wipe dir="u"/>
    <p:sndAc>
      <p:stSnd>
        <p:snd r:embed="rId1" name="chimes.wav"/>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T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T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de-DE"/>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0391768-E5FC-40CB-B15C-4E5882C31F7C}" type="slidenum">
              <a:rPr lang="ar-SA"/>
              <a:pPr/>
              <a:t>‹#›</a:t>
            </a:fld>
            <a:endParaRPr lang="de-DE"/>
          </a:p>
        </p:txBody>
      </p:sp>
    </p:spTree>
  </p:cSld>
  <p:clrMapOvr>
    <a:masterClrMapping/>
  </p:clrMapOvr>
  <p:transition>
    <p:wipe dir="u"/>
    <p:sndAc>
      <p:stSnd>
        <p:snd r:embed="rId1" name="chimes.wav"/>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T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0F3660B-19A7-4DBB-8974-CC77373F7516}" type="slidenum">
              <a:rPr lang="ar-SA"/>
              <a:pPr/>
              <a:t>‹#›</a:t>
            </a:fld>
            <a:endParaRPr lang="de-DE"/>
          </a:p>
        </p:txBody>
      </p:sp>
    </p:spTree>
  </p:cSld>
  <p:clrMapOvr>
    <a:masterClrMapping/>
  </p:clrMapOvr>
  <p:transition>
    <p:wipe dir="u"/>
    <p:sndAc>
      <p:stSnd>
        <p:snd r:embed="rId1" name="chimes.wav"/>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T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3FF7DC2-9ECD-42AC-B1F7-EC13A84DE57F}" type="slidenum">
              <a:rPr lang="ar-SA"/>
              <a:pPr/>
              <a:t>‹#›</a:t>
            </a:fld>
            <a:endParaRPr lang="de-DE"/>
          </a:p>
        </p:txBody>
      </p:sp>
    </p:spTree>
  </p:cSld>
  <p:clrMapOvr>
    <a:masterClrMapping/>
  </p:clrMapOvr>
  <p:transition>
    <p:wipe dir="u"/>
    <p:sndAc>
      <p:stSnd>
        <p:snd r:embed="rId1" name="chimes.wav"/>
      </p:stSnd>
    </p:sndAc>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3" name="Date Placeholder 2"/>
          <p:cNvSpPr>
            <a:spLocks noGrp="1"/>
          </p:cNvSpPr>
          <p:nvPr>
            <p:ph type="dt" sz="half" idx="10"/>
          </p:nvPr>
        </p:nvSpPr>
        <p:spPr>
          <a:xfrm>
            <a:off x="6553200" y="6245225"/>
            <a:ext cx="2133600" cy="476250"/>
          </a:xfrm>
        </p:spPr>
        <p:txBody>
          <a:bodyPr/>
          <a:lstStyle>
            <a:lvl1pPr>
              <a:defRPr/>
            </a:lvl1pPr>
          </a:lstStyle>
          <a:p>
            <a:endParaRPr lang="de-DE"/>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endParaRPr lang="en-US"/>
          </a:p>
        </p:txBody>
      </p:sp>
      <p:sp>
        <p:nvSpPr>
          <p:cNvPr id="5" name="Slide Number Placeholder 4"/>
          <p:cNvSpPr>
            <a:spLocks noGrp="1"/>
          </p:cNvSpPr>
          <p:nvPr>
            <p:ph type="sldNum" sz="quarter" idx="12"/>
          </p:nvPr>
        </p:nvSpPr>
        <p:spPr>
          <a:xfrm>
            <a:off x="457200" y="6245225"/>
            <a:ext cx="2133600" cy="476250"/>
          </a:xfrm>
        </p:spPr>
        <p:txBody>
          <a:bodyPr/>
          <a:lstStyle>
            <a:lvl1pPr>
              <a:defRPr/>
            </a:lvl1pPr>
          </a:lstStyle>
          <a:p>
            <a:fld id="{97504070-FA78-445C-9152-0944A9656D8B}" type="slidenum">
              <a:rPr lang="ar-SA"/>
              <a:pPr/>
              <a:t>‹#›</a:t>
            </a:fld>
            <a:endParaRPr lang="de-DE"/>
          </a:p>
        </p:txBody>
      </p:sp>
    </p:spTree>
  </p:cSld>
  <p:clrMapOvr>
    <a:masterClrMapping/>
  </p:clrMapOvr>
  <p:transition>
    <p:wipe dir="u"/>
    <p:sndAc>
      <p:stSnd>
        <p:snd r:embed="rId1" name="chimes.wav"/>
      </p:stSnd>
    </p:sndAc>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ar-TN"/>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TN"/>
          </a:p>
        </p:txBody>
      </p:sp>
      <p:sp>
        <p:nvSpPr>
          <p:cNvPr id="5" name="Date Placeholder 4"/>
          <p:cNvSpPr>
            <a:spLocks noGrp="1"/>
          </p:cNvSpPr>
          <p:nvPr>
            <p:ph type="dt" sz="half" idx="10"/>
          </p:nvPr>
        </p:nvSpPr>
        <p:spPr>
          <a:xfrm>
            <a:off x="6553200" y="6245225"/>
            <a:ext cx="2133600" cy="476250"/>
          </a:xfrm>
        </p:spPr>
        <p:txBody>
          <a:bodyPr/>
          <a:lstStyle>
            <a:lvl1pPr>
              <a:defRPr/>
            </a:lvl1pPr>
          </a:lstStyle>
          <a:p>
            <a:endParaRPr lang="de-DE"/>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457200" y="6245225"/>
            <a:ext cx="2133600" cy="476250"/>
          </a:xfrm>
        </p:spPr>
        <p:txBody>
          <a:bodyPr/>
          <a:lstStyle>
            <a:lvl1pPr>
              <a:defRPr/>
            </a:lvl1pPr>
          </a:lstStyle>
          <a:p>
            <a:fld id="{C8287AAF-9757-478A-A182-4850B3D0CB97}" type="slidenum">
              <a:rPr lang="ar-SA"/>
              <a:pPr/>
              <a:t>‹#›</a:t>
            </a:fld>
            <a:endParaRPr lang="de-DE"/>
          </a:p>
        </p:txBody>
      </p:sp>
    </p:spTree>
  </p:cSld>
  <p:clrMapOvr>
    <a:masterClrMapping/>
  </p:clrMapOvr>
  <p:transition>
    <p:wipe dir="u"/>
    <p:sndAc>
      <p:stSnd>
        <p:snd r:embed="rId1" name="chimes.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audio" Target="../media/audio1.wav"/><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0000">
              <a:srgbClr val="33CCFF"/>
            </a:gs>
            <a:gs pos="100000">
              <a:schemeClr val="accent1">
                <a:shade val="100000"/>
                <a:satMod val="115000"/>
              </a:schemeClr>
            </a:gs>
          </a:gsLst>
          <a:lin ang="5400000" scaled="0"/>
          <a:tileRect/>
        </a:gradFill>
        <a:effectLst/>
      </p:bgPr>
    </p:bg>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121859"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21860" name="Rectangle 4"/>
          <p:cNvSpPr>
            <a:spLocks noGrp="1" noChangeArrowheads="1"/>
          </p:cNvSpPr>
          <p:nvPr>
            <p:ph type="dt" sz="half" idx="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de-DE"/>
          </a:p>
        </p:txBody>
      </p:sp>
      <p:sp>
        <p:nvSpPr>
          <p:cNvPr id="12186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21862" name="Rectangle 6"/>
          <p:cNvSpPr>
            <a:spLocks noGrp="1" noChangeArrowheads="1"/>
          </p:cNvSpPr>
          <p:nvPr>
            <p:ph type="sldNum" sz="quarter" idx="4"/>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fld id="{40175ED2-AE43-410F-9732-699898879F4D}" type="slidenum">
              <a:rPr lang="ar-SA"/>
              <a:pPr/>
              <a:t>‹#›</a:t>
            </a:fld>
            <a:endParaRPr lang="de-DE"/>
          </a:p>
        </p:txBody>
      </p:sp>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Lst>
  <p:transition>
    <p:wipe dir="u"/>
    <p:sndAc>
      <p:stSnd>
        <p:snd r:embed="rId15" name="chimes.wav"/>
      </p:stSnd>
    </p:sndAc>
  </p:transition>
  <p:timing>
    <p:tnLst>
      <p:par>
        <p:cTn id="1" dur="indefinite" restart="never" nodeType="tmRoot"/>
      </p:par>
    </p:tnLst>
  </p:timing>
  <p:txStyles>
    <p:titleStyle>
      <a:lvl1pPr algn="ctr" rtl="1" fontAlgn="base">
        <a:spcBef>
          <a:spcPct val="0"/>
        </a:spcBef>
        <a:spcAft>
          <a:spcPct val="0"/>
        </a:spcAft>
        <a:defRPr sz="4400">
          <a:solidFill>
            <a:schemeClr val="tx2"/>
          </a:solidFill>
          <a:latin typeface="+mj-lt"/>
          <a:ea typeface="+mj-ea"/>
          <a:cs typeface="+mj-cs"/>
        </a:defRPr>
      </a:lvl1pPr>
      <a:lvl2pPr algn="ctr" rtl="1" fontAlgn="base">
        <a:spcBef>
          <a:spcPct val="0"/>
        </a:spcBef>
        <a:spcAft>
          <a:spcPct val="0"/>
        </a:spcAft>
        <a:defRPr sz="4400">
          <a:solidFill>
            <a:schemeClr val="tx2"/>
          </a:solidFill>
          <a:latin typeface="Arial" pitchFamily="34" charset="0"/>
          <a:cs typeface="Arial" pitchFamily="34" charset="0"/>
        </a:defRPr>
      </a:lvl2pPr>
      <a:lvl3pPr algn="ctr" rtl="1" fontAlgn="base">
        <a:spcBef>
          <a:spcPct val="0"/>
        </a:spcBef>
        <a:spcAft>
          <a:spcPct val="0"/>
        </a:spcAft>
        <a:defRPr sz="4400">
          <a:solidFill>
            <a:schemeClr val="tx2"/>
          </a:solidFill>
          <a:latin typeface="Arial" pitchFamily="34" charset="0"/>
          <a:cs typeface="Arial" pitchFamily="34" charset="0"/>
        </a:defRPr>
      </a:lvl3pPr>
      <a:lvl4pPr algn="ctr" rtl="1" fontAlgn="base">
        <a:spcBef>
          <a:spcPct val="0"/>
        </a:spcBef>
        <a:spcAft>
          <a:spcPct val="0"/>
        </a:spcAft>
        <a:defRPr sz="4400">
          <a:solidFill>
            <a:schemeClr val="tx2"/>
          </a:solidFill>
          <a:latin typeface="Arial" pitchFamily="34" charset="0"/>
          <a:cs typeface="Arial" pitchFamily="34" charset="0"/>
        </a:defRPr>
      </a:lvl4pPr>
      <a:lvl5pPr algn="ctr" rtl="1" fontAlgn="base">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fontAlgn="base">
        <a:spcBef>
          <a:spcPct val="20000"/>
        </a:spcBef>
        <a:spcAft>
          <a:spcPct val="0"/>
        </a:spcAft>
        <a:buChar char="•"/>
        <a:defRPr sz="3200">
          <a:solidFill>
            <a:schemeClr val="tx1"/>
          </a:solidFill>
          <a:latin typeface="+mn-lt"/>
          <a:ea typeface="+mn-ea"/>
          <a:cs typeface="+mn-cs"/>
        </a:defRPr>
      </a:lvl1pPr>
      <a:lvl2pPr marL="742950" indent="-285750" algn="r" rtl="1" fontAlgn="base">
        <a:spcBef>
          <a:spcPct val="20000"/>
        </a:spcBef>
        <a:spcAft>
          <a:spcPct val="0"/>
        </a:spcAft>
        <a:buChar char="–"/>
        <a:defRPr sz="2800">
          <a:solidFill>
            <a:schemeClr val="tx1"/>
          </a:solidFill>
          <a:latin typeface="+mn-lt"/>
          <a:cs typeface="+mn-cs"/>
        </a:defRPr>
      </a:lvl2pPr>
      <a:lvl3pPr marL="1143000" indent="-228600" algn="r" rtl="1" fontAlgn="base">
        <a:spcBef>
          <a:spcPct val="20000"/>
        </a:spcBef>
        <a:spcAft>
          <a:spcPct val="0"/>
        </a:spcAft>
        <a:buChar char="•"/>
        <a:defRPr sz="2400">
          <a:solidFill>
            <a:schemeClr val="tx1"/>
          </a:solidFill>
          <a:latin typeface="+mn-lt"/>
          <a:cs typeface="+mn-cs"/>
        </a:defRPr>
      </a:lvl3pPr>
      <a:lvl4pPr marL="1600200" indent="-228600" algn="r" rtl="1" fontAlgn="base">
        <a:spcBef>
          <a:spcPct val="20000"/>
        </a:spcBef>
        <a:spcAft>
          <a:spcPct val="0"/>
        </a:spcAft>
        <a:buChar char="–"/>
        <a:defRPr sz="2000">
          <a:solidFill>
            <a:schemeClr val="tx1"/>
          </a:solidFill>
          <a:latin typeface="+mn-lt"/>
          <a:cs typeface="+mn-cs"/>
        </a:defRPr>
      </a:lvl4pPr>
      <a:lvl5pPr marL="2057400" indent="-228600" algn="r" rtl="1" fontAlgn="base">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TN"/>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12.xml"/><Relationship Id="rId5" Type="http://schemas.openxmlformats.org/officeDocument/2006/relationships/image" Target="../media/image3.gif"/><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3.gif"/></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3.gif"/></Relationships>
</file>

<file path=ppt/slides/_rels/slide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image" Target="../media/image1.jpeg"/><Relationship Id="rId4" Type="http://schemas.openxmlformats.org/officeDocument/2006/relationships/image" Target="../media/image3.gif"/></Relationships>
</file>

<file path=ppt/slides/_rels/slide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5" name="Picture 5"/>
          <p:cNvPicPr>
            <a:picLocks noGrp="1" noChangeAspect="1" noChangeArrowheads="1"/>
          </p:cNvPicPr>
          <p:nvPr>
            <p:ph/>
          </p:nvPr>
        </p:nvPicPr>
        <p:blipFill>
          <a:blip r:embed="rId3" cstate="print"/>
          <a:stretch>
            <a:fillRect/>
          </a:stretch>
        </p:blipFill>
        <p:spPr>
          <a:xfrm>
            <a:off x="214282" y="214290"/>
            <a:ext cx="1465262" cy="902838"/>
          </a:xfrm>
          <a:noFill/>
          <a:ln/>
        </p:spPr>
      </p:pic>
      <p:sp>
        <p:nvSpPr>
          <p:cNvPr id="153607" name="Rectangle 7"/>
          <p:cNvSpPr>
            <a:spLocks noChangeArrowheads="1"/>
          </p:cNvSpPr>
          <p:nvPr/>
        </p:nvSpPr>
        <p:spPr bwMode="auto">
          <a:xfrm>
            <a:off x="285720" y="1643050"/>
            <a:ext cx="8259770" cy="3539430"/>
          </a:xfrm>
          <a:prstGeom prst="rect">
            <a:avLst/>
          </a:prstGeom>
          <a:blipFill>
            <a:blip r:embed="rId4" cstate="print"/>
            <a:tile tx="0" ty="0" sx="100000" sy="100000" flip="none" algn="tl"/>
          </a:blipFill>
          <a:ln w="9525">
            <a:noFill/>
            <a:miter lim="800000"/>
            <a:headEnd/>
            <a:tailEnd/>
          </a:ln>
          <a:effectLst/>
        </p:spPr>
        <p:txBody>
          <a:bodyPr wrap="square">
            <a:spAutoFit/>
          </a:bodyPr>
          <a:lstStyle/>
          <a:p>
            <a:pPr algn="ctr"/>
            <a:r>
              <a:rPr lang="ar-SA" sz="2800" b="1" dirty="0" smtClean="0">
                <a:solidFill>
                  <a:schemeClr val="tx2"/>
                </a:solidFill>
              </a:rPr>
              <a:t>جامعة </a:t>
            </a:r>
            <a:r>
              <a:rPr lang="ar-SA" sz="2800" b="1" dirty="0" err="1" smtClean="0">
                <a:solidFill>
                  <a:schemeClr val="tx2"/>
                </a:solidFill>
              </a:rPr>
              <a:t>الد</a:t>
            </a:r>
            <a:r>
              <a:rPr lang="ar-TN" sz="2800" b="1" dirty="0" err="1" smtClean="0">
                <a:solidFill>
                  <a:schemeClr val="tx2"/>
                </a:solidFill>
              </a:rPr>
              <a:t>ّمام</a:t>
            </a:r>
            <a:endParaRPr lang="ar-TN" sz="2800" b="1" dirty="0" smtClean="0">
              <a:solidFill>
                <a:schemeClr val="tx2"/>
              </a:solidFill>
            </a:endParaRPr>
          </a:p>
          <a:p>
            <a:pPr algn="ctr"/>
            <a:r>
              <a:rPr lang="ar-TN" sz="2800" b="1" dirty="0" smtClean="0">
                <a:solidFill>
                  <a:schemeClr val="tx2"/>
                </a:solidFill>
              </a:rPr>
              <a:t>كلية الآداب</a:t>
            </a:r>
          </a:p>
          <a:p>
            <a:pPr algn="ctr"/>
            <a:r>
              <a:rPr lang="ar-TN" sz="2800" b="1" dirty="0" smtClean="0">
                <a:solidFill>
                  <a:schemeClr val="tx2"/>
                </a:solidFill>
              </a:rPr>
              <a:t>قسم الدّراسات الإسلاميّة</a:t>
            </a:r>
          </a:p>
          <a:p>
            <a:pPr algn="ctr"/>
            <a:r>
              <a:rPr lang="ar-TN" sz="2800" b="1" dirty="0" smtClean="0">
                <a:solidFill>
                  <a:schemeClr val="tx2"/>
                </a:solidFill>
                <a:effectLst>
                  <a:outerShdw blurRad="50800" dist="50800" dir="5400000" algn="ctr" rotWithShape="0">
                    <a:srgbClr val="FF0000">
                      <a:alpha val="65000"/>
                    </a:srgbClr>
                  </a:outerShdw>
                </a:effectLst>
              </a:rPr>
              <a:t>اسم المقرّر ورمزه: المدخل إلى الثّقافة الإسلاميّة </a:t>
            </a:r>
          </a:p>
          <a:p>
            <a:pPr algn="ctr"/>
            <a:r>
              <a:rPr lang="ar-TN" sz="2800" b="1" dirty="0" smtClean="0">
                <a:solidFill>
                  <a:schemeClr val="tx2"/>
                </a:solidFill>
                <a:effectLst>
                  <a:outerShdw blurRad="50800" dist="50800" dir="5400000" algn="ctr" rotWithShape="0">
                    <a:srgbClr val="FF0000">
                      <a:alpha val="65000"/>
                    </a:srgbClr>
                  </a:outerShdw>
                </a:effectLst>
              </a:rPr>
              <a:t>(متطلب جامعة) (سلم 101)</a:t>
            </a:r>
          </a:p>
          <a:p>
            <a:pPr algn="ctr"/>
            <a:endParaRPr lang="ar-TN" sz="2800" b="1" dirty="0">
              <a:solidFill>
                <a:schemeClr val="tx2"/>
              </a:solidFill>
            </a:endParaRPr>
          </a:p>
          <a:p>
            <a:pPr algn="ctr"/>
            <a:r>
              <a:rPr lang="ar-TN" sz="2800" b="1" dirty="0" smtClean="0">
                <a:solidFill>
                  <a:schemeClr val="tx2"/>
                </a:solidFill>
              </a:rPr>
              <a:t>الدّكتور: المبروك </a:t>
            </a:r>
            <a:r>
              <a:rPr lang="ar-TN" sz="2800" b="1" dirty="0" err="1" smtClean="0">
                <a:solidFill>
                  <a:schemeClr val="tx2"/>
                </a:solidFill>
              </a:rPr>
              <a:t>الشّيباني</a:t>
            </a:r>
            <a:r>
              <a:rPr lang="ar-TN" sz="2800" b="1" dirty="0" smtClean="0">
                <a:solidFill>
                  <a:schemeClr val="tx2"/>
                </a:solidFill>
              </a:rPr>
              <a:t> المنصوري</a:t>
            </a:r>
          </a:p>
          <a:p>
            <a:pPr algn="ctr"/>
            <a:endParaRPr lang="ar-TN" sz="2800" b="1" dirty="0" smtClean="0">
              <a:solidFill>
                <a:schemeClr val="tx2"/>
              </a:solidFill>
            </a:endParaRPr>
          </a:p>
        </p:txBody>
      </p:sp>
      <p:pic>
        <p:nvPicPr>
          <p:cNvPr id="8" name="Picture 4"/>
          <p:cNvPicPr>
            <a:picLocks noChangeAspect="1" noChangeArrowheads="1"/>
          </p:cNvPicPr>
          <p:nvPr/>
        </p:nvPicPr>
        <p:blipFill>
          <a:blip r:embed="rId5" cstate="print"/>
          <a:stretch>
            <a:fillRect/>
          </a:stretch>
        </p:blipFill>
        <p:spPr bwMode="auto">
          <a:xfrm>
            <a:off x="7500958" y="0"/>
            <a:ext cx="1466582" cy="1428736"/>
          </a:xfrm>
          <a:prstGeom prst="rect">
            <a:avLst/>
          </a:prstGeom>
          <a:noFill/>
          <a:ln w="9525">
            <a:noFill/>
            <a:miter lim="800000"/>
            <a:headEnd/>
            <a:tailEnd/>
          </a:ln>
        </p:spPr>
      </p:pic>
    </p:spTree>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0"/>
                                  </p:stCondLst>
                                  <p:childTnLst>
                                    <p:set>
                                      <p:cBhvr>
                                        <p:cTn id="6" dur="1" fill="hold">
                                          <p:stCondLst>
                                            <p:cond delay="0"/>
                                          </p:stCondLst>
                                        </p:cTn>
                                        <p:tgtEl>
                                          <p:spTgt spid="153605"/>
                                        </p:tgtEl>
                                        <p:attrNameLst>
                                          <p:attrName>style.visibility</p:attrName>
                                        </p:attrNameLst>
                                      </p:cBhvr>
                                      <p:to>
                                        <p:strVal val="visible"/>
                                      </p:to>
                                    </p:set>
                                    <p:animEffect transition="in" filter="fade">
                                      <p:cBhvr>
                                        <p:cTn id="7" dur="800" decel="100000"/>
                                        <p:tgtEl>
                                          <p:spTgt spid="153605"/>
                                        </p:tgtEl>
                                      </p:cBhvr>
                                    </p:animEffect>
                                    <p:anim calcmode="lin" valueType="num">
                                      <p:cBhvr>
                                        <p:cTn id="8" dur="800" decel="100000" fill="hold"/>
                                        <p:tgtEl>
                                          <p:spTgt spid="153605"/>
                                        </p:tgtEl>
                                        <p:attrNameLst>
                                          <p:attrName>style.rotation</p:attrName>
                                        </p:attrNameLst>
                                      </p:cBhvr>
                                      <p:tavLst>
                                        <p:tav tm="0">
                                          <p:val>
                                            <p:fltVal val="-90"/>
                                          </p:val>
                                        </p:tav>
                                        <p:tav tm="100000">
                                          <p:val>
                                            <p:fltVal val="0"/>
                                          </p:val>
                                        </p:tav>
                                      </p:tavLst>
                                    </p:anim>
                                    <p:anim calcmode="lin" valueType="num">
                                      <p:cBhvr>
                                        <p:cTn id="9" dur="800" decel="100000" fill="hold"/>
                                        <p:tgtEl>
                                          <p:spTgt spid="153605"/>
                                        </p:tgtEl>
                                        <p:attrNameLst>
                                          <p:attrName>ppt_x</p:attrName>
                                        </p:attrNameLst>
                                      </p:cBhvr>
                                      <p:tavLst>
                                        <p:tav tm="0">
                                          <p:val>
                                            <p:strVal val="#ppt_x+0.4"/>
                                          </p:val>
                                        </p:tav>
                                        <p:tav tm="100000">
                                          <p:val>
                                            <p:strVal val="#ppt_x-0.05"/>
                                          </p:val>
                                        </p:tav>
                                      </p:tavLst>
                                    </p:anim>
                                    <p:anim calcmode="lin" valueType="num">
                                      <p:cBhvr>
                                        <p:cTn id="10" dur="800" decel="100000" fill="hold"/>
                                        <p:tgtEl>
                                          <p:spTgt spid="15360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5360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53605"/>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0" presetClass="entr" presetSubtype="0"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800" decel="100000"/>
                                        <p:tgtEl>
                                          <p:spTgt spid="8"/>
                                        </p:tgtEl>
                                      </p:cBhvr>
                                    </p:animEffect>
                                    <p:anim calcmode="lin" valueType="num">
                                      <p:cBhvr>
                                        <p:cTn id="17" dur="800" decel="100000" fill="hold"/>
                                        <p:tgtEl>
                                          <p:spTgt spid="8"/>
                                        </p:tgtEl>
                                        <p:attrNameLst>
                                          <p:attrName>style.rotation</p:attrName>
                                        </p:attrNameLst>
                                      </p:cBhvr>
                                      <p:tavLst>
                                        <p:tav tm="0">
                                          <p:val>
                                            <p:fltVal val="-90"/>
                                          </p:val>
                                        </p:tav>
                                        <p:tav tm="100000">
                                          <p:val>
                                            <p:fltVal val="0"/>
                                          </p:val>
                                        </p:tav>
                                      </p:tavLst>
                                    </p:anim>
                                    <p:anim calcmode="lin" valueType="num">
                                      <p:cBhvr>
                                        <p:cTn id="18" dur="800" decel="100000" fill="hold"/>
                                        <p:tgtEl>
                                          <p:spTgt spid="8"/>
                                        </p:tgtEl>
                                        <p:attrNameLst>
                                          <p:attrName>ppt_x</p:attrName>
                                        </p:attrNameLst>
                                      </p:cBhvr>
                                      <p:tavLst>
                                        <p:tav tm="0">
                                          <p:val>
                                            <p:strVal val="#ppt_x+0.4"/>
                                          </p:val>
                                        </p:tav>
                                        <p:tav tm="100000">
                                          <p:val>
                                            <p:strVal val="#ppt_x-0.05"/>
                                          </p:val>
                                        </p:tav>
                                      </p:tavLst>
                                    </p:anim>
                                    <p:anim calcmode="lin" valueType="num">
                                      <p:cBhvr>
                                        <p:cTn id="19" dur="800" decel="100000" fill="hold"/>
                                        <p:tgtEl>
                                          <p:spTgt spid="8"/>
                                        </p:tgtEl>
                                        <p:attrNameLst>
                                          <p:attrName>ppt_y</p:attrName>
                                        </p:attrNameLst>
                                      </p:cBhvr>
                                      <p:tavLst>
                                        <p:tav tm="0">
                                          <p:val>
                                            <p:strVal val="#ppt_y-0.4"/>
                                          </p:val>
                                        </p:tav>
                                        <p:tav tm="100000">
                                          <p:val>
                                            <p:strVal val="#ppt_y+0.1"/>
                                          </p:val>
                                        </p:tav>
                                      </p:tavLst>
                                    </p:anim>
                                    <p:anim calcmode="lin" valueType="num">
                                      <p:cBhvr>
                                        <p:cTn id="20"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21"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153607">
                                            <p:txEl>
                                              <p:pRg st="0" end="0"/>
                                            </p:txEl>
                                          </p:spTgt>
                                        </p:tgtEl>
                                        <p:attrNameLst>
                                          <p:attrName>style.visibility</p:attrName>
                                        </p:attrNameLst>
                                      </p:cBhvr>
                                      <p:to>
                                        <p:strVal val="visible"/>
                                      </p:to>
                                    </p:set>
                                    <p:animEffect transition="in" filter="blinds(horizontal)">
                                      <p:cBhvr>
                                        <p:cTn id="26" dur="500"/>
                                        <p:tgtEl>
                                          <p:spTgt spid="153607">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153607">
                                            <p:txEl>
                                              <p:pRg st="1" end="1"/>
                                            </p:txEl>
                                          </p:spTgt>
                                        </p:tgtEl>
                                        <p:attrNameLst>
                                          <p:attrName>style.visibility</p:attrName>
                                        </p:attrNameLst>
                                      </p:cBhvr>
                                      <p:to>
                                        <p:strVal val="visible"/>
                                      </p:to>
                                    </p:set>
                                    <p:animEffect transition="in" filter="blinds(horizontal)">
                                      <p:cBhvr>
                                        <p:cTn id="31" dur="500"/>
                                        <p:tgtEl>
                                          <p:spTgt spid="153607">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153607">
                                            <p:txEl>
                                              <p:pRg st="2" end="2"/>
                                            </p:txEl>
                                          </p:spTgt>
                                        </p:tgtEl>
                                        <p:attrNameLst>
                                          <p:attrName>style.visibility</p:attrName>
                                        </p:attrNameLst>
                                      </p:cBhvr>
                                      <p:to>
                                        <p:strVal val="visible"/>
                                      </p:to>
                                    </p:set>
                                    <p:animEffect transition="in" filter="blinds(horizontal)">
                                      <p:cBhvr>
                                        <p:cTn id="36" dur="500"/>
                                        <p:tgtEl>
                                          <p:spTgt spid="153607">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nodeType="clickEffect">
                                  <p:stCondLst>
                                    <p:cond delay="0"/>
                                  </p:stCondLst>
                                  <p:childTnLst>
                                    <p:set>
                                      <p:cBhvr>
                                        <p:cTn id="40" dur="1" fill="hold">
                                          <p:stCondLst>
                                            <p:cond delay="0"/>
                                          </p:stCondLst>
                                        </p:cTn>
                                        <p:tgtEl>
                                          <p:spTgt spid="153607">
                                            <p:txEl>
                                              <p:pRg st="3" end="3"/>
                                            </p:txEl>
                                          </p:spTgt>
                                        </p:tgtEl>
                                        <p:attrNameLst>
                                          <p:attrName>style.visibility</p:attrName>
                                        </p:attrNameLst>
                                      </p:cBhvr>
                                      <p:to>
                                        <p:strVal val="visible"/>
                                      </p:to>
                                    </p:set>
                                    <p:animEffect transition="in" filter="blinds(horizontal)">
                                      <p:cBhvr>
                                        <p:cTn id="41" dur="500"/>
                                        <p:tgtEl>
                                          <p:spTgt spid="153607">
                                            <p:txEl>
                                              <p:pRg st="3" end="3"/>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3" presetClass="entr" presetSubtype="10" fill="hold" nodeType="clickEffect">
                                  <p:stCondLst>
                                    <p:cond delay="0"/>
                                  </p:stCondLst>
                                  <p:childTnLst>
                                    <p:set>
                                      <p:cBhvr>
                                        <p:cTn id="45" dur="1" fill="hold">
                                          <p:stCondLst>
                                            <p:cond delay="0"/>
                                          </p:stCondLst>
                                        </p:cTn>
                                        <p:tgtEl>
                                          <p:spTgt spid="153607">
                                            <p:txEl>
                                              <p:pRg st="4" end="4"/>
                                            </p:txEl>
                                          </p:spTgt>
                                        </p:tgtEl>
                                        <p:attrNameLst>
                                          <p:attrName>style.visibility</p:attrName>
                                        </p:attrNameLst>
                                      </p:cBhvr>
                                      <p:to>
                                        <p:strVal val="visible"/>
                                      </p:to>
                                    </p:set>
                                    <p:animEffect transition="in" filter="blinds(horizontal)">
                                      <p:cBhvr>
                                        <p:cTn id="46" dur="500"/>
                                        <p:tgtEl>
                                          <p:spTgt spid="153607">
                                            <p:txEl>
                                              <p:pRg st="4" end="4"/>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nodeType="clickEffect">
                                  <p:stCondLst>
                                    <p:cond delay="0"/>
                                  </p:stCondLst>
                                  <p:childTnLst>
                                    <p:set>
                                      <p:cBhvr>
                                        <p:cTn id="50" dur="1" fill="hold">
                                          <p:stCondLst>
                                            <p:cond delay="0"/>
                                          </p:stCondLst>
                                        </p:cTn>
                                        <p:tgtEl>
                                          <p:spTgt spid="153607">
                                            <p:txEl>
                                              <p:pRg st="6" end="6"/>
                                            </p:txEl>
                                          </p:spTgt>
                                        </p:tgtEl>
                                        <p:attrNameLst>
                                          <p:attrName>style.visibility</p:attrName>
                                        </p:attrNameLst>
                                      </p:cBhvr>
                                      <p:to>
                                        <p:strVal val="visible"/>
                                      </p:to>
                                    </p:set>
                                    <p:animEffect transition="in" filter="blinds(horizontal)">
                                      <p:cBhvr>
                                        <p:cTn id="51" dur="500"/>
                                        <p:tgtEl>
                                          <p:spTgt spid="15360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a:xfrm>
            <a:off x="357158" y="142852"/>
            <a:ext cx="8229600" cy="1143000"/>
          </a:xfrm>
        </p:spPr>
        <p:txBody>
          <a:bodyPr/>
          <a:lstStyle/>
          <a:p>
            <a:r>
              <a:rPr lang="ar-SA" sz="2800" b="1" dirty="0" smtClean="0">
                <a:solidFill>
                  <a:srgbClr val="003366"/>
                </a:solidFill>
              </a:rPr>
              <a:t>المحاضرة الأولى: التّعريف الثقافة</a:t>
            </a:r>
            <a:endParaRPr lang="de-DE" sz="2800" b="1" dirty="0">
              <a:solidFill>
                <a:srgbClr val="003366"/>
              </a:solidFill>
            </a:endParaRPr>
          </a:p>
        </p:txBody>
      </p:sp>
      <p:sp>
        <p:nvSpPr>
          <p:cNvPr id="163843" name="Rectangle 3"/>
          <p:cNvSpPr>
            <a:spLocks noGrp="1" noChangeArrowheads="1"/>
          </p:cNvSpPr>
          <p:nvPr>
            <p:ph type="body" sz="half" idx="1"/>
          </p:nvPr>
        </p:nvSpPr>
        <p:spPr>
          <a:xfrm>
            <a:off x="285720" y="1071546"/>
            <a:ext cx="8435975" cy="5572164"/>
          </a:xfrm>
        </p:spPr>
        <p:txBody>
          <a:bodyPr/>
          <a:lstStyle/>
          <a:p>
            <a:pPr marL="609600" indent="-609600">
              <a:lnSpc>
                <a:spcPct val="80000"/>
              </a:lnSpc>
            </a:pPr>
            <a:r>
              <a:rPr lang="ar-SA" sz="2400" b="1" u="sng" dirty="0" smtClean="0"/>
              <a:t>توطئة:</a:t>
            </a:r>
            <a:endParaRPr lang="ar-TN" sz="2400" dirty="0" smtClean="0"/>
          </a:p>
          <a:p>
            <a:pPr marL="609600" indent="-609600" algn="just">
              <a:lnSpc>
                <a:spcPct val="80000"/>
              </a:lnSpc>
            </a:pPr>
            <a:r>
              <a:rPr lang="ar-TN" sz="2400" dirty="0" smtClean="0"/>
              <a:t>ا</a:t>
            </a:r>
            <a:r>
              <a:rPr lang="ar-SA" sz="2400" dirty="0" smtClean="0"/>
              <a:t>لإنسان كائن اجتماعي لا يعيش منعزلا عن بني جنسه. وقد فطره الله تعالى على هذه النزعة الاجتماعية. وتظهر هذه النزعة في اللغة والعادات والقيم والأفكار والآمال.... وجملة المميزات التي تحكم مجتمعا بشريّا ما. </a:t>
            </a:r>
            <a:endParaRPr lang="ar-TN" sz="2400" dirty="0" smtClean="0"/>
          </a:p>
          <a:p>
            <a:pPr marL="609600" indent="-609600" algn="just">
              <a:lnSpc>
                <a:spcPct val="80000"/>
              </a:lnSpc>
            </a:pPr>
            <a:r>
              <a:rPr lang="ar-SA" altLang="zh-CN" sz="2400" dirty="0" smtClean="0"/>
              <a:t>جملة هذه المبادئ تسمى الثقافة وتمكننا من التعرف على مجتمع ما بشكل أدق وأوضح. </a:t>
            </a:r>
            <a:endParaRPr lang="ar-TN" altLang="zh-CN" sz="2400" dirty="0" smtClean="0"/>
          </a:p>
          <a:p>
            <a:pPr marL="609600" indent="-609600" algn="just">
              <a:lnSpc>
                <a:spcPct val="80000"/>
              </a:lnSpc>
            </a:pPr>
            <a:r>
              <a:rPr lang="ar-SA" altLang="zh-CN" sz="2400" b="1" u="sng" dirty="0" smtClean="0"/>
              <a:t>تعريف الثقافة </a:t>
            </a:r>
            <a:endParaRPr lang="ar-TN" altLang="zh-CN" sz="2400" b="1" dirty="0" smtClean="0"/>
          </a:p>
          <a:p>
            <a:pPr marL="609600" indent="-609600" algn="just">
              <a:lnSpc>
                <a:spcPct val="80000"/>
              </a:lnSpc>
            </a:pPr>
            <a:r>
              <a:rPr lang="ar-SA" altLang="zh-CN" sz="2400" dirty="0" smtClean="0"/>
              <a:t>في اللغة: اشتُقت من الفعل الثلاثي «ثقف» بمعنى فهم، ورجل ثَقف: أي حاذق، فهم. </a:t>
            </a:r>
          </a:p>
          <a:p>
            <a:pPr marL="609600" indent="-609600" algn="just">
              <a:lnSpc>
                <a:spcPct val="80000"/>
              </a:lnSpc>
            </a:pPr>
            <a:r>
              <a:rPr lang="ar-SA" altLang="zh-CN" sz="2400" dirty="0" smtClean="0"/>
              <a:t>من هذه المعاني نستخلص أن الثقافة في اللغة تعني الحذق والإحاطة وسرعة التعلّم.</a:t>
            </a:r>
          </a:p>
          <a:p>
            <a:pPr marL="609600" indent="-609600" algn="just">
              <a:lnSpc>
                <a:spcPct val="80000"/>
              </a:lnSpc>
            </a:pPr>
            <a:r>
              <a:rPr lang="ar-SA" altLang="zh-CN" sz="2400" dirty="0" smtClean="0"/>
              <a:t>فالثقافة في اللغة لها دلالتان:</a:t>
            </a:r>
          </a:p>
          <a:p>
            <a:pPr marL="609600" indent="-609600" algn="just">
              <a:lnSpc>
                <a:spcPct val="80000"/>
              </a:lnSpc>
            </a:pPr>
            <a:r>
              <a:rPr lang="ar-SA" altLang="zh-CN" sz="2400" dirty="0" smtClean="0"/>
              <a:t>معنى حقيقي، حسي، مثل: إدراك الشيء والحصول عليه، تقويم المعوجّ وتسويته. الملاعبة بالسّيف</a:t>
            </a:r>
          </a:p>
          <a:p>
            <a:pPr marL="609600" indent="-609600" algn="just">
              <a:lnSpc>
                <a:spcPct val="80000"/>
              </a:lnSpc>
            </a:pPr>
            <a:r>
              <a:rPr lang="ar-SA" altLang="zh-CN" sz="2400" dirty="0" smtClean="0"/>
              <a:t>معنى مجازي، معنوي، مثل: الحذق والفطنة والتأدب وسرعة الفهم.</a:t>
            </a:r>
          </a:p>
          <a:p>
            <a:pPr marL="609600" indent="-609600" algn="just">
              <a:lnSpc>
                <a:spcPct val="80000"/>
              </a:lnSpc>
            </a:pPr>
            <a:endParaRPr lang="ar-TN" altLang="zh-CN" sz="2400" b="1" dirty="0" smtClean="0"/>
          </a:p>
          <a:p>
            <a:pPr marL="609600" indent="-609600" algn="just">
              <a:lnSpc>
                <a:spcPct val="80000"/>
              </a:lnSpc>
            </a:pPr>
            <a:endParaRPr lang="ar-SA" altLang="zh-CN" sz="2000" b="1" dirty="0"/>
          </a:p>
        </p:txBody>
      </p:sp>
      <p:pic>
        <p:nvPicPr>
          <p:cNvPr id="163844" name="Picture 4"/>
          <p:cNvPicPr>
            <a:picLocks noGrp="1" noChangeAspect="1" noChangeArrowheads="1"/>
          </p:cNvPicPr>
          <p:nvPr>
            <p:ph sz="half" idx="2"/>
          </p:nvPr>
        </p:nvPicPr>
        <p:blipFill>
          <a:blip r:embed="rId3" cstate="print"/>
          <a:stretch>
            <a:fillRect/>
          </a:stretch>
        </p:blipFill>
        <p:spPr>
          <a:xfrm>
            <a:off x="214282" y="214290"/>
            <a:ext cx="1392238" cy="857843"/>
          </a:xfrm>
          <a:noFill/>
          <a:ln/>
        </p:spPr>
      </p:pic>
      <p:pic>
        <p:nvPicPr>
          <p:cNvPr id="8" name="Picture 4"/>
          <p:cNvPicPr>
            <a:picLocks noChangeAspect="1" noChangeArrowheads="1"/>
          </p:cNvPicPr>
          <p:nvPr/>
        </p:nvPicPr>
        <p:blipFill>
          <a:blip r:embed="rId4" cstate="print"/>
          <a:stretch>
            <a:fillRect/>
          </a:stretch>
        </p:blipFill>
        <p:spPr bwMode="auto">
          <a:xfrm>
            <a:off x="7500958" y="0"/>
            <a:ext cx="1466582" cy="1428736"/>
          </a:xfrm>
          <a:prstGeom prst="rect">
            <a:avLst/>
          </a:prstGeom>
          <a:noFill/>
          <a:ln w="9525">
            <a:noFill/>
            <a:miter lim="800000"/>
            <a:headEnd/>
            <a:tailEnd/>
          </a:ln>
        </p:spPr>
      </p:pic>
    </p:spTree>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63843">
                                            <p:txEl>
                                              <p:pRg st="0" end="0"/>
                                            </p:txEl>
                                          </p:spTgt>
                                        </p:tgtEl>
                                        <p:attrNameLst>
                                          <p:attrName>style.visibility</p:attrName>
                                        </p:attrNameLst>
                                      </p:cBhvr>
                                      <p:to>
                                        <p:strVal val="visible"/>
                                      </p:to>
                                    </p:set>
                                    <p:animEffect transition="in" filter="blinds(horizontal)">
                                      <p:cBhvr>
                                        <p:cTn id="7" dur="500"/>
                                        <p:tgtEl>
                                          <p:spTgt spid="1638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63843">
                                            <p:txEl>
                                              <p:pRg st="1" end="1"/>
                                            </p:txEl>
                                          </p:spTgt>
                                        </p:tgtEl>
                                        <p:attrNameLst>
                                          <p:attrName>style.visibility</p:attrName>
                                        </p:attrNameLst>
                                      </p:cBhvr>
                                      <p:to>
                                        <p:strVal val="visible"/>
                                      </p:to>
                                    </p:set>
                                    <p:animEffect transition="in" filter="blinds(horizontal)">
                                      <p:cBhvr>
                                        <p:cTn id="12" dur="500"/>
                                        <p:tgtEl>
                                          <p:spTgt spid="1638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63843">
                                            <p:txEl>
                                              <p:pRg st="2" end="2"/>
                                            </p:txEl>
                                          </p:spTgt>
                                        </p:tgtEl>
                                        <p:attrNameLst>
                                          <p:attrName>style.visibility</p:attrName>
                                        </p:attrNameLst>
                                      </p:cBhvr>
                                      <p:to>
                                        <p:strVal val="visible"/>
                                      </p:to>
                                    </p:set>
                                    <p:animEffect transition="in" filter="blinds(horizontal)">
                                      <p:cBhvr>
                                        <p:cTn id="17" dur="500"/>
                                        <p:tgtEl>
                                          <p:spTgt spid="16384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63843">
                                            <p:txEl>
                                              <p:pRg st="3" end="3"/>
                                            </p:txEl>
                                          </p:spTgt>
                                        </p:tgtEl>
                                        <p:attrNameLst>
                                          <p:attrName>style.visibility</p:attrName>
                                        </p:attrNameLst>
                                      </p:cBhvr>
                                      <p:to>
                                        <p:strVal val="visible"/>
                                      </p:to>
                                    </p:set>
                                    <p:animEffect transition="in" filter="blinds(horizontal)">
                                      <p:cBhvr>
                                        <p:cTn id="22" dur="500"/>
                                        <p:tgtEl>
                                          <p:spTgt spid="16384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63843">
                                            <p:txEl>
                                              <p:pRg st="4" end="4"/>
                                            </p:txEl>
                                          </p:spTgt>
                                        </p:tgtEl>
                                        <p:attrNameLst>
                                          <p:attrName>style.visibility</p:attrName>
                                        </p:attrNameLst>
                                      </p:cBhvr>
                                      <p:to>
                                        <p:strVal val="visible"/>
                                      </p:to>
                                    </p:set>
                                    <p:animEffect transition="in" filter="blinds(horizontal)">
                                      <p:cBhvr>
                                        <p:cTn id="27" dur="500"/>
                                        <p:tgtEl>
                                          <p:spTgt spid="16384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63843">
                                            <p:txEl>
                                              <p:pRg st="5" end="5"/>
                                            </p:txEl>
                                          </p:spTgt>
                                        </p:tgtEl>
                                        <p:attrNameLst>
                                          <p:attrName>style.visibility</p:attrName>
                                        </p:attrNameLst>
                                      </p:cBhvr>
                                      <p:to>
                                        <p:strVal val="visible"/>
                                      </p:to>
                                    </p:set>
                                    <p:animEffect transition="in" filter="blinds(horizontal)">
                                      <p:cBhvr>
                                        <p:cTn id="32" dur="500"/>
                                        <p:tgtEl>
                                          <p:spTgt spid="16384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163843">
                                            <p:txEl>
                                              <p:pRg st="6" end="6"/>
                                            </p:txEl>
                                          </p:spTgt>
                                        </p:tgtEl>
                                        <p:attrNameLst>
                                          <p:attrName>style.visibility</p:attrName>
                                        </p:attrNameLst>
                                      </p:cBhvr>
                                      <p:to>
                                        <p:strVal val="visible"/>
                                      </p:to>
                                    </p:set>
                                    <p:animEffect transition="in" filter="blinds(horizontal)">
                                      <p:cBhvr>
                                        <p:cTn id="37" dur="500"/>
                                        <p:tgtEl>
                                          <p:spTgt spid="16384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163843">
                                            <p:txEl>
                                              <p:pRg st="7" end="7"/>
                                            </p:txEl>
                                          </p:spTgt>
                                        </p:tgtEl>
                                        <p:attrNameLst>
                                          <p:attrName>style.visibility</p:attrName>
                                        </p:attrNameLst>
                                      </p:cBhvr>
                                      <p:to>
                                        <p:strVal val="visible"/>
                                      </p:to>
                                    </p:set>
                                    <p:animEffect transition="in" filter="blinds(horizontal)">
                                      <p:cBhvr>
                                        <p:cTn id="42" dur="500"/>
                                        <p:tgtEl>
                                          <p:spTgt spid="16384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163843">
                                            <p:txEl>
                                              <p:pRg st="8" end="8"/>
                                            </p:txEl>
                                          </p:spTgt>
                                        </p:tgtEl>
                                        <p:attrNameLst>
                                          <p:attrName>style.visibility</p:attrName>
                                        </p:attrNameLst>
                                      </p:cBhvr>
                                      <p:to>
                                        <p:strVal val="visible"/>
                                      </p:to>
                                    </p:set>
                                    <p:animEffect transition="in" filter="blinds(horizontal)">
                                      <p:cBhvr>
                                        <p:cTn id="47" dur="500"/>
                                        <p:tgtEl>
                                          <p:spTgt spid="16384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5"/>
          <p:cNvPicPr>
            <a:picLocks noChangeAspect="1" noChangeArrowheads="1"/>
          </p:cNvPicPr>
          <p:nvPr/>
        </p:nvPicPr>
        <p:blipFill>
          <a:blip r:embed="rId3" cstate="print"/>
          <a:stretch>
            <a:fillRect/>
          </a:stretch>
        </p:blipFill>
        <p:spPr bwMode="auto">
          <a:xfrm>
            <a:off x="214282" y="214290"/>
            <a:ext cx="1465262" cy="902838"/>
          </a:xfrm>
          <a:prstGeom prst="rect">
            <a:avLst/>
          </a:prstGeom>
          <a:noFill/>
          <a:ln w="9525">
            <a:noFill/>
            <a:miter lim="800000"/>
            <a:headEnd/>
            <a:tailEnd/>
          </a:ln>
          <a:effectLst/>
        </p:spPr>
      </p:pic>
      <p:sp>
        <p:nvSpPr>
          <p:cNvPr id="9" name="Content Placeholder 8"/>
          <p:cNvSpPr>
            <a:spLocks noGrp="1"/>
          </p:cNvSpPr>
          <p:nvPr>
            <p:ph sz="half" idx="2"/>
          </p:nvPr>
        </p:nvSpPr>
        <p:spPr>
          <a:xfrm>
            <a:off x="0" y="1357274"/>
            <a:ext cx="8543956" cy="5500726"/>
          </a:xfrm>
        </p:spPr>
        <p:txBody>
          <a:bodyPr/>
          <a:lstStyle/>
          <a:p>
            <a:r>
              <a:rPr lang="ar-SA" sz="2400" dirty="0" smtClean="0"/>
              <a:t>اصطلاحا: لم يدوّن العرب القدامى في هذا العلم، ولم يظهر في الثقافة العربية إلا في القرن الماضي.</a:t>
            </a:r>
          </a:p>
          <a:p>
            <a:r>
              <a:rPr lang="ar-SA" sz="2400" dirty="0" smtClean="0"/>
              <a:t>أما في الفكر الأوروبي فقد ظهر هذا العلم مع بداية الاهتمام بدراسة السلالات البشرية والتعرّف عليها وعلى لغاتها وثقافاتها وآدابها. وقد اشتهر من تعريفات الثقافة تعريف الأنثروبولوجي البريطاني </a:t>
            </a:r>
            <a:r>
              <a:rPr lang="ar-TN" sz="2400" dirty="0" smtClean="0"/>
              <a:t>إدوارد تيلور </a:t>
            </a:r>
            <a:r>
              <a:rPr lang="en-US" sz="2400" dirty="0" smtClean="0"/>
              <a:t>Edward </a:t>
            </a:r>
            <a:r>
              <a:rPr lang="en-US" sz="2400" dirty="0" err="1" smtClean="0"/>
              <a:t>Tylor</a:t>
            </a:r>
            <a:r>
              <a:rPr lang="en-US" sz="2400" dirty="0" smtClean="0"/>
              <a:t> </a:t>
            </a:r>
            <a:r>
              <a:rPr lang="ar-TN" sz="2400" dirty="0" smtClean="0"/>
              <a:t> </a:t>
            </a:r>
            <a:r>
              <a:rPr lang="ar-SA" sz="2400" dirty="0" smtClean="0"/>
              <a:t>(1871) إذ يقول: </a:t>
            </a:r>
            <a:r>
              <a:rPr lang="ar-TN" sz="2400" dirty="0" smtClean="0"/>
              <a:t>”الثّقافة هي الكلّ المركّب الّذي يشمل المعرفة والعقائد والفنّ والأخلاق والقانون والعرف وكلّ القدرات والعادات الأخرى الّتي يكتسبها الإنسان بصفته عضوا في مجتمع ما“.</a:t>
            </a:r>
            <a:endParaRPr lang="ar-SA" sz="2400" dirty="0" smtClean="0"/>
          </a:p>
          <a:p>
            <a:r>
              <a:rPr lang="ar-SA" sz="2400" dirty="0" smtClean="0"/>
              <a:t>من هذا التعريف الدقيق اشتقت منظمة اليونسكو تعريف الثقافة في مؤتمر مدينة مكسيكو سيتي سنة 1982 وقد جاء فيه «الثقافة بمعناها الواسع يمكن أن ينظر إليها على أنها جميع السمات الروحية والمادية والفكرية والعاطفية التي تميز مجتمعا بعينه أو فئة اجتماعية بعينها. وهي تشمل الفنون والآداب وطرائق الحياة، كما تشمل الحقوق الأساسية للإنسان ونظم القيم والتقاليد والمعتقدات». </a:t>
            </a:r>
            <a:r>
              <a:rPr lang="ar-TN" sz="2400" dirty="0" smtClean="0"/>
              <a:t> </a:t>
            </a:r>
          </a:p>
        </p:txBody>
      </p:sp>
      <p:pic>
        <p:nvPicPr>
          <p:cNvPr id="10" name="Picture 4"/>
          <p:cNvPicPr>
            <a:picLocks noChangeAspect="1" noChangeArrowheads="1"/>
          </p:cNvPicPr>
          <p:nvPr/>
        </p:nvPicPr>
        <p:blipFill>
          <a:blip r:embed="rId4" cstate="print"/>
          <a:stretch>
            <a:fillRect/>
          </a:stretch>
        </p:blipFill>
        <p:spPr bwMode="auto">
          <a:xfrm>
            <a:off x="7500958" y="0"/>
            <a:ext cx="1466582" cy="1428736"/>
          </a:xfrm>
          <a:prstGeom prst="rect">
            <a:avLst/>
          </a:prstGeom>
          <a:noFill/>
          <a:ln w="9525">
            <a:noFill/>
            <a:miter lim="800000"/>
            <a:headEnd/>
            <a:tailEnd/>
          </a:ln>
        </p:spPr>
      </p:pic>
    </p:spTree>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blinds(horizontal)">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blinds(horizontal)">
                                      <p:cBhvr>
                                        <p:cTn id="17"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600200"/>
            <a:ext cx="8435975" cy="4525963"/>
          </a:xfrm>
        </p:spPr>
        <p:txBody>
          <a:bodyPr/>
          <a:lstStyle/>
          <a:p>
            <a:pPr algn="just">
              <a:buFontTx/>
              <a:buNone/>
            </a:pPr>
            <a:r>
              <a:rPr lang="ar-SA" sz="2400" dirty="0" smtClean="0"/>
              <a:t>ومن </a:t>
            </a:r>
            <a:r>
              <a:rPr lang="ar-SA" sz="2400" dirty="0" err="1" smtClean="0"/>
              <a:t>الت</a:t>
            </a:r>
            <a:r>
              <a:rPr lang="ar-TN" sz="2400" dirty="0" smtClean="0"/>
              <a:t>ّ</a:t>
            </a:r>
            <a:r>
              <a:rPr lang="ar-SA" sz="2400" dirty="0" err="1" smtClean="0"/>
              <a:t>عريفات</a:t>
            </a:r>
            <a:r>
              <a:rPr lang="ar-SA" sz="2400" dirty="0" smtClean="0"/>
              <a:t> الخاص</a:t>
            </a:r>
            <a:r>
              <a:rPr lang="ar-TN" sz="2400" dirty="0" err="1" smtClean="0"/>
              <a:t>ّة</a:t>
            </a:r>
            <a:r>
              <a:rPr lang="ar-TN" sz="2400" dirty="0" smtClean="0"/>
              <a:t> للثّقافة نجد:</a:t>
            </a:r>
          </a:p>
          <a:p>
            <a:pPr algn="just">
              <a:buFontTx/>
              <a:buChar char="-"/>
            </a:pPr>
            <a:r>
              <a:rPr lang="ar-TN" sz="2400" dirty="0" smtClean="0"/>
              <a:t>تعريف</a:t>
            </a:r>
            <a:r>
              <a:rPr lang="ar-SA" sz="2400" dirty="0" smtClean="0"/>
              <a:t> المنظمة العربية للتربية والثقافة والعلوم التابعة لجامعة الدول العربية بقولها</a:t>
            </a:r>
            <a:r>
              <a:rPr lang="ar-TN" sz="2400" dirty="0" smtClean="0"/>
              <a:t>:</a:t>
            </a:r>
            <a:r>
              <a:rPr lang="ar-SA" sz="2400" dirty="0" smtClean="0"/>
              <a:t> «</a:t>
            </a:r>
            <a:r>
              <a:rPr lang="ar-TN" sz="2400" b="1" dirty="0" smtClean="0"/>
              <a:t>ال</a:t>
            </a:r>
            <a:r>
              <a:rPr lang="ar-SA" sz="2400" b="1" dirty="0" smtClean="0"/>
              <a:t>ثّقافة تشمل مجموع النشاط الفكري والفني بمعناهما الواسع وما يتصل بهما من المهارات أو يعين عليهما من الوسائل فهي موصولة الروابط بجميع أوجه النشاط الاجتماعي الأخرى، متأثرة بها، معينة عليها، مستعينة بها»</a:t>
            </a:r>
            <a:r>
              <a:rPr lang="ar-TN" sz="2400" dirty="0" smtClean="0"/>
              <a:t>.</a:t>
            </a:r>
          </a:p>
          <a:p>
            <a:pPr algn="just">
              <a:buFontTx/>
              <a:buChar char="-"/>
            </a:pPr>
            <a:r>
              <a:rPr lang="ar-SA" sz="2400" dirty="0" smtClean="0"/>
              <a:t>وذهب مالك بن نبي إلى تعريفها بقوله «</a:t>
            </a:r>
            <a:r>
              <a:rPr lang="ar-SA" sz="2400" b="1" dirty="0" smtClean="0"/>
              <a:t>هي مجموعة من الصفات الخلقية والقيم الاجتماعية التي تؤثر في الفرد منذ ولادته وتصبح لا شعوريا العلاقة التي تربط سلوكه بأسلوب الحياة في الوسط الذي ولد فيه، فهي على هذا التعريف: المحيط الذي يشكل فيه الفرد طباعه وشخصيته»</a:t>
            </a:r>
            <a:endParaRPr lang="de-DE" sz="2400" b="1" dirty="0"/>
          </a:p>
        </p:txBody>
      </p:sp>
      <p:pic>
        <p:nvPicPr>
          <p:cNvPr id="7" name="Picture 4"/>
          <p:cNvPicPr>
            <a:picLocks noChangeAspect="1" noChangeArrowheads="1"/>
          </p:cNvPicPr>
          <p:nvPr/>
        </p:nvPicPr>
        <p:blipFill>
          <a:blip r:embed="rId3" cstate="print"/>
          <a:stretch>
            <a:fillRect/>
          </a:stretch>
        </p:blipFill>
        <p:spPr bwMode="auto">
          <a:xfrm>
            <a:off x="7500958"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500"/>
                                        <p:tgtEl>
                                          <p:spTgt spid="194563">
                                            <p:txEl>
                                              <p:pRg st="0" end="0"/>
                                            </p:txEl>
                                          </p:spTgt>
                                        </p:tgtEl>
                                      </p:cBhvr>
                                    </p:animEffect>
                                    <p:anim calcmode="lin" valueType="num">
                                      <p:cBhvr>
                                        <p:cTn id="8" dur="500" fill="hold"/>
                                        <p:tgtEl>
                                          <p:spTgt spid="19456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9456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94563">
                                            <p:txEl>
                                              <p:pRg st="1" end="1"/>
                                            </p:txEl>
                                          </p:spTgt>
                                        </p:tgtEl>
                                        <p:attrNameLst>
                                          <p:attrName>style.visibility</p:attrName>
                                        </p:attrNameLst>
                                      </p:cBhvr>
                                      <p:to>
                                        <p:strVal val="visible"/>
                                      </p:to>
                                    </p:set>
                                    <p:animEffect transition="in" filter="fade">
                                      <p:cBhvr>
                                        <p:cTn id="14" dur="500"/>
                                        <p:tgtEl>
                                          <p:spTgt spid="194563">
                                            <p:txEl>
                                              <p:pRg st="1" end="1"/>
                                            </p:txEl>
                                          </p:spTgt>
                                        </p:tgtEl>
                                      </p:cBhvr>
                                    </p:animEffect>
                                    <p:anim calcmode="lin" valueType="num">
                                      <p:cBhvr>
                                        <p:cTn id="15" dur="500" fill="hold"/>
                                        <p:tgtEl>
                                          <p:spTgt spid="194563">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19456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94563">
                                            <p:txEl>
                                              <p:pRg st="2" end="2"/>
                                            </p:txEl>
                                          </p:spTgt>
                                        </p:tgtEl>
                                        <p:attrNameLst>
                                          <p:attrName>style.visibility</p:attrName>
                                        </p:attrNameLst>
                                      </p:cBhvr>
                                      <p:to>
                                        <p:strVal val="visible"/>
                                      </p:to>
                                    </p:set>
                                    <p:animEffect transition="in" filter="fade">
                                      <p:cBhvr>
                                        <p:cTn id="21" dur="500"/>
                                        <p:tgtEl>
                                          <p:spTgt spid="194563">
                                            <p:txEl>
                                              <p:pRg st="2" end="2"/>
                                            </p:txEl>
                                          </p:spTgt>
                                        </p:tgtEl>
                                      </p:cBhvr>
                                    </p:animEffect>
                                    <p:anim calcmode="lin" valueType="num">
                                      <p:cBhvr>
                                        <p:cTn id="22" dur="500" fill="hold"/>
                                        <p:tgtEl>
                                          <p:spTgt spid="194563">
                                            <p:txEl>
                                              <p:pRg st="2" end="2"/>
                                            </p:txEl>
                                          </p:spTgt>
                                        </p:tgtEl>
                                        <p:attrNameLst>
                                          <p:attrName>ppt_x</p:attrName>
                                        </p:attrNameLst>
                                      </p:cBhvr>
                                      <p:tavLst>
                                        <p:tav tm="0">
                                          <p:val>
                                            <p:strVal val="#ppt_x"/>
                                          </p:val>
                                        </p:tav>
                                        <p:tav tm="100000">
                                          <p:val>
                                            <p:strVal val="#ppt_x"/>
                                          </p:val>
                                        </p:tav>
                                      </p:tavLst>
                                    </p:anim>
                                    <p:anim calcmode="lin" valueType="num">
                                      <p:cBhvr>
                                        <p:cTn id="23" dur="500" fill="hold"/>
                                        <p:tgtEl>
                                          <p:spTgt spid="19456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357158" y="1142984"/>
            <a:ext cx="8435975" cy="5357850"/>
          </a:xfrm>
        </p:spPr>
        <p:txBody>
          <a:bodyPr/>
          <a:lstStyle/>
          <a:p>
            <a:pPr algn="just">
              <a:buFontTx/>
              <a:buNone/>
            </a:pPr>
            <a:r>
              <a:rPr lang="ar-SA" sz="2400" dirty="0" smtClean="0"/>
              <a:t>تعريف علم </a:t>
            </a:r>
            <a:r>
              <a:rPr lang="ar-SA" sz="2400" dirty="0" err="1" smtClean="0"/>
              <a:t>الث</a:t>
            </a:r>
            <a:r>
              <a:rPr lang="ar-TN" sz="2400" dirty="0" smtClean="0"/>
              <a:t>ّ</a:t>
            </a:r>
            <a:r>
              <a:rPr lang="ar-SA" sz="2400" dirty="0" err="1" smtClean="0"/>
              <a:t>قافة</a:t>
            </a:r>
            <a:r>
              <a:rPr lang="ar-SA" sz="2400" dirty="0" smtClean="0"/>
              <a:t> الإسلامي</a:t>
            </a:r>
            <a:r>
              <a:rPr lang="ar-TN" sz="2400" dirty="0" err="1" smtClean="0"/>
              <a:t>ّة</a:t>
            </a:r>
            <a:r>
              <a:rPr lang="ar-TN" sz="2400" dirty="0" smtClean="0"/>
              <a:t>.</a:t>
            </a:r>
          </a:p>
          <a:p>
            <a:pPr algn="just">
              <a:buFontTx/>
              <a:buNone/>
            </a:pPr>
            <a:r>
              <a:rPr lang="ar-SA" sz="2400" dirty="0" smtClean="0"/>
              <a:t>      </a:t>
            </a:r>
            <a:r>
              <a:rPr lang="ar-SA" sz="2400" dirty="0" err="1" smtClean="0"/>
              <a:t>تبي</a:t>
            </a:r>
            <a:r>
              <a:rPr lang="ar-TN" sz="2400" dirty="0" smtClean="0"/>
              <a:t>ّن من هذه التّعريفات أنّ الثّقافة بمعناها النّوعي ذات خصوصيّة، فلكلّ أمّة ثقافة تخصّها. وتعود هذه الخصوصيّة للمحتوى المكوّن لهذه الثّقافة أو إلى المحاور الّتي تتناولها الثّقافة بعد أن تحوّل هذا المصطلح إلى علم نتيجة الاتّجاه المعاصر في الفكر الإنساني إلى التّحديد والتّخصيص في دراسة المعارف وتصنيف المعلومات، حتّى يكون لكلّ علم محتوى خاصّ </a:t>
            </a:r>
            <a:r>
              <a:rPr lang="ar-TN" sz="2400" dirty="0" err="1" smtClean="0"/>
              <a:t>به</a:t>
            </a:r>
            <a:r>
              <a:rPr lang="ar-TN" sz="2400" dirty="0" smtClean="0"/>
              <a:t> ومحاور خاصّة </a:t>
            </a:r>
            <a:r>
              <a:rPr lang="ar-TN" sz="2400" dirty="0" err="1" smtClean="0"/>
              <a:t>به</a:t>
            </a:r>
            <a:r>
              <a:rPr lang="ar-TN" sz="2400" dirty="0" smtClean="0"/>
              <a:t>.  </a:t>
            </a:r>
          </a:p>
          <a:p>
            <a:pPr algn="just">
              <a:buFontTx/>
              <a:buNone/>
            </a:pPr>
            <a:r>
              <a:rPr lang="ar-TN" sz="2400" dirty="0" smtClean="0"/>
              <a:t>       وتبيّن</a:t>
            </a:r>
            <a:r>
              <a:rPr lang="ar-SA" sz="2400" dirty="0" smtClean="0"/>
              <a:t> أيضا أنّ هذه التعريفات تجعل الثقافة ظواهر عقدية وفكرية واجتماعية بما ت وتقاليد وقيم ومعايير للضبط الاجتماعي.</a:t>
            </a:r>
          </a:p>
          <a:p>
            <a:pPr algn="just">
              <a:buFontTx/>
              <a:buNone/>
            </a:pPr>
            <a:r>
              <a:rPr lang="ar-TN" sz="2400" dirty="0" smtClean="0"/>
              <a:t>-</a:t>
            </a:r>
            <a:r>
              <a:rPr lang="ar-SA" sz="2400" dirty="0" smtClean="0"/>
              <a:t> والذي يهمنا من تعريفات الغربيين للثقافة الأوصاف العامة، وتحديد المعنى العام لها، إذ يغلب على تعريفاتهم أنها وصف لواقع المجتمعات البشرية. أما أحكامهم على الثقافات فلا نقبل منها إلا ما وافق أحكامنا، لأن الحكم على الثقافة جزء من الثقافة. </a:t>
            </a:r>
            <a:endParaRPr lang="de-DE" sz="2400" dirty="0"/>
          </a:p>
        </p:txBody>
      </p:sp>
      <p:pic>
        <p:nvPicPr>
          <p:cNvPr id="7" name="Picture 4"/>
          <p:cNvPicPr>
            <a:picLocks noChangeAspect="1" noChangeArrowheads="1"/>
          </p:cNvPicPr>
          <p:nvPr/>
        </p:nvPicPr>
        <p:blipFill>
          <a:blip r:embed="rId4" cstate="print"/>
          <a:stretch>
            <a:fillRect/>
          </a:stretch>
        </p:blipFill>
        <p:spPr bwMode="auto">
          <a:xfrm>
            <a:off x="7500958"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tretch>
            <a:fillRect/>
          </a:stretch>
        </p:blipFill>
        <p:spPr bwMode="auto">
          <a:xfrm>
            <a:off x="214282" y="214290"/>
            <a:ext cx="1465262" cy="902838"/>
          </a:xfrm>
          <a:prstGeom prst="rect">
            <a:avLst/>
          </a:prstGeom>
          <a:noFill/>
          <a:ln w="9525">
            <a:noFill/>
            <a:miter lim="800000"/>
            <a:headEnd/>
            <a:tailEnd/>
          </a:ln>
          <a:effectLst/>
        </p:spPr>
      </p:pic>
      <p:sp>
        <p:nvSpPr>
          <p:cNvPr id="9" name="Left Arrow 8"/>
          <p:cNvSpPr/>
          <p:nvPr/>
        </p:nvSpPr>
        <p:spPr>
          <a:xfrm>
            <a:off x="8358214" y="1785926"/>
            <a:ext cx="500066" cy="14287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TN"/>
          </a:p>
        </p:txBody>
      </p:sp>
      <p:sp>
        <p:nvSpPr>
          <p:cNvPr id="10" name="Left Arrow 9"/>
          <p:cNvSpPr/>
          <p:nvPr/>
        </p:nvSpPr>
        <p:spPr>
          <a:xfrm>
            <a:off x="8358214" y="3714752"/>
            <a:ext cx="500066" cy="14287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TN"/>
          </a:p>
        </p:txBody>
      </p:sp>
    </p:spTree>
  </p:cSld>
  <p:clrMapOvr>
    <a:masterClrMapping/>
  </p:clrMapOvr>
  <p:transition>
    <p:wipe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blinds(horizontal)">
                                      <p:cBhvr>
                                        <p:cTn id="7" dur="5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blinds(horizontal)">
                                      <p:cBhvr>
                                        <p:cTn id="12" dur="5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blinds(horizontal)">
                                      <p:cBhvr>
                                        <p:cTn id="17" dur="5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blinds(horizontal)">
                                      <p:cBhvr>
                                        <p:cTn id="22" dur="500"/>
                                        <p:tgtEl>
                                          <p:spTgt spid="19456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600200"/>
            <a:ext cx="8435975" cy="4525963"/>
          </a:xfrm>
        </p:spPr>
        <p:txBody>
          <a:bodyPr/>
          <a:lstStyle/>
          <a:p>
            <a:pPr algn="just">
              <a:buFontTx/>
              <a:buNone/>
            </a:pPr>
            <a:r>
              <a:rPr lang="ar-SA" sz="2400" dirty="0" smtClean="0"/>
              <a:t>2- </a:t>
            </a:r>
            <a:r>
              <a:rPr lang="ar-SA" sz="2400" b="1" dirty="0" smtClean="0"/>
              <a:t>دواعي الاهتمام بالثقافة في المجتمعات الغربية:</a:t>
            </a:r>
          </a:p>
          <a:p>
            <a:pPr algn="just">
              <a:buFontTx/>
              <a:buNone/>
            </a:pPr>
            <a:r>
              <a:rPr lang="ar-SA" sz="2400" dirty="0"/>
              <a:t>	</a:t>
            </a:r>
            <a:r>
              <a:rPr lang="ar-SA" sz="2400" dirty="0" smtClean="0"/>
              <a:t>بعد الحروب الصليبية والفتوحات العثمانية في أوروبا الشرقية والتطور الكبير للحضارة العربية الإسلامية في الأندلس بدأ الغرب يكتشفون تخلّفهم مقارنة بالشعوب الإسلامية فأرادوا التعرّف إليها عن كثب والبحث في مقوّمات تقدّمها مما جعل العقل الأوروبي ينفتح على التفكير العلمي والحرية. وكانت نتيجتها ظهور الحركة الإصلاحيّة في الديانة النصرانية التي قادها مارتن لوثر وشكل البروتستانتية. وقد واجهت هذه الحركة الإصلاحية الكنيسة الكاثوليكية الرومانية التقليدية فساهمت في ظهور الدول الأوروبية القطرية. وبحث المفكرون والمثقفون في الروابط التي تميز كل مجتمع عن غيره فوجدوها في اللغة والقيم والعادات والتقاليد. وهذه هي جملة مقومات الثقافة.</a:t>
            </a:r>
          </a:p>
          <a:p>
            <a:pPr algn="just">
              <a:buFontTx/>
              <a:buNone/>
            </a:pPr>
            <a:r>
              <a:rPr lang="ar-SA" sz="2400" dirty="0" smtClean="0"/>
              <a:t>	ثم تقدمت المجتمعات الأوروبية على كل المستويات وصارت هذه الدول استعمارية.</a:t>
            </a:r>
            <a:endParaRPr lang="de-DE" sz="2400" dirty="0"/>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 calcmode="lin" valueType="num">
                                      <p:cBhvr>
                                        <p:cTn id="7" dur="500" fill="hold"/>
                                        <p:tgtEl>
                                          <p:spTgt spid="19456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9456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9456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94563">
                                            <p:txEl>
                                              <p:pRg st="1" end="1"/>
                                            </p:txEl>
                                          </p:spTgt>
                                        </p:tgtEl>
                                        <p:attrNameLst>
                                          <p:attrName>style.visibility</p:attrName>
                                        </p:attrNameLst>
                                      </p:cBhvr>
                                      <p:to>
                                        <p:strVal val="visible"/>
                                      </p:to>
                                    </p:set>
                                    <p:anim calcmode="lin" valueType="num">
                                      <p:cBhvr>
                                        <p:cTn id="14" dur="500" fill="hold"/>
                                        <p:tgtEl>
                                          <p:spTgt spid="19456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19456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19456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94563">
                                            <p:txEl>
                                              <p:pRg st="2" end="2"/>
                                            </p:txEl>
                                          </p:spTgt>
                                        </p:tgtEl>
                                        <p:attrNameLst>
                                          <p:attrName>style.visibility</p:attrName>
                                        </p:attrNameLst>
                                      </p:cBhvr>
                                      <p:to>
                                        <p:strVal val="visible"/>
                                      </p:to>
                                    </p:set>
                                    <p:anim calcmode="lin" valueType="num">
                                      <p:cBhvr>
                                        <p:cTn id="21" dur="500" fill="hold"/>
                                        <p:tgtEl>
                                          <p:spTgt spid="19456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19456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1945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600200"/>
            <a:ext cx="8435975" cy="4525963"/>
          </a:xfrm>
        </p:spPr>
        <p:txBody>
          <a:bodyPr/>
          <a:lstStyle/>
          <a:p>
            <a:pPr algn="just">
              <a:buFontTx/>
              <a:buNone/>
            </a:pPr>
            <a:r>
              <a:rPr lang="ar-SA" sz="2400" b="1" dirty="0" smtClean="0"/>
              <a:t>تعريف الثقافة الإسلامية</a:t>
            </a:r>
          </a:p>
          <a:p>
            <a:pPr algn="just">
              <a:buFontTx/>
              <a:buNone/>
            </a:pPr>
            <a:r>
              <a:rPr lang="ar-SA" sz="2400" dirty="0" smtClean="0"/>
              <a:t>هناك جملة من التعريفات المختلفة للثقافة وأهم ما يميزها توجهان:</a:t>
            </a:r>
          </a:p>
          <a:p>
            <a:pPr algn="just">
              <a:buFontTx/>
              <a:buNone/>
            </a:pPr>
            <a:r>
              <a:rPr lang="ar-SA" sz="2400" dirty="0" smtClean="0"/>
              <a:t>1- </a:t>
            </a:r>
            <a:r>
              <a:rPr lang="ar-SA" sz="2400" b="1" dirty="0" smtClean="0"/>
              <a:t>تعريف يتجه بالثقافة الإسلامية وجهة النظرية المعرفية والتصورات الكلية عن الإسلام. </a:t>
            </a:r>
            <a:r>
              <a:rPr lang="ar-SA" sz="2400" dirty="0" smtClean="0"/>
              <a:t>ومن أعلام هذا الاتجاه عز الدين التميمي وعبد الكريم عثمان ورجب شهوان. ولكن هذا التوج قاصر لأنه يجعل الثقافة الإسلامية نظرية معرفة ومعلومات </a:t>
            </a:r>
            <a:endParaRPr lang="ar-SA" sz="2400" b="1" dirty="0" smtClean="0"/>
          </a:p>
          <a:p>
            <a:pPr algn="just">
              <a:buFontTx/>
              <a:buNone/>
            </a:pPr>
            <a:r>
              <a:rPr lang="ar-SA" sz="2400" b="1" dirty="0" smtClean="0"/>
              <a:t>2- تعريف يتجه بالثقافة الإسلامية إلى النظرية السلوكية. </a:t>
            </a:r>
            <a:r>
              <a:rPr lang="ar-SA" sz="2400" dirty="0" smtClean="0"/>
              <a:t>ومن أعلام هذا الاتجاه مالك بن نبي وعمر الأشقر وعزمي السيّد. وقد ركزوا على الشخصية والسلوك أساسا.</a:t>
            </a:r>
          </a:p>
          <a:p>
            <a:pPr algn="just">
              <a:buFontTx/>
              <a:buNone/>
            </a:pPr>
            <a:r>
              <a:rPr lang="ar-SA" sz="2400" dirty="0" smtClean="0"/>
              <a:t>3- </a:t>
            </a:r>
            <a:r>
              <a:rPr lang="ar-SA" sz="2400" b="1" dirty="0" smtClean="0"/>
              <a:t>التعريف المختار: هو ما ينسجم مع مون الثقافة نظرية للسلوك والقيم والعلاقات الاجتماعية. فتكون الثقافة الإسلامية: </a:t>
            </a:r>
            <a:r>
              <a:rPr lang="ar-SA" sz="2400" b="1" u="sng" dirty="0" smtClean="0"/>
              <a:t>الحالة الاجتماعية الواقعية التي تستمد قيمها واتجاهاتها ومظاهر سلوكها من الإسلام عقيدة وشريعة.</a:t>
            </a:r>
            <a:endParaRPr lang="de-DE" sz="2400" dirty="0"/>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3304179709"/>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428736"/>
            <a:ext cx="8435975" cy="5240624"/>
          </a:xfrm>
        </p:spPr>
        <p:txBody>
          <a:bodyPr/>
          <a:lstStyle/>
          <a:p>
            <a:pPr algn="just">
              <a:buFontTx/>
              <a:buNone/>
            </a:pPr>
            <a:r>
              <a:rPr lang="ar-SA" sz="2400" dirty="0" smtClean="0"/>
              <a:t>ويشمل هذا التعريف جملة من المقومات فهي:</a:t>
            </a:r>
          </a:p>
          <a:p>
            <a:pPr algn="just">
              <a:buFontTx/>
              <a:buNone/>
            </a:pPr>
            <a:r>
              <a:rPr lang="ar-SA" sz="2400" dirty="0" smtClean="0"/>
              <a:t>        حالة واقعية</a:t>
            </a:r>
          </a:p>
          <a:p>
            <a:pPr algn="just">
              <a:buFontTx/>
              <a:buNone/>
            </a:pPr>
            <a:r>
              <a:rPr lang="ar-SA" sz="2400" dirty="0" smtClean="0"/>
              <a:t>       تستمد مقوماتها من الإسلام</a:t>
            </a:r>
          </a:p>
          <a:p>
            <a:pPr algn="just">
              <a:buFontTx/>
              <a:buNone/>
            </a:pPr>
            <a:r>
              <a:rPr lang="ar-SA" sz="2400" dirty="0" smtClean="0"/>
              <a:t>وتتألف هذه الحالة الواقعية من:</a:t>
            </a:r>
          </a:p>
          <a:p>
            <a:pPr algn="just">
              <a:buFontTx/>
              <a:buNone/>
            </a:pPr>
            <a:r>
              <a:rPr lang="ar-SA" sz="2400" dirty="0" smtClean="0"/>
              <a:t>       </a:t>
            </a:r>
            <a:r>
              <a:rPr lang="ar-SA" sz="2400" b="1" dirty="0" smtClean="0"/>
              <a:t>القيم: </a:t>
            </a:r>
            <a:r>
              <a:rPr lang="ar-SA" sz="2400" dirty="0" smtClean="0"/>
              <a:t>وهي المعايير الأساسية العامة للحسن والقبح والحق والباطل والخير والشر والحلال والحرم والإيمان والكفر</a:t>
            </a:r>
          </a:p>
          <a:p>
            <a:pPr algn="just">
              <a:buFontTx/>
              <a:buNone/>
            </a:pPr>
            <a:r>
              <a:rPr lang="ar-SA" sz="2400" b="1" dirty="0" smtClean="0"/>
              <a:t>        الاتجاهات: </a:t>
            </a:r>
            <a:r>
              <a:rPr lang="ar-SA" sz="2400" dirty="0" smtClean="0"/>
              <a:t>الميول والرغبات المحمودة وغير المحمودة</a:t>
            </a:r>
            <a:endParaRPr lang="ar-SA" sz="2400" b="1" dirty="0" smtClean="0"/>
          </a:p>
          <a:p>
            <a:pPr algn="just">
              <a:buFontTx/>
              <a:buNone/>
            </a:pPr>
            <a:r>
              <a:rPr lang="ar-SA" sz="2400" dirty="0" smtClean="0"/>
              <a:t>       </a:t>
            </a:r>
            <a:r>
              <a:rPr lang="ar-SA" sz="2400" b="1" dirty="0" smtClean="0"/>
              <a:t>مظاهر السلوك</a:t>
            </a:r>
            <a:r>
              <a:rPr lang="ar-SA" sz="2400" dirty="0" smtClean="0"/>
              <a:t>: الأخلاق الاجتماعية التي يمارسها الفرد في المجتمع كالتعاون وا</a:t>
            </a:r>
          </a:p>
          <a:p>
            <a:pPr algn="just">
              <a:buFontTx/>
              <a:buNone/>
            </a:pPr>
            <a:r>
              <a:rPr lang="ar-SA" sz="2400" dirty="0"/>
              <a:t>	</a:t>
            </a:r>
            <a:r>
              <a:rPr lang="ar-SA" sz="2400" dirty="0" smtClean="0"/>
              <a:t>لإيثار والأخوة والألفة والتضحية...</a:t>
            </a:r>
          </a:p>
          <a:p>
            <a:pPr algn="just">
              <a:buFontTx/>
              <a:buNone/>
            </a:pPr>
            <a:r>
              <a:rPr lang="ar-SA" sz="2400" dirty="0" smtClean="0"/>
              <a:t>وقد عرض الإسلام صورة كاملة للثقافة الإسلامية، ونظّم الحياة الإنسانية في جوانبها الاعتقادية والفكرية والسلوكية والأخلاقية والانفعالية والوجدانية. وقدم من خلال الكتاب والسنة نموذجا متكاملا للسلوك البشري </a:t>
            </a:r>
            <a:endParaRPr lang="de-DE" sz="2400" dirty="0"/>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
        <p:nvSpPr>
          <p:cNvPr id="5" name="Left Arrow 4"/>
          <p:cNvSpPr/>
          <p:nvPr/>
        </p:nvSpPr>
        <p:spPr>
          <a:xfrm>
            <a:off x="8240722" y="2060848"/>
            <a:ext cx="500066" cy="14287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TN"/>
          </a:p>
        </p:txBody>
      </p:sp>
      <p:sp>
        <p:nvSpPr>
          <p:cNvPr id="6" name="Left Arrow 5"/>
          <p:cNvSpPr/>
          <p:nvPr/>
        </p:nvSpPr>
        <p:spPr>
          <a:xfrm>
            <a:off x="8294936" y="2566044"/>
            <a:ext cx="500066" cy="14287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TN"/>
          </a:p>
        </p:txBody>
      </p:sp>
      <p:sp>
        <p:nvSpPr>
          <p:cNvPr id="9" name="Left Arrow 8"/>
          <p:cNvSpPr/>
          <p:nvPr/>
        </p:nvSpPr>
        <p:spPr>
          <a:xfrm>
            <a:off x="8294936" y="3357562"/>
            <a:ext cx="500066" cy="14287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TN"/>
          </a:p>
        </p:txBody>
      </p:sp>
      <p:sp>
        <p:nvSpPr>
          <p:cNvPr id="10" name="Left Arrow 9"/>
          <p:cNvSpPr/>
          <p:nvPr/>
        </p:nvSpPr>
        <p:spPr>
          <a:xfrm>
            <a:off x="8243183" y="4215559"/>
            <a:ext cx="500066" cy="14287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TN"/>
          </a:p>
        </p:txBody>
      </p:sp>
      <p:sp>
        <p:nvSpPr>
          <p:cNvPr id="11" name="Left Arrow 10"/>
          <p:cNvSpPr/>
          <p:nvPr/>
        </p:nvSpPr>
        <p:spPr>
          <a:xfrm>
            <a:off x="8288423" y="4628894"/>
            <a:ext cx="500066" cy="14287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TN"/>
          </a:p>
        </p:txBody>
      </p:sp>
    </p:spTree>
    <p:extLst>
      <p:ext uri="{BB962C8B-B14F-4D97-AF65-F5344CB8AC3E}">
        <p14:creationId xmlns:p14="http://schemas.microsoft.com/office/powerpoint/2010/main" xmlns="" val="915407159"/>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 calcmode="lin" valueType="num">
                                      <p:cBhvr additive="base">
                                        <p:cTn id="7" dur="500" fill="hold"/>
                                        <p:tgtEl>
                                          <p:spTgt spid="19456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45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4563">
                                            <p:txEl>
                                              <p:pRg st="1" end="1"/>
                                            </p:txEl>
                                          </p:spTgt>
                                        </p:tgtEl>
                                        <p:attrNameLst>
                                          <p:attrName>style.visibility</p:attrName>
                                        </p:attrNameLst>
                                      </p:cBhvr>
                                      <p:to>
                                        <p:strVal val="visible"/>
                                      </p:to>
                                    </p:set>
                                    <p:anim calcmode="lin" valueType="num">
                                      <p:cBhvr additive="base">
                                        <p:cTn id="13" dur="500" fill="hold"/>
                                        <p:tgtEl>
                                          <p:spTgt spid="19456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456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4563">
                                            <p:txEl>
                                              <p:pRg st="2" end="2"/>
                                            </p:txEl>
                                          </p:spTgt>
                                        </p:tgtEl>
                                        <p:attrNameLst>
                                          <p:attrName>style.visibility</p:attrName>
                                        </p:attrNameLst>
                                      </p:cBhvr>
                                      <p:to>
                                        <p:strVal val="visible"/>
                                      </p:to>
                                    </p:set>
                                    <p:anim calcmode="lin" valueType="num">
                                      <p:cBhvr additive="base">
                                        <p:cTn id="19" dur="500" fill="hold"/>
                                        <p:tgtEl>
                                          <p:spTgt spid="19456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9456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4563">
                                            <p:txEl>
                                              <p:pRg st="3" end="3"/>
                                            </p:txEl>
                                          </p:spTgt>
                                        </p:tgtEl>
                                        <p:attrNameLst>
                                          <p:attrName>style.visibility</p:attrName>
                                        </p:attrNameLst>
                                      </p:cBhvr>
                                      <p:to>
                                        <p:strVal val="visible"/>
                                      </p:to>
                                    </p:set>
                                    <p:anim calcmode="lin" valueType="num">
                                      <p:cBhvr additive="base">
                                        <p:cTn id="25" dur="500" fill="hold"/>
                                        <p:tgtEl>
                                          <p:spTgt spid="19456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9456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94563">
                                            <p:txEl>
                                              <p:pRg st="4" end="4"/>
                                            </p:txEl>
                                          </p:spTgt>
                                        </p:tgtEl>
                                        <p:attrNameLst>
                                          <p:attrName>style.visibility</p:attrName>
                                        </p:attrNameLst>
                                      </p:cBhvr>
                                      <p:to>
                                        <p:strVal val="visible"/>
                                      </p:to>
                                    </p:set>
                                    <p:anim calcmode="lin" valueType="num">
                                      <p:cBhvr additive="base">
                                        <p:cTn id="31" dur="500" fill="hold"/>
                                        <p:tgtEl>
                                          <p:spTgt spid="19456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9456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94563">
                                            <p:txEl>
                                              <p:pRg st="5" end="5"/>
                                            </p:txEl>
                                          </p:spTgt>
                                        </p:tgtEl>
                                        <p:attrNameLst>
                                          <p:attrName>style.visibility</p:attrName>
                                        </p:attrNameLst>
                                      </p:cBhvr>
                                      <p:to>
                                        <p:strVal val="visible"/>
                                      </p:to>
                                    </p:set>
                                    <p:anim calcmode="lin" valueType="num">
                                      <p:cBhvr additive="base">
                                        <p:cTn id="37" dur="500" fill="hold"/>
                                        <p:tgtEl>
                                          <p:spTgt spid="19456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9456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94563">
                                            <p:txEl>
                                              <p:pRg st="6" end="6"/>
                                            </p:txEl>
                                          </p:spTgt>
                                        </p:tgtEl>
                                        <p:attrNameLst>
                                          <p:attrName>style.visibility</p:attrName>
                                        </p:attrNameLst>
                                      </p:cBhvr>
                                      <p:to>
                                        <p:strVal val="visible"/>
                                      </p:to>
                                    </p:set>
                                    <p:anim calcmode="lin" valueType="num">
                                      <p:cBhvr additive="base">
                                        <p:cTn id="43" dur="500" fill="hold"/>
                                        <p:tgtEl>
                                          <p:spTgt spid="19456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9456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94563">
                                            <p:txEl>
                                              <p:pRg st="7" end="7"/>
                                            </p:txEl>
                                          </p:spTgt>
                                        </p:tgtEl>
                                        <p:attrNameLst>
                                          <p:attrName>style.visibility</p:attrName>
                                        </p:attrNameLst>
                                      </p:cBhvr>
                                      <p:to>
                                        <p:strVal val="visible"/>
                                      </p:to>
                                    </p:set>
                                    <p:anim calcmode="lin" valueType="num">
                                      <p:cBhvr additive="base">
                                        <p:cTn id="49" dur="500" fill="hold"/>
                                        <p:tgtEl>
                                          <p:spTgt spid="19456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9456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94563">
                                            <p:txEl>
                                              <p:pRg st="8" end="8"/>
                                            </p:txEl>
                                          </p:spTgt>
                                        </p:tgtEl>
                                        <p:attrNameLst>
                                          <p:attrName>style.visibility</p:attrName>
                                        </p:attrNameLst>
                                      </p:cBhvr>
                                      <p:to>
                                        <p:strVal val="visible"/>
                                      </p:to>
                                    </p:set>
                                    <p:anim calcmode="lin" valueType="num">
                                      <p:cBhvr additive="base">
                                        <p:cTn id="55" dur="500" fill="hold"/>
                                        <p:tgtEl>
                                          <p:spTgt spid="19456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9456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428736"/>
            <a:ext cx="8435975" cy="5312632"/>
          </a:xfrm>
        </p:spPr>
        <p:txBody>
          <a:bodyPr/>
          <a:lstStyle/>
          <a:p>
            <a:pPr algn="just">
              <a:buFontTx/>
              <a:buNone/>
            </a:pPr>
            <a:r>
              <a:rPr lang="ar-SA" sz="2400" b="1" u="sng" dirty="0" smtClean="0"/>
              <a:t>موضوعات الثقافة الإسلامية </a:t>
            </a:r>
          </a:p>
          <a:p>
            <a:pPr algn="just">
              <a:buFontTx/>
              <a:buNone/>
            </a:pPr>
            <a:r>
              <a:rPr lang="ar-SA" sz="2400" dirty="0" smtClean="0"/>
              <a:t>تشمل موضوعات الثقافة الإسلامية مختلف أوجه الحياة الإنسانيّة. وهذه الموضوعات هي:</a:t>
            </a:r>
          </a:p>
          <a:p>
            <a:pPr algn="just">
              <a:buFontTx/>
              <a:buChar char="-"/>
            </a:pPr>
            <a:r>
              <a:rPr lang="ar-SA" sz="2400" b="1" dirty="0" smtClean="0"/>
              <a:t>العقيدة الإسلامية </a:t>
            </a:r>
            <a:r>
              <a:rPr lang="ar-SA" sz="2400" dirty="0" smtClean="0"/>
              <a:t>بكل مقوماتها</a:t>
            </a:r>
          </a:p>
          <a:p>
            <a:pPr algn="just">
              <a:buFontTx/>
              <a:buChar char="-"/>
            </a:pPr>
            <a:r>
              <a:rPr lang="ar-SA" sz="2400" b="1" dirty="0" smtClean="0"/>
              <a:t>الشعائر التعبدية </a:t>
            </a:r>
            <a:r>
              <a:rPr lang="ar-SA" sz="2400" dirty="0" smtClean="0"/>
              <a:t>بكل أركانها</a:t>
            </a:r>
          </a:p>
          <a:p>
            <a:pPr algn="just">
              <a:buFontTx/>
              <a:buChar char="-"/>
            </a:pPr>
            <a:r>
              <a:rPr lang="ar-SA" sz="2400" b="1" dirty="0" smtClean="0"/>
              <a:t>التشريعات القانونية </a:t>
            </a:r>
            <a:r>
              <a:rPr lang="ar-SA" sz="2400" dirty="0" smtClean="0"/>
              <a:t>بكل أنظمتها</a:t>
            </a:r>
          </a:p>
          <a:p>
            <a:pPr algn="just">
              <a:buFontTx/>
              <a:buChar char="-"/>
            </a:pPr>
            <a:r>
              <a:rPr lang="ar-SA" sz="2400" dirty="0" smtClean="0"/>
              <a:t>ا</a:t>
            </a:r>
            <a:r>
              <a:rPr lang="ar-SA" sz="2400" b="1" dirty="0" smtClean="0"/>
              <a:t>لأخلاق</a:t>
            </a:r>
            <a:r>
              <a:rPr lang="ar-SA" sz="2400" dirty="0" smtClean="0"/>
              <a:t>: أي قواعد السلوك</a:t>
            </a:r>
          </a:p>
          <a:p>
            <a:pPr algn="just">
              <a:buFontTx/>
              <a:buChar char="-"/>
            </a:pPr>
            <a:r>
              <a:rPr lang="ar-SA" sz="2400" b="1" dirty="0" smtClean="0"/>
              <a:t>تحليل الواقع الثقافي</a:t>
            </a:r>
          </a:p>
          <a:p>
            <a:pPr algn="just">
              <a:buFontTx/>
              <a:buChar char="-"/>
            </a:pPr>
            <a:r>
              <a:rPr lang="ar-SA" sz="2400" b="1" dirty="0" smtClean="0"/>
              <a:t>التعرف على أسباب الضعف الثقافي</a:t>
            </a:r>
          </a:p>
          <a:p>
            <a:pPr algn="just">
              <a:buFontTx/>
              <a:buChar char="-"/>
            </a:pPr>
            <a:r>
              <a:rPr lang="ar-SA" sz="2400" b="1" dirty="0" smtClean="0"/>
              <a:t>المشكلات والقضايا</a:t>
            </a:r>
            <a:r>
              <a:rPr lang="ar-SA" sz="2400" dirty="0" smtClean="0"/>
              <a:t>: مثل مشكلة التخلف والموارد والبطالة....</a:t>
            </a:r>
            <a:endParaRPr lang="de-DE" sz="2400" dirty="0"/>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915407159"/>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4563">
                                            <p:txEl>
                                              <p:pRg st="5" end="5"/>
                                            </p:txEl>
                                          </p:spTgt>
                                        </p:tgtEl>
                                        <p:attrNameLst>
                                          <p:attrName>style.visibility</p:attrName>
                                        </p:attrNameLst>
                                      </p:cBhvr>
                                      <p:to>
                                        <p:strVal val="visible"/>
                                      </p:to>
                                    </p:set>
                                    <p:animEffect transition="in" filter="fade">
                                      <p:cBhvr>
                                        <p:cTn id="32" dur="2000"/>
                                        <p:tgtEl>
                                          <p:spTgt spid="19456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94563">
                                            <p:txEl>
                                              <p:pRg st="6" end="6"/>
                                            </p:txEl>
                                          </p:spTgt>
                                        </p:tgtEl>
                                        <p:attrNameLst>
                                          <p:attrName>style.visibility</p:attrName>
                                        </p:attrNameLst>
                                      </p:cBhvr>
                                      <p:to>
                                        <p:strVal val="visible"/>
                                      </p:to>
                                    </p:set>
                                    <p:animEffect transition="in" filter="fade">
                                      <p:cBhvr>
                                        <p:cTn id="37" dur="2000"/>
                                        <p:tgtEl>
                                          <p:spTgt spid="19456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94563">
                                            <p:txEl>
                                              <p:pRg st="7" end="7"/>
                                            </p:txEl>
                                          </p:spTgt>
                                        </p:tgtEl>
                                        <p:attrNameLst>
                                          <p:attrName>style.visibility</p:attrName>
                                        </p:attrNameLst>
                                      </p:cBhvr>
                                      <p:to>
                                        <p:strVal val="visible"/>
                                      </p:to>
                                    </p:set>
                                    <p:animEffect transition="in" filter="fade">
                                      <p:cBhvr>
                                        <p:cTn id="42" dur="2000"/>
                                        <p:tgtEl>
                                          <p:spTgt spid="19456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94563">
                                            <p:txEl>
                                              <p:pRg st="8" end="8"/>
                                            </p:txEl>
                                          </p:spTgt>
                                        </p:tgtEl>
                                        <p:attrNameLst>
                                          <p:attrName>style.visibility</p:attrName>
                                        </p:attrNameLst>
                                      </p:cBhvr>
                                      <p:to>
                                        <p:strVal val="visible"/>
                                      </p:to>
                                    </p:set>
                                    <p:animEffect transition="in" filter="fade">
                                      <p:cBhvr>
                                        <p:cTn id="47" dur="2000"/>
                                        <p:tgtEl>
                                          <p:spTgt spid="19456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268760"/>
            <a:ext cx="8435975" cy="5400600"/>
          </a:xfrm>
        </p:spPr>
        <p:txBody>
          <a:bodyPr/>
          <a:lstStyle/>
          <a:p>
            <a:pPr algn="just">
              <a:buFontTx/>
              <a:buNone/>
            </a:pPr>
            <a:r>
              <a:rPr lang="ar-SA" sz="2400" b="1" u="sng" dirty="0" smtClean="0"/>
              <a:t>وظيفة الثقافة الإسلامية وأهدافها</a:t>
            </a:r>
          </a:p>
          <a:p>
            <a:pPr algn="just">
              <a:buFontTx/>
              <a:buNone/>
            </a:pPr>
            <a:r>
              <a:rPr lang="ar-SA" sz="2400" b="1" dirty="0" smtClean="0"/>
              <a:t>أولا: </a:t>
            </a:r>
            <a:r>
              <a:rPr lang="ar-SA" sz="2400" dirty="0" smtClean="0"/>
              <a:t>الثقافة توحّد الأمة: فهي أكبر العوامل في توحيد أبناء الأمة الواحدة على قيم تجمعهم وأخلاق توجههم ومبادئ تقودهم يكون منبعها من القرآن الكريم وأسسها من السنة القويمة وفروعها في سيرة الصحابة والتابعين وتطبيقاتها مع السلف الصالح رضوان الله عليهم أجمعين.</a:t>
            </a:r>
          </a:p>
          <a:p>
            <a:pPr algn="just">
              <a:buFontTx/>
              <a:buNone/>
            </a:pPr>
            <a:r>
              <a:rPr lang="ar-SA" sz="2400" b="1" dirty="0" smtClean="0"/>
              <a:t>ثانيا: </a:t>
            </a:r>
            <a:r>
              <a:rPr lang="ar-SA" sz="2400" dirty="0" smtClean="0"/>
              <a:t>الثقافة الإسلامية تحافظ على وجود الأمة: فالأمم والشعوب لا تفنى جسديا ولكن ثقافيا. وتكون الأمة قويّة ما دامت ثقافتها قوية منيعة مكينة في قلوب أبنائها وعقولهم.</a:t>
            </a:r>
          </a:p>
          <a:p>
            <a:pPr algn="just">
              <a:buFontTx/>
              <a:buNone/>
            </a:pPr>
            <a:r>
              <a:rPr lang="ar-SA" sz="2400" b="1" dirty="0" smtClean="0"/>
              <a:t>ثالثا: </a:t>
            </a:r>
            <a:r>
              <a:rPr lang="ar-SA" sz="2400" dirty="0" smtClean="0"/>
              <a:t>الثقافة سور للأمة: الحدود بين الأمم ليست جغرافية أو سياسية بقدر ما هي ثقافية. فما يميز أمة عن أخرى هو أساسا ثقافتها.</a:t>
            </a:r>
          </a:p>
          <a:p>
            <a:pPr algn="just">
              <a:buFontTx/>
              <a:buNone/>
            </a:pPr>
            <a:r>
              <a:rPr lang="ar-SA" sz="2400" b="1" dirty="0" smtClean="0"/>
              <a:t>رابعا: </a:t>
            </a:r>
            <a:r>
              <a:rPr lang="ar-SA" sz="2400" dirty="0" smtClean="0"/>
              <a:t>الثقافة الإسلامية تعمم السلوك الاجتماعي: الثقافة تجعل الأمة مدرسة كبيرة الجميع فيها معلم ومتعلم ومؤثر ومتأثر. </a:t>
            </a:r>
          </a:p>
          <a:p>
            <a:pPr algn="just">
              <a:buFontTx/>
              <a:buNone/>
            </a:pPr>
            <a:r>
              <a:rPr lang="ar-SA" sz="2400" b="1" dirty="0" smtClean="0"/>
              <a:t>خامسا: </a:t>
            </a:r>
            <a:r>
              <a:rPr lang="ar-SA" sz="2400" dirty="0" smtClean="0"/>
              <a:t>الثقافة الإسلامية خط الدفاع عن الأمة: فالثقافة هي السلاح الحقيقي لأية أمة</a:t>
            </a:r>
            <a:endParaRPr lang="de-DE" sz="2400" b="1" dirty="0"/>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915407159"/>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3" end="3"/>
                                            </p:txEl>
                                          </p:spTgt>
                                        </p:tgtEl>
                                        <p:attrNameLst>
                                          <p:attrName>style.visibility</p:attrName>
                                        </p:attrNameLst>
                                      </p:cBhvr>
                                      <p:to>
                                        <p:strVal val="visible"/>
                                      </p:to>
                                    </p:set>
                                    <p:animEffect transition="in" filter="fade">
                                      <p:cBhvr>
                                        <p:cTn id="22" dur="2000"/>
                                        <p:tgtEl>
                                          <p:spTgt spid="194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4" end="4"/>
                                            </p:txEl>
                                          </p:spTgt>
                                        </p:tgtEl>
                                        <p:attrNameLst>
                                          <p:attrName>style.visibility</p:attrName>
                                        </p:attrNameLst>
                                      </p:cBhvr>
                                      <p:to>
                                        <p:strVal val="visible"/>
                                      </p:to>
                                    </p:set>
                                    <p:animEffect transition="in" filter="fade">
                                      <p:cBhvr>
                                        <p:cTn id="27" dur="2000"/>
                                        <p:tgtEl>
                                          <p:spTgt spid="1945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4563">
                                            <p:txEl>
                                              <p:pRg st="5" end="5"/>
                                            </p:txEl>
                                          </p:spTgt>
                                        </p:tgtEl>
                                        <p:attrNameLst>
                                          <p:attrName>style.visibility</p:attrName>
                                        </p:attrNameLst>
                                      </p:cBhvr>
                                      <p:to>
                                        <p:strVal val="visible"/>
                                      </p:to>
                                    </p:set>
                                    <p:animEffect transition="in" filter="fade">
                                      <p:cBhvr>
                                        <p:cTn id="32" dur="2000"/>
                                        <p:tgtEl>
                                          <p:spTgt spid="19456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428736"/>
            <a:ext cx="8435975" cy="5312632"/>
          </a:xfrm>
        </p:spPr>
        <p:txBody>
          <a:bodyPr/>
          <a:lstStyle/>
          <a:p>
            <a:pPr algn="just">
              <a:buFontTx/>
              <a:buNone/>
            </a:pPr>
            <a:r>
              <a:rPr lang="ar-SA" sz="2400" b="1" dirty="0" smtClean="0"/>
              <a:t>سادسا: </a:t>
            </a:r>
            <a:r>
              <a:rPr lang="ar-SA" sz="2400" dirty="0" smtClean="0"/>
              <a:t>الثقافة تنقل اللغة والسلوك عبر الأجيال: فهي القناة التي ينقل من خلالها السلف قيمهم للخلف عبر تواصل لا يعرف الانقطاع.</a:t>
            </a:r>
          </a:p>
          <a:p>
            <a:pPr algn="just">
              <a:buFontTx/>
              <a:buNone/>
            </a:pPr>
            <a:r>
              <a:rPr lang="ar-SA" sz="2400" b="1" dirty="0" smtClean="0"/>
              <a:t>سابعا: الثقافة الإسلامية عنصر ضبط اجتماعي: </a:t>
            </a:r>
            <a:r>
              <a:rPr lang="ar-SA" sz="2400" dirty="0" smtClean="0"/>
              <a:t>فالثقافة هي التي تضبط المعايير التي تحدد أنماط السلوك الاجتماعي والأخلاقي للأفراد وتصبح قوة أمن داخلي</a:t>
            </a:r>
            <a:r>
              <a:rPr lang="en-GB" sz="2400" dirty="0" smtClean="0"/>
              <a:t>.</a:t>
            </a:r>
            <a:endParaRPr lang="ar-SA" sz="2400" dirty="0" smtClean="0"/>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915407159"/>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sz="half" idx="1"/>
          </p:nvPr>
        </p:nvSpPr>
        <p:spPr>
          <a:xfrm>
            <a:off x="457200" y="1600200"/>
            <a:ext cx="8435975" cy="4525963"/>
          </a:xfrm>
        </p:spPr>
        <p:txBody>
          <a:bodyPr/>
          <a:lstStyle/>
          <a:p>
            <a:pPr algn="ctr">
              <a:buFontTx/>
              <a:buNone/>
            </a:pPr>
            <a:r>
              <a:rPr lang="ar-SA" sz="2400" b="1" dirty="0" smtClean="0"/>
              <a:t>انتهت المحاضرة الأولى في جزئها الأول</a:t>
            </a:r>
          </a:p>
          <a:p>
            <a:pPr algn="ctr">
              <a:buFontTx/>
              <a:buNone/>
            </a:pPr>
            <a:r>
              <a:rPr lang="ar-SA" sz="2400" b="1" dirty="0" smtClean="0"/>
              <a:t>المرجع</a:t>
            </a:r>
          </a:p>
          <a:p>
            <a:pPr algn="ctr">
              <a:buFontTx/>
              <a:buNone/>
            </a:pPr>
            <a:r>
              <a:rPr lang="ar-SA" sz="2400" b="1" dirty="0" smtClean="0"/>
              <a:t>الوجيز في الثقافة الإسلامية</a:t>
            </a:r>
          </a:p>
          <a:p>
            <a:pPr algn="ctr">
              <a:buFontTx/>
              <a:buNone/>
            </a:pPr>
            <a:endParaRPr lang="ar-SA" sz="2400" b="1" dirty="0"/>
          </a:p>
          <a:p>
            <a:pPr algn="ctr">
              <a:buFontTx/>
              <a:buNone/>
            </a:pPr>
            <a:r>
              <a:rPr lang="ar-SA" sz="2400" b="1" smtClean="0"/>
              <a:t>المحاضرة القادمة الجزء الثاني</a:t>
            </a:r>
            <a:endParaRPr lang="ar-SA" sz="2400" b="1" dirty="0" smtClean="0"/>
          </a:p>
          <a:p>
            <a:pPr algn="ctr">
              <a:buFontTx/>
              <a:buNone/>
            </a:pPr>
            <a:r>
              <a:rPr lang="ar-SA" sz="2400" b="1" dirty="0" smtClean="0"/>
              <a:t>وظيفة الثقافة وأهدافها وعلاقاتها</a:t>
            </a:r>
          </a:p>
        </p:txBody>
      </p:sp>
      <p:pic>
        <p:nvPicPr>
          <p:cNvPr id="7" name="Picture 4"/>
          <p:cNvPicPr>
            <a:picLocks noChangeAspect="1" noChangeArrowheads="1"/>
          </p:cNvPicPr>
          <p:nvPr/>
        </p:nvPicPr>
        <p:blipFill>
          <a:blip r:embed="rId3" cstate="print"/>
          <a:stretch>
            <a:fillRect/>
          </a:stretch>
        </p:blipFill>
        <p:spPr bwMode="auto">
          <a:xfrm>
            <a:off x="7358082" y="0"/>
            <a:ext cx="1466582" cy="142873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tretch>
            <a:fillRect/>
          </a:stretch>
        </p:blipFill>
        <p:spPr bwMode="auto">
          <a:xfrm>
            <a:off x="214282" y="214290"/>
            <a:ext cx="1465262" cy="902838"/>
          </a:xfrm>
          <a:prstGeom prst="rect">
            <a:avLst/>
          </a:prstGeom>
          <a:noFill/>
          <a:ln w="9525">
            <a:noFill/>
            <a:miter lim="800000"/>
            <a:headEnd/>
            <a:tailEnd/>
          </a:ln>
          <a:effectLst/>
        </p:spPr>
      </p:pic>
    </p:spTree>
    <p:extLst>
      <p:ext uri="{BB962C8B-B14F-4D97-AF65-F5344CB8AC3E}">
        <p14:creationId xmlns:p14="http://schemas.microsoft.com/office/powerpoint/2010/main" xmlns="" val="595881078"/>
      </p:ext>
    </p:extLst>
  </p:cSld>
  <p:clrMapOvr>
    <a:masterClrMapping/>
  </p:clrMapOvr>
  <p:transition>
    <p:wipe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2000"/>
                                        <p:tgtEl>
                                          <p:spTgt spid="194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63">
                                            <p:txEl>
                                              <p:pRg st="1" end="1"/>
                                            </p:txEl>
                                          </p:spTgt>
                                        </p:tgtEl>
                                        <p:attrNameLst>
                                          <p:attrName>style.visibility</p:attrName>
                                        </p:attrNameLst>
                                      </p:cBhvr>
                                      <p:to>
                                        <p:strVal val="visible"/>
                                      </p:to>
                                    </p:set>
                                    <p:animEffect transition="in" filter="fade">
                                      <p:cBhvr>
                                        <p:cTn id="12" dur="2000"/>
                                        <p:tgtEl>
                                          <p:spTgt spid="194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63">
                                            <p:txEl>
                                              <p:pRg st="2" end="2"/>
                                            </p:txEl>
                                          </p:spTgt>
                                        </p:tgtEl>
                                        <p:attrNameLst>
                                          <p:attrName>style.visibility</p:attrName>
                                        </p:attrNameLst>
                                      </p:cBhvr>
                                      <p:to>
                                        <p:strVal val="visible"/>
                                      </p:to>
                                    </p:set>
                                    <p:animEffect transition="in" filter="fade">
                                      <p:cBhvr>
                                        <p:cTn id="17" dur="2000"/>
                                        <p:tgtEl>
                                          <p:spTgt spid="194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63">
                                            <p:txEl>
                                              <p:pRg st="4" end="4"/>
                                            </p:txEl>
                                          </p:spTgt>
                                        </p:tgtEl>
                                        <p:attrNameLst>
                                          <p:attrName>style.visibility</p:attrName>
                                        </p:attrNameLst>
                                      </p:cBhvr>
                                      <p:to>
                                        <p:strVal val="visible"/>
                                      </p:to>
                                    </p:set>
                                    <p:animEffect transition="in" filter="fade">
                                      <p:cBhvr>
                                        <p:cTn id="22" dur="2000"/>
                                        <p:tgtEl>
                                          <p:spTgt spid="19456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63">
                                            <p:txEl>
                                              <p:pRg st="5" end="5"/>
                                            </p:txEl>
                                          </p:spTgt>
                                        </p:tgtEl>
                                        <p:attrNameLst>
                                          <p:attrName>style.visibility</p:attrName>
                                        </p:attrNameLst>
                                      </p:cBhvr>
                                      <p:to>
                                        <p:strVal val="visible"/>
                                      </p:to>
                                    </p:set>
                                    <p:animEffect transition="in" filter="fade">
                                      <p:cBhvr>
                                        <p:cTn id="27" dur="2000"/>
                                        <p:tgtEl>
                                          <p:spTgt spid="19456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Lst>
  </p:timing>
</p:sld>
</file>

<file path=ppt/theme/theme1.xml><?xml version="1.0" encoding="utf-8"?>
<a:theme xmlns:a="http://schemas.openxmlformats.org/drawingml/2006/main" name="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tns:customPropertyEditors xmlns:tns="http://schemas.microsoft.com/office/2006/customDocumentInformationPanel">
  <tns:showOnOpen>false</tns:showOnOpen>
  <tns:defaultPropertyEditorNamespace>Standard properties</tns:defaultPropertyEditorNamespace>
</tns:customPropertyEditors>
</file>

<file path=customXml/itemProps1.xml><?xml version="1.0" encoding="utf-8"?>
<ds:datastoreItem xmlns:ds="http://schemas.openxmlformats.org/officeDocument/2006/customXml" ds:itemID="{6E30B35B-2899-40E3-8907-478A46227145}">
  <ds:schemaRefs>
    <ds:schemaRef ds:uri="http://schemas.microsoft.com/office/2006/customDocumentInformationPanel"/>
  </ds:schemaRefs>
</ds:datastoreItem>
</file>

<file path=docProps/app.xml><?xml version="1.0" encoding="utf-8"?>
<Properties xmlns="http://schemas.openxmlformats.org/officeDocument/2006/extended-properties" xmlns:vt="http://schemas.openxmlformats.org/officeDocument/2006/docPropsVTypes">
  <Template/>
  <TotalTime>2906</TotalTime>
  <Words>996</Words>
  <Application>Microsoft Office PowerPoint</Application>
  <PresentationFormat>عرض على الشاشة (3:4)‏</PresentationFormat>
  <Paragraphs>68</Paragraphs>
  <Slides>12</Slides>
  <Notes>1</Notes>
  <HiddenSlides>0</HiddenSlides>
  <MMClips>0</MMClips>
  <ScaleCrop>false</ScaleCrop>
  <HeadingPairs>
    <vt:vector size="4" baseType="variant">
      <vt:variant>
        <vt:lpstr>سمة</vt:lpstr>
      </vt:variant>
      <vt:variant>
        <vt:i4>1</vt:i4>
      </vt:variant>
      <vt:variant>
        <vt:lpstr>عناوين الشرائح</vt:lpstr>
      </vt:variant>
      <vt:variant>
        <vt:i4>12</vt:i4>
      </vt:variant>
    </vt:vector>
  </HeadingPairs>
  <TitlesOfParts>
    <vt:vector size="13" baseType="lpstr">
      <vt:lpstr>تصميم افتراضي</vt:lpstr>
      <vt:lpstr>الشريحة 1</vt:lpstr>
      <vt:lpstr>المحاضرة الأولى: التّعريف الثقافة</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Dr Mabrouk</dc:creator>
  <cp:lastModifiedBy>MSI c</cp:lastModifiedBy>
  <cp:revision>216</cp:revision>
  <dcterms:created xsi:type="dcterms:W3CDTF">2007-02-01T07:37:04Z</dcterms:created>
  <dcterms:modified xsi:type="dcterms:W3CDTF">2012-02-14T20:50:59Z</dcterms:modified>
</cp:coreProperties>
</file>