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99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B676130-2F12-4EF4-AB3D-9829FC9E5752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F725CD3-3372-4A84-8F50-A96A7F805E4A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25CD3-3372-4A84-8F50-A96A7F805E4A}" type="slidenum">
              <a:rPr lang="ar-SA" smtClean="0"/>
              <a:pPr/>
              <a:t>1</a:t>
            </a:fld>
            <a:endParaRPr lang="ar-S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B9644-ECBF-4A14-BC8B-F1C78DEBFA60}" type="datetimeFigureOut">
              <a:rPr lang="ar-SA" smtClean="0"/>
              <a:pPr/>
              <a:t>26/03/33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538DF-07EF-43ED-860C-ABB681CB336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صورة 3" descr="blue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6889" y="285728"/>
            <a:ext cx="8691810" cy="7243175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  <p:sp>
        <p:nvSpPr>
          <p:cNvPr id="6" name="مربع نص 5"/>
          <p:cNvSpPr txBox="1"/>
          <p:nvPr/>
        </p:nvSpPr>
        <p:spPr>
          <a:xfrm>
            <a:off x="5572132" y="1071546"/>
            <a:ext cx="3333028" cy="59308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i="1" dirty="0" smtClean="0">
                <a:solidFill>
                  <a:srgbClr val="FF0000"/>
                </a:solidFill>
              </a:rPr>
              <a:t>أبن خلدون</a:t>
            </a:r>
            <a:r>
              <a:rPr lang="ar-SA" sz="1870" i="1" dirty="0" smtClean="0"/>
              <a:t>:</a:t>
            </a:r>
          </a:p>
          <a:p>
            <a:r>
              <a:rPr lang="ar-SA" sz="2000" dirty="0" smtClean="0">
                <a:solidFill>
                  <a:schemeClr val="accent4">
                    <a:lumMod val="75000"/>
                  </a:schemeClr>
                </a:solidFill>
              </a:rPr>
              <a:t>_ </a:t>
            </a:r>
            <a:r>
              <a:rPr lang="ar-S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إنه المؤسس الأول لعلم الاجتماع في </a:t>
            </a:r>
          </a:p>
          <a:p>
            <a:r>
              <a:rPr lang="ar-S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العالم جميعا.</a:t>
            </a:r>
          </a:p>
          <a:p>
            <a:endParaRPr lang="ar-SA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ar-S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ar-SA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ar-S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 سبق كونت الذي يعد الغربيون أول </a:t>
            </a:r>
          </a:p>
          <a:p>
            <a:r>
              <a:rPr lang="ar-S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مؤسس لعلم الاجتماع في الغرب وذلك</a:t>
            </a:r>
          </a:p>
          <a:p>
            <a:r>
              <a:rPr lang="ar-S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بحوالي خمسة قرون ونصف.</a:t>
            </a:r>
          </a:p>
          <a:p>
            <a:endParaRPr lang="ar-SA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ar-S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ar-SA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ar-S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 بن خلدون أول من تحدث عن علم</a:t>
            </a:r>
          </a:p>
          <a:p>
            <a:r>
              <a:rPr lang="ar-S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الاجتماع بوصفه علما مستقلا أي  له</a:t>
            </a:r>
          </a:p>
          <a:p>
            <a:r>
              <a:rPr lang="ar-S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موضوع وسائل ومنهج وأسلوب علمي</a:t>
            </a:r>
          </a:p>
          <a:p>
            <a:r>
              <a:rPr lang="ar-S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يتميز به.</a:t>
            </a:r>
          </a:p>
          <a:p>
            <a:endParaRPr lang="ar-SA" sz="1870" dirty="0"/>
          </a:p>
          <a:p>
            <a:endParaRPr lang="ar-SA" sz="1870" dirty="0" smtClean="0"/>
          </a:p>
          <a:p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500166" y="1071546"/>
            <a:ext cx="3358465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i="1" dirty="0" smtClean="0">
                <a:solidFill>
                  <a:srgbClr val="FF0000"/>
                </a:solidFill>
              </a:rPr>
              <a:t>أوجست كونت:</a:t>
            </a:r>
          </a:p>
          <a:p>
            <a:r>
              <a:rPr lang="ar-SA" sz="2000" i="1" dirty="0" smtClean="0">
                <a:solidFill>
                  <a:schemeClr val="bg2"/>
                </a:solidFill>
              </a:rPr>
              <a:t>صاغ في القرن التاسع عشر الميلادي</a:t>
            </a:r>
          </a:p>
          <a:p>
            <a:r>
              <a:rPr lang="ar-SA" sz="2000" i="1" dirty="0" smtClean="0">
                <a:solidFill>
                  <a:schemeClr val="bg2"/>
                </a:solidFill>
              </a:rPr>
              <a:t>مصطلح مزيج من الاتينية واليونانية يتكون</a:t>
            </a:r>
          </a:p>
          <a:p>
            <a:r>
              <a:rPr lang="ar-SA" sz="2000" i="1" dirty="0" smtClean="0">
                <a:solidFill>
                  <a:schemeClr val="bg2"/>
                </a:solidFill>
              </a:rPr>
              <a:t>من مقطعين ،،</a:t>
            </a:r>
          </a:p>
          <a:p>
            <a:pPr marL="342900" indent="-342900">
              <a:buAutoNum type="arabicParenR"/>
            </a:pPr>
            <a:r>
              <a:rPr lang="ar-SA" sz="2000" i="1" dirty="0" smtClean="0">
                <a:solidFill>
                  <a:schemeClr val="bg2"/>
                </a:solidFill>
              </a:rPr>
              <a:t>المجتمع</a:t>
            </a:r>
          </a:p>
          <a:p>
            <a:pPr marL="342900" indent="-342900">
              <a:buAutoNum type="arabicParenR"/>
            </a:pPr>
            <a:r>
              <a:rPr lang="ar-SA" sz="2000" i="1" dirty="0" smtClean="0">
                <a:solidFill>
                  <a:schemeClr val="bg2"/>
                </a:solidFill>
              </a:rPr>
              <a:t>العلم ((علم الاجتماع)).</a:t>
            </a:r>
          </a:p>
          <a:p>
            <a:pPr marL="342900" indent="-342900">
              <a:buAutoNum type="arabicParenR"/>
            </a:pPr>
            <a:endParaRPr lang="ar-SA" sz="2000" i="1" dirty="0">
              <a:solidFill>
                <a:schemeClr val="bg2"/>
              </a:solidFill>
            </a:endParaRPr>
          </a:p>
          <a:p>
            <a:pPr marL="342900" indent="-342900"/>
            <a:r>
              <a:rPr lang="ar-SA" sz="2000" i="1" dirty="0" smtClean="0">
                <a:solidFill>
                  <a:schemeClr val="bg2"/>
                </a:solidFill>
              </a:rPr>
              <a:t>_قسم كونت علم الاجتماع إلى قسمين </a:t>
            </a:r>
            <a:endParaRPr lang="ar-SA" sz="2000" i="1" dirty="0">
              <a:solidFill>
                <a:schemeClr val="bg2"/>
              </a:solidFill>
            </a:endParaRPr>
          </a:p>
          <a:p>
            <a:pPr marL="342900" indent="-342900"/>
            <a:r>
              <a:rPr lang="ar-SA" sz="2000" i="1" dirty="0" smtClean="0">
                <a:solidFill>
                  <a:schemeClr val="bg2"/>
                </a:solidFill>
              </a:rPr>
              <a:t>رئيسين هما:</a:t>
            </a:r>
          </a:p>
          <a:p>
            <a:pPr marL="342900" indent="-342900">
              <a:buAutoNum type="arabicParenR"/>
            </a:pPr>
            <a:r>
              <a:rPr lang="ar-SA" sz="2000" i="1" dirty="0" smtClean="0">
                <a:solidFill>
                  <a:schemeClr val="bg2"/>
                </a:solidFill>
              </a:rPr>
              <a:t>الاستاتيكا الأجتماعيه التي تدرس شروط وجود المجتمع المستمرة.</a:t>
            </a:r>
          </a:p>
          <a:p>
            <a:pPr marL="342900" indent="-342900"/>
            <a:r>
              <a:rPr lang="ar-SA" sz="2000" i="1" dirty="0" smtClean="0">
                <a:solidFill>
                  <a:schemeClr val="bg2"/>
                </a:solidFill>
              </a:rPr>
              <a:t>2) الدينياميكا الاجتماعيه التي تدرس </a:t>
            </a:r>
          </a:p>
          <a:p>
            <a:pPr marL="342900" indent="-342900"/>
            <a:r>
              <a:rPr lang="ar-SA" sz="2000" i="1" dirty="0" smtClean="0">
                <a:solidFill>
                  <a:schemeClr val="bg2"/>
                </a:solidFill>
              </a:rPr>
              <a:t>حركة المجتمع المستمره.</a:t>
            </a:r>
            <a:endParaRPr lang="ar-SA" sz="2000" i="1" dirty="0">
              <a:solidFill>
                <a:schemeClr val="bg2"/>
              </a:solidFill>
            </a:endParaRPr>
          </a:p>
          <a:p>
            <a:pPr marL="342900" indent="-342900"/>
            <a:r>
              <a:rPr lang="ar-SA" sz="2000" i="1" dirty="0" smtClean="0">
                <a:solidFill>
                  <a:schemeClr val="bg2"/>
                </a:solidFill>
              </a:rPr>
              <a:t>_التقسيم الذي ذهب إليه كونت لعلم </a:t>
            </a:r>
          </a:p>
          <a:p>
            <a:pPr marL="342900" indent="-342900"/>
            <a:r>
              <a:rPr lang="ar-SA" sz="2000" i="1" dirty="0" smtClean="0">
                <a:solidFill>
                  <a:schemeClr val="bg2"/>
                </a:solidFill>
              </a:rPr>
              <a:t>الاجتماع.</a:t>
            </a:r>
          </a:p>
          <a:p>
            <a:pPr marL="342900" indent="-342900">
              <a:buAutoNum type="arabicParenR"/>
            </a:pPr>
            <a:endParaRPr lang="ar-SA" i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116</Words>
  <Application>Microsoft Office PowerPoint</Application>
  <PresentationFormat>عرض على الشاشة (3:4)‏</PresentationFormat>
  <Paragraphs>32</Paragraphs>
  <Slides>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Owner</dc:creator>
  <cp:lastModifiedBy>Owner</cp:lastModifiedBy>
  <cp:revision>18</cp:revision>
  <dcterms:created xsi:type="dcterms:W3CDTF">2012-02-15T18:26:59Z</dcterms:created>
  <dcterms:modified xsi:type="dcterms:W3CDTF">2012-02-18T04:14:35Z</dcterms:modified>
</cp:coreProperties>
</file>