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Override5.xml" ContentType="application/vnd.openxmlformats-officedocument.themeOverride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Override6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1" r:id="rId6"/>
    <p:sldMasterId id="2147483723" r:id="rId7"/>
    <p:sldMasterId id="2147483735" r:id="rId8"/>
    <p:sldMasterId id="2147483747" r:id="rId9"/>
  </p:sldMasterIdLst>
  <p:sldIdLst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4" d="100"/>
          <a:sy n="54" d="100"/>
        </p:scale>
        <p:origin x="-67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18971-2FEA-4A82-9E8F-439C6F88C90D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FD8B7-7648-4DA4-9FAD-36E49C0455FD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AF93D-FA06-4FF3-B3C8-998F01BCC2C4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EB61C-07AB-4F6B-A0D6-B8D2002BC4C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E870D-80C9-4C98-A970-17B67A743A4F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0E306-4628-48C3-8C38-8FCA7DC15EB3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AE2D-FFB8-4C2B-8D51-25D9291AB4F2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DB666-CFE4-422D-8147-52AA85C6F1B5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4001B-E192-47C6-9906-9181F74DD4C3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27484-900E-4579-B8FB-57735AC65C18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48214-8CD4-40DF-A577-08B50432924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768C8-B75B-4BB1-9554-8CE23C04C0FB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6F6D1-A757-4940-96D3-FE98F9377202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D3B0E-73CB-4D9D-A730-E410D974862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3834F-DD45-44FF-AF60-FE68134A5879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F1607-0DBA-4AD9-8F8B-D69BDD974A9E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B16BE-BA5E-4CC4-B756-893492B74421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6910B-9E07-4E6F-9272-0BA01A377784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6B254-AC28-4EE0-B5DE-FF75C11AA5BC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D96C8-1C42-42C4-99D6-6D91EADFAB3E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0D997-A322-4DF5-9BE4-729237141036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66296-E9BB-46D6-87EC-DCBDDF039FAA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C273A-D074-40A0-9183-AFEB8225ED48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66988-04E7-4728-B493-BF719BCD838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EBE4-99BC-40FF-B02D-3651188621AE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6E74-3DCF-434B-AB9B-4EB3D18535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19575-93FD-4879-A477-BE5D052ABB85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31BEA-8E73-4E02-B050-2BC5834BE4FD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AE5C1-E61B-4E58-8C29-5261C63FD727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96168-0F2F-474E-9C27-A7D6D8D79C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DB203-0F7E-41D1-819A-41F44462C469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0F749-3E0E-4AE8-BE32-902C5248580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D9B98-9885-484A-911C-4F10D983F103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993EF-2041-4FDF-B928-FCE45C149DD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AC173-8936-4C8E-B472-03624ECA1CDE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A0819-6FCD-41CE-92FE-07169064656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2464B-B7C2-4321-BF52-33DBAED5F34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C89C6-F392-4C2C-8C7A-2E9223EF8A22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4096B-6481-4806-B354-6FEC8AFC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ADFEF-FDE1-427C-A9E0-B26AF952B5F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2F745-B9F0-47EA-B7BB-1E6F91827F20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E0768-B0BE-4BA3-A9DF-7908440BCF9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E3F2E-82F9-4664-8708-ABEAB2682DC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94078-F0F4-4326-99B3-2D5FAAFF57AA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5F0AF-A60E-4903-835C-13EBAEE5428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F03CB-4748-4B08-869B-D582D7BB9A8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FE66-EF57-4B6B-B4FF-9AD3664102B4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DD376-DCBC-4778-A6C9-BCC02082C0F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EBE4-99BC-40FF-B02D-3651188621AE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6E74-3DCF-434B-AB9B-4EB3D18535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19575-93FD-4879-A477-BE5D052ABB85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31BEA-8E73-4E02-B050-2BC5834BE4FD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AE5C1-E61B-4E58-8C29-5261C63FD727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96168-0F2F-474E-9C27-A7D6D8D79C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DB203-0F7E-41D1-819A-41F44462C469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0F749-3E0E-4AE8-BE32-902C5248580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D9B98-9885-484A-911C-4F10D983F103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993EF-2041-4FDF-B928-FCE45C149DD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AC173-8936-4C8E-B472-03624ECA1CDE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A0819-6FCD-41CE-92FE-07169064656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2464B-B7C2-4321-BF52-33DBAED5F34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C89C6-F392-4C2C-8C7A-2E9223EF8A22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4096B-6481-4806-B354-6FEC8AFC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ADFEF-FDE1-427C-A9E0-B26AF952B5F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2F745-B9F0-47EA-B7BB-1E6F91827F20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E0768-B0BE-4BA3-A9DF-7908440BCF9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E3F2E-82F9-4664-8708-ABEAB2682DC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94078-F0F4-4326-99B3-2D5FAAFF57AA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5F0AF-A60E-4903-835C-13EBAEE5428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F03CB-4748-4B08-869B-D582D7BB9A8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FE66-EF57-4B6B-B4FF-9AD3664102B4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DD376-DCBC-4778-A6C9-BCC02082C0F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93644-C369-4270-9B5B-C3BC76004CE8}" type="datetimeFigureOut">
              <a:rPr lang="ar-SA" smtClean="0"/>
              <a:pPr/>
              <a:t>18/03/1433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E768E9C-7FC5-4BDD-BFFD-5F0531CCFCD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2B99D5D-9156-450E-8EB1-D0ED14BD74DF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B8B4D1D-1ADA-44D8-BC1A-664A65C0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66EC146-7BB7-4BCA-B678-92607B88B24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B8B4D1D-1ADA-44D8-BC1A-664A65C0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66EC146-7BB7-4BCA-B678-92607B88B24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18/03/1433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www.google.com.sa/imgres?q=professions&amp;hl=ar&amp;safe=active&amp;biw=1920&amp;bih=893&amp;gbv=2&amp;tbm=isch&amp;tbnid=zhDFYMf7MwD-iM:&amp;imgrefurl=http://www.nabanews.net/2009/print34701.html&amp;docid=CMMeu4JqqJI9gM&amp;imgurl=http://www.nabanews.net/photo/Image/2011/February/women-professions2.jpg&amp;w=400&amp;h=527&amp;ei=0lCoTvO4B6eK4gT60Jz-Dw&amp;zoom=1&amp;iact=rc&amp;dur=611&amp;sig=118228547105311463775&amp;page=5&amp;tbnh=145&amp;tbnw=123&amp;start=154&amp;ndsp=37&amp;ved=1t:429,r:35,s:154&amp;tx=50&amp;ty=88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oogle.com.sa/imgres?q=teachers&amp;start=214&amp;hl=ar&amp;safe=active&amp;biw=1920&amp;bih=893&amp;gbv=2&amp;tbm=isch&amp;tbnid=JsRtHGM0lxu-9M:&amp;imgrefurl=http://fairfaxi.net/courses/non-credit-certificate-programs/teaching-essentials-for-non-teachers-.aspx&amp;docid=z7KN-VablYeAVM&amp;imgurl=http://fairfaxi.net/Portals/0/weekend%20school%20teachers.jpg&amp;w=594&amp;h=393&amp;ei=uFKoToOhK-KL4gSaxMQm&amp;zoom=1&amp;chk=sbg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google.com.sa/imgres?q=professions&amp;hl=ar&amp;safe=active&amp;biw=1920&amp;bih=893&amp;gbv=2&amp;tbm=isch&amp;tbnid=TzngWk48kfhxpM:&amp;imgrefurl=http://www.nabanews.net/2009/print34701.html&amp;docid=CMMeu4JqqJI9gM&amp;imgurl=http://www.nabanews.net/photo/Image/2011/February/women-professions-5.jpg&amp;w=379&amp;h=278&amp;ei=0lCoTvO4B6eK4gT60Jz-Dw&amp;zoom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87624" y="1124744"/>
            <a:ext cx="6820272" cy="244827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 </a:t>
            </a: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Unit 1</a:t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Finding the Ideal Job</a:t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Assignments</a:t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Lectures (</a:t>
            </a:r>
            <a:r>
              <a:rPr lang="en-GB" sz="3600" dirty="0" smtClean="0">
                <a:solidFill>
                  <a:srgbClr val="FF0000"/>
                </a:solidFill>
              </a:rPr>
              <a:t>1,2,3)</a:t>
            </a: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endParaRPr lang="ar-SA" sz="3600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0DC55D-B737-4A54-9265-1EB8D7D16674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5124" name="Picture 3" descr="http://t1.gstatic.com/images?q=tbn:ANd9GcRSldPQg0H40gNd_Yz_rbU89wYbgMug6dFGpxVAmGw3dATV1miq5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357413"/>
            <a:ext cx="208915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rg_hi" descr="http://t0.gstatic.com/images?q=tbn:ANd9GcSfNrbgmYae0Me8UNQ9YFdnoPXhCsr_0Ov4pidMWga8uyWQ3dqmF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3357413"/>
            <a:ext cx="2087562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rg_hi" descr="http://t1.gstatic.com/images?q=tbn:ANd9GcQM-GZQ2pOCp-CXsdXUGGECdipTFfBXVy8XPzAgyfcQiPaKXHJM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525" y="3357413"/>
            <a:ext cx="208756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7192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Bookman Old Style"/>
              </a:rPr>
              <a:t>Prepared by: Laila al-Hasan</a:t>
            </a:r>
            <a:endParaRPr lang="ar-SA" sz="2400" b="1" dirty="0">
              <a:solidFill>
                <a:srgbClr val="FF0000"/>
              </a:solidFill>
              <a:latin typeface="Bookman Old Style"/>
            </a:endParaRPr>
          </a:p>
        </p:txBody>
      </p:sp>
      <p:pic>
        <p:nvPicPr>
          <p:cNvPr id="5128" name="Picture 12" descr="http://wikimapia.org/p/00/01/13/33/39_bi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9838" y="5516563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611188" y="2205038"/>
            <a:ext cx="8064500" cy="1871662"/>
          </a:xfrm>
        </p:spPr>
        <p:txBody>
          <a:bodyPr/>
          <a:lstStyle/>
          <a:p>
            <a:pPr marL="342900" indent="-342900" algn="ctr" rtl="0" eaLnBrk="1" hangingPunct="1">
              <a:buFont typeface="Wingdings 2" pitchFamily="18" charset="2"/>
              <a:buNone/>
              <a:defRPr/>
            </a:pPr>
            <a:r>
              <a:rPr lang="en-US" sz="2400" b="1" i="1" dirty="0" smtClean="0">
                <a:solidFill>
                  <a:schemeClr val="accent1"/>
                </a:solidFill>
                <a:latin typeface="Bookman Old Style" pitchFamily="18" charset="0"/>
                <a:cs typeface="Majalla UI"/>
              </a:rPr>
              <a:t>LECTURE 1</a:t>
            </a:r>
          </a:p>
          <a:p>
            <a:pPr marL="457200" indent="-457200" algn="ctr" rtl="0" eaLnBrk="1" hangingPunct="1">
              <a:buClr>
                <a:srgbClr val="FF0000"/>
              </a:buClr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Assignment</a:t>
            </a:r>
            <a:endParaRPr lang="ar-SA" sz="2400" b="1" i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marL="342900" indent="-342900" algn="ctr" eaLnBrk="1" hangingPunct="1">
              <a:buFont typeface="Wingdings 2" pitchFamily="18" charset="2"/>
              <a:buNone/>
              <a:defRPr/>
            </a:pPr>
            <a:endParaRPr lang="ar-SA" sz="2400" dirty="0" smtClean="0">
              <a:solidFill>
                <a:schemeClr val="accent1"/>
              </a:solidFill>
              <a:latin typeface="Bookman Old Styl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03CA2-FD2C-4168-A105-FF2CB731E4B2}" type="slidenum">
              <a:rPr lang="ar-SA"/>
              <a:pPr>
                <a:defRPr/>
              </a:pPr>
              <a:t>2</a:t>
            </a:fld>
            <a:endParaRPr lang="ar-SA"/>
          </a:p>
        </p:txBody>
      </p:sp>
      <p:sp>
        <p:nvSpPr>
          <p:cNvPr id="24580" name="Title 1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29600" cy="792163"/>
          </a:xfrm>
        </p:spPr>
        <p:txBody>
          <a:bodyPr>
            <a:normAutofit fontScale="90000"/>
          </a:bodyPr>
          <a:lstStyle/>
          <a:p>
            <a:pPr algn="ctr" rtl="0" eaLnBrk="1" hangingPunct="1"/>
            <a:r>
              <a:rPr lang="en-GB" sz="2400" b="1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Unit 1: Finding the Ideal Job </a:t>
            </a:r>
            <a:br>
              <a:rPr lang="en-GB" sz="2400" b="1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6238" y="6356350"/>
            <a:ext cx="3352800" cy="365125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4582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300626-8F52-4DB1-833D-713C44AF1CB1}" type="slidenum">
              <a:rPr lang="ar-SA"/>
              <a:pPr>
                <a:defRPr/>
              </a:pPr>
              <a:t>3</a:t>
            </a:fld>
            <a:endParaRPr lang="ar-SA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935163"/>
            <a:ext cx="7848872" cy="4389437"/>
          </a:xfrm>
        </p:spPr>
        <p:txBody>
          <a:bodyPr/>
          <a:lstStyle/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rgbClr val="FF0000"/>
                </a:solidFill>
                <a:cs typeface="Majalla UI"/>
              </a:rPr>
              <a:t>Q1: </a:t>
            </a:r>
            <a:r>
              <a:rPr lang="en-US" sz="1600" u="sng" dirty="0" smtClean="0">
                <a:solidFill>
                  <a:schemeClr val="accent1"/>
                </a:solidFill>
                <a:cs typeface="Majalla UI"/>
              </a:rPr>
              <a:t>Choose the correct answer :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1- She is a great doctor. She has a distinguished …………………. in medicine.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    a) satisfaction          b) ads                    c) career                d) review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2- The government is trying to encourage ………………..in the private sector.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    a) employment        b) resume            c) want ads            d) percent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3- When you apply for a job, you should send your ………… before the interview.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    a) career                 b) job                      c) resume             d) employment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4- The ………………job for me is to become a teacher.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	a) wanted                b) ideal                   c) satisfied             d) interested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5- I cannot afford to buy a new car now because I am ………………….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	a) ideal                      b) rewarded         c) out of work       d) out of order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5605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Rectangle 15"/>
          <p:cNvSpPr>
            <a:spLocks noGrp="1" noChangeArrowheads="1"/>
          </p:cNvSpPr>
          <p:nvPr>
            <p:ph type="title"/>
          </p:nvPr>
        </p:nvSpPr>
        <p:spPr>
          <a:xfrm>
            <a:off x="879475" y="1088435"/>
            <a:ext cx="7508875" cy="707886"/>
          </a:xfrm>
        </p:spPr>
        <p:txBody>
          <a:bodyPr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Lecture 1</a:t>
            </a:r>
            <a:br>
              <a:rPr lang="en-US" sz="2000" b="1" i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en-US" sz="2000" b="1" i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Assignment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683568" y="1772816"/>
            <a:ext cx="7920038" cy="4032448"/>
          </a:xfrm>
        </p:spPr>
        <p:txBody>
          <a:bodyPr/>
          <a:lstStyle/>
          <a:p>
            <a:pPr algn="ctr" rtl="0" eaLnBrk="1" hangingPunct="1">
              <a:buFont typeface="Wingdings 2" pitchFamily="18" charset="2"/>
              <a:buNone/>
              <a:defRPr/>
            </a:pPr>
            <a:r>
              <a:rPr lang="en-US" sz="2400" b="1" i="1" dirty="0" smtClean="0">
                <a:solidFill>
                  <a:schemeClr val="accent1"/>
                </a:solidFill>
                <a:latin typeface="+mj-lt"/>
                <a:cs typeface="Majalla UI"/>
              </a:rPr>
              <a:t>Lecture </a:t>
            </a:r>
            <a:r>
              <a:rPr lang="en-US" sz="2400" b="1" i="1" dirty="0" smtClean="0">
                <a:solidFill>
                  <a:schemeClr val="accent1"/>
                </a:solidFill>
                <a:latin typeface="+mj-lt"/>
                <a:cs typeface="Majalla UI"/>
              </a:rPr>
              <a:t>2- part 1</a:t>
            </a:r>
            <a:endParaRPr lang="en-US" sz="2400" b="1" i="1" dirty="0" smtClean="0">
              <a:solidFill>
                <a:schemeClr val="accent1"/>
              </a:solidFill>
              <a:latin typeface="+mj-lt"/>
              <a:cs typeface="Majalla UI"/>
            </a:endParaRPr>
          </a:p>
          <a:p>
            <a:pPr algn="ctr" rtl="0" eaLnBrk="1" hangingPunct="1"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+mj-lt"/>
                <a:cs typeface="Majalla UI"/>
              </a:rPr>
              <a:t>Assignment</a:t>
            </a:r>
          </a:p>
          <a:p>
            <a:pPr algn="ctr" rtl="0" eaLnBrk="1" hangingPunct="1">
              <a:buFont typeface="Wingdings 2" pitchFamily="18" charset="2"/>
              <a:buNone/>
              <a:defRPr/>
            </a:pPr>
            <a:endParaRPr lang="en-US" sz="2400" dirty="0" smtClean="0">
              <a:solidFill>
                <a:schemeClr val="accent1"/>
              </a:solidFill>
              <a:latin typeface="+mj-lt"/>
            </a:endParaRPr>
          </a:p>
          <a:p>
            <a:pPr algn="ctr" rtl="0" eaLnBrk="1" hangingPunct="1">
              <a:buFont typeface="Wingdings 2" pitchFamily="18" charset="2"/>
              <a:buNone/>
              <a:defRPr/>
            </a:pPr>
            <a:endParaRPr lang="ar-SA" sz="2400" dirty="0" smtClean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83E9C-6739-44F5-A05C-4ADC146C13D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6628" name="Title 1"/>
          <p:cNvSpPr>
            <a:spLocks noGrp="1"/>
          </p:cNvSpPr>
          <p:nvPr>
            <p:ph type="title"/>
          </p:nvPr>
        </p:nvSpPr>
        <p:spPr>
          <a:xfrm>
            <a:off x="467544" y="981671"/>
            <a:ext cx="8229600" cy="719137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26630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68313" y="2493963"/>
            <a:ext cx="8147050" cy="3527425"/>
          </a:xfrm>
        </p:spPr>
        <p:txBody>
          <a:bodyPr/>
          <a:lstStyle/>
          <a:p>
            <a:pPr lvl="1" algn="l" rtl="0" eaLnBrk="1" hangingPunct="1">
              <a:buFont typeface="Wingdings 2" pitchFamily="18" charset="2"/>
              <a:buNone/>
            </a:pPr>
            <a:r>
              <a:rPr lang="en-US" sz="1600" smtClean="0">
                <a:solidFill>
                  <a:srgbClr val="FF0000"/>
                </a:solidFill>
                <a:cs typeface="Majalla UI"/>
              </a:rPr>
              <a:t>Q1:</a:t>
            </a:r>
            <a:r>
              <a:rPr lang="en-US" sz="1600" smtClean="0">
                <a:solidFill>
                  <a:schemeClr val="accent1"/>
                </a:solidFill>
                <a:cs typeface="Majalla UI"/>
              </a:rPr>
              <a:t> Read the book review on pages 5-6 then answer the following questions.</a:t>
            </a:r>
          </a:p>
          <a:p>
            <a:pPr lvl="1" algn="l" rtl="0" eaLnBrk="1" hangingPunct="1">
              <a:buFont typeface="Wingdings 2" pitchFamily="18" charset="2"/>
              <a:buNone/>
            </a:pPr>
            <a:endParaRPr lang="en-US" sz="1600" smtClean="0">
              <a:solidFill>
                <a:schemeClr val="accent1"/>
              </a:solidFill>
              <a:cs typeface="Majalla UI"/>
            </a:endParaRPr>
          </a:p>
          <a:p>
            <a:pPr lvl="1" algn="l" rtl="0" eaLnBrk="1" hangingPunct="1">
              <a:buFont typeface="Calibri" pitchFamily="34" charset="0"/>
              <a:buAutoNum type="arabicPeriod"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What kind of book is What Color is Your Parachute?</a:t>
            </a:r>
          </a:p>
          <a:p>
            <a:pPr lvl="1" algn="l" rtl="0" eaLnBrk="1" hangingPunct="1">
              <a:buFont typeface="Wingdings 2" pitchFamily="18" charset="2"/>
              <a:buNone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         </a:t>
            </a:r>
          </a:p>
          <a:p>
            <a:pPr lvl="1" algn="l" rtl="0" eaLnBrk="1" hangingPunct="1">
              <a:buFont typeface="Calibri" pitchFamily="34" charset="0"/>
              <a:buAutoNum type="arabicPeriod" startAt="2"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Does What Color is Your Parachute? help people find new jobs? how?</a:t>
            </a:r>
          </a:p>
          <a:p>
            <a:pPr lvl="1" algn="l" rtl="0" eaLnBrk="1" hangingPunct="1">
              <a:buFont typeface="Wingdings 2" pitchFamily="18" charset="2"/>
              <a:buNone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   </a:t>
            </a:r>
            <a:endParaRPr lang="ar-SA" sz="160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C64ED9-344A-4F48-85B9-517D8320EA9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40966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 eaLnBrk="1" hangingPunct="1">
              <a:buFont typeface="Wingdings 2" pitchFamily="18" charset="2"/>
              <a:buNone/>
              <a:defRPr/>
            </a:pPr>
            <a:r>
              <a:rPr lang="en-US" sz="2000" b="1" i="1" dirty="0" smtClean="0">
                <a:solidFill>
                  <a:schemeClr val="accent1"/>
                </a:solidFill>
                <a:cs typeface="Majalla UI"/>
              </a:rPr>
              <a:t>Lecture </a:t>
            </a:r>
            <a:r>
              <a:rPr lang="en-US" sz="2000" b="1" i="1" dirty="0" smtClean="0">
                <a:solidFill>
                  <a:schemeClr val="accent1"/>
                </a:solidFill>
                <a:cs typeface="Majalla UI"/>
              </a:rPr>
              <a:t>2 – part 1</a:t>
            </a:r>
            <a:r>
              <a:rPr lang="en-US" sz="2000" b="1" i="1" dirty="0" smtClean="0">
                <a:solidFill>
                  <a:schemeClr val="accent1"/>
                </a:solidFill>
                <a:cs typeface="Majalla UI"/>
              </a:rPr>
              <a:t/>
            </a:r>
            <a:br>
              <a:rPr lang="en-US" sz="2000" b="1" i="1" dirty="0" smtClean="0">
                <a:solidFill>
                  <a:schemeClr val="accent1"/>
                </a:solidFill>
                <a:cs typeface="Majalla UI"/>
              </a:rPr>
            </a:br>
            <a:r>
              <a:rPr lang="en-US" sz="2000" b="1" i="1" dirty="0" smtClean="0">
                <a:solidFill>
                  <a:srgbClr val="FF0000"/>
                </a:solidFill>
                <a:cs typeface="Majalla UI"/>
              </a:rPr>
              <a:t>Assignment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8232"/>
            <a:ext cx="8229600" cy="366904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400" b="1" i="1" dirty="0" smtClean="0">
                <a:solidFill>
                  <a:schemeClr val="accent1"/>
                </a:solidFill>
              </a:rPr>
              <a:t>Lecture </a:t>
            </a:r>
            <a:r>
              <a:rPr lang="en-US" sz="2400" b="1" i="1" dirty="0" smtClean="0">
                <a:solidFill>
                  <a:schemeClr val="accent1"/>
                </a:solidFill>
              </a:rPr>
              <a:t>2 – part 2</a:t>
            </a:r>
            <a:endParaRPr lang="en-US" sz="2400" b="1" i="1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US" sz="2400" b="1" i="1" dirty="0" smtClean="0">
                <a:solidFill>
                  <a:srgbClr val="FF0000"/>
                </a:solidFill>
              </a:rPr>
              <a:t>Assignment</a:t>
            </a:r>
            <a:endParaRPr lang="ar-SA" sz="2400" b="1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560840" cy="2804944"/>
          </a:xfrm>
        </p:spPr>
        <p:txBody>
          <a:bodyPr>
            <a:norm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Q1: </a:t>
            </a:r>
            <a:r>
              <a:rPr lang="en-US" sz="1600" dirty="0" smtClean="0">
                <a:solidFill>
                  <a:schemeClr val="accent1"/>
                </a:solidFill>
              </a:rPr>
              <a:t>Answer the following questions in full sentences.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chemeClr val="accent1"/>
                </a:solidFill>
              </a:rPr>
              <a:t>Is Betsy happy in her new job? What does she do?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1600" dirty="0" smtClean="0">
                <a:solidFill>
                  <a:schemeClr val="accent1"/>
                </a:solidFill>
              </a:rPr>
              <a:t>What is Amanda's job? Is she satisfied with it? why?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3"/>
            </a:pPr>
            <a:r>
              <a:rPr lang="en-US" sz="1600" dirty="0" smtClean="0">
                <a:solidFill>
                  <a:schemeClr val="accent1"/>
                </a:solidFill>
              </a:rPr>
              <a:t>What is Danna's job? Does she make a lot of money?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 </a:t>
            </a: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7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000" b="1" i="1" dirty="0" smtClean="0">
                <a:solidFill>
                  <a:schemeClr val="accent1"/>
                </a:solidFill>
                <a:latin typeface="Bookman Old Style" pitchFamily="18" charset="0"/>
              </a:rPr>
              <a:t>Lecture </a:t>
            </a:r>
            <a:r>
              <a:rPr lang="en-US" sz="2000" b="1" i="1" dirty="0" smtClean="0">
                <a:solidFill>
                  <a:schemeClr val="accent1"/>
                </a:solidFill>
                <a:latin typeface="Bookman Old Style" pitchFamily="18" charset="0"/>
              </a:rPr>
              <a:t>2 – part 2</a:t>
            </a:r>
            <a:r>
              <a:rPr lang="en-US" sz="2000" b="1" i="1" dirty="0" smtClean="0">
                <a:solidFill>
                  <a:schemeClr val="accent1"/>
                </a:solidFill>
                <a:latin typeface="Bookman Old Style" pitchFamily="18" charset="0"/>
              </a:rPr>
              <a:t/>
            </a:r>
            <a:br>
              <a:rPr lang="en-US" sz="2000" b="1" i="1" dirty="0" smtClean="0">
                <a:solidFill>
                  <a:schemeClr val="accent1"/>
                </a:solidFill>
                <a:latin typeface="Bookman Old Style" pitchFamily="18" charset="0"/>
              </a:rPr>
            </a:br>
            <a:r>
              <a:rPr lang="en-US" sz="2000" b="1" i="1" dirty="0" smtClean="0">
                <a:solidFill>
                  <a:srgbClr val="FF0000"/>
                </a:solidFill>
                <a:latin typeface="Bookman Old Style" pitchFamily="18" charset="0"/>
              </a:rPr>
              <a:t>Assignment</a:t>
            </a:r>
            <a:endParaRPr lang="ar-SA" sz="2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916832"/>
            <a:ext cx="7931224" cy="3597032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r>
              <a:rPr lang="en-GB" sz="2400" b="1" i="1" dirty="0" smtClean="0">
                <a:solidFill>
                  <a:schemeClr val="accent1"/>
                </a:solidFill>
              </a:rPr>
              <a:t>Lecture </a:t>
            </a:r>
            <a:r>
              <a:rPr lang="en-GB" sz="2400" b="1" i="1" dirty="0" smtClean="0">
                <a:solidFill>
                  <a:schemeClr val="accent1"/>
                </a:solidFill>
              </a:rPr>
              <a:t>3</a:t>
            </a:r>
            <a:endParaRPr lang="en-GB" sz="2400" b="1" i="1" dirty="0" smtClean="0">
              <a:solidFill>
                <a:schemeClr val="accent1"/>
              </a:solidFill>
            </a:endParaRP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US" sz="2400" b="1" i="1" dirty="0" smtClean="0">
                <a:solidFill>
                  <a:srgbClr val="FF0000"/>
                </a:solidFill>
              </a:rPr>
              <a:t>Assignment</a:t>
            </a:r>
          </a:p>
          <a:p>
            <a:pPr algn="ctr">
              <a:buNone/>
            </a:pPr>
            <a:endParaRPr lang="ar-SA" sz="2400" b="1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8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467544" y="84584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Constantia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Constantia"/>
              </a:rPr>
            </a:br>
            <a:endParaRPr lang="ar-SA" sz="2400" b="1" dirty="0">
              <a:solidFill>
                <a:srgbClr val="FF0000"/>
              </a:solidFill>
              <a:latin typeface="Constantia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9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576" y="1693832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584" y="2060849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dirty="0">
                <a:solidFill>
                  <a:srgbClr val="FF0000"/>
                </a:solidFill>
              </a:rPr>
              <a:t>Q1: </a:t>
            </a:r>
            <a:r>
              <a:rPr lang="en-US" sz="1600" dirty="0">
                <a:solidFill>
                  <a:srgbClr val="0F6FC6"/>
                </a:solidFill>
              </a:rPr>
              <a:t>Describe the pictures. For each picture, write at least two sentences. You can use the adjectives listed below.</a:t>
            </a: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ctr" rtl="0"/>
            <a:r>
              <a:rPr lang="en-US" sz="1600" dirty="0">
                <a:solidFill>
                  <a:srgbClr val="0F6FC6"/>
                </a:solidFill>
              </a:rPr>
              <a:t>Big- short- tall- old – white- green- huge- small </a:t>
            </a: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u="sng" dirty="0">
              <a:solidFill>
                <a:srgbClr val="0F6FC6"/>
              </a:solidFill>
            </a:endParaRPr>
          </a:p>
          <a:p>
            <a:pPr marL="342900" indent="-342900" algn="l" rtl="0">
              <a:lnSpc>
                <a:spcPct val="200000"/>
              </a:lnSpc>
            </a:pPr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>
              <a:lnSpc>
                <a:spcPct val="200000"/>
              </a:lnSpc>
            </a:pPr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>
              <a:lnSpc>
                <a:spcPct val="200000"/>
              </a:lnSpc>
            </a:pPr>
            <a:r>
              <a:rPr lang="en-US" sz="1600" dirty="0">
                <a:solidFill>
                  <a:srgbClr val="0F6FC6"/>
                </a:solidFill>
              </a:rPr>
              <a:t> 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</a:t>
            </a:r>
          </a:p>
        </p:txBody>
      </p:sp>
      <p:pic>
        <p:nvPicPr>
          <p:cNvPr id="7" name="Picture 6" descr="http://1.bp.blogspot.com/_SE1_yPei0hw/R4zJHsXw65I/AAAAAAAAADw/VZuP0s81sno/s320/RobertWadlow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686" y="3212976"/>
            <a:ext cx="188417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://t0.gstatic.com/images?q=tbn:ANd9GcTUrG09B-UN8xKMUE2Y_OEdiYJampKYT_vMW2_x7hVqhVX2yCd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12976"/>
            <a:ext cx="18722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212976"/>
            <a:ext cx="18722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wikimapia.org/p/00/01/13/33/39_b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 rtl="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r>
              <a:rPr lang="en-GB" sz="2000" b="1" i="1" dirty="0">
                <a:solidFill>
                  <a:srgbClr val="0F6FC6"/>
                </a:solidFill>
              </a:rPr>
              <a:t>Lecture </a:t>
            </a:r>
            <a:r>
              <a:rPr lang="en-GB" sz="2000" b="1" i="1" dirty="0" smtClean="0">
                <a:solidFill>
                  <a:srgbClr val="0F6FC6"/>
                </a:solidFill>
              </a:rPr>
              <a:t>3</a:t>
            </a:r>
            <a:endParaRPr lang="en-GB" sz="2000" b="1" i="1" dirty="0">
              <a:solidFill>
                <a:srgbClr val="0F6FC6"/>
              </a:solidFill>
            </a:endParaRPr>
          </a:p>
          <a:p>
            <a:pPr marL="342900" indent="-342900" algn="ctr" rtl="0">
              <a:spcBef>
                <a:spcPct val="20000"/>
              </a:spcBef>
              <a:buClr>
                <a:srgbClr val="0F6FC6"/>
              </a:buClr>
              <a:buSzPct val="95000"/>
              <a:buFont typeface="Wingdings 2"/>
              <a:buNone/>
            </a:pPr>
            <a:r>
              <a:rPr lang="en-US" sz="2000" b="1" i="1" dirty="0" smtClean="0">
                <a:solidFill>
                  <a:srgbClr val="FF0000"/>
                </a:solidFill>
              </a:rPr>
              <a:t>Assignment</a:t>
            </a:r>
            <a:endParaRPr lang="en-US" sz="2000" b="1" i="1" dirty="0">
              <a:solidFill>
                <a:srgbClr val="FF0000"/>
              </a:solidFill>
            </a:endParaRPr>
          </a:p>
          <a:p>
            <a:pPr marL="274320" indent="-274320"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endParaRPr lang="ar-SA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10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576" y="1693832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dirty="0">
                <a:solidFill>
                  <a:srgbClr val="FF0000"/>
                </a:solidFill>
              </a:rPr>
              <a:t>Q1: </a:t>
            </a:r>
            <a:r>
              <a:rPr lang="en-US" sz="1600" u="sng" dirty="0">
                <a:solidFill>
                  <a:srgbClr val="0F6FC6"/>
                </a:solidFill>
              </a:rPr>
              <a:t>Choose the correct answer: </a:t>
            </a:r>
          </a:p>
          <a:p>
            <a:pPr algn="l" rtl="0"/>
            <a:endParaRPr lang="en-US" sz="1600" u="sng" dirty="0">
              <a:solidFill>
                <a:srgbClr val="0F6FC6"/>
              </a:solidFill>
            </a:endParaRP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1.   Her dress is long and simple.</a:t>
            </a: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     (The possessive adjective is ………..)</a:t>
            </a: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     a) dress                      b) Her                      c) long                d) simple</a:t>
            </a: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2.    She </a:t>
            </a:r>
            <a:r>
              <a:rPr lang="en-US" sz="1600" u="sng" dirty="0">
                <a:solidFill>
                  <a:srgbClr val="0F6FC6"/>
                </a:solidFill>
              </a:rPr>
              <a:t>left</a:t>
            </a:r>
            <a:r>
              <a:rPr lang="en-US" sz="1600" dirty="0">
                <a:solidFill>
                  <a:srgbClr val="0F6FC6"/>
                </a:solidFill>
              </a:rPr>
              <a:t> for university at 8.  ( What is the underlined word ? )  </a:t>
            </a: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      a) subject                b) object                  c) verb                  d) preposition </a:t>
            </a: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3.   My job is ideal.</a:t>
            </a:r>
          </a:p>
          <a:p>
            <a:pPr marL="180975" indent="-180975" algn="l" rtl="0"/>
            <a:r>
              <a:rPr lang="en-US" sz="1600" dirty="0">
                <a:solidFill>
                  <a:srgbClr val="0F6FC6"/>
                </a:solidFill>
              </a:rPr>
              <a:t>      (Which is the descriptive adjective)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 a) job                       b) my                          c) is                        d) ideal</a:t>
            </a: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4.   She is a </a:t>
            </a:r>
            <a:r>
              <a:rPr lang="en-US" sz="1600" u="sng" dirty="0">
                <a:solidFill>
                  <a:srgbClr val="0F6FC6"/>
                </a:solidFill>
              </a:rPr>
              <a:t>smart</a:t>
            </a:r>
            <a:r>
              <a:rPr lang="en-US" sz="1600" dirty="0">
                <a:solidFill>
                  <a:srgbClr val="0F6FC6"/>
                </a:solidFill>
              </a:rPr>
              <a:t> student.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(the underlined word is a ….)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a) verb                   b) subject         c) possessive adjective       d) descriptive adjective</a:t>
            </a: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 rtl="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r>
              <a:rPr lang="en-GB" sz="2000" b="1" i="1" dirty="0">
                <a:solidFill>
                  <a:srgbClr val="0F6FC6"/>
                </a:solidFill>
              </a:rPr>
              <a:t>Lecture </a:t>
            </a:r>
            <a:r>
              <a:rPr lang="en-GB" sz="2000" b="1" i="1" dirty="0" smtClean="0">
                <a:solidFill>
                  <a:srgbClr val="0F6FC6"/>
                </a:solidFill>
              </a:rPr>
              <a:t>3</a:t>
            </a:r>
            <a:endParaRPr lang="en-GB" sz="2000" b="1" i="1" dirty="0">
              <a:solidFill>
                <a:srgbClr val="0F6FC6"/>
              </a:solidFill>
            </a:endParaRPr>
          </a:p>
          <a:p>
            <a:pPr marL="342900" indent="-342900" algn="ctr" rtl="0">
              <a:spcBef>
                <a:spcPct val="20000"/>
              </a:spcBef>
              <a:buClr>
                <a:srgbClr val="0F6FC6"/>
              </a:buClr>
              <a:buSzPct val="95000"/>
              <a:buFont typeface="Wingdings 2"/>
              <a:buNone/>
            </a:pPr>
            <a:r>
              <a:rPr lang="en-US" sz="2000" b="1" i="1" dirty="0" smtClean="0">
                <a:solidFill>
                  <a:srgbClr val="FF0000"/>
                </a:solidFill>
              </a:rPr>
              <a:t>Assignment</a:t>
            </a:r>
            <a:endParaRPr lang="en-US" sz="2000" b="1" i="1" dirty="0">
              <a:solidFill>
                <a:srgbClr val="FF0000"/>
              </a:solidFill>
            </a:endParaRPr>
          </a:p>
          <a:p>
            <a:pPr marL="274320" indent="-274320"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endParaRPr lang="ar-SA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4116-B18A-490E-9392-D27C22EBB435}" type="slidenum">
              <a:rPr lang="ar-SA" smtClean="0"/>
              <a:pPr/>
              <a:t>11</a:t>
            </a:fld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916833"/>
            <a:ext cx="8229600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1600" u="sng" dirty="0" smtClean="0">
                <a:solidFill>
                  <a:schemeClr val="accent1"/>
                </a:solidFill>
              </a:rPr>
              <a:t>Their</a:t>
            </a:r>
            <a:r>
              <a:rPr lang="en-US" sz="1600" dirty="0" smtClean="0">
                <a:solidFill>
                  <a:schemeClr val="accent1"/>
                </a:solidFill>
              </a:rPr>
              <a:t> house is fabulous. </a:t>
            </a:r>
          </a:p>
          <a:p>
            <a:pPr marL="342900" indent="-342900"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(the underlined word is …)</a:t>
            </a:r>
          </a:p>
          <a:p>
            <a:pPr marL="342900" indent="-342900"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 verb             b)  subject     c) possessive adjective       d) descriptive adjective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6.   Which of the following statements is correct ?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She is a clever student.                          b) They are a hardworking doctors.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c) He is skillful engineer.                           d) We are a smart students.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7.   Choose the sentence which has a descriptive adjective followed by a noun.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I am interested in my job.                     b) They are clever.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c) She is an important writer.                   d)  Amal is my friend. 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Lecture 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endParaRPr kumimoji="0" lang="en-GB" sz="2000" b="1" i="1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Assignment</a:t>
            </a:r>
          </a:p>
          <a:p>
            <a:pPr marL="274320" marR="0" lvl="0" indent="-27432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4116-B18A-490E-9392-D27C22EBB435}" type="slidenum">
              <a:rPr lang="ar-SA" smtClean="0"/>
              <a:pPr/>
              <a:t>12</a:t>
            </a:fld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79313"/>
            <a:ext cx="822960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8.  ________ pencil is broken. Can I borrow ________?</a:t>
            </a:r>
          </a:p>
          <a:p>
            <a:pPr algn="l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     a ) Mine, yours                b) Your, mine           c)  My, yours                        d) Yours, mine</a:t>
            </a:r>
          </a:p>
          <a:p>
            <a:pPr algn="l" rtl="0"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9.   Hala has lost ________ book.</a:t>
            </a:r>
          </a:p>
          <a:p>
            <a:pPr algn="l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      a)  mine                           b)  her                      c)  hers                                  d)  theirs</a:t>
            </a:r>
          </a:p>
          <a:p>
            <a:pPr algn="l" rtl="0">
              <a:buNone/>
            </a:pPr>
            <a:endParaRPr lang="ar-SA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10.  Huda has eaten her lunch already, but I'm saving ________ until later.</a:t>
            </a: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hers                             b) her                           c)  my                                  d)  mine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Lecture 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endParaRPr kumimoji="0" lang="en-GB" sz="2000" b="1" i="1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Assignment</a:t>
            </a:r>
          </a:p>
          <a:p>
            <a:pPr marL="274320" marR="0" lvl="0" indent="-27432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4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5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7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632</Words>
  <Application>Microsoft Office PowerPoint</Application>
  <PresentationFormat>On-screen Show (4:3)</PresentationFormat>
  <Paragraphs>137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Office Theme</vt:lpstr>
      <vt:lpstr>Flow</vt:lpstr>
      <vt:lpstr>1_Flow</vt:lpstr>
      <vt:lpstr>2_Flow</vt:lpstr>
      <vt:lpstr>3_Flow</vt:lpstr>
      <vt:lpstr>4_Flow</vt:lpstr>
      <vt:lpstr>5_Flow</vt:lpstr>
      <vt:lpstr>6_Flow</vt:lpstr>
      <vt:lpstr>7_Flow</vt:lpstr>
      <vt:lpstr>      Unit 1 Finding the Ideal Job Assignments Lectures (1,2,3) </vt:lpstr>
      <vt:lpstr>Unit 1: Finding the Ideal Job  </vt:lpstr>
      <vt:lpstr>Lecture 1 Assignment</vt:lpstr>
      <vt:lpstr>Unit 1: Finding the Ideal Job  </vt:lpstr>
      <vt:lpstr>Lecture 2 – part 1 Assignment</vt:lpstr>
      <vt:lpstr>Unit 1: Finding the Ideal Job </vt:lpstr>
      <vt:lpstr>Lecture 2 – part 2 Assignment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Finding the Ideal Job Assignments Lectures (1,2,3,4)</dc:title>
  <dc:creator>laila alhasan</dc:creator>
  <cp:lastModifiedBy>laila alhasan</cp:lastModifiedBy>
  <cp:revision>2</cp:revision>
  <dcterms:created xsi:type="dcterms:W3CDTF">2011-12-08T04:55:36Z</dcterms:created>
  <dcterms:modified xsi:type="dcterms:W3CDTF">2012-02-10T05:12:30Z</dcterms:modified>
</cp:coreProperties>
</file>