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728" r:id="rId2"/>
    <p:sldId id="752" r:id="rId3"/>
    <p:sldId id="729" r:id="rId4"/>
    <p:sldId id="730" r:id="rId5"/>
    <p:sldId id="711" r:id="rId6"/>
    <p:sldId id="712" r:id="rId7"/>
    <p:sldId id="713" r:id="rId8"/>
    <p:sldId id="714" r:id="rId9"/>
    <p:sldId id="715" r:id="rId10"/>
    <p:sldId id="716" r:id="rId11"/>
    <p:sldId id="717" r:id="rId12"/>
    <p:sldId id="403" r:id="rId13"/>
    <p:sldId id="404" r:id="rId14"/>
    <p:sldId id="405" r:id="rId15"/>
    <p:sldId id="406" r:id="rId16"/>
    <p:sldId id="407" r:id="rId17"/>
    <p:sldId id="408" r:id="rId18"/>
    <p:sldId id="409" r:id="rId19"/>
    <p:sldId id="410" r:id="rId20"/>
    <p:sldId id="411" r:id="rId21"/>
    <p:sldId id="412" r:id="rId22"/>
    <p:sldId id="413" r:id="rId23"/>
    <p:sldId id="414" r:id="rId24"/>
    <p:sldId id="415" r:id="rId25"/>
    <p:sldId id="416" r:id="rId26"/>
    <p:sldId id="417" r:id="rId27"/>
    <p:sldId id="418" r:id="rId28"/>
    <p:sldId id="419" r:id="rId29"/>
    <p:sldId id="420" r:id="rId30"/>
    <p:sldId id="421" r:id="rId31"/>
    <p:sldId id="422" r:id="rId32"/>
    <p:sldId id="423" r:id="rId33"/>
    <p:sldId id="424" r:id="rId34"/>
    <p:sldId id="425" r:id="rId35"/>
    <p:sldId id="426" r:id="rId36"/>
    <p:sldId id="427" r:id="rId37"/>
    <p:sldId id="428" r:id="rId38"/>
    <p:sldId id="429" r:id="rId39"/>
    <p:sldId id="430" r:id="rId40"/>
    <p:sldId id="431" r:id="rId41"/>
    <p:sldId id="432" r:id="rId42"/>
    <p:sldId id="433" r:id="rId43"/>
    <p:sldId id="434" r:id="rId44"/>
    <p:sldId id="436" r:id="rId45"/>
    <p:sldId id="437" r:id="rId46"/>
    <p:sldId id="438" r:id="rId47"/>
    <p:sldId id="439" r:id="rId48"/>
    <p:sldId id="718" r:id="rId49"/>
    <p:sldId id="441" r:id="rId50"/>
    <p:sldId id="442" r:id="rId51"/>
    <p:sldId id="443" r:id="rId52"/>
    <p:sldId id="444" r:id="rId53"/>
    <p:sldId id="445" r:id="rId5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D60093"/>
    <a:srgbClr val="00CC00"/>
    <a:srgbClr val="FFFF00"/>
    <a:srgbClr val="000099"/>
    <a:srgbClr val="0000FF"/>
    <a:srgbClr val="FF0000"/>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956"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05764-E268-4949-A2F9-9007B492172B}" type="slidenum">
              <a:rPr lang="ar-SA" altLang="en-US"/>
              <a:pPr/>
              <a:t>9</a:t>
            </a:fld>
            <a:endParaRPr lang="en-US" alt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89919-910F-4D8D-AE7D-B7377E0C3385}" type="slidenum">
              <a:rPr lang="ar-SA" altLang="en-US"/>
              <a:pPr/>
              <a:t>13</a:t>
            </a:fld>
            <a:endParaRPr lang="en-US" alt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B53C1-DB1E-42E5-9453-1EE140533217}" type="slidenum">
              <a:rPr lang="ar-SA" altLang="en-US"/>
              <a:pPr/>
              <a:t>51</a:t>
            </a:fld>
            <a:endParaRPr lang="en-US" alt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32.xml"/><Relationship Id="rId7"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48.xml"/><Relationship Id="rId5" Type="http://schemas.openxmlformats.org/officeDocument/2006/relationships/slide" Target="slide6.xml"/><Relationship Id="rId4" Type="http://schemas.openxmlformats.org/officeDocument/2006/relationships/slide" Target="slide44.xml"/><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rId3" action="ppaction://hlinksldjump"/>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rId4" action="ppaction://hlinksldjump"/>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5"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rId6" action="ppaction://hlinksldjump"/>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7"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8"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9"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9650" name="Text Box 2"/>
          <p:cNvSpPr txBox="1">
            <a:spLocks noChangeArrowheads="1"/>
          </p:cNvSpPr>
          <p:nvPr/>
        </p:nvSpPr>
        <p:spPr bwMode="auto">
          <a:xfrm>
            <a:off x="633413" y="400050"/>
            <a:ext cx="4232275" cy="701675"/>
          </a:xfrm>
          <a:prstGeom prst="rect">
            <a:avLst/>
          </a:prstGeom>
          <a:noFill/>
          <a:ln w="9525">
            <a:noFill/>
            <a:miter lim="800000"/>
            <a:headEnd/>
            <a:tailEnd/>
          </a:ln>
          <a:effectLst/>
        </p:spPr>
        <p:txBody>
          <a:bodyPr wrap="none">
            <a:spAutoFit/>
          </a:bodyPr>
          <a:lstStyle/>
          <a:p>
            <a:pPr algn="r" rtl="1"/>
            <a:r>
              <a:rPr lang="ar-SA" altLang="en-US" sz="4000" b="1" i="1">
                <a:solidFill>
                  <a:srgbClr val="FFFF00"/>
                </a:solidFill>
                <a:cs typeface="DecoType Naskh Extensions" pitchFamily="2" charset="-78"/>
              </a:rPr>
              <a:t>الهجرة الأولى إلى الحبشة</a:t>
            </a:r>
            <a:endParaRPr lang="en-US" altLang="en-US"/>
          </a:p>
        </p:txBody>
      </p:sp>
      <p:sp>
        <p:nvSpPr>
          <p:cNvPr id="539651" name="Text Box 3"/>
          <p:cNvSpPr txBox="1">
            <a:spLocks noChangeArrowheads="1"/>
          </p:cNvSpPr>
          <p:nvPr/>
        </p:nvSpPr>
        <p:spPr bwMode="auto">
          <a:xfrm>
            <a:off x="5257800" y="774700"/>
            <a:ext cx="3444875" cy="2654300"/>
          </a:xfrm>
          <a:prstGeom prst="rect">
            <a:avLst/>
          </a:prstGeom>
          <a:noFill/>
          <a:ln w="9525">
            <a:noFill/>
            <a:miter lim="800000"/>
            <a:headEnd/>
            <a:tailEnd/>
          </a:ln>
          <a:effectLst/>
        </p:spPr>
        <p:txBody>
          <a:bodyPr>
            <a:spAutoFit/>
          </a:bodyPr>
          <a:lstStyle/>
          <a:p>
            <a:pPr algn="r" rtl="1"/>
            <a:r>
              <a:rPr lang="ar-SA" altLang="en-US" sz="2800" b="1"/>
              <a:t>قال لهم رسول الله صلى الله </a:t>
            </a:r>
            <a:endParaRPr lang="en-US" altLang="en-US" sz="2800" b="1"/>
          </a:p>
          <a:p>
            <a:pPr algn="r" rtl="1"/>
            <a:r>
              <a:rPr lang="ar-SA" altLang="en-US" sz="2800" b="1"/>
              <a:t>عليه وسلم (إن بأرض الحبشة ملكا لا يظلم عنده أحد ، فالحقوا ببلاده حتى يجعل الله لكم فرجا و مخرجا مما أنتم فيه) .</a:t>
            </a:r>
            <a:endParaRPr lang="en-US" altLang="en-US"/>
          </a:p>
        </p:txBody>
      </p:sp>
      <p:sp>
        <p:nvSpPr>
          <p:cNvPr id="539652" name="Text Box 4"/>
          <p:cNvSpPr txBox="1">
            <a:spLocks noChangeArrowheads="1"/>
          </p:cNvSpPr>
          <p:nvPr/>
        </p:nvSpPr>
        <p:spPr bwMode="auto">
          <a:xfrm>
            <a:off x="5267325" y="4159250"/>
            <a:ext cx="3435350" cy="946150"/>
          </a:xfrm>
          <a:prstGeom prst="rect">
            <a:avLst/>
          </a:prstGeom>
          <a:noFill/>
          <a:ln w="9525">
            <a:noFill/>
            <a:miter lim="800000"/>
            <a:headEnd/>
            <a:tailEnd/>
          </a:ln>
          <a:effectLst/>
        </p:spPr>
        <p:txBody>
          <a:bodyPr wrap="none">
            <a:spAutoFit/>
          </a:bodyPr>
          <a:lstStyle/>
          <a:p>
            <a:pPr algn="r" rtl="1"/>
            <a:r>
              <a:rPr lang="ar-SA" altLang="en-US" sz="2800" b="1"/>
              <a:t>وأن خروجهم أليها كان في</a:t>
            </a:r>
            <a:endParaRPr lang="en-US" altLang="en-US" sz="2800" b="1"/>
          </a:p>
          <a:p>
            <a:pPr algn="r" rtl="1"/>
            <a:r>
              <a:rPr lang="ar-SA" altLang="en-US" sz="2800" b="1"/>
              <a:t> رجب سنة خمس من البعثة</a:t>
            </a:r>
            <a:endParaRPr lang="en-US" altLang="en-US"/>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0674" name="Object 2">
            <a:hlinkClick r:id="" action="ppaction://ole?verb=0"/>
          </p:cNvPr>
          <p:cNvGraphicFramePr>
            <a:graphicFrameLocks noChangeAspect="1"/>
          </p:cNvGraphicFramePr>
          <p:nvPr/>
        </p:nvGraphicFramePr>
        <p:xfrm>
          <a:off x="2362200" y="1371600"/>
          <a:ext cx="4171950" cy="3713163"/>
        </p:xfrm>
        <a:graphic>
          <a:graphicData uri="http://schemas.openxmlformats.org/presentationml/2006/ole">
            <p:oleObj spid="_x0000_s540674" name="قصاصة فيديو" r:id="rId3" imgW="2857899" imgH="2542857" progId="Package">
              <p:embed/>
            </p:oleObj>
          </a:graphicData>
        </a:graphic>
      </p:graphicFrame>
      <p:sp>
        <p:nvSpPr>
          <p:cNvPr id="540675" name="Rectangle 3"/>
          <p:cNvSpPr>
            <a:spLocks noChangeArrowheads="1"/>
          </p:cNvSpPr>
          <p:nvPr/>
        </p:nvSpPr>
        <p:spPr bwMode="auto">
          <a:xfrm>
            <a:off x="2286000" y="1295400"/>
            <a:ext cx="4343400" cy="3886200"/>
          </a:xfrm>
          <a:prstGeom prst="rect">
            <a:avLst/>
          </a:prstGeom>
          <a:noFill/>
          <a:ln w="76200">
            <a:solidFill>
              <a:schemeClr val="bg1"/>
            </a:solidFill>
            <a:miter lim="800000"/>
            <a:headEnd/>
            <a:tailEnd/>
          </a:ln>
          <a:effectLst/>
        </p:spPr>
        <p:txBody>
          <a:bodyPr wrap="none" anchor="ctr"/>
          <a:lstStyle/>
          <a:p>
            <a:endParaRPr lang="ar-EG"/>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1527175" y="434975"/>
            <a:ext cx="3365500" cy="641350"/>
          </a:xfrm>
          <a:prstGeom prst="rect">
            <a:avLst/>
          </a:prstGeom>
          <a:noFill/>
          <a:ln w="9525">
            <a:noFill/>
            <a:miter lim="800000"/>
            <a:headEnd/>
            <a:tailEnd/>
          </a:ln>
          <a:effectLst/>
        </p:spPr>
        <p:txBody>
          <a:bodyPr wrap="none">
            <a:spAutoFit/>
          </a:bodyPr>
          <a:lstStyle/>
          <a:p>
            <a:pPr algn="r" rtl="1"/>
            <a:r>
              <a:rPr lang="ar-SA" altLang="en-US" sz="3600" b="1" i="1">
                <a:cs typeface="DecoType Naskh Extensions" pitchFamily="2" charset="-78"/>
              </a:rPr>
              <a:t>الهجرة الثانية إلى الحبشة</a:t>
            </a:r>
            <a:endParaRPr lang="en-US" altLang="en-US"/>
          </a:p>
        </p:txBody>
      </p:sp>
      <p:sp>
        <p:nvSpPr>
          <p:cNvPr id="541699" name="Text Box 3"/>
          <p:cNvSpPr txBox="1">
            <a:spLocks noChangeArrowheads="1"/>
          </p:cNvSpPr>
          <p:nvPr/>
        </p:nvSpPr>
        <p:spPr bwMode="auto">
          <a:xfrm>
            <a:off x="5257800" y="609600"/>
            <a:ext cx="3429000" cy="5645150"/>
          </a:xfrm>
          <a:prstGeom prst="rect">
            <a:avLst/>
          </a:prstGeom>
          <a:noFill/>
          <a:ln w="9525">
            <a:noFill/>
            <a:miter lim="800000"/>
            <a:headEnd/>
            <a:tailEnd/>
          </a:ln>
          <a:effectLst/>
        </p:spPr>
        <p:txBody>
          <a:bodyPr>
            <a:spAutoFit/>
          </a:bodyPr>
          <a:lstStyle/>
          <a:p>
            <a:pPr algn="r" rtl="1">
              <a:spcBef>
                <a:spcPct val="50000"/>
              </a:spcBef>
            </a:pPr>
            <a:r>
              <a:rPr lang="ar-SA" altLang="en-US" sz="2800" b="1"/>
              <a:t>رجعوا إلى الحبشة وخرج معهم غيرهم ولعل عودتهم شجعت غيرهم على الهجرة معهم حيث أن البلاء قد اشتد والفتنة قد عظمت وتواثبت القبائل على من أسلم فيهم فآذوهم.</a:t>
            </a:r>
            <a:endParaRPr lang="en-US" altLang="en-US" sz="2800" b="1"/>
          </a:p>
          <a:p>
            <a:pPr algn="r" rtl="1">
              <a:spcBef>
                <a:spcPct val="50000"/>
              </a:spcBef>
            </a:pPr>
            <a:endParaRPr lang="en-US" altLang="en-US" sz="2800" b="1"/>
          </a:p>
          <a:p>
            <a:pPr algn="r" rtl="1">
              <a:spcBef>
                <a:spcPct val="50000"/>
              </a:spcBef>
            </a:pPr>
            <a:r>
              <a:rPr lang="ar-SA" altLang="en-US" sz="2800" b="1"/>
              <a:t>فخرج في رجب من السنة الخامسة من البعثة النبوية اثنان و ثمانون رجلا و ثمانية عشرة امرأة.</a:t>
            </a:r>
            <a:endParaRPr lang="en-US" altLang="en-US"/>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5167313" y="1111250"/>
            <a:ext cx="3535362" cy="2838450"/>
          </a:xfrm>
          <a:prstGeom prst="rect">
            <a:avLst/>
          </a:prstGeom>
          <a:noFill/>
          <a:ln w="9525">
            <a:noFill/>
            <a:miter lim="800000"/>
            <a:headEnd/>
            <a:tailEnd/>
          </a:ln>
          <a:effectLst/>
        </p:spPr>
        <p:txBody>
          <a:bodyPr wrap="none">
            <a:spAutoFit/>
          </a:bodyPr>
          <a:lstStyle/>
          <a:p>
            <a:pPr algn="r" rtl="1"/>
            <a:r>
              <a:rPr lang="ar-SA" altLang="en-US" sz="3600" b="1"/>
              <a:t>موقف قريش العدائي.</a:t>
            </a:r>
            <a:endParaRPr lang="en-US" altLang="en-US" sz="3600" b="1"/>
          </a:p>
          <a:p>
            <a:pPr algn="r" rtl="1"/>
            <a:endParaRPr lang="en-US" altLang="en-US" sz="3600" b="1"/>
          </a:p>
          <a:p>
            <a:pPr algn="r" rtl="1"/>
            <a:endParaRPr lang="en-US" altLang="en-US" sz="3600" b="1"/>
          </a:p>
          <a:p>
            <a:pPr algn="r" rtl="1"/>
            <a:r>
              <a:rPr lang="ar-SA" altLang="en-US" sz="3600" b="1"/>
              <a:t>المسلمون في مجلس </a:t>
            </a:r>
            <a:endParaRPr lang="en-US" altLang="en-US" sz="3600" b="1"/>
          </a:p>
          <a:p>
            <a:pPr algn="r" rtl="1"/>
            <a:r>
              <a:rPr lang="ar-SA" altLang="en-US" sz="3600" b="1"/>
              <a:t>النجاشي.</a:t>
            </a:r>
            <a:r>
              <a:rPr lang="ar-SA" altLang="en-US"/>
              <a:t> </a:t>
            </a:r>
            <a:endParaRPr lang="en-US" altLang="en-US"/>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3746" name="Object 2">
            <a:hlinkClick r:id="" action="ppaction://ole?verb=0"/>
          </p:cNvPr>
          <p:cNvGraphicFramePr>
            <a:graphicFrameLocks noChangeAspect="1"/>
          </p:cNvGraphicFramePr>
          <p:nvPr/>
        </p:nvGraphicFramePr>
        <p:xfrm>
          <a:off x="2405063" y="1371600"/>
          <a:ext cx="4071937" cy="4572000"/>
        </p:xfrm>
        <a:graphic>
          <a:graphicData uri="http://schemas.openxmlformats.org/presentationml/2006/ole">
            <p:oleObj spid="_x0000_s543746" name="قصاصة فيديو" r:id="rId4" imgW="2857899" imgH="2542857" progId="Package">
              <p:embed/>
            </p:oleObj>
          </a:graphicData>
        </a:graphic>
      </p:graphicFrame>
      <p:sp>
        <p:nvSpPr>
          <p:cNvPr id="543747" name="Rectangle 3"/>
          <p:cNvSpPr>
            <a:spLocks noChangeArrowheads="1"/>
          </p:cNvSpPr>
          <p:nvPr/>
        </p:nvSpPr>
        <p:spPr bwMode="auto">
          <a:xfrm>
            <a:off x="2209800" y="914400"/>
            <a:ext cx="4495800" cy="5029200"/>
          </a:xfrm>
          <a:prstGeom prst="rect">
            <a:avLst/>
          </a:prstGeom>
          <a:noFill/>
          <a:ln w="57150">
            <a:solidFill>
              <a:schemeClr val="tx1"/>
            </a:solidFill>
            <a:miter lim="800000"/>
            <a:headEnd/>
            <a:tailEnd/>
          </a:ln>
          <a:effectLst/>
        </p:spPr>
        <p:txBody>
          <a:bodyPr wrap="none" anchor="ctr"/>
          <a:lstStyle/>
          <a:p>
            <a:endParaRPr lang="ar-EG"/>
          </a:p>
        </p:txBody>
      </p:sp>
      <p:sp>
        <p:nvSpPr>
          <p:cNvPr id="543748" name="Text Box 4"/>
          <p:cNvSpPr txBox="1">
            <a:spLocks noChangeArrowheads="1"/>
          </p:cNvSpPr>
          <p:nvPr/>
        </p:nvSpPr>
        <p:spPr bwMode="auto">
          <a:xfrm>
            <a:off x="1600200" y="434975"/>
            <a:ext cx="6049963" cy="641350"/>
          </a:xfrm>
          <a:prstGeom prst="rect">
            <a:avLst/>
          </a:prstGeom>
          <a:noFill/>
          <a:ln w="9525">
            <a:noFill/>
            <a:miter lim="800000"/>
            <a:headEnd/>
            <a:tailEnd/>
          </a:ln>
          <a:effectLst/>
        </p:spPr>
        <p:txBody>
          <a:bodyPr wrap="none">
            <a:spAutoFit/>
          </a:bodyPr>
          <a:lstStyle/>
          <a:p>
            <a:r>
              <a:rPr lang="ar-SA" altLang="en-US" sz="3600" b="1" i="1">
                <a:solidFill>
                  <a:schemeClr val="bg1"/>
                </a:solidFill>
                <a:cs typeface="DecoType Naskh Extensions" pitchFamily="2" charset="-78"/>
              </a:rPr>
              <a:t>محاولة الإيقاع بين المسلمين والنجاشي</a:t>
            </a:r>
            <a:endParaRPr lang="en-US" altLang="en-US"/>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5794" name="Object 2">
            <a:hlinkClick r:id="" action="ppaction://ole?verb=0"/>
          </p:cNvPr>
          <p:cNvGraphicFramePr>
            <a:graphicFrameLocks noChangeAspect="1"/>
          </p:cNvGraphicFramePr>
          <p:nvPr/>
        </p:nvGraphicFramePr>
        <p:xfrm>
          <a:off x="2609850" y="1460500"/>
          <a:ext cx="4095750" cy="3644900"/>
        </p:xfrm>
        <a:graphic>
          <a:graphicData uri="http://schemas.openxmlformats.org/presentationml/2006/ole">
            <p:oleObj spid="_x0000_s545794" name="قصاصة فيديو" r:id="rId3" imgW="2857899" imgH="2542857" progId="Package">
              <p:embed/>
            </p:oleObj>
          </a:graphicData>
        </a:graphic>
      </p:graphicFrame>
      <p:sp>
        <p:nvSpPr>
          <p:cNvPr id="545795" name="Rectangle 3"/>
          <p:cNvSpPr>
            <a:spLocks noChangeArrowheads="1"/>
          </p:cNvSpPr>
          <p:nvPr/>
        </p:nvSpPr>
        <p:spPr bwMode="auto">
          <a:xfrm>
            <a:off x="2438400" y="1371600"/>
            <a:ext cx="4419600" cy="38862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5796" name="Text Box 4"/>
          <p:cNvSpPr txBox="1">
            <a:spLocks noChangeArrowheads="1"/>
          </p:cNvSpPr>
          <p:nvPr/>
        </p:nvSpPr>
        <p:spPr bwMode="auto">
          <a:xfrm>
            <a:off x="2819400" y="433388"/>
            <a:ext cx="3159125" cy="762000"/>
          </a:xfrm>
          <a:prstGeom prst="rect">
            <a:avLst/>
          </a:prstGeom>
          <a:noFill/>
          <a:ln w="9525">
            <a:noFill/>
            <a:miter lim="800000"/>
            <a:headEnd/>
            <a:tailEnd/>
          </a:ln>
          <a:effectLst/>
        </p:spPr>
        <p:txBody>
          <a:bodyPr wrap="none">
            <a:spAutoFit/>
          </a:bodyPr>
          <a:lstStyle/>
          <a:p>
            <a:r>
              <a:rPr lang="ar-SA" altLang="en-US" sz="4400" b="1">
                <a:solidFill>
                  <a:schemeClr val="bg1"/>
                </a:solidFill>
                <a:cs typeface="DecoType Naskh Extensions" pitchFamily="2" charset="-78"/>
              </a:rPr>
              <a:t>إسلام النجاشي</a:t>
            </a:r>
            <a:endParaRPr lang="en-US" altLang="en-US" sz="3200" b="1"/>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46818" name="Object 2">
            <a:hlinkClick r:id="" action="ppaction://ole?verb=0"/>
          </p:cNvPr>
          <p:cNvGraphicFramePr>
            <a:graphicFrameLocks noChangeAspect="1"/>
          </p:cNvGraphicFramePr>
          <p:nvPr/>
        </p:nvGraphicFramePr>
        <p:xfrm>
          <a:off x="2362200" y="1868488"/>
          <a:ext cx="4419600" cy="3255962"/>
        </p:xfrm>
        <a:graphic>
          <a:graphicData uri="http://schemas.openxmlformats.org/presentationml/2006/ole">
            <p:oleObj spid="_x0000_s546818" name="قصاصة فيديو" r:id="rId3" imgW="2857899" imgH="2542857" progId="Package">
              <p:embed/>
            </p:oleObj>
          </a:graphicData>
        </a:graphic>
      </p:graphicFrame>
      <p:sp>
        <p:nvSpPr>
          <p:cNvPr id="546819" name="Rectangle 3"/>
          <p:cNvSpPr>
            <a:spLocks noChangeArrowheads="1"/>
          </p:cNvSpPr>
          <p:nvPr/>
        </p:nvSpPr>
        <p:spPr bwMode="auto">
          <a:xfrm>
            <a:off x="2209800" y="1752600"/>
            <a:ext cx="4724400" cy="3581400"/>
          </a:xfrm>
          <a:prstGeom prst="rect">
            <a:avLst/>
          </a:prstGeom>
          <a:noFill/>
          <a:ln w="57150">
            <a:solidFill>
              <a:schemeClr val="bg1"/>
            </a:solidFill>
            <a:miter lim="800000"/>
            <a:headEnd/>
            <a:tailEnd/>
          </a:ln>
          <a:effectLst/>
        </p:spPr>
        <p:txBody>
          <a:bodyPr wrap="none" anchor="ctr"/>
          <a:lstStyle/>
          <a:p>
            <a:pPr algn="ctr"/>
            <a:endParaRPr lang="en-US" altLang="en-US">
              <a:solidFill>
                <a:schemeClr val="bg1"/>
              </a:solidFill>
            </a:endParaRPr>
          </a:p>
        </p:txBody>
      </p:sp>
      <p:sp>
        <p:nvSpPr>
          <p:cNvPr id="546820" name="WordArt 4">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97634" name="WordArt 2" descr="نسيج قرنفلي"/>
          <p:cNvSpPr>
            <a:spLocks noChangeArrowheads="1" noChangeShapeType="1" noTextEdit="1"/>
          </p:cNvSpPr>
          <p:nvPr/>
        </p:nvSpPr>
        <p:spPr bwMode="auto">
          <a:xfrm>
            <a:off x="0" y="304800"/>
            <a:ext cx="8839200" cy="6248400"/>
          </a:xfrm>
          <a:prstGeom prst="rect">
            <a:avLst/>
          </a:prstGeom>
        </p:spPr>
        <p:txBody>
          <a:bodyPr wrap="none" fromWordArt="1">
            <a:prstTxWarp prst="textDeflate">
              <a:avLst>
                <a:gd name="adj" fmla="val 19958"/>
              </a:avLst>
            </a:prstTxWarp>
          </a:bodyPr>
          <a:lstStyle/>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حصار الرسول ـ صلى الله عليه وسلم ـ </a:t>
            </a:r>
          </a:p>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وأصحابه ـ رضي الله عنهم ـ </a:t>
            </a:r>
          </a:p>
          <a:p>
            <a:pPr algn="ctr" rtl="1"/>
            <a:r>
              <a:rPr lang="ar-EG" sz="3600" kern="10">
                <a:ln w="9525">
                  <a:solidFill>
                    <a:srgbClr val="000000"/>
                  </a:solidFill>
                  <a:round/>
                  <a:headEnd/>
                  <a:tailEnd/>
                </a:ln>
                <a:blipFill dpi="0" rotWithShape="0">
                  <a:blip r:embed="rId3"/>
                  <a:srcRect/>
                  <a:tile tx="0" ty="0" sx="100000" sy="100000" flip="none" algn="tl"/>
                </a:blipFill>
                <a:latin typeface="Al-Kharashi 20"/>
              </a:rPr>
              <a:t>في شعب أبي طالب</a:t>
            </a:r>
          </a:p>
        </p:txBody>
      </p:sp>
      <p:sp>
        <p:nvSpPr>
          <p:cNvPr id="197635" name="Text Box 3"/>
          <p:cNvSpPr txBox="1">
            <a:spLocks noChangeArrowheads="1"/>
          </p:cNvSpPr>
          <p:nvPr/>
        </p:nvSpPr>
        <p:spPr bwMode="auto">
          <a:xfrm>
            <a:off x="7543800" y="1905000"/>
            <a:ext cx="336550" cy="457200"/>
          </a:xfrm>
          <a:prstGeom prst="rect">
            <a:avLst/>
          </a:prstGeom>
          <a:noFill/>
          <a:ln w="9525">
            <a:noFill/>
            <a:miter lim="800000"/>
            <a:headEnd/>
            <a:tailEnd/>
          </a:ln>
          <a:effectLst/>
        </p:spPr>
        <p:txBody>
          <a:bodyPr wrap="none">
            <a:spAutoFit/>
          </a:bodyPr>
          <a:lstStyle/>
          <a:p>
            <a:pPr algn="r" rtl="1"/>
            <a:endParaRPr lang="en-US" altLang="en-US"/>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5697200" y="6096000"/>
            <a:ext cx="7772400" cy="762000"/>
          </a:xfrm>
        </p:spPr>
        <p:txBody>
          <a:bodyPr/>
          <a:lstStyle/>
          <a:p>
            <a:r>
              <a:rPr lang="en-US" altLang="en-US"/>
              <a:t> </a:t>
            </a:r>
          </a:p>
        </p:txBody>
      </p:sp>
      <p:sp>
        <p:nvSpPr>
          <p:cNvPr id="198659" name="WordArt 3" descr="بردي"/>
          <p:cNvSpPr>
            <a:spLocks noChangeArrowheads="1" noChangeShapeType="1" noTextEdit="1"/>
          </p:cNvSpPr>
          <p:nvPr/>
        </p:nvSpPr>
        <p:spPr bwMode="auto">
          <a:xfrm>
            <a:off x="838200" y="0"/>
            <a:ext cx="7391400" cy="1219200"/>
          </a:xfrm>
          <a:prstGeom prst="rect">
            <a:avLst/>
          </a:prstGeom>
        </p:spPr>
        <p:txBody>
          <a:bodyPr wrap="none" fromWordArt="1">
            <a:prstTxWarp prst="textCurveUp">
              <a:avLst>
                <a:gd name="adj" fmla="val 33333"/>
              </a:avLst>
            </a:prstTxWarp>
          </a:bodyPr>
          <a:lstStyle/>
          <a:p>
            <a:pPr algn="ctr" rtl="1"/>
            <a:r>
              <a:rPr lang="ar-EG" sz="3600" kern="10">
                <a:ln w="12700">
                  <a:solidFill>
                    <a:srgbClr val="000000"/>
                  </a:solidFill>
                  <a:round/>
                  <a:headEnd/>
                  <a:tailEnd/>
                </a:ln>
                <a:blipFill dpi="0" rotWithShape="0">
                  <a:blip r:embed="rId4"/>
                  <a:srcRect/>
                  <a:tile tx="0" ty="0" sx="100000" sy="100000" flip="none" algn="tl"/>
                </a:blipFill>
                <a:effectLst>
                  <a:outerShdw dist="45791" dir="2021404" algn="ctr" rotWithShape="0">
                    <a:srgbClr val="808080"/>
                  </a:outerShdw>
                </a:effectLst>
                <a:latin typeface="Al-Kharashi 4"/>
              </a:rPr>
              <a:t>المقاطعة</a:t>
            </a:r>
          </a:p>
        </p:txBody>
      </p:sp>
      <p:sp>
        <p:nvSpPr>
          <p:cNvPr id="198660" name="Text Box 4"/>
          <p:cNvSpPr txBox="1">
            <a:spLocks noChangeArrowheads="1"/>
          </p:cNvSpPr>
          <p:nvPr/>
        </p:nvSpPr>
        <p:spPr bwMode="auto">
          <a:xfrm>
            <a:off x="0" y="1647825"/>
            <a:ext cx="9144000" cy="423545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cs typeface="DecoType Naskh Extensions" pitchFamily="2" charset="-78"/>
              </a:rPr>
              <a:t>لقد استخدم المشركون وسيلة لإرهاب المؤمنين وتخويفهم حتى يتراجعوا عن دينهم ، وهي وسيلة سجن المؤمنين وعزلهم ومقاطعتهم مقاطعة تامة ، فلا يبيعونهم ولا يشترون منهم ولا يسمحون لأي إنسان أن يقدم لهم يد العون والمساعدة ، فأصابهم كرب شديد .</a:t>
            </a:r>
          </a:p>
          <a:p>
            <a:pPr algn="just" rtl="1">
              <a:spcBef>
                <a:spcPct val="50000"/>
              </a:spcBef>
            </a:pPr>
            <a:r>
              <a:rPr lang="ar-SA" altLang="en-US" sz="3200" b="1">
                <a:solidFill>
                  <a:srgbClr val="0000FF"/>
                </a:solidFill>
                <a:cs typeface="DecoType Naskh Extensions" pitchFamily="2" charset="-78"/>
              </a:rPr>
              <a:t>وكتب السيرة تذكر أن قريشا قد أجمعت على حصار كل من أسلم في شعب أبي طالب ، ومقاطعة هؤلاء المؤمنين مقاطعة شاملة حتى جاعوا جوعا شديدا وأكلوا ورق الشجر وجلود النعال بعد نقعها في الماء ، واستمر هذا الحصار ثلاث سنوات</a:t>
            </a:r>
            <a:r>
              <a:rPr lang="ar-SA" altLang="en-US" sz="3200" b="1">
                <a:solidFill>
                  <a:schemeClr val="bg1"/>
                </a:solidFill>
                <a:cs typeface="DecoType Naskh Extensions" pitchFamily="2" charset="-78"/>
              </a:rPr>
              <a:t> .</a:t>
            </a:r>
            <a:endParaRPr lang="en-US" altLang="en-US" sz="32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title" idx="4294967295"/>
          </p:nvPr>
        </p:nvSpPr>
        <p:spPr>
          <a:xfrm>
            <a:off x="381000" y="228600"/>
            <a:ext cx="7772400" cy="6121400"/>
          </a:xfrm>
          <a:noFill/>
        </p:spPr>
        <p:txBody>
          <a:bodyPr/>
          <a:lstStyle/>
          <a:p>
            <a:pPr algn="just" rtl="1"/>
            <a:r>
              <a:rPr lang="ar-SA" altLang="en-US" b="1">
                <a:solidFill>
                  <a:srgbClr val="0000FF"/>
                </a:solidFill>
                <a:cs typeface="DecoType Naskh Extensions" pitchFamily="2" charset="-78"/>
              </a:rPr>
              <a:t>يقال : كتبها منصور بن عكرمة بن هاشم ، ويقال : نضر بن الحارث ، والصحيح أنه بغيض بن عامر بن هاشم ، فدعا عليه رسول الله ـ </a:t>
            </a:r>
            <a:r>
              <a:rPr lang="en-US" altLang="en-US" b="1">
                <a:solidFill>
                  <a:srgbClr val="0000FF"/>
                </a:solidFill>
                <a:cs typeface="DecoType Naskh Extensions" pitchFamily="2" charset="-78"/>
                <a:sym typeface="AGA Arabesque" pitchFamily="2" charset="2"/>
              </a:rPr>
              <a:t></a:t>
            </a:r>
            <a:r>
              <a:rPr lang="ar-SA" altLang="en-US" b="1">
                <a:solidFill>
                  <a:srgbClr val="0000FF"/>
                </a:solidFill>
                <a:cs typeface="DecoType Naskh Extensions" pitchFamily="2" charset="-78"/>
              </a:rPr>
              <a:t>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a:t>
            </a:r>
            <a:endParaRPr lang="ar-SA" altLang="en-US"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title" idx="4294967295"/>
          </p:nvPr>
        </p:nvSpPr>
        <p:spPr>
          <a:xfrm>
            <a:off x="304800" y="381000"/>
            <a:ext cx="8458200" cy="5715000"/>
          </a:xfrm>
          <a:noFill/>
        </p:spPr>
        <p:txBody>
          <a:bodyPr/>
          <a:lstStyle/>
          <a:p>
            <a:pPr algn="just" rtl="1"/>
            <a:r>
              <a:rPr lang="ar-SA" altLang="en-US" sz="6000" b="1">
                <a:solidFill>
                  <a:srgbClr val="0000FF"/>
                </a:solidFill>
                <a:cs typeface="DecoType Naskh Extensions" pitchFamily="2" charset="-78"/>
              </a:rPr>
              <a:t>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title" idx="4294967295"/>
          </p:nvPr>
        </p:nvSpPr>
        <p:spPr>
          <a:xfrm>
            <a:off x="685800" y="365125"/>
            <a:ext cx="7772400" cy="6492875"/>
          </a:xfrm>
          <a:noFill/>
        </p:spPr>
        <p:txBody>
          <a:bodyPr/>
          <a:lstStyle/>
          <a:p>
            <a:pPr algn="just" rtl="1"/>
            <a:r>
              <a:rPr lang="ar-SA" altLang="en-US" sz="5400" b="1">
                <a:solidFill>
                  <a:srgbClr val="0000FF"/>
                </a:solidFill>
                <a:cs typeface="DecoType Naskh Extensions" pitchFamily="2" charset="-78"/>
              </a:rPr>
              <a:t>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a:t>
            </a:r>
            <a:r>
              <a:rPr lang="ar-SA" altLang="en-US" sz="6000" b="1">
                <a:cs typeface="DecoType Naskh Extensions" pitchFamily="2" charset="-78"/>
              </a:rPr>
              <a:t> .</a:t>
            </a: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a:xfrm>
            <a:off x="228600" y="457200"/>
            <a:ext cx="8382000" cy="6019800"/>
          </a:xfrm>
          <a:noFill/>
        </p:spPr>
        <p:txBody>
          <a:bodyPr/>
          <a:lstStyle/>
          <a:p>
            <a:pPr algn="just" rtl="1"/>
            <a:r>
              <a:rPr lang="ar-SA" altLang="en-US" sz="4800" b="1">
                <a:solidFill>
                  <a:srgbClr val="0000FF"/>
                </a:solidFill>
                <a:cs typeface="DecoType Naskh Extensions" pitchFamily="2" charset="-78"/>
              </a:rPr>
              <a:t>وكان أبو طالب يخاف على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 فكان إذا أخذ الناس مضاجعهم يأمر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أن يضطجع على فراشه ، حتى يرى ذلك من أراد اغتياله ، فإذا نام الناس أمر أحد بنيه أو إخوانه أو بني عمه فاضطجع على فراش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وأمره أن يأتي بعض فرشهم</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title" idx="4294967295"/>
          </p:nvPr>
        </p:nvSpPr>
        <p:spPr>
          <a:xfrm>
            <a:off x="914400" y="990600"/>
            <a:ext cx="7467600" cy="4117975"/>
          </a:xfrm>
          <a:noFill/>
        </p:spPr>
        <p:txBody>
          <a:bodyPr/>
          <a:lstStyle/>
          <a:p>
            <a:pPr algn="just" rtl="1"/>
            <a:r>
              <a:rPr lang="ar-SA" altLang="en-US" sz="5400" b="1">
                <a:solidFill>
                  <a:srgbClr val="0000FF"/>
                </a:solidFill>
                <a:cs typeface="DecoType Naskh Extensions" pitchFamily="2" charset="-78"/>
              </a:rPr>
              <a:t>وكان رسول الله ـ </a:t>
            </a:r>
            <a:r>
              <a:rPr lang="en-US" altLang="en-US" sz="5400" b="1">
                <a:solidFill>
                  <a:srgbClr val="0000FF"/>
                </a:solidFill>
                <a:cs typeface="DecoType Naskh Extensions" pitchFamily="2" charset="-78"/>
                <a:sym typeface="AGA Arabesque" pitchFamily="2" charset="2"/>
              </a:rPr>
              <a:t></a:t>
            </a:r>
            <a:r>
              <a:rPr lang="ar-SA" altLang="en-US" sz="5400" b="1">
                <a:solidFill>
                  <a:srgbClr val="0000FF"/>
                </a:solidFill>
                <a:cs typeface="DecoType Naskh Extensions" pitchFamily="2" charset="-78"/>
              </a:rPr>
              <a:t> ـ والمسلمون يخرجون في أيام الموسم ، فيلقون الناس ، ويدعونهم إلى الإسلام .</a:t>
            </a:r>
            <a:endParaRPr lang="en-US" altLang="en-US" sz="54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idx="4294967295"/>
          </p:nvPr>
        </p:nvSpPr>
        <p:spPr>
          <a:xfrm>
            <a:off x="152400" y="153988"/>
            <a:ext cx="8991600" cy="6369050"/>
          </a:xfrm>
          <a:noFill/>
        </p:spPr>
        <p:txBody>
          <a:bodyPr/>
          <a:lstStyle/>
          <a:p>
            <a:pPr algn="just" rtl="1"/>
            <a:r>
              <a:rPr lang="ar-SA" altLang="en-US" sz="4000" b="1">
                <a:solidFill>
                  <a:srgbClr val="0000FF"/>
                </a:solidFill>
                <a:cs typeface="DecoType Naskh Extensions" pitchFamily="2" charset="-78"/>
              </a:rPr>
              <a:t>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6850" name="Rectangle 2"/>
          <p:cNvSpPr>
            <a:spLocks noGrp="1" noChangeArrowheads="1"/>
          </p:cNvSpPr>
          <p:nvPr>
            <p:ph type="title" idx="4294967295"/>
          </p:nvPr>
        </p:nvSpPr>
        <p:spPr>
          <a:xfrm>
            <a:off x="762000" y="1600200"/>
            <a:ext cx="7772400" cy="4483100"/>
          </a:xfrm>
          <a:noFill/>
        </p:spPr>
        <p:txBody>
          <a:bodyPr/>
          <a:lstStyle/>
          <a:p>
            <a:pPr algn="just"/>
            <a:r>
              <a:rPr lang="ar-SA" altLang="en-US" sz="4800" b="1">
                <a:solidFill>
                  <a:srgbClr val="0000FF"/>
                </a:solidFill>
                <a:cs typeface="DecoType Naskh Extensions" pitchFamily="2" charset="-78"/>
              </a:rPr>
              <a:t>وإنما جاءهم لأن الله كان قد أطلع رسوله على أمر الصحيفة ، وأنه أرسل الأرضة فأكلت جميع ما فيها من جوى وقطيعة ظلم إلا ذكر الله عز وجل ، فأخبر بذلك عمه</a:t>
            </a:r>
            <a:r>
              <a:rPr lang="ar-SA" altLang="en-US" sz="4800" b="1">
                <a:cs typeface="DecoType Naskh Extensions" pitchFamily="2" charset="-78"/>
              </a:rPr>
              <a:t> .</a:t>
            </a:r>
            <a:br>
              <a:rPr lang="ar-SA" altLang="en-US" sz="4800" b="1">
                <a:cs typeface="DecoType Naskh Extensions" pitchFamily="2" charset="-78"/>
              </a:rPr>
            </a:b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762000" y="365125"/>
            <a:ext cx="7467600" cy="6492875"/>
          </a:xfrm>
          <a:noFill/>
        </p:spPr>
        <p:txBody>
          <a:bodyPr/>
          <a:lstStyle/>
          <a:p>
            <a:pPr algn="just" rtl="1"/>
            <a:r>
              <a:rPr lang="ar-SA" altLang="en-US" sz="5400" b="1">
                <a:solidFill>
                  <a:srgbClr val="0000FF"/>
                </a:solidFill>
                <a:cs typeface="DecoType Naskh Extensions" pitchFamily="2" charset="-78"/>
              </a:rPr>
              <a:t>فخرج إلى قريش فأخبرهم أن ابن أخيه قد قال كذا وكذا ، فإن كان كاذبا خلينا بينكم وبينه ، وإن كان صادقا رجعتم عن قطيعتنا وظلمنا . قالوا : قد أنصفت .</a:t>
            </a:r>
            <a:endParaRPr lang="en-US" altLang="en-US" sz="600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title" idx="4294967295"/>
          </p:nvPr>
        </p:nvSpPr>
        <p:spPr>
          <a:xfrm>
            <a:off x="0" y="365125"/>
            <a:ext cx="9144000" cy="6492875"/>
          </a:xfrm>
          <a:noFill/>
        </p:spPr>
        <p:txBody>
          <a:bodyPr/>
          <a:lstStyle/>
          <a:p>
            <a:pPr algn="just" rtl="1"/>
            <a:r>
              <a:rPr lang="ar-SA" altLang="en-US" sz="5400" b="1">
                <a:solidFill>
                  <a:srgbClr val="0000FF"/>
                </a:solidFill>
                <a:cs typeface="DecoType Naskh Extensions" pitchFamily="2" charset="-78"/>
              </a:rPr>
              <a:t>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a:t>
            </a:r>
            <a:br>
              <a:rPr lang="ar-SA" altLang="en-US" sz="5400" b="1">
                <a:solidFill>
                  <a:srgbClr val="0000FF"/>
                </a:solidFill>
                <a:cs typeface="DecoType Naskh Extensions" pitchFamily="2" charset="-78"/>
              </a:rPr>
            </a:br>
            <a:endParaRPr lang="en-US" altLang="en-US" sz="60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a:xfrm>
            <a:off x="762000" y="533400"/>
            <a:ext cx="7467600" cy="5214938"/>
          </a:xfrm>
          <a:noFill/>
        </p:spPr>
        <p:txBody>
          <a:bodyPr/>
          <a:lstStyle/>
          <a:p>
            <a:pPr algn="just" rtl="1"/>
            <a:r>
              <a:rPr lang="ar-SA" altLang="en-US" sz="4800" b="1">
                <a:solidFill>
                  <a:srgbClr val="0000FF"/>
                </a:solidFill>
                <a:cs typeface="DecoType Naskh Extensions" pitchFamily="2" charset="-78"/>
              </a:rPr>
              <a:t>ثم نقض الصحيفة ، وخرج رسول الله ـ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ـ ومن معه من الشعب ، وقد رأى المشركون آية عظيمة من آيات نبوته ، ولكنهم كما أخبر الله عنهم ،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وإن يروا كل آية يعرضوا ويقولوا سحر مستمر </a:t>
            </a:r>
            <a:r>
              <a:rPr lang="en-US" altLang="en-US" sz="4800" b="1">
                <a:solidFill>
                  <a:srgbClr val="0000FF"/>
                </a:solidFill>
                <a:cs typeface="DecoType Naskh Extensions" pitchFamily="2" charset="-78"/>
                <a:sym typeface="AGA Arabesque" pitchFamily="2" charset="2"/>
              </a:rPr>
              <a:t></a:t>
            </a:r>
            <a:r>
              <a:rPr lang="ar-SA" altLang="en-US" sz="4800" b="1">
                <a:solidFill>
                  <a:srgbClr val="0000FF"/>
                </a:solidFill>
                <a:cs typeface="DecoType Naskh Extensions" pitchFamily="2" charset="-78"/>
              </a:rPr>
              <a:t> أعرضوا عن هذه الآية وازدادوا كفرا إلى كفرهم</a:t>
            </a:r>
            <a:r>
              <a:rPr lang="ar-SA" altLang="en-US" sz="4800" b="1">
                <a:cs typeface="DecoType Naskh Extensions" pitchFamily="2" charset="-78"/>
              </a:rPr>
              <a:t> .</a:t>
            </a:r>
            <a:endParaRPr lang="en-US" altLang="en-US" sz="4800" b="1">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a:xfrm>
            <a:off x="1066800" y="762000"/>
            <a:ext cx="7315200" cy="4483100"/>
          </a:xfrm>
          <a:noFill/>
        </p:spPr>
        <p:txBody>
          <a:bodyPr/>
          <a:lstStyle/>
          <a:p>
            <a:pPr algn="just" rtl="1"/>
            <a:r>
              <a:rPr lang="ar-SA" altLang="en-US" sz="4800" b="1">
                <a:solidFill>
                  <a:srgbClr val="0000FF"/>
                </a:solidFill>
                <a:cs typeface="DecoType Naskh Extensions" pitchFamily="2" charset="-78"/>
              </a:rPr>
              <a:t>وفي الختام ندعو</a:t>
            </a:r>
            <a:r>
              <a:rPr lang="en-US" altLang="en-US" sz="4800" b="1">
                <a:solidFill>
                  <a:srgbClr val="0000FF"/>
                </a:solidFill>
                <a:cs typeface="DecoType Naskh Extensions" pitchFamily="2" charset="-78"/>
              </a:rPr>
              <a:t> </a:t>
            </a:r>
            <a:r>
              <a:rPr lang="ar-SA" altLang="en-US" sz="4800" b="1">
                <a:solidFill>
                  <a:srgbClr val="0000FF"/>
                </a:solidFill>
                <a:cs typeface="DecoType Naskh Extensions" pitchFamily="2" charset="-78"/>
              </a:rPr>
              <a:t>الله أن يفك الحصار عن اخواننا المسلمين في فلسطين .. وفي العراق.... وفي كشمير .. وفي كل بلد يظلم فيه الاسلام.   </a:t>
            </a:r>
            <a:br>
              <a:rPr lang="ar-SA" altLang="en-US" sz="4800" b="1">
                <a:solidFill>
                  <a:srgbClr val="0000FF"/>
                </a:solidFill>
                <a:cs typeface="DecoType Naskh Extensions" pitchFamily="2" charset="-78"/>
              </a:rPr>
            </a:br>
            <a:r>
              <a:rPr lang="ar-SA" altLang="en-US" sz="4800" b="1">
                <a:solidFill>
                  <a:srgbClr val="0000FF"/>
                </a:solidFill>
                <a:cs typeface="DecoType Naskh Extensions" pitchFamily="2" charset="-78"/>
              </a:rPr>
              <a:t> وندعوإلى مقاطعة المنتجات الأجنبية ومآزرة اخواننا المسلمين</a:t>
            </a:r>
            <a:r>
              <a:rPr lang="ar-SA" altLang="en-US" sz="4800" b="1">
                <a:cs typeface="DecoType Naskh Extensions" pitchFamily="2" charset="-78"/>
              </a:rPr>
              <a:t>.  </a:t>
            </a:r>
            <a:endParaRPr lang="en-US" altLang="en-US">
              <a:cs typeface="DecoType Naskh Extensions" pitchFamily="2" charset="-78"/>
            </a:endParaRPr>
          </a:p>
        </p:txBody>
      </p:sp>
      <p:sp>
        <p:nvSpPr>
          <p:cNvPr id="210947" name="WordArt 3">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1977" name="WordArt 9"/>
          <p:cNvSpPr>
            <a:spLocks noChangeArrowheads="1" noChangeShapeType="1" noTextEdit="1"/>
          </p:cNvSpPr>
          <p:nvPr/>
        </p:nvSpPr>
        <p:spPr bwMode="auto">
          <a:xfrm>
            <a:off x="1676400" y="2362200"/>
            <a:ext cx="5943600" cy="1433513"/>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الخروج إلى الطائف</a:t>
            </a:r>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2995" name="Rectangle 3"/>
          <p:cNvSpPr>
            <a:spLocks noGrp="1" noChangeArrowheads="1"/>
          </p:cNvSpPr>
          <p:nvPr>
            <p:ph type="subTitle" idx="1"/>
          </p:nvPr>
        </p:nvSpPr>
        <p:spPr>
          <a:xfrm>
            <a:off x="762000" y="1447800"/>
            <a:ext cx="7315200" cy="4495800"/>
          </a:xfrm>
          <a:noFill/>
        </p:spPr>
        <p:txBody>
          <a:bodyPr/>
          <a:lstStyle/>
          <a:p>
            <a:pPr algn="just" rtl="1"/>
            <a:r>
              <a:rPr lang="ar-SA" altLang="en-US" sz="3600" b="1">
                <a:cs typeface="DecoType Naskh Extensions" pitchFamily="2" charset="-78"/>
              </a:rPr>
              <a:t>بعد انتهاء المقاطعة ، وفي شوال من  العام العاشر للبعثة ، توالت المحن على رسول الله صلى الله عليه وسلم . فقد توفي عمه أبو طالب ، كما توفيت زوجته خديجة ، ففقد بموتهما ما كان يتمتع به من حماية ودعم . فتجرأت عليه قريش واشتدت في إيذائها له وللمسلمين ، فرأى الرسول صلى الله عليه وسلم أن يخرج إلى الطائف عله يجد نصيرا</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533400" y="381000"/>
            <a:ext cx="8610600" cy="6248400"/>
          </a:xfrm>
          <a:noFill/>
        </p:spPr>
        <p:txBody>
          <a:bodyPr/>
          <a:lstStyle/>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خرج الرسول عليه الصلاة والسلام إلى الطائف يعود أهلها من بني ثقيف إلى الإسلام ،وكان معه مولاه زيد بن حارثة رضي الله عنه فقدم على ثلاثة من أشراف القوم  وهم : عبد ياليل ، ومسعود ، وحبيب بنو عمرو بن عمير ، وكانوا سادة ثقيف فجلس إليهم وكلمهم  بما جاء له من نصرته على الإسلام ، والقيام معه على من خالفه من قومه</a:t>
            </a:r>
            <a:r>
              <a:rPr lang="en-US" altLang="en-US" sz="3600" b="1">
                <a:cs typeface="DecoType Naskh Extensions" pitchFamily="2" charset="-78"/>
              </a:rPr>
              <a:t> ..</a:t>
            </a:r>
          </a:p>
          <a:p>
            <a:pPr marL="609600" indent="-609600" algn="just" rtl="1">
              <a:buFontTx/>
              <a:buNone/>
            </a:pPr>
            <a:r>
              <a:rPr lang="en-US" altLang="en-US" sz="3600" b="1">
                <a:cs typeface="DecoType Naskh Extensions" pitchFamily="2" charset="-78"/>
              </a:rPr>
              <a:t>             </a:t>
            </a:r>
            <a:r>
              <a:rPr lang="ar-SA" altLang="en-US" sz="3600" b="1">
                <a:cs typeface="DecoType Naskh Extensions" pitchFamily="2" charset="-78"/>
              </a:rPr>
              <a:t>فقال أحدهم : هو يمرط ثياب الكعبة إن كان الله أرسلك</a:t>
            </a:r>
            <a:r>
              <a:rPr lang="en-US" altLang="en-US" sz="3600" b="1">
                <a:cs typeface="DecoType Naskh Extensions" pitchFamily="2" charset="-78"/>
              </a:rPr>
              <a:t> .</a:t>
            </a:r>
          </a:p>
          <a:p>
            <a:pPr marL="609600" indent="-609600" algn="just" rtl="1">
              <a:buFontTx/>
              <a:buNone/>
            </a:pPr>
            <a:r>
              <a:rPr lang="ar-SA" altLang="en-US" sz="3600" b="1">
                <a:cs typeface="DecoType Naskh Extensions" pitchFamily="2" charset="-78"/>
              </a:rPr>
              <a:t>وقال الثاني : أما وجد الله أحدا غيرك يرسله</a:t>
            </a:r>
            <a:r>
              <a:rPr lang="en-US" altLang="en-US" sz="3600" b="1">
                <a:cs typeface="DecoType Naskh Extensions" pitchFamily="2" charset="-78"/>
              </a:rPr>
              <a:t> .</a:t>
            </a:r>
            <a:endParaRPr lang="en-US" altLang="en-US" sz="3600" b="1"/>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a:xfrm>
            <a:off x="228600" y="381000"/>
            <a:ext cx="8915400" cy="6172200"/>
          </a:xfrm>
          <a:noFill/>
        </p:spPr>
        <p:txBody>
          <a:bodyPr/>
          <a:lstStyle/>
          <a:p>
            <a:pPr algn="just" rtl="1">
              <a:buFontTx/>
              <a:buNone/>
            </a:pPr>
            <a:r>
              <a:rPr lang="ar-SA" altLang="en-US" sz="3600" b="1">
                <a:cs typeface="DecoType Naskh Extensions" pitchFamily="2" charset="-78"/>
              </a:rPr>
              <a:t>أما الثالث : فكان أعقل منهما فقال: والله لا أكلمك أبدا ، لئن كنت رسول الله لأنت أعظم خطرا من أن أرد عليك ،ولئن كنت تكذب على الله ، ما ينبغي أن أكلمك</a:t>
            </a:r>
            <a:r>
              <a:rPr lang="en-US" altLang="en-US" sz="3600" b="1">
                <a:cs typeface="DecoType Naskh Extensions" pitchFamily="2" charset="-78"/>
              </a:rPr>
              <a:t> . </a:t>
            </a:r>
          </a:p>
          <a:p>
            <a:pPr algn="just" rtl="1">
              <a:buFontTx/>
              <a:buNone/>
            </a:pPr>
            <a:r>
              <a:rPr lang="ar-SA" altLang="en-US" sz="3600" b="1">
                <a:cs typeface="DecoType Naskh Extensions" pitchFamily="2" charset="-78"/>
              </a:rPr>
              <a:t>فقام رسول الله صلى الله عليه وسلم من عندهم ، وقد يئس من مناصرتهم له</a:t>
            </a:r>
            <a:r>
              <a:rPr lang="en-US" altLang="en-US" sz="3600" b="1">
                <a:cs typeface="DecoType Naskh Extensions" pitchFamily="2" charset="-78"/>
              </a:rPr>
              <a:t> .</a:t>
            </a:r>
          </a:p>
          <a:p>
            <a:pPr algn="just" rtl="1">
              <a:buFontTx/>
              <a:buNone/>
            </a:pPr>
            <a:r>
              <a:rPr lang="ar-SA" altLang="en-US" sz="3600" b="1">
                <a:cs typeface="DecoType Naskh Extensions" pitchFamily="2" charset="-78"/>
              </a:rPr>
              <a:t>وقال لهم ( إذا فعلتم ما فعلتم  فاكتموا عني</a:t>
            </a:r>
            <a:r>
              <a:rPr lang="en-US" altLang="en-US" sz="3600" b="1">
                <a:cs typeface="DecoType Naskh Extensions" pitchFamily="2" charset="-78"/>
              </a:rPr>
              <a:t> ) </a:t>
            </a:r>
            <a:r>
              <a:rPr lang="ar-SA" altLang="en-US" sz="3600" b="1">
                <a:cs typeface="DecoType Naskh Extensions" pitchFamily="2" charset="-78"/>
              </a:rPr>
              <a:t>كراهة أن يبلغ قومه عنه مجيئه لهم ، فيزدادوا إيذاء له ولأصحابه</a:t>
            </a:r>
            <a:r>
              <a:rPr lang="en-US" altLang="en-US" sz="3600" b="1">
                <a:cs typeface="DecoType Naskh Extensions" pitchFamily="2" charset="-78"/>
              </a:rPr>
              <a:t>.</a:t>
            </a:r>
          </a:p>
          <a:p>
            <a:pPr algn="just" rtl="1">
              <a:buFontTx/>
              <a:buNone/>
            </a:pPr>
            <a:r>
              <a:rPr lang="ar-SA" altLang="en-US" sz="3600" b="1">
                <a:cs typeface="DecoType Naskh Extensions" pitchFamily="2" charset="-78"/>
              </a:rPr>
              <a:t>فردوه ردا منكرا واستهزءوا به ودفعوا  سفهاءهم فوقفوا صفين وأخذوا يسبونه بألسنتهم و يرمونه بالحجارة</a:t>
            </a:r>
            <a:r>
              <a:rPr lang="en-US" altLang="en-US" sz="3600" b="1">
                <a:cs typeface="DecoType Naskh Extensions" pitchFamily="2" charset="-78"/>
              </a:rPr>
              <a:t> . </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subTitle" idx="1"/>
          </p:nvPr>
        </p:nvSpPr>
        <p:spPr>
          <a:xfrm>
            <a:off x="0" y="381000"/>
            <a:ext cx="9144000" cy="6019800"/>
          </a:xfrm>
          <a:noFill/>
        </p:spPr>
        <p:txBody>
          <a:bodyPr/>
          <a:lstStyle/>
          <a:p>
            <a:pPr algn="just" rtl="1"/>
            <a:r>
              <a:rPr lang="ar-SA" altLang="en-US" b="1">
                <a:cs typeface="DecoType Naskh Extensions" pitchFamily="2" charset="-78"/>
              </a:rPr>
              <a:t>فاحتمى صلى الله عليه وسلم إلى بستان لُعتبة وشيبة  ابني ربيعه فتركوه وكانت الدماء تسيل من قدميه الطاهرتين . عندئذ توجه النبي صلى الله عليه وسلم إلى الله بالدعاء قائلا </a:t>
            </a:r>
            <a:r>
              <a:rPr lang="ar-SA" altLang="en-US" b="1">
                <a:cs typeface="DecoType Naskh Extensions" pitchFamily="2" charset="-78"/>
                <a:sym typeface="Wingdings" pitchFamily="2" charset="2"/>
              </a:rPr>
              <a:t>((</a:t>
            </a:r>
            <a:r>
              <a:rPr lang="ar-SA" altLang="en-US" sz="3600" b="1">
                <a:latin typeface="Arial Narrow" pitchFamily="34" charset="0"/>
                <a:cs typeface="DecoType Naskh Extensions" pitchFamily="2" charset="-78"/>
                <a:sym typeface="Wingdings" pitchFamily="2" charset="2"/>
              </a:rPr>
              <a:t>اللهم إليك اشكوا ضعف قوتي وقلة حيلتي وهواني على الناس ، يا أرحم الراحمين أنت رب المستضعفين وأنت ربي إلى من تكلني؟ إلى بعيد يتهجمني ؟ أم إلى عدو ملكته أمري ؟ إن يكن بك علي غضب فلا أبالي ،ولكن عافيتك هي أوسع لي ،أعوذ بنور وجهك الذي أشرقت له الظلمات ، وصلح عليه أمر الدنيا والآخرة ، من أن ينزل بي غضبك ، أو يحل علي سخطك ،لك العتبى حتى ترضى، ولا حول ولا قوة إلا بك</a:t>
            </a:r>
            <a:r>
              <a:rPr lang="en-US" altLang="en-US" sz="3600" b="1">
                <a:latin typeface="Arial Narrow" pitchFamily="34" charset="0"/>
                <a:cs typeface="DecoType Naskh Extensions" pitchFamily="2" charset="-78"/>
                <a:sym typeface="Wingdings" pitchFamily="2" charset="2"/>
              </a:rPr>
              <a:t>)) .</a:t>
            </a:r>
            <a:r>
              <a:rPr lang="en-US" altLang="en-US" sz="3600" b="1">
                <a:cs typeface="DecoType Naskh Extensions" pitchFamily="2" charset="-78"/>
                <a:sym typeface="Wingdings" pitchFamily="2" charset="2"/>
              </a:rPr>
              <a:t>	</a:t>
            </a:r>
            <a:r>
              <a:rPr lang="en-US" altLang="en-US" sz="3600" b="1">
                <a:sym typeface="Wingdings" pitchFamily="2" charset="2"/>
              </a:rPr>
              <a:t> </a:t>
            </a:r>
            <a:endParaRPr lang="en-US" altLang="en-US" sz="3600" b="1"/>
          </a:p>
        </p:txBody>
      </p:sp>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subTitle" idx="1"/>
          </p:nvPr>
        </p:nvSpPr>
        <p:spPr>
          <a:xfrm>
            <a:off x="457200" y="1295400"/>
            <a:ext cx="7696200" cy="4349750"/>
          </a:xfrm>
          <a:noFill/>
        </p:spPr>
        <p:txBody>
          <a:bodyPr/>
          <a:lstStyle/>
          <a:p>
            <a:pPr algn="just" rtl="1"/>
            <a:r>
              <a:rPr lang="ar-SA" altLang="en-US" sz="4000" b="1">
                <a:cs typeface="DecoType Naskh Extensions" pitchFamily="2" charset="-78"/>
              </a:rPr>
              <a:t>فاستجاب الله له وأرسل إليه ملك الجبال فأستأذنه أن يطبق عليهم الأخشبين [وهما جبلان عظيمان بمكة ]، فقال صلى الله عليه وسلم : بل أرجو أن يخرج  من أصلابهم من يعبد الله وحده لا يشرك به شيئا</a:t>
            </a:r>
            <a:r>
              <a:rPr lang="en-US" altLang="en-US" sz="4000" b="1">
                <a:cs typeface="DecoType Naskh Extensions" pitchFamily="2" charset="-78"/>
              </a:rPr>
              <a:t> .</a:t>
            </a:r>
            <a:endParaRPr lang="en-US" altLang="en-US" sz="3600" b="1"/>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228600" y="457200"/>
            <a:ext cx="8915400" cy="990600"/>
          </a:xfrm>
          <a:noFill/>
        </p:spPr>
        <p:txBody>
          <a:bodyPr/>
          <a:lstStyle/>
          <a:p>
            <a:pPr rtl="1"/>
            <a:r>
              <a:rPr lang="ar-SA" altLang="en-US">
                <a:cs typeface="Al-Kharashi 2" pitchFamily="2" charset="-78"/>
              </a:rPr>
              <a:t>عداس و النبي صلى الله عليه وسلم</a:t>
            </a:r>
            <a:r>
              <a:rPr lang="en-US" altLang="en-US">
                <a:cs typeface="Al-Kharashi 2" pitchFamily="2" charset="-78"/>
              </a:rPr>
              <a:t>:</a:t>
            </a:r>
            <a:endParaRPr lang="en-US" altLang="en-US"/>
          </a:p>
        </p:txBody>
      </p:sp>
      <p:sp>
        <p:nvSpPr>
          <p:cNvPr id="218115" name="Rectangle 3"/>
          <p:cNvSpPr>
            <a:spLocks noGrp="1" noChangeArrowheads="1"/>
          </p:cNvSpPr>
          <p:nvPr>
            <p:ph type="subTitle" idx="1"/>
          </p:nvPr>
        </p:nvSpPr>
        <p:spPr>
          <a:xfrm>
            <a:off x="609600" y="1371600"/>
            <a:ext cx="8153400" cy="4648200"/>
          </a:xfrm>
          <a:noFill/>
        </p:spPr>
        <p:txBody>
          <a:bodyPr/>
          <a:lstStyle/>
          <a:p>
            <a:pPr algn="just" rtl="1"/>
            <a:r>
              <a:rPr lang="ar-SA" altLang="en-US" sz="3600" b="1">
                <a:cs typeface="DecoType Naskh Extensions" pitchFamily="2" charset="-78"/>
              </a:rPr>
              <a:t>لما رأى عتبة و شيبة ابنا ربيعه النبي صلى الله عليه وسلم والدماء تسيل من قدميه  دعوا خادما لهم اسمه</a:t>
            </a:r>
            <a:r>
              <a:rPr lang="en-US" altLang="en-US" sz="3600" b="1">
                <a:cs typeface="DecoType Naskh Extensions" pitchFamily="2" charset="-78"/>
              </a:rPr>
              <a:t> (</a:t>
            </a:r>
            <a:r>
              <a:rPr lang="ar-SA" altLang="en-US" sz="3600" b="1">
                <a:cs typeface="DecoType Naskh Extensions" pitchFamily="2" charset="-78"/>
              </a:rPr>
              <a:t>عداس ) فقالا له : خذ قطفا من العنب إلى ذلك الرجل ( النبي صلى الله عليه وسلم ) فلما بدأ صلى الله عليه وسلم بالأكل قال : باسم الله</a:t>
            </a:r>
            <a:r>
              <a:rPr lang="en-US" altLang="en-US" sz="3600" b="1">
                <a:cs typeface="DecoType Naskh Extensions" pitchFamily="2" charset="-78"/>
              </a:rPr>
              <a:t> .</a:t>
            </a:r>
          </a:p>
          <a:p>
            <a:pPr algn="just" rtl="1"/>
            <a:r>
              <a:rPr lang="ar-SA" altLang="en-US" sz="3600" b="1">
                <a:cs typeface="DecoType Naskh Extensions" pitchFamily="2" charset="-78"/>
              </a:rPr>
              <a:t>فقال عداس : والله إن هذا الكلام ما يقوله أهل هذه البلاد</a:t>
            </a:r>
            <a:r>
              <a:rPr lang="en-US" altLang="en-US" sz="3600" b="1">
                <a:cs typeface="DecoType Naskh Extensions" pitchFamily="2" charset="-78"/>
              </a:rPr>
              <a:t> . </a:t>
            </a:r>
          </a:p>
          <a:p>
            <a:pPr algn="just" rtl="1"/>
            <a:r>
              <a:rPr lang="ar-SA" altLang="en-US" sz="3600" b="1">
                <a:cs typeface="DecoType Naskh Extensions" pitchFamily="2" charset="-78"/>
              </a:rPr>
              <a:t>فقال صلى الله عليه وسلم : من أي البلاد انت ؟ وما دينك؟</a:t>
            </a:r>
            <a:endParaRPr lang="en-US" altLang="en-US"/>
          </a:p>
        </p:txBody>
      </p:sp>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subTitle" idx="1"/>
          </p:nvPr>
        </p:nvSpPr>
        <p:spPr>
          <a:xfrm>
            <a:off x="457200" y="838200"/>
            <a:ext cx="8229600" cy="6019800"/>
          </a:xfrm>
          <a:noFill/>
        </p:spPr>
        <p:txBody>
          <a:bodyPr/>
          <a:lstStyle/>
          <a:p>
            <a:pPr algn="r" rtl="1"/>
            <a:r>
              <a:rPr lang="ar-SA" altLang="en-US" sz="3600" b="1">
                <a:cs typeface="DecoType Naskh Extensions" pitchFamily="2" charset="-78"/>
              </a:rPr>
              <a:t>فقال عداس: نصراني من أهل</a:t>
            </a:r>
            <a:r>
              <a:rPr lang="en-US" altLang="en-US" sz="3600" b="1">
                <a:cs typeface="DecoType Naskh Extensions" pitchFamily="2" charset="-78"/>
              </a:rPr>
              <a:t> </a:t>
            </a:r>
            <a:r>
              <a:rPr lang="ar-SA" altLang="en-US" sz="3600" b="1">
                <a:cs typeface="DecoType Naskh Extensions" pitchFamily="2" charset="-78"/>
              </a:rPr>
              <a:t>نينوى</a:t>
            </a:r>
            <a:r>
              <a:rPr lang="en-US" altLang="en-US" sz="3600" b="1">
                <a:cs typeface="DecoType Naskh Extensions" pitchFamily="2" charset="-78"/>
              </a:rPr>
              <a:t>. </a:t>
            </a:r>
          </a:p>
          <a:p>
            <a:pPr algn="r" rtl="1"/>
            <a:r>
              <a:rPr lang="ar-SA" altLang="en-US" sz="3600" b="1">
                <a:cs typeface="DecoType Naskh Extensions" pitchFamily="2" charset="-78"/>
              </a:rPr>
              <a:t>فقال صلى الله عليه وسلم : من قرية الرجل الصالح يونس بن متى ؟</a:t>
            </a:r>
            <a:endParaRPr lang="en-US" altLang="en-US" sz="3600" b="1">
              <a:cs typeface="DecoType Naskh Extensions" pitchFamily="2" charset="-78"/>
            </a:endParaRPr>
          </a:p>
          <a:p>
            <a:pPr algn="r" rtl="1"/>
            <a:r>
              <a:rPr lang="ar-SA" altLang="en-US" sz="3600" b="1">
                <a:cs typeface="DecoType Naskh Extensions" pitchFamily="2" charset="-78"/>
              </a:rPr>
              <a:t>فقال عداس : وما أدراك بيونس بن متى ؟</a:t>
            </a:r>
            <a:r>
              <a:rPr lang="en-US" altLang="en-US" sz="3600" b="1">
                <a:cs typeface="DecoType Naskh Extensions" pitchFamily="2" charset="-78"/>
              </a:rPr>
              <a:t> </a:t>
            </a:r>
          </a:p>
          <a:p>
            <a:pPr algn="r" rtl="1"/>
            <a:r>
              <a:rPr lang="ar-SA" altLang="en-US" sz="3600" b="1">
                <a:cs typeface="DecoType Naskh Extensions" pitchFamily="2" charset="-78"/>
              </a:rPr>
              <a:t>قال النبي صلى الله عليه وسلم : ذاك أخي كان نبيا وأنا نبي ، فاكب عداس على رسول الله صلى الله عليه وسلم يقبل رأسه ويديه وقدميه</a:t>
            </a:r>
            <a:r>
              <a:rPr lang="en-US" altLang="en-US" sz="3600" b="1">
                <a:cs typeface="DecoType Naskh Extensions" pitchFamily="2" charset="-78"/>
              </a:rPr>
              <a:t> .</a:t>
            </a:r>
          </a:p>
          <a:p>
            <a:pPr algn="r" rtl="1"/>
            <a:r>
              <a:rPr lang="ar-SA" altLang="en-US" sz="3600" b="1">
                <a:cs typeface="DecoType Naskh Extensions" pitchFamily="2" charset="-78"/>
              </a:rPr>
              <a:t>فقال أحد أبناء ربيعه للآخر : لقد أفسد محمد عليك غلامك</a:t>
            </a:r>
            <a:r>
              <a:rPr lang="en-US" altLang="en-US" sz="3600" b="1">
                <a:cs typeface="DecoType Naskh Extensions" pitchFamily="2" charset="-78"/>
              </a:rPr>
              <a:t> .</a:t>
            </a:r>
          </a:p>
        </p:txBody>
      </p:sp>
    </p:spTree>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0162" name="Rectangle 2"/>
          <p:cNvSpPr>
            <a:spLocks noGrp="1" noChangeArrowheads="1"/>
          </p:cNvSpPr>
          <p:nvPr>
            <p:ph type="subTitle" idx="1"/>
          </p:nvPr>
        </p:nvSpPr>
        <p:spPr>
          <a:xfrm>
            <a:off x="1066800" y="2133600"/>
            <a:ext cx="6705600" cy="4502150"/>
          </a:xfrm>
          <a:noFill/>
        </p:spPr>
        <p:txBody>
          <a:bodyPr/>
          <a:lstStyle/>
          <a:p>
            <a:pPr algn="r" rtl="1"/>
            <a:r>
              <a:rPr lang="ar-SA" altLang="en-US" sz="3600" b="1">
                <a:cs typeface="DecoType Naskh Extensions" pitchFamily="2" charset="-78"/>
              </a:rPr>
              <a:t>فلما رجع إليهما عداس سألاه</a:t>
            </a:r>
            <a:r>
              <a:rPr lang="en-US" altLang="en-US" sz="3600" b="1">
                <a:cs typeface="DecoType Naskh Extensions" pitchFamily="2" charset="-78"/>
              </a:rPr>
              <a:t>.</a:t>
            </a:r>
          </a:p>
          <a:p>
            <a:pPr algn="r" rtl="1"/>
            <a:r>
              <a:rPr lang="ar-SA" altLang="en-US" sz="3600" b="1">
                <a:cs typeface="DecoType Naskh Extensions" pitchFamily="2" charset="-78"/>
              </a:rPr>
              <a:t>فقال : لا يوجد على وجه الأرض خير من هذا ، لقد أخبرني بخبر لا يعلمه إلا بني</a:t>
            </a:r>
            <a:r>
              <a:rPr lang="en-US" altLang="en-US" sz="3600" b="1">
                <a:cs typeface="DecoType Naskh Extensions" pitchFamily="2" charset="-78"/>
              </a:rPr>
              <a:t> .</a:t>
            </a:r>
          </a:p>
          <a:p>
            <a:pPr algn="r" rtl="1"/>
            <a:r>
              <a:rPr lang="ar-SA" altLang="en-US" sz="3600" b="1">
                <a:cs typeface="DecoType Naskh Extensions" pitchFamily="2" charset="-78"/>
              </a:rPr>
              <a:t>فقالا له : لا يصدنك عن دينك ، فإن دنيك خير من دينه</a:t>
            </a:r>
            <a:r>
              <a:rPr lang="en-US" altLang="en-US" sz="3600" b="1">
                <a:cs typeface="DecoType Naskh Extensions" pitchFamily="2" charset="-78"/>
              </a:rPr>
              <a:t> .</a:t>
            </a:r>
          </a:p>
        </p:txBody>
      </p:sp>
    </p:spTree>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ctrTitle"/>
          </p:nvPr>
        </p:nvSpPr>
        <p:spPr>
          <a:xfrm>
            <a:off x="0" y="304800"/>
            <a:ext cx="9144000" cy="1143000"/>
          </a:xfrm>
          <a:noFill/>
        </p:spPr>
        <p:txBody>
          <a:bodyPr/>
          <a:lstStyle/>
          <a:p>
            <a:r>
              <a:rPr lang="ar-SA" altLang="en-US">
                <a:cs typeface="Al-Kharashi 2" pitchFamily="2" charset="-78"/>
              </a:rPr>
              <a:t>عودة النبي صلى الله عليه وسلم إلى مكة</a:t>
            </a:r>
            <a:r>
              <a:rPr lang="en-US" altLang="en-US"/>
              <a:t> </a:t>
            </a:r>
          </a:p>
        </p:txBody>
      </p:sp>
      <p:sp>
        <p:nvSpPr>
          <p:cNvPr id="221187" name="Rectangle 3"/>
          <p:cNvSpPr>
            <a:spLocks noGrp="1" noChangeArrowheads="1"/>
          </p:cNvSpPr>
          <p:nvPr>
            <p:ph type="subTitle" idx="1"/>
          </p:nvPr>
        </p:nvSpPr>
        <p:spPr>
          <a:xfrm>
            <a:off x="457200" y="1371600"/>
            <a:ext cx="8077200" cy="5181600"/>
          </a:xfrm>
          <a:noFill/>
        </p:spPr>
        <p:txBody>
          <a:bodyPr/>
          <a:lstStyle/>
          <a:p>
            <a:pPr algn="r"/>
            <a:r>
              <a:rPr lang="ar-SA" altLang="en-US" sz="3600" b="1">
                <a:cs typeface="DecoType Naskh Extensions" pitchFamily="2" charset="-78"/>
              </a:rPr>
              <a:t>وفي الطريق وهو راجع إلى مكة بعث الله إليه نفرا من الجن استمعوا إلى القرآن ، فآمنوا به ، وقد ذكر الله ذلك في سورتي الأحقاف والجن</a:t>
            </a:r>
            <a:r>
              <a:rPr lang="en-US" altLang="en-US" sz="3600" b="1">
                <a:cs typeface="DecoType Naskh Extensions" pitchFamily="2" charset="-78"/>
              </a:rPr>
              <a:t> :</a:t>
            </a:r>
          </a:p>
          <a:p>
            <a:pPr algn="r"/>
            <a:r>
              <a:rPr lang="ar-SA" altLang="en-US" sz="3600" b="1">
                <a:cs typeface="DecoType Naskh Extensions" pitchFamily="2" charset="-78"/>
              </a:rPr>
              <a:t>قال تعالى :(( وإذ صرفنا إليك نفرا من الجن يستمعون القرآن فلما حضروا قالوا أنصتوا فلما قضي ولوا إلى قومهم منذرين ، قالوا يا قومنا إنا سمعنا كتابا أنزل من بعد موسى مصدقا لما بين يديه يهدي إلى الحق وإلى طريق مستقيم ، يا قومنا أجيبوا داعي الله وأمنوا به يغفر لكم من ذنوبكم ويجركم من عذاب أليم</a:t>
            </a:r>
            <a:r>
              <a:rPr lang="en-US" altLang="en-US" sz="3600" b="1"/>
              <a:t> ))</a:t>
            </a:r>
          </a:p>
        </p:txBody>
      </p:sp>
    </p:spTree>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2210" name="Rectangle 2"/>
          <p:cNvSpPr>
            <a:spLocks noGrp="1" noChangeArrowheads="1"/>
          </p:cNvSpPr>
          <p:nvPr>
            <p:ph type="subTitle" idx="1"/>
          </p:nvPr>
        </p:nvSpPr>
        <p:spPr>
          <a:xfrm>
            <a:off x="381000" y="990600"/>
            <a:ext cx="7924800" cy="5340350"/>
          </a:xfrm>
          <a:noFill/>
        </p:spPr>
        <p:txBody>
          <a:bodyPr/>
          <a:lstStyle/>
          <a:p>
            <a:pPr algn="r" rtl="1"/>
            <a:r>
              <a:rPr lang="ar-SA" altLang="en-US" sz="3600" b="1">
                <a:cs typeface="DecoType Naskh Extensions" pitchFamily="2" charset="-78"/>
              </a:rPr>
              <a:t>وقال تعالى </a:t>
            </a:r>
            <a:r>
              <a:rPr lang="ar-SA" altLang="en-US" sz="3600" b="1">
                <a:cs typeface="DecoType Naskh Extensions" pitchFamily="2" charset="-78"/>
                <a:sym typeface="Wingdings" pitchFamily="2" charset="2"/>
              </a:rPr>
              <a:t>:(( قل أوحي إلي أنه استمع نفر من الجن فقالوا إنا سمعنا قرآنا عجبا ، يهدي إلى الرشد فآمنا به ولن نشرك بربنا أحدا</a:t>
            </a:r>
            <a:r>
              <a:rPr lang="en-US" altLang="en-US" sz="3600" b="1">
                <a:cs typeface="DecoType Naskh Extensions" pitchFamily="2" charset="-78"/>
                <a:sym typeface="Wingdings" pitchFamily="2" charset="2"/>
              </a:rPr>
              <a:t> )).</a:t>
            </a:r>
          </a:p>
          <a:p>
            <a:pPr algn="r" rtl="1"/>
            <a:r>
              <a:rPr lang="ar-SA" altLang="en-US" sz="3600" b="1">
                <a:cs typeface="DecoType Naskh Extensions" pitchFamily="2" charset="-78"/>
              </a:rPr>
              <a:t>وقد أرسل النبي صلى الله عليه وسلم إلى المطعم بن عدي ليجيره في دخوله إلى مكة فأجابوه إلى ذلك ، فدخل إلى مكة في جواره</a:t>
            </a:r>
            <a:r>
              <a:rPr lang="en-US" altLang="en-US" sz="3600" b="1">
                <a:cs typeface="DecoType Naskh Extensions" pitchFamily="2" charset="-78"/>
              </a:rPr>
              <a:t> .</a:t>
            </a:r>
          </a:p>
          <a:p>
            <a:pPr algn="r" rtl="1"/>
            <a:r>
              <a:rPr lang="ar-SA" altLang="en-US" sz="3600" b="1">
                <a:cs typeface="DecoType Naskh Extensions" pitchFamily="2" charset="-78"/>
              </a:rPr>
              <a:t>فطاف بالكعبة ودخل منزله في حراسة المطعم وأولاده ، واستمر يدعو الى الإسلام بثبات وعزيمة</a:t>
            </a:r>
            <a:endParaRPr lang="en-US" altLang="en-US" sz="3600" b="1"/>
          </a:p>
        </p:txBody>
      </p:sp>
    </p:spTree>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subTitle" idx="1"/>
          </p:nvPr>
        </p:nvSpPr>
        <p:spPr>
          <a:xfrm>
            <a:off x="762000" y="1447800"/>
            <a:ext cx="7696200" cy="4038600"/>
          </a:xfrm>
          <a:noFill/>
        </p:spPr>
        <p:txBody>
          <a:bodyPr/>
          <a:lstStyle/>
          <a:p>
            <a:pPr algn="r" rtl="1"/>
            <a:endParaRPr lang="en-US" altLang="en-US"/>
          </a:p>
          <a:p>
            <a:pPr algn="r" rtl="1"/>
            <a:r>
              <a:rPr lang="ar-SA" altLang="en-US" sz="4000" b="1">
                <a:cs typeface="DecoType Naskh Extensions" pitchFamily="2" charset="-78"/>
              </a:rPr>
              <a:t>وقد قال النبي صلى الله عليه وسم يوم بدر عندما رأى الأسرى ( لو كان المطعم ابن عدي حيا ثم كلمني في هؤلاء النتنى لتركهم له</a:t>
            </a:r>
            <a:r>
              <a:rPr lang="en-US" altLang="en-US" sz="4000" b="1">
                <a:cs typeface="DecoType Naskh Extensions" pitchFamily="2" charset="-78"/>
              </a:rPr>
              <a:t> ).</a:t>
            </a:r>
          </a:p>
          <a:p>
            <a:pPr algn="r" rtl="1"/>
            <a:endParaRPr lang="en-US" altLang="en-US" sz="3600" b="1"/>
          </a:p>
          <a:p>
            <a:pPr algn="r" rtl="1"/>
            <a:endParaRPr lang="en-US" altLang="en-US"/>
          </a:p>
        </p:txBody>
      </p:sp>
      <p:sp>
        <p:nvSpPr>
          <p:cNvPr id="223236"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4259" name="WordArt 3"/>
          <p:cNvSpPr>
            <a:spLocks noChangeArrowheads="1" noChangeShapeType="1" noTextEdit="1"/>
          </p:cNvSpPr>
          <p:nvPr/>
        </p:nvSpPr>
        <p:spPr bwMode="auto">
          <a:xfrm>
            <a:off x="1524000" y="2514600"/>
            <a:ext cx="6096000" cy="18907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الإسراء والمعراج</a:t>
            </a:r>
          </a:p>
        </p:txBody>
      </p:sp>
    </p:spTree>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5282" name="Text Box 2"/>
          <p:cNvSpPr txBox="1">
            <a:spLocks noChangeArrowheads="1"/>
          </p:cNvSpPr>
          <p:nvPr/>
        </p:nvSpPr>
        <p:spPr bwMode="auto">
          <a:xfrm>
            <a:off x="457200" y="990600"/>
            <a:ext cx="8305800" cy="4664075"/>
          </a:xfrm>
          <a:prstGeom prst="rect">
            <a:avLst/>
          </a:prstGeom>
          <a:noFill/>
          <a:ln w="9525">
            <a:noFill/>
            <a:miter lim="800000"/>
            <a:headEnd/>
            <a:tailEnd/>
          </a:ln>
          <a:effectLst/>
        </p:spPr>
        <p:txBody>
          <a:bodyPr>
            <a:spAutoFit/>
          </a:bodyPr>
          <a:lstStyle/>
          <a:p>
            <a:pPr algn="r" rtl="1">
              <a:lnSpc>
                <a:spcPct val="150000"/>
              </a:lnSpc>
            </a:pPr>
            <a:r>
              <a:rPr lang="ar-SA" altLang="en-US" sz="4000" b="1">
                <a:cs typeface="DecoType Naskh Extensions" pitchFamily="2" charset="-78"/>
              </a:rPr>
              <a:t>القدس فتحها رسول الله </a:t>
            </a:r>
            <a:r>
              <a:rPr lang="ar-SA" altLang="en-US" sz="1800" b="1">
                <a:latin typeface="AGA Arabesque" pitchFamily="2" charset="2"/>
                <a:cs typeface="DecoType Naskh Extensions" pitchFamily="2" charset="-78"/>
              </a:rPr>
              <a:t>صلى الله عليه وسلم</a:t>
            </a:r>
            <a:r>
              <a:rPr lang="ar-SA" altLang="en-US" sz="4000" b="1">
                <a:cs typeface="DecoType Naskh Extensions" pitchFamily="2" charset="-78"/>
              </a:rPr>
              <a:t> فتحاً  روحياً إيمانياً  </a:t>
            </a:r>
            <a:r>
              <a:rPr lang="ar-SA" altLang="en-US" sz="4000" b="1">
                <a:solidFill>
                  <a:srgbClr val="9900CC"/>
                </a:solidFill>
                <a:cs typeface="DecoType Naskh Extensions" pitchFamily="2" charset="-78"/>
              </a:rPr>
              <a:t>( يوم الاسراء والمعراج)</a:t>
            </a:r>
            <a:r>
              <a:rPr lang="ar-SA" altLang="en-US" sz="4000" b="1">
                <a:cs typeface="DecoType Naskh Extensions" pitchFamily="2" charset="-78"/>
              </a:rPr>
              <a:t>، ثم دخلها المسلمون بقيادة عمر بن الخطاب </a:t>
            </a:r>
            <a:r>
              <a:rPr lang="ar-SA" altLang="en-US" sz="1800" b="1">
                <a:latin typeface="AGA Arabesque" pitchFamily="2" charset="2"/>
                <a:cs typeface="DecoType Naskh Extensions" pitchFamily="2" charset="-78"/>
              </a:rPr>
              <a:t>رضي الله عنه</a:t>
            </a:r>
            <a:r>
              <a:rPr lang="ar-SA" altLang="en-US" sz="4000" b="1">
                <a:cs typeface="DecoType Naskh Extensions" pitchFamily="2" charset="-78"/>
              </a:rPr>
              <a:t>  سلماً، ثم حررها المسلمون عسكرياً بقيادة صلاح الدين الأيوبي ، وطهرها من رجس الصليبيين الأوائل</a:t>
            </a:r>
            <a:r>
              <a:rPr lang="ar-SA" altLang="en-US" sz="4000" b="1"/>
              <a:t>.            </a:t>
            </a:r>
            <a:endParaRPr lang="en-US" altLang="en-US" sz="4000" b="1"/>
          </a:p>
        </p:txBody>
      </p:sp>
      <p:sp>
        <p:nvSpPr>
          <p:cNvPr id="225283" name="Rectangle 3"/>
          <p:cNvSpPr>
            <a:spLocks noChangeArrowheads="1"/>
          </p:cNvSpPr>
          <p:nvPr/>
        </p:nvSpPr>
        <p:spPr bwMode="auto">
          <a:xfrm>
            <a:off x="-779463" y="2973388"/>
            <a:ext cx="285750" cy="579437"/>
          </a:xfrm>
          <a:prstGeom prst="rect">
            <a:avLst/>
          </a:prstGeom>
          <a:noFill/>
          <a:ln w="9525">
            <a:noFill/>
            <a:miter lim="800000"/>
            <a:headEnd/>
            <a:tailEnd/>
          </a:ln>
          <a:effectLst/>
        </p:spPr>
        <p:txBody>
          <a:bodyPr wrap="none">
            <a:spAutoFit/>
          </a:bodyPr>
          <a:lstStyle/>
          <a:p>
            <a:r>
              <a:rPr lang="ar-SA" altLang="en-US" sz="3200"/>
              <a:t> </a:t>
            </a:r>
            <a:endParaRPr lang="en-US" altLang="en-US" sz="3200"/>
          </a:p>
        </p:txBody>
      </p:sp>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457200" y="838200"/>
            <a:ext cx="8382000" cy="1190625"/>
          </a:xfrm>
          <a:prstGeom prst="rect">
            <a:avLst/>
          </a:prstGeom>
          <a:noFill/>
          <a:ln w="9525">
            <a:noFill/>
            <a:miter lim="800000"/>
            <a:headEnd/>
            <a:tailEnd/>
          </a:ln>
          <a:effectLst/>
        </p:spPr>
        <p:txBody>
          <a:bodyPr>
            <a:spAutoFit/>
          </a:bodyPr>
          <a:lstStyle/>
          <a:p>
            <a:pPr algn="r" rtl="1"/>
            <a:r>
              <a:rPr lang="ar-SA" altLang="en-US" sz="3600" b="1">
                <a:solidFill>
                  <a:schemeClr val="accent2"/>
                </a:solidFill>
                <a:cs typeface="DecoType Naskh Extensions" pitchFamily="2" charset="-78"/>
              </a:rPr>
              <a:t>أسري بالنبي </a:t>
            </a:r>
            <a:r>
              <a:rPr lang="ar-SA" altLang="en-US" sz="3600" b="1">
                <a:solidFill>
                  <a:schemeClr val="accent2"/>
                </a:solidFill>
                <a:latin typeface="AGA Arabesque" pitchFamily="2" charset="2"/>
                <a:cs typeface="DecoType Naskh Extensions" pitchFamily="2" charset="-78"/>
              </a:rPr>
              <a:t>صلى الله عليه وسلم</a:t>
            </a:r>
            <a:r>
              <a:rPr lang="ar-SA" altLang="en-US" sz="3600" b="1">
                <a:solidFill>
                  <a:schemeClr val="accent2"/>
                </a:solidFill>
                <a:cs typeface="DecoType Naskh Extensions" pitchFamily="2" charset="-78"/>
              </a:rPr>
              <a:t>  وعُرج به بعد رحلة الطائف تثبياً له وإكراماً لمقامه الكريم.</a:t>
            </a:r>
            <a:endParaRPr lang="en-US" altLang="en-US" sz="3600" b="1">
              <a:solidFill>
                <a:schemeClr val="accent2"/>
              </a:solidFill>
              <a:cs typeface="DecoType Naskh Extensions" pitchFamily="2" charset="-78"/>
            </a:endParaRPr>
          </a:p>
        </p:txBody>
      </p:sp>
      <p:sp>
        <p:nvSpPr>
          <p:cNvPr id="226307" name="Text Box 3"/>
          <p:cNvSpPr txBox="1">
            <a:spLocks noChangeArrowheads="1"/>
          </p:cNvSpPr>
          <p:nvPr/>
        </p:nvSpPr>
        <p:spPr bwMode="auto">
          <a:xfrm>
            <a:off x="228600" y="2390775"/>
            <a:ext cx="8597900" cy="3387725"/>
          </a:xfrm>
          <a:prstGeom prst="rect">
            <a:avLst/>
          </a:prstGeom>
          <a:noFill/>
          <a:ln w="9525">
            <a:noFill/>
            <a:miter lim="800000"/>
            <a:headEnd/>
            <a:tailEnd/>
          </a:ln>
          <a:effectLst/>
        </p:spPr>
        <p:txBody>
          <a:bodyPr>
            <a:spAutoFit/>
          </a:bodyPr>
          <a:lstStyle/>
          <a:p>
            <a:pPr algn="r" rtl="1">
              <a:lnSpc>
                <a:spcPct val="150000"/>
              </a:lnSpc>
            </a:pPr>
            <a:r>
              <a:rPr lang="ar-SA" altLang="en-US" sz="3600" b="1">
                <a:cs typeface="DecoType Naskh Extensions" pitchFamily="2" charset="-78"/>
              </a:rPr>
              <a:t>فقد كان ذلك في ليلة </a:t>
            </a:r>
            <a:r>
              <a:rPr lang="ar-SA" altLang="en-US" sz="3600" b="1">
                <a:solidFill>
                  <a:srgbClr val="A50021"/>
                </a:solidFill>
                <a:cs typeface="DecoType Naskh Extensions" pitchFamily="2" charset="-78"/>
              </a:rPr>
              <a:t>27 من رجب</a:t>
            </a:r>
            <a:r>
              <a:rPr lang="ar-SA" altLang="en-US" sz="3600" b="1">
                <a:cs typeface="DecoType Naskh Extensions" pitchFamily="2" charset="-78"/>
              </a:rPr>
              <a:t> وهي الليلة التي أسري فيها الرسول الكريم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المكرمة إلى </a:t>
            </a:r>
            <a:r>
              <a:rPr lang="ar-SA" altLang="en-US" sz="3600" b="1">
                <a:solidFill>
                  <a:srgbClr val="A50021"/>
                </a:solidFill>
                <a:cs typeface="DecoType Naskh Extensions" pitchFamily="2" charset="-78"/>
              </a:rPr>
              <a:t>المسجد الأقصى</a:t>
            </a:r>
            <a:r>
              <a:rPr lang="ar-SA" altLang="en-US" sz="3600" b="1">
                <a:cs typeface="DecoType Naskh Extensions" pitchFamily="2" charset="-78"/>
              </a:rPr>
              <a:t> بالقدس الشريف حيث التقى بالأنبياء والمرسلين وصلى بهم هناك ثم عرج به إلى السماوات العُلى. </a:t>
            </a:r>
            <a:endParaRPr lang="en-US" altLang="en-US" sz="3600" b="1">
              <a:cs typeface="DecoType Naskh Extensions" pitchFamily="2" charset="-78"/>
            </a:endParaRPr>
          </a:p>
        </p:txBody>
      </p:sp>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7330" name="Text Box 2"/>
          <p:cNvSpPr txBox="1">
            <a:spLocks noChangeArrowheads="1"/>
          </p:cNvSpPr>
          <p:nvPr/>
        </p:nvSpPr>
        <p:spPr bwMode="auto">
          <a:xfrm>
            <a:off x="533400" y="2057400"/>
            <a:ext cx="8212138" cy="1066800"/>
          </a:xfrm>
          <a:prstGeom prst="rect">
            <a:avLst/>
          </a:prstGeom>
          <a:noFill/>
          <a:ln w="9525">
            <a:noFill/>
            <a:miter lim="800000"/>
            <a:headEnd/>
            <a:tailEnd/>
          </a:ln>
          <a:effectLst/>
        </p:spPr>
        <p:txBody>
          <a:bodyPr>
            <a:spAutoFit/>
          </a:bodyPr>
          <a:lstStyle/>
          <a:p>
            <a:pPr algn="r" rtl="1"/>
            <a:r>
              <a:rPr lang="ar-SA" altLang="en-US" sz="3200" b="1">
                <a:cs typeface="DecoType Naskh Extensions" pitchFamily="2" charset="-78"/>
              </a:rPr>
              <a:t>من مكة المكرمة الى القدس الشريف ... والى السموات العلى يقول الحق سبحانه وتعالى في سورة الاسراء:</a:t>
            </a:r>
            <a:endParaRPr lang="en-US" altLang="en-US" sz="3200" b="1">
              <a:cs typeface="DecoType Naskh Extensions" pitchFamily="2" charset="-78"/>
            </a:endParaRPr>
          </a:p>
        </p:txBody>
      </p:sp>
      <p:sp>
        <p:nvSpPr>
          <p:cNvPr id="227331" name="Text Box 3"/>
          <p:cNvSpPr txBox="1">
            <a:spLocks noChangeArrowheads="1"/>
          </p:cNvSpPr>
          <p:nvPr/>
        </p:nvSpPr>
        <p:spPr bwMode="auto">
          <a:xfrm>
            <a:off x="228600" y="3505200"/>
            <a:ext cx="8634413" cy="2530475"/>
          </a:xfrm>
          <a:prstGeom prst="rect">
            <a:avLst/>
          </a:prstGeom>
          <a:noFill/>
          <a:ln w="9525">
            <a:noFill/>
            <a:miter lim="800000"/>
            <a:headEnd/>
            <a:tailEnd/>
          </a:ln>
          <a:effectLst/>
        </p:spPr>
        <p:txBody>
          <a:bodyPr>
            <a:spAutoFit/>
          </a:bodyPr>
          <a:lstStyle/>
          <a:p>
            <a:pPr algn="r" rtl="1"/>
            <a:r>
              <a:rPr lang="ar-SA" altLang="en-US" sz="4000" b="1">
                <a:solidFill>
                  <a:srgbClr val="A50021"/>
                </a:solidFill>
                <a:cs typeface="DecoType Naskh Extensions" pitchFamily="2" charset="-78"/>
              </a:rPr>
              <a:t>” سـبـحـان الـذي اسـرى بـعـبـده لـيـلاً  مـن الـمـسـجـد الـحـرام الـى الـمـسـجـد الاقـصـى الـذي بـاركـنـا حـولـه لـنـريـه مـن آيـاتـنـا انـه هـو الـسـمـيـع الـبـصـيـر".</a:t>
            </a:r>
          </a:p>
          <a:p>
            <a:pPr algn="r" rtl="1"/>
            <a:endParaRPr lang="en-US" altLang="en-US" sz="4000" b="1">
              <a:solidFill>
                <a:srgbClr val="A50021"/>
              </a:solidFill>
              <a:cs typeface="DecoType Naskh Extensions" pitchFamily="2" charset="-78"/>
            </a:endParaRPr>
          </a:p>
        </p:txBody>
      </p:sp>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8354" name="Text Box 2"/>
          <p:cNvSpPr txBox="1">
            <a:spLocks noChangeArrowheads="1"/>
          </p:cNvSpPr>
          <p:nvPr/>
        </p:nvSpPr>
        <p:spPr bwMode="auto">
          <a:xfrm>
            <a:off x="0" y="3048000"/>
            <a:ext cx="8686800" cy="2068513"/>
          </a:xfrm>
          <a:prstGeom prst="rect">
            <a:avLst/>
          </a:prstGeom>
          <a:noFill/>
          <a:ln w="9525">
            <a:noFill/>
            <a:miter lim="800000"/>
            <a:headEnd/>
            <a:tailEnd/>
          </a:ln>
          <a:effectLst/>
        </p:spPr>
        <p:txBody>
          <a:bodyPr>
            <a:spAutoFit/>
          </a:bodyPr>
          <a:lstStyle/>
          <a:p>
            <a:pPr algn="r" rtl="1">
              <a:lnSpc>
                <a:spcPct val="120000"/>
              </a:lnSpc>
            </a:pPr>
            <a:r>
              <a:rPr lang="ar-SA" altLang="en-US" sz="3600" b="1">
                <a:solidFill>
                  <a:srgbClr val="0000FF"/>
                </a:solidFill>
                <a:cs typeface="DecoType Naskh Extensions" pitchFamily="2" charset="-78"/>
              </a:rPr>
              <a:t>”</a:t>
            </a:r>
            <a:r>
              <a:rPr lang="ar-SA" altLang="en-US" sz="3600" b="1">
                <a:solidFill>
                  <a:srgbClr val="336699"/>
                </a:solidFill>
                <a:cs typeface="DecoType Naskh Extensions" pitchFamily="2" charset="-78"/>
              </a:rPr>
              <a:t> </a:t>
            </a:r>
            <a:r>
              <a:rPr lang="ar-SA" altLang="en-US" sz="3600" b="1">
                <a:solidFill>
                  <a:srgbClr val="0000FF"/>
                </a:solidFill>
                <a:cs typeface="DecoType Naskh Extensions" pitchFamily="2" charset="-78"/>
              </a:rPr>
              <a:t>ولـقد رآه نـزلة أخـرى، عـند سـدرة المـنـتـهى، عـنـدهـا جــنة المـأوى إذ يـغـشى السـدرة مـا يـغـشى، مـا زاغ الـبـصـر ومـا طـغـى، لـقـد رأى مـن آيــات ربـه الـكـبـرى“.</a:t>
            </a:r>
            <a:endParaRPr lang="en-US" altLang="en-US" sz="3600" b="1">
              <a:solidFill>
                <a:srgbClr val="336699"/>
              </a:solidFill>
              <a:cs typeface="DecoType Naskh Extensions" pitchFamily="2" charset="-78"/>
            </a:endParaRPr>
          </a:p>
        </p:txBody>
      </p:sp>
      <p:sp>
        <p:nvSpPr>
          <p:cNvPr id="228355" name="Text Box 3"/>
          <p:cNvSpPr txBox="1">
            <a:spLocks noChangeArrowheads="1"/>
          </p:cNvSpPr>
          <p:nvPr/>
        </p:nvSpPr>
        <p:spPr bwMode="auto">
          <a:xfrm>
            <a:off x="7083425" y="1844675"/>
            <a:ext cx="1698625" cy="519113"/>
          </a:xfrm>
          <a:prstGeom prst="rect">
            <a:avLst/>
          </a:prstGeom>
          <a:noFill/>
          <a:ln w="9525">
            <a:noFill/>
            <a:miter lim="800000"/>
            <a:headEnd/>
            <a:tailEnd/>
          </a:ln>
          <a:effectLst/>
        </p:spPr>
        <p:txBody>
          <a:bodyPr wrap="none">
            <a:spAutoFit/>
          </a:bodyPr>
          <a:lstStyle/>
          <a:p>
            <a:pPr algn="r" rtl="1"/>
            <a:r>
              <a:rPr lang="ar-SA" altLang="en-US" sz="2800" b="1">
                <a:solidFill>
                  <a:srgbClr val="9900CC"/>
                </a:solidFill>
                <a:cs typeface="DecoType Naskh Extensions" pitchFamily="2" charset="-78"/>
              </a:rPr>
              <a:t>وقال تعالى:</a:t>
            </a:r>
            <a:endParaRPr lang="en-US" altLang="en-US" sz="2800" b="1">
              <a:solidFill>
                <a:srgbClr val="9900CC"/>
              </a:solidFill>
              <a:cs typeface="DecoType Naskh Extensions" pitchFamily="2" charset="-78"/>
            </a:endParaRPr>
          </a:p>
        </p:txBody>
      </p:sp>
    </p:spTree>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9378" name="Text Box 2"/>
          <p:cNvSpPr txBox="1">
            <a:spLocks noChangeArrowheads="1"/>
          </p:cNvSpPr>
          <p:nvPr/>
        </p:nvSpPr>
        <p:spPr bwMode="auto">
          <a:xfrm>
            <a:off x="762000" y="1143000"/>
            <a:ext cx="7788275" cy="4483100"/>
          </a:xfrm>
          <a:prstGeom prst="rect">
            <a:avLst/>
          </a:prstGeom>
          <a:noFill/>
          <a:ln w="9525">
            <a:noFill/>
            <a:miter lim="800000"/>
            <a:headEnd/>
            <a:tailEnd/>
          </a:ln>
          <a:effectLst/>
        </p:spPr>
        <p:txBody>
          <a:bodyPr>
            <a:spAutoFit/>
          </a:bodyPr>
          <a:lstStyle/>
          <a:p>
            <a:pPr algn="just" rtl="1">
              <a:lnSpc>
                <a:spcPct val="120000"/>
              </a:lnSpc>
            </a:pPr>
            <a:r>
              <a:rPr lang="ar-SA" altLang="en-US" sz="4000" b="1">
                <a:solidFill>
                  <a:srgbClr val="006600"/>
                </a:solidFill>
                <a:cs typeface="DecoType Naskh Extensions" pitchFamily="2" charset="-78"/>
              </a:rPr>
              <a:t>كانت الليلة المباركة نقلة كبيرة وتكريماً عظيماً لصاحب الرسالة العظمى، وتأييداً له من رب العالمين، ونصراً له على أعدائه الذي كادوا له وآذوه في الأرض فرحبت به السماء، حيث التقى </a:t>
            </a:r>
            <a:r>
              <a:rPr lang="ar-SA" altLang="en-US" sz="1800" b="1">
                <a:solidFill>
                  <a:srgbClr val="006600"/>
                </a:solidFill>
                <a:latin typeface="AGA Arabesque" pitchFamily="2" charset="2"/>
                <a:cs typeface="DecoType Naskh Extensions" pitchFamily="2" charset="-78"/>
              </a:rPr>
              <a:t>عليه السلام</a:t>
            </a:r>
            <a:r>
              <a:rPr lang="ar-SA" altLang="en-US" sz="4000" b="1">
                <a:solidFill>
                  <a:srgbClr val="006600"/>
                </a:solidFill>
                <a:latin typeface="AGA Arabesque" pitchFamily="2" charset="2"/>
                <a:cs typeface="DecoType Naskh Extensions" pitchFamily="2" charset="-78"/>
              </a:rPr>
              <a:t> بالأنبياء والمرسلين في هذه الليلة المباركة</a:t>
            </a:r>
            <a:endParaRPr lang="en-US" altLang="en-US" sz="4000" b="1">
              <a:solidFill>
                <a:srgbClr val="006600"/>
              </a:solidFill>
            </a:endParaRPr>
          </a:p>
        </p:txBody>
      </p:sp>
    </p:spTree>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0402" name="WordArt 2"/>
          <p:cNvSpPr>
            <a:spLocks noChangeArrowheads="1" noChangeShapeType="1" noTextEdit="1"/>
          </p:cNvSpPr>
          <p:nvPr/>
        </p:nvSpPr>
        <p:spPr bwMode="auto">
          <a:xfrm>
            <a:off x="2667000" y="685800"/>
            <a:ext cx="4229100" cy="965200"/>
          </a:xfrm>
          <a:prstGeom prst="rect">
            <a:avLst/>
          </a:prstGeom>
        </p:spPr>
        <p:txBody>
          <a:bodyPr wrap="none" fromWordArt="1">
            <a:prstTxWarp prst="textPlain">
              <a:avLst>
                <a:gd name="adj" fmla="val 50000"/>
              </a:avLst>
            </a:prstTxWarp>
          </a:bodyPr>
          <a:lstStyle/>
          <a:p>
            <a:pPr algn="ctr" rtl="1"/>
            <a:r>
              <a:rPr lang="ar-EG" sz="2800" kern="10">
                <a:ln w="9525">
                  <a:noFill/>
                  <a:round/>
                  <a:headEnd/>
                  <a:tailEnd/>
                </a:ln>
                <a:solidFill>
                  <a:srgbClr val="336699"/>
                </a:solidFill>
                <a:effectLst>
                  <a:outerShdw dist="45791" dir="2021404" algn="ctr" rotWithShape="0">
                    <a:srgbClr val="C0C0C0"/>
                  </a:outerShdw>
                </a:effectLst>
                <a:latin typeface="Al-Kharashi 38"/>
              </a:rPr>
              <a:t>ما المقصود بالاسراء والمعراج؟</a:t>
            </a:r>
          </a:p>
        </p:txBody>
      </p:sp>
      <p:sp>
        <p:nvSpPr>
          <p:cNvPr id="230403" name="WordArt 3" descr="كيس ورق"/>
          <p:cNvSpPr>
            <a:spLocks noChangeArrowheads="1" noChangeShapeType="1" noTextEdit="1"/>
          </p:cNvSpPr>
          <p:nvPr/>
        </p:nvSpPr>
        <p:spPr bwMode="auto">
          <a:xfrm>
            <a:off x="6781800" y="24384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الإسراء:</a:t>
            </a:r>
          </a:p>
        </p:txBody>
      </p:sp>
      <p:sp>
        <p:nvSpPr>
          <p:cNvPr id="230404" name="WordArt 4" descr="كيس ورق"/>
          <p:cNvSpPr>
            <a:spLocks noChangeArrowheads="1" noChangeShapeType="1" noTextEdit="1"/>
          </p:cNvSpPr>
          <p:nvPr/>
        </p:nvSpPr>
        <p:spPr bwMode="auto">
          <a:xfrm>
            <a:off x="6934200" y="4419600"/>
            <a:ext cx="1457325" cy="609600"/>
          </a:xfrm>
          <a:prstGeom prst="rect">
            <a:avLst/>
          </a:prstGeom>
        </p:spPr>
        <p:txBody>
          <a:bodyPr wrap="none" fromWordArt="1">
            <a:prstTxWarp prst="textPlain">
              <a:avLst>
                <a:gd name="adj" fmla="val 50000"/>
              </a:avLst>
            </a:prstTxWarp>
          </a:bodyPr>
          <a:lstStyle/>
          <a:p>
            <a:pPr algn="ctr" rtl="1"/>
            <a:r>
              <a:rPr lang="ar-EG" sz="2800" b="1" kern="10">
                <a:ln w="9525">
                  <a:solidFill>
                    <a:srgbClr val="008000"/>
                  </a:solidFill>
                  <a:round/>
                  <a:headEnd/>
                  <a:tailEnd/>
                </a:ln>
                <a:blipFill dpi="0" rotWithShape="0">
                  <a:blip r:embed="rId3"/>
                  <a:srcRect/>
                  <a:tile tx="0" ty="0" sx="100000" sy="100000" flip="none" algn="tl"/>
                </a:blipFill>
                <a:effectLst>
                  <a:outerShdw dist="563972" dir="14049741" sx="125000" sy="125000" algn="tl" rotWithShape="0">
                    <a:srgbClr val="C7DFD3"/>
                  </a:outerShdw>
                </a:effectLst>
                <a:cs typeface="DecoType Naskh Extensions"/>
              </a:rPr>
              <a:t>العروج:</a:t>
            </a:r>
          </a:p>
        </p:txBody>
      </p:sp>
      <p:sp>
        <p:nvSpPr>
          <p:cNvPr id="230407" name="Text Box 7"/>
          <p:cNvSpPr txBox="1">
            <a:spLocks noChangeArrowheads="1"/>
          </p:cNvSpPr>
          <p:nvPr/>
        </p:nvSpPr>
        <p:spPr bwMode="auto">
          <a:xfrm>
            <a:off x="441325" y="2466975"/>
            <a:ext cx="61880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تلك الرحلة العجيبة التي بدأت من </a:t>
            </a:r>
            <a:r>
              <a:rPr lang="ar-SA" altLang="en-US" sz="3600" b="1">
                <a:solidFill>
                  <a:srgbClr val="A50021"/>
                </a:solidFill>
                <a:cs typeface="DecoType Naskh Extensions" pitchFamily="2" charset="-78"/>
              </a:rPr>
              <a:t>المسجد الحرام</a:t>
            </a:r>
            <a:r>
              <a:rPr lang="ar-SA" altLang="en-US" sz="3600" b="1">
                <a:cs typeface="DecoType Naskh Extensions" pitchFamily="2" charset="-78"/>
              </a:rPr>
              <a:t> بمكة الى </a:t>
            </a:r>
            <a:r>
              <a:rPr lang="ar-SA" altLang="en-US" sz="3600" b="1">
                <a:solidFill>
                  <a:srgbClr val="A50021"/>
                </a:solidFill>
                <a:cs typeface="DecoType Naskh Extensions" pitchFamily="2" charset="-78"/>
              </a:rPr>
              <a:t>المسجد الاقصى</a:t>
            </a:r>
            <a:r>
              <a:rPr lang="ar-SA" altLang="en-US" sz="3600" b="1">
                <a:cs typeface="DecoType Naskh Extensions" pitchFamily="2" charset="-78"/>
              </a:rPr>
              <a:t> المبارك.</a:t>
            </a:r>
            <a:endParaRPr lang="en-US" altLang="en-US" sz="3600" b="1">
              <a:cs typeface="DecoType Naskh Extensions" pitchFamily="2" charset="-78"/>
            </a:endParaRPr>
          </a:p>
        </p:txBody>
      </p:sp>
      <p:sp>
        <p:nvSpPr>
          <p:cNvPr id="230408" name="Text Box 8"/>
          <p:cNvSpPr txBox="1">
            <a:spLocks noChangeArrowheads="1"/>
          </p:cNvSpPr>
          <p:nvPr/>
        </p:nvSpPr>
        <p:spPr bwMode="auto">
          <a:xfrm>
            <a:off x="517525" y="4343400"/>
            <a:ext cx="6035675" cy="1190625"/>
          </a:xfrm>
          <a:prstGeom prst="rect">
            <a:avLst/>
          </a:prstGeom>
          <a:noFill/>
          <a:ln w="9525">
            <a:noFill/>
            <a:miter lim="800000"/>
            <a:headEnd/>
            <a:tailEnd/>
          </a:ln>
          <a:effectLst/>
        </p:spPr>
        <p:txBody>
          <a:bodyPr>
            <a:spAutoFit/>
          </a:bodyPr>
          <a:lstStyle/>
          <a:p>
            <a:pPr algn="r" rtl="1"/>
            <a:r>
              <a:rPr lang="ar-SA" altLang="en-US" sz="3600" b="1">
                <a:cs typeface="DecoType Naskh Extensions" pitchFamily="2" charset="-78"/>
              </a:rPr>
              <a:t>ما تبع هذه الرحلة من ارتفاع في طباق السموات العلى، وحتى سدرة المنتهى.</a:t>
            </a:r>
            <a:endParaRPr lang="en-US" altLang="en-US" sz="3600" b="1">
              <a:cs typeface="DecoType Naskh Extensions" pitchFamily="2" charset="-78"/>
            </a:endParaRPr>
          </a:p>
        </p:txBody>
      </p:sp>
    </p:spTree>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2450" name="Text Box 2"/>
          <p:cNvSpPr txBox="1">
            <a:spLocks noChangeArrowheads="1"/>
          </p:cNvSpPr>
          <p:nvPr/>
        </p:nvSpPr>
        <p:spPr bwMode="auto">
          <a:xfrm>
            <a:off x="533400" y="1184275"/>
            <a:ext cx="8016875" cy="5451475"/>
          </a:xfrm>
          <a:prstGeom prst="rect">
            <a:avLst/>
          </a:prstGeom>
          <a:noFill/>
          <a:ln w="9525">
            <a:noFill/>
            <a:miter lim="800000"/>
            <a:headEnd/>
            <a:tailEnd/>
          </a:ln>
          <a:effectLst/>
        </p:spPr>
        <p:txBody>
          <a:bodyPr>
            <a:spAutoFit/>
          </a:bodyPr>
          <a:lstStyle/>
          <a:p>
            <a:pPr algn="r" rtl="1"/>
            <a:r>
              <a:rPr lang="ar-SA" altLang="en-US" sz="4400" b="1">
                <a:solidFill>
                  <a:srgbClr val="006600"/>
                </a:solidFill>
                <a:cs typeface="DecoType Naskh Extensions" pitchFamily="2" charset="-78"/>
              </a:rPr>
              <a:t>عن أنس بن مالك: أن رسول الله </a:t>
            </a:r>
            <a:r>
              <a:rPr lang="ar-SA" altLang="en-US" sz="4400" b="1">
                <a:solidFill>
                  <a:srgbClr val="006600"/>
                </a:solidFill>
                <a:latin typeface="AGA Arabesque" pitchFamily="2" charset="2"/>
                <a:cs typeface="DecoType Naskh Extensions" pitchFamily="2" charset="-78"/>
              </a:rPr>
              <a:t>صلى الله عليه وسلم</a:t>
            </a:r>
            <a:r>
              <a:rPr lang="ar-SA" altLang="en-US" sz="4400" b="1">
                <a:solidFill>
                  <a:srgbClr val="006600"/>
                </a:solidFill>
                <a:cs typeface="DecoType Naskh Extensions" pitchFamily="2" charset="-78"/>
              </a:rPr>
              <a:t>     قال</a:t>
            </a:r>
            <a:r>
              <a:rPr lang="ar-SA" altLang="en-US" sz="4400" b="1">
                <a:cs typeface="DecoType Naskh Extensions" pitchFamily="2" charset="-78"/>
              </a:rPr>
              <a:t> ( أتيت بالبراق) قال فركبته حتى أتيت بيت المقدس، فربطته بالحلقة التي يربط بها الانبياء. قال: ثم دخلت المسجد فصليت فيه ركعتين، ثم خرجت فجاءني جبريل </a:t>
            </a:r>
            <a:r>
              <a:rPr lang="ar-SA" altLang="en-US" sz="4400" b="1">
                <a:latin typeface="AGA Arabesque" pitchFamily="2" charset="2"/>
                <a:cs typeface="DecoType Naskh Extensions" pitchFamily="2" charset="-78"/>
              </a:rPr>
              <a:t>عليه السلام  بإناء من خمر وإناء من لبن فاخترت اللبن فقال جبريل عليه السلام اخترت الفطرة ثم عرج بنا إلى السماء،</a:t>
            </a:r>
            <a:endParaRPr lang="en-US" altLang="en-US" sz="4400" b="1">
              <a:latin typeface="AGA Arabesque" pitchFamily="2" charset="2"/>
              <a:cs typeface="DecoType Naskh Extensions" pitchFamily="2" charset="-78"/>
            </a:endParaRPr>
          </a:p>
        </p:txBody>
      </p:sp>
      <p:sp>
        <p:nvSpPr>
          <p:cNvPr id="232451" name="WordArt 3"/>
          <p:cNvSpPr>
            <a:spLocks noChangeArrowheads="1" noChangeShapeType="1" noTextEdit="1"/>
          </p:cNvSpPr>
          <p:nvPr/>
        </p:nvSpPr>
        <p:spPr bwMode="auto">
          <a:xfrm>
            <a:off x="4800600" y="228600"/>
            <a:ext cx="3962400" cy="990600"/>
          </a:xfrm>
          <a:prstGeom prst="rect">
            <a:avLst/>
          </a:prstGeom>
        </p:spPr>
        <p:txBody>
          <a:bodyPr wrap="none" fromWordArt="1">
            <a:prstTxWarp prst="textPlain">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a:tailEnd/>
                </a:ln>
                <a:gradFill rotWithShape="0">
                  <a:gsLst>
                    <a:gs pos="0">
                      <a:srgbClr val="FFFFCC"/>
                    </a:gs>
                    <a:gs pos="100000">
                      <a:srgbClr val="FF9999"/>
                    </a:gs>
                  </a:gsLst>
                  <a:lin ang="5400000" scaled="1"/>
                </a:gradFill>
                <a:latin typeface="Al-Kharashi 66 Koufi"/>
              </a:rPr>
              <a:t>حدث تاريخي. . . . .</a:t>
            </a:r>
          </a:p>
        </p:txBody>
      </p:sp>
    </p:spTree>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81000" y="561975"/>
            <a:ext cx="8153400" cy="1190625"/>
          </a:xfrm>
          <a:prstGeom prst="rect">
            <a:avLst/>
          </a:prstGeom>
          <a:noFill/>
          <a:ln w="9525">
            <a:noFill/>
            <a:miter lim="800000"/>
            <a:headEnd/>
            <a:tailEnd/>
          </a:ln>
          <a:effectLst/>
        </p:spPr>
        <p:txBody>
          <a:bodyPr>
            <a:spAutoFit/>
          </a:bodyPr>
          <a:lstStyle/>
          <a:p>
            <a:pPr algn="r" rtl="1"/>
            <a:r>
              <a:rPr lang="ar-SA" altLang="en-US" sz="3600" b="1">
                <a:latin typeface="AGA Arabesque" pitchFamily="2" charset="2"/>
                <a:cs typeface="DecoType Naskh Extensions" pitchFamily="2" charset="-78"/>
              </a:rPr>
              <a:t>فاستفتح جبريل </a:t>
            </a:r>
            <a:r>
              <a:rPr lang="ar-SA" altLang="en-US" sz="3600" b="1">
                <a:solidFill>
                  <a:srgbClr val="A50021"/>
                </a:solidFill>
                <a:latin typeface="AGA Arabesque" pitchFamily="2" charset="2"/>
                <a:cs typeface="DecoType Naskh Extensions" pitchFamily="2" charset="-78"/>
              </a:rPr>
              <a:t>فقيل</a:t>
            </a:r>
            <a:r>
              <a:rPr lang="ar-SA" altLang="en-US" sz="3600" b="1">
                <a:latin typeface="AGA Arabesque" pitchFamily="2" charset="2"/>
                <a:cs typeface="DecoType Naskh Extensions" pitchFamily="2" charset="-78"/>
              </a:rPr>
              <a:t> من أنت؟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جبريل،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ومن معك؟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محمد، </a:t>
            </a:r>
            <a:r>
              <a:rPr lang="ar-SA" altLang="en-US" sz="3600" b="1">
                <a:solidFill>
                  <a:srgbClr val="A50021"/>
                </a:solidFill>
                <a:latin typeface="AGA Arabesque" pitchFamily="2" charset="2"/>
                <a:cs typeface="DecoType Naskh Extensions" pitchFamily="2" charset="-78"/>
              </a:rPr>
              <a:t>قيل</a:t>
            </a:r>
            <a:r>
              <a:rPr lang="ar-SA" altLang="en-US" sz="3600" b="1">
                <a:latin typeface="AGA Arabesque" pitchFamily="2" charset="2"/>
                <a:cs typeface="DecoType Naskh Extensions" pitchFamily="2" charset="-78"/>
              </a:rPr>
              <a:t> وقد بعث إليه؟ </a:t>
            </a:r>
            <a:r>
              <a:rPr lang="ar-SA" altLang="en-US" sz="3600" b="1">
                <a:solidFill>
                  <a:srgbClr val="A50021"/>
                </a:solidFill>
                <a:latin typeface="AGA Arabesque" pitchFamily="2" charset="2"/>
                <a:cs typeface="DecoType Naskh Extensions" pitchFamily="2" charset="-78"/>
              </a:rPr>
              <a:t>قال</a:t>
            </a:r>
            <a:r>
              <a:rPr lang="ar-SA" altLang="en-US" sz="3600" b="1">
                <a:latin typeface="AGA Arabesque" pitchFamily="2" charset="2"/>
                <a:cs typeface="DecoType Naskh Extensions" pitchFamily="2" charset="-78"/>
              </a:rPr>
              <a:t> قد بعث إليه </a:t>
            </a:r>
            <a:endParaRPr lang="en-US" altLang="en-US" sz="3600" b="1">
              <a:latin typeface="AGA Arabesque" pitchFamily="2" charset="2"/>
              <a:cs typeface="DecoType Naskh Extensions" pitchFamily="2" charset="-78"/>
            </a:endParaRPr>
          </a:p>
        </p:txBody>
      </p:sp>
      <p:sp>
        <p:nvSpPr>
          <p:cNvPr id="233475" name="Text Box 3"/>
          <p:cNvSpPr txBox="1">
            <a:spLocks noChangeArrowheads="1"/>
          </p:cNvSpPr>
          <p:nvPr/>
        </p:nvSpPr>
        <p:spPr bwMode="auto">
          <a:xfrm>
            <a:off x="-838200" y="1828800"/>
            <a:ext cx="7062788" cy="641350"/>
          </a:xfrm>
          <a:prstGeom prst="rect">
            <a:avLst/>
          </a:prstGeom>
          <a:noFill/>
          <a:ln w="9525">
            <a:noFill/>
            <a:miter lim="800000"/>
            <a:headEnd/>
            <a:tailEnd/>
          </a:ln>
          <a:effectLst/>
        </p:spPr>
        <p:txBody>
          <a:bodyPr>
            <a:spAutoFit/>
          </a:bodyPr>
          <a:lstStyle/>
          <a:p>
            <a:pPr algn="r" rtl="1"/>
            <a:r>
              <a:rPr lang="ar-SA" altLang="en-US" sz="3200" b="1">
                <a:solidFill>
                  <a:srgbClr val="006600"/>
                </a:solidFill>
                <a:cs typeface="DecoType Naskh Extensions" pitchFamily="2" charset="-78"/>
              </a:rPr>
              <a:t>السماء الأولى</a:t>
            </a:r>
            <a:r>
              <a:rPr lang="ar-SA" altLang="en-US">
                <a:cs typeface="DecoType Naskh Extensions" pitchFamily="2" charset="-78"/>
              </a:rPr>
              <a:t>:   </a:t>
            </a:r>
            <a:r>
              <a:rPr lang="ar-SA" altLang="en-US" sz="3600" b="1">
                <a:solidFill>
                  <a:srgbClr val="336699"/>
                </a:solidFill>
                <a:cs typeface="DecoType Naskh Extensions" pitchFamily="2" charset="-78"/>
              </a:rPr>
              <a:t>آدم </a:t>
            </a:r>
            <a:r>
              <a:rPr lang="ar-SA" altLang="en-US" sz="1800" b="1">
                <a:solidFill>
                  <a:srgbClr val="336699"/>
                </a:solidFill>
                <a:latin typeface="AGA Arabesque" pitchFamily="2" charset="2"/>
                <a:cs typeface="DecoType Naskh Extensions" pitchFamily="2" charset="-78"/>
              </a:rPr>
              <a:t>عليه السلام</a:t>
            </a:r>
            <a:r>
              <a:rPr lang="ar-SA" altLang="en-US" sz="1800" b="1">
                <a:latin typeface="AGA Arabesque" pitchFamily="2" charset="2"/>
                <a:cs typeface="DecoType Naskh Extensions" pitchFamily="2" charset="-78"/>
              </a:rPr>
              <a:t> </a:t>
            </a:r>
            <a:endParaRPr lang="en-US" altLang="en-US" sz="1800" b="1">
              <a:latin typeface="AGA Arabesque" pitchFamily="2" charset="2"/>
              <a:cs typeface="DecoType Naskh Extensions" pitchFamily="2" charset="-78"/>
            </a:endParaRPr>
          </a:p>
        </p:txBody>
      </p:sp>
      <p:sp>
        <p:nvSpPr>
          <p:cNvPr id="233477" name="Text Box 5"/>
          <p:cNvSpPr txBox="1">
            <a:spLocks noChangeArrowheads="1"/>
          </p:cNvSpPr>
          <p:nvPr/>
        </p:nvSpPr>
        <p:spPr bwMode="auto">
          <a:xfrm>
            <a:off x="457200" y="2514600"/>
            <a:ext cx="6845300" cy="1006475"/>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الثانية</a:t>
            </a:r>
            <a:r>
              <a:rPr lang="ar-SA" altLang="en-US" sz="3200">
                <a:cs typeface="DecoType Naskh Extensions" pitchFamily="2" charset="-78"/>
              </a:rPr>
              <a:t>:        </a:t>
            </a:r>
            <a:r>
              <a:rPr lang="ar-SA" altLang="en-US" sz="3200" b="1">
                <a:solidFill>
                  <a:srgbClr val="336699"/>
                </a:solidFill>
                <a:cs typeface="DecoType Naskh Extensions" pitchFamily="2" charset="-78"/>
              </a:rPr>
              <a:t>عيسى ويحيى بن زكريا </a:t>
            </a:r>
          </a:p>
          <a:p>
            <a:pPr algn="r" rtl="1"/>
            <a:r>
              <a:rPr lang="ar-SA" altLang="en-US" sz="2800" b="1">
                <a:solidFill>
                  <a:srgbClr val="336699"/>
                </a:solidFill>
                <a:cs typeface="DecoType Naskh Extensions" pitchFamily="2" charset="-78"/>
              </a:rPr>
              <a:t>                                                                </a:t>
            </a:r>
            <a:r>
              <a:rPr lang="ar-SA" altLang="en-US" sz="1800" b="1">
                <a:solidFill>
                  <a:srgbClr val="336699"/>
                </a:solidFill>
                <a:cs typeface="DecoType Naskh Extensions" pitchFamily="2" charset="-78"/>
              </a:rPr>
              <a:t>عليهما السلام</a:t>
            </a:r>
            <a:endParaRPr lang="en-US" altLang="en-US" sz="1800" b="1">
              <a:latin typeface="AGA Arabesque" pitchFamily="2" charset="2"/>
              <a:cs typeface="DecoType Naskh Extensions" pitchFamily="2" charset="-78"/>
            </a:endParaRPr>
          </a:p>
        </p:txBody>
      </p:sp>
      <p:sp>
        <p:nvSpPr>
          <p:cNvPr id="233478" name="Text Box 6"/>
          <p:cNvSpPr txBox="1">
            <a:spLocks noChangeArrowheads="1"/>
          </p:cNvSpPr>
          <p:nvPr/>
        </p:nvSpPr>
        <p:spPr bwMode="auto">
          <a:xfrm>
            <a:off x="2819400" y="3124200"/>
            <a:ext cx="45180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الثالثة</a:t>
            </a:r>
            <a:r>
              <a:rPr lang="ar-SA" altLang="en-US" b="1">
                <a:cs typeface="DecoType Naskh Extensions" pitchFamily="2" charset="-78"/>
              </a:rPr>
              <a:t>:          </a:t>
            </a:r>
            <a:r>
              <a:rPr lang="ar-SA" altLang="en-US" sz="3600" b="1">
                <a:solidFill>
                  <a:srgbClr val="336699"/>
                </a:solidFill>
                <a:cs typeface="DecoType Naskh Extensions" pitchFamily="2" charset="-78"/>
              </a:rPr>
              <a:t>يوسف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79" name="Text Box 7"/>
          <p:cNvSpPr txBox="1">
            <a:spLocks noChangeArrowheads="1"/>
          </p:cNvSpPr>
          <p:nvPr/>
        </p:nvSpPr>
        <p:spPr bwMode="auto">
          <a:xfrm>
            <a:off x="3200400" y="3886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الرابعة</a:t>
            </a:r>
            <a:r>
              <a:rPr lang="ar-SA" altLang="en-US">
                <a:cs typeface="DecoType Naskh Extensions" pitchFamily="2" charset="-78"/>
              </a:rPr>
              <a:t>:    </a:t>
            </a:r>
            <a:r>
              <a:rPr lang="ar-SA" altLang="en-US" sz="3600" b="1">
                <a:solidFill>
                  <a:srgbClr val="336699"/>
                </a:solidFill>
                <a:cs typeface="DecoType Naskh Extensions" pitchFamily="2" charset="-78"/>
              </a:rPr>
              <a:t>ادريس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0" name="Text Box 8"/>
          <p:cNvSpPr txBox="1">
            <a:spLocks noChangeArrowheads="1"/>
          </p:cNvSpPr>
          <p:nvPr/>
        </p:nvSpPr>
        <p:spPr bwMode="auto">
          <a:xfrm>
            <a:off x="2438400" y="4495800"/>
            <a:ext cx="50006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الخامسة</a:t>
            </a:r>
            <a:r>
              <a:rPr lang="ar-SA" altLang="en-US">
                <a:cs typeface="DecoType Naskh Extensions" pitchFamily="2" charset="-78"/>
              </a:rPr>
              <a:t>:     </a:t>
            </a:r>
            <a:r>
              <a:rPr lang="ar-SA" altLang="en-US" sz="3600" b="1">
                <a:solidFill>
                  <a:srgbClr val="336699"/>
                </a:solidFill>
                <a:cs typeface="DecoType Naskh Extensions" pitchFamily="2" charset="-78"/>
              </a:rPr>
              <a:t>هارون </a:t>
            </a:r>
            <a:r>
              <a:rPr lang="ar-SA" altLang="en-US" sz="1800" b="1">
                <a:solidFill>
                  <a:srgbClr val="336699"/>
                </a:solidFill>
                <a:latin typeface="AGA Arabesque" pitchFamily="2" charset="2"/>
                <a:cs typeface="DecoType Naskh Extensions" pitchFamily="2" charset="-78"/>
              </a:rPr>
              <a:t>عليه السلام</a:t>
            </a:r>
            <a:r>
              <a:rPr lang="ar-SA" altLang="en-US" sz="3200" b="1">
                <a:solidFill>
                  <a:srgbClr val="336699"/>
                </a:solidFill>
                <a:latin typeface="AGA Arabesque" pitchFamily="2" charset="2"/>
                <a:cs typeface="DecoType Naskh Extensions" pitchFamily="2" charset="-78"/>
              </a:rPr>
              <a:t> </a:t>
            </a:r>
            <a:endParaRPr lang="en-US" altLang="en-US" sz="3200" b="1">
              <a:solidFill>
                <a:srgbClr val="336699"/>
              </a:solidFill>
              <a:latin typeface="AGA Arabesque" pitchFamily="2" charset="2"/>
              <a:cs typeface="DecoType Naskh Extensions" pitchFamily="2" charset="-78"/>
            </a:endParaRPr>
          </a:p>
        </p:txBody>
      </p:sp>
      <p:sp>
        <p:nvSpPr>
          <p:cNvPr id="233481" name="Text Box 9"/>
          <p:cNvSpPr txBox="1">
            <a:spLocks noChangeArrowheads="1"/>
          </p:cNvSpPr>
          <p:nvPr/>
        </p:nvSpPr>
        <p:spPr bwMode="auto">
          <a:xfrm>
            <a:off x="2819400" y="5105400"/>
            <a:ext cx="4654550"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السادسة</a:t>
            </a:r>
            <a:r>
              <a:rPr lang="ar-SA" altLang="en-US">
                <a:cs typeface="DecoType Naskh Extensions" pitchFamily="2" charset="-78"/>
              </a:rPr>
              <a:t>: </a:t>
            </a:r>
            <a:r>
              <a:rPr lang="ar-SA" altLang="en-US" sz="3600" b="1">
                <a:solidFill>
                  <a:srgbClr val="336699"/>
                </a:solidFill>
                <a:cs typeface="DecoType Naskh Extensions" pitchFamily="2" charset="-78"/>
              </a:rPr>
              <a:t>موسى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
        <p:nvSpPr>
          <p:cNvPr id="233482" name="Text Box 10"/>
          <p:cNvSpPr txBox="1">
            <a:spLocks noChangeArrowheads="1"/>
          </p:cNvSpPr>
          <p:nvPr/>
        </p:nvSpPr>
        <p:spPr bwMode="auto">
          <a:xfrm>
            <a:off x="3200400" y="5791200"/>
            <a:ext cx="4162425" cy="641350"/>
          </a:xfrm>
          <a:prstGeom prst="rect">
            <a:avLst/>
          </a:prstGeom>
          <a:noFill/>
          <a:ln w="9525">
            <a:noFill/>
            <a:miter lim="800000"/>
            <a:headEnd/>
            <a:tailEnd/>
          </a:ln>
          <a:effectLst/>
        </p:spPr>
        <p:txBody>
          <a:bodyPr wrap="none">
            <a:spAutoFit/>
          </a:bodyPr>
          <a:lstStyle/>
          <a:p>
            <a:pPr algn="r" rtl="1"/>
            <a:r>
              <a:rPr lang="ar-SA" altLang="en-US" sz="3200" b="1">
                <a:solidFill>
                  <a:srgbClr val="006600"/>
                </a:solidFill>
                <a:cs typeface="DecoType Naskh Extensions" pitchFamily="2" charset="-78"/>
              </a:rPr>
              <a:t>السماء السابعة</a:t>
            </a:r>
            <a:r>
              <a:rPr lang="ar-SA" altLang="en-US">
                <a:cs typeface="DecoType Naskh Extensions" pitchFamily="2" charset="-78"/>
              </a:rPr>
              <a:t>:   </a:t>
            </a:r>
            <a:r>
              <a:rPr lang="ar-SA" altLang="en-US" sz="3600" b="1">
                <a:solidFill>
                  <a:srgbClr val="336699"/>
                </a:solidFill>
                <a:cs typeface="DecoType Naskh Extensions" pitchFamily="2" charset="-78"/>
              </a:rPr>
              <a:t>راهيم </a:t>
            </a:r>
            <a:r>
              <a:rPr lang="ar-SA" altLang="en-US" sz="1800" b="1">
                <a:solidFill>
                  <a:srgbClr val="336699"/>
                </a:solidFill>
                <a:latin typeface="AGA Arabesque" pitchFamily="2" charset="2"/>
                <a:cs typeface="DecoType Naskh Extensions" pitchFamily="2" charset="-78"/>
              </a:rPr>
              <a:t>عليه السلام</a:t>
            </a:r>
            <a:r>
              <a:rPr lang="ar-SA" altLang="en-US" sz="3200" b="1">
                <a:latin typeface="AGA Arabesque" pitchFamily="2" charset="2"/>
                <a:cs typeface="DecoType Naskh Extensions" pitchFamily="2" charset="-78"/>
              </a:rPr>
              <a:t> </a:t>
            </a:r>
            <a:endParaRPr lang="en-US" altLang="en-US" sz="3200" b="1">
              <a:latin typeface="AGA Arabesque" pitchFamily="2" charset="2"/>
              <a:cs typeface="DecoType Naskh Extensions" pitchFamily="2" charset="-78"/>
            </a:endParaRPr>
          </a:p>
        </p:txBody>
      </p:sp>
    </p:spTree>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457200" y="1600200"/>
            <a:ext cx="8016875" cy="1739900"/>
          </a:xfrm>
          <a:prstGeom prst="rect">
            <a:avLst/>
          </a:prstGeom>
          <a:noFill/>
          <a:ln w="9525">
            <a:noFill/>
            <a:miter lim="800000"/>
            <a:headEnd/>
            <a:tailEnd/>
          </a:ln>
          <a:effectLst/>
        </p:spPr>
        <p:txBody>
          <a:bodyPr>
            <a:spAutoFit/>
          </a:bodyPr>
          <a:lstStyle/>
          <a:p>
            <a:pPr algn="just" rtl="1"/>
            <a:r>
              <a:rPr lang="ar-SA" altLang="en-US" sz="3600" b="1">
                <a:solidFill>
                  <a:srgbClr val="006600"/>
                </a:solidFill>
                <a:cs typeface="DecoType Naskh Extensions" pitchFamily="2" charset="-78"/>
              </a:rPr>
              <a:t>كان الله سبحانه فرضها أولاً خمسين صلاة فلم يزل نبينا محمد يراجعه ويسأله التخفيف حتى جعلها خمساً في الفرض وخمسون في الأجر لأن الحسنة بعشر أمثالها.</a:t>
            </a:r>
            <a:endParaRPr lang="en-US" altLang="en-US" sz="3600" b="1">
              <a:solidFill>
                <a:srgbClr val="006600"/>
              </a:solidFill>
            </a:endParaRPr>
          </a:p>
        </p:txBody>
      </p:sp>
      <p:sp>
        <p:nvSpPr>
          <p:cNvPr id="234499" name="Text Box 3"/>
          <p:cNvSpPr txBox="1">
            <a:spLocks noChangeArrowheads="1"/>
          </p:cNvSpPr>
          <p:nvPr/>
        </p:nvSpPr>
        <p:spPr bwMode="auto">
          <a:xfrm>
            <a:off x="7104063" y="460375"/>
            <a:ext cx="1395412" cy="701675"/>
          </a:xfrm>
          <a:prstGeom prst="rect">
            <a:avLst/>
          </a:prstGeom>
          <a:noFill/>
          <a:ln w="9525">
            <a:noFill/>
            <a:miter lim="800000"/>
            <a:headEnd/>
            <a:tailEnd/>
          </a:ln>
          <a:effectLst/>
        </p:spPr>
        <p:txBody>
          <a:bodyPr wrap="none">
            <a:spAutoFit/>
          </a:bodyPr>
          <a:lstStyle/>
          <a:p>
            <a:pPr algn="just" rtl="1"/>
            <a:r>
              <a:rPr lang="ar-SA" altLang="en-US" sz="4000" b="1" i="1" u="sng">
                <a:solidFill>
                  <a:srgbClr val="A50021"/>
                </a:solidFill>
                <a:cs typeface="DecoType Naskh Extensions" pitchFamily="2" charset="-78"/>
              </a:rPr>
              <a:t>الصلاة:</a:t>
            </a:r>
            <a:endParaRPr lang="en-US" altLang="en-US" sz="4000" b="1" i="1" u="sng">
              <a:solidFill>
                <a:srgbClr val="A50021"/>
              </a:solidFill>
            </a:endParaRPr>
          </a:p>
        </p:txBody>
      </p:sp>
      <p:sp>
        <p:nvSpPr>
          <p:cNvPr id="234500" name="Text Box 4"/>
          <p:cNvSpPr txBox="1">
            <a:spLocks noChangeArrowheads="1"/>
          </p:cNvSpPr>
          <p:nvPr/>
        </p:nvSpPr>
        <p:spPr bwMode="auto">
          <a:xfrm>
            <a:off x="2438400" y="3429000"/>
            <a:ext cx="5978525"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عودة النبي </a:t>
            </a:r>
            <a:r>
              <a:rPr lang="ar-SA" altLang="en-US" sz="1800" b="1" i="1" u="sng">
                <a:solidFill>
                  <a:srgbClr val="A50021"/>
                </a:solidFill>
                <a:latin typeface="AGA Arabesque" pitchFamily="2" charset="2"/>
                <a:cs typeface="DecoType Naskh Extensions" pitchFamily="2" charset="-78"/>
              </a:rPr>
              <a:t>صلى الله عليه وسلم</a:t>
            </a:r>
            <a:r>
              <a:rPr lang="ar-SA" altLang="en-US" sz="4000" b="1" i="1" u="sng">
                <a:solidFill>
                  <a:srgbClr val="A50021"/>
                </a:solidFill>
                <a:cs typeface="DecoType Naskh Extensions" pitchFamily="2" charset="-78"/>
              </a:rPr>
              <a:t>  الى مكة:</a:t>
            </a:r>
            <a:endParaRPr lang="en-US" altLang="en-US" sz="4000" b="1" i="1" u="sng">
              <a:solidFill>
                <a:srgbClr val="A50021"/>
              </a:solidFill>
            </a:endParaRPr>
          </a:p>
        </p:txBody>
      </p:sp>
      <p:sp>
        <p:nvSpPr>
          <p:cNvPr id="234501" name="Text Box 5"/>
          <p:cNvSpPr txBox="1">
            <a:spLocks noChangeArrowheads="1"/>
          </p:cNvSpPr>
          <p:nvPr/>
        </p:nvSpPr>
        <p:spPr bwMode="auto">
          <a:xfrm>
            <a:off x="5297488" y="5376863"/>
            <a:ext cx="3643312" cy="701675"/>
          </a:xfrm>
          <a:prstGeom prst="rect">
            <a:avLst/>
          </a:prstGeom>
          <a:noFill/>
          <a:ln w="9525">
            <a:noFill/>
            <a:miter lim="800000"/>
            <a:headEnd/>
            <a:tailEnd/>
          </a:ln>
          <a:effectLst/>
        </p:spPr>
        <p:txBody>
          <a:bodyPr wrap="none">
            <a:spAutoFit/>
          </a:bodyPr>
          <a:lstStyle/>
          <a:p>
            <a:pPr algn="just" rtl="1">
              <a:buFont typeface="Wingdings" pitchFamily="2" charset="2"/>
              <a:buChar char="ü"/>
            </a:pPr>
            <a:r>
              <a:rPr lang="ar-SA" altLang="en-US" sz="4000" b="1" i="1" u="sng">
                <a:solidFill>
                  <a:srgbClr val="A50021"/>
                </a:solidFill>
              </a:rPr>
              <a:t> </a:t>
            </a:r>
            <a:r>
              <a:rPr lang="ar-SA" altLang="en-US" sz="4000" b="1" i="1" u="sng">
                <a:solidFill>
                  <a:srgbClr val="A50021"/>
                </a:solidFill>
                <a:cs typeface="DecoType Naskh Extensions" pitchFamily="2" charset="-78"/>
              </a:rPr>
              <a:t>المواقف تجاه الاسراء</a:t>
            </a:r>
            <a:r>
              <a:rPr lang="ar-SA" altLang="en-US" sz="4000" b="1" i="1" u="sng">
                <a:solidFill>
                  <a:srgbClr val="A50021"/>
                </a:solidFill>
              </a:rPr>
              <a:t>:</a:t>
            </a:r>
            <a:endParaRPr lang="en-US" altLang="en-US" sz="4000" b="1" i="1" u="sng">
              <a:solidFill>
                <a:srgbClr val="A50021"/>
              </a:solidFill>
            </a:endParaRPr>
          </a:p>
        </p:txBody>
      </p:sp>
      <p:sp>
        <p:nvSpPr>
          <p:cNvPr id="234502" name="Line 6"/>
          <p:cNvSpPr>
            <a:spLocks noChangeShapeType="1"/>
          </p:cNvSpPr>
          <p:nvPr/>
        </p:nvSpPr>
        <p:spPr bwMode="auto">
          <a:xfrm flipH="1" flipV="1">
            <a:off x="3429000" y="4979988"/>
            <a:ext cx="914400" cy="762000"/>
          </a:xfrm>
          <a:prstGeom prst="line">
            <a:avLst/>
          </a:prstGeom>
          <a:noFill/>
          <a:ln w="38100">
            <a:solidFill>
              <a:schemeClr val="tx1"/>
            </a:solidFill>
            <a:round/>
            <a:headEnd/>
            <a:tailEnd type="triangle" w="med" len="med"/>
          </a:ln>
          <a:effectLst/>
        </p:spPr>
        <p:txBody>
          <a:bodyPr/>
          <a:lstStyle/>
          <a:p>
            <a:endParaRPr lang="ar-EG"/>
          </a:p>
        </p:txBody>
      </p:sp>
      <p:sp>
        <p:nvSpPr>
          <p:cNvPr id="234503" name="Line 7"/>
          <p:cNvSpPr>
            <a:spLocks noChangeShapeType="1"/>
          </p:cNvSpPr>
          <p:nvPr/>
        </p:nvSpPr>
        <p:spPr bwMode="auto">
          <a:xfrm flipH="1" flipV="1">
            <a:off x="3352800" y="5665788"/>
            <a:ext cx="990600" cy="76200"/>
          </a:xfrm>
          <a:prstGeom prst="line">
            <a:avLst/>
          </a:prstGeom>
          <a:noFill/>
          <a:ln w="38100">
            <a:solidFill>
              <a:schemeClr val="tx1"/>
            </a:solidFill>
            <a:round/>
            <a:headEnd/>
            <a:tailEnd type="triangle" w="med" len="med"/>
          </a:ln>
          <a:effectLst/>
        </p:spPr>
        <p:txBody>
          <a:bodyPr/>
          <a:lstStyle/>
          <a:p>
            <a:endParaRPr lang="ar-EG"/>
          </a:p>
        </p:txBody>
      </p:sp>
      <p:sp>
        <p:nvSpPr>
          <p:cNvPr id="234504" name="Line 8"/>
          <p:cNvSpPr>
            <a:spLocks noChangeShapeType="1"/>
          </p:cNvSpPr>
          <p:nvPr/>
        </p:nvSpPr>
        <p:spPr bwMode="auto">
          <a:xfrm flipH="1">
            <a:off x="3581400" y="5741988"/>
            <a:ext cx="762000" cy="762000"/>
          </a:xfrm>
          <a:prstGeom prst="line">
            <a:avLst/>
          </a:prstGeom>
          <a:noFill/>
          <a:ln w="38100">
            <a:solidFill>
              <a:schemeClr val="tx1"/>
            </a:solidFill>
            <a:round/>
            <a:headEnd/>
            <a:tailEnd type="triangle" w="med" len="med"/>
          </a:ln>
          <a:effectLst/>
        </p:spPr>
        <p:txBody>
          <a:bodyPr/>
          <a:lstStyle/>
          <a:p>
            <a:endParaRPr lang="ar-EG"/>
          </a:p>
        </p:txBody>
      </p:sp>
      <p:sp>
        <p:nvSpPr>
          <p:cNvPr id="234505" name="Text Box 9"/>
          <p:cNvSpPr txBox="1">
            <a:spLocks noChangeArrowheads="1"/>
          </p:cNvSpPr>
          <p:nvPr/>
        </p:nvSpPr>
        <p:spPr bwMode="auto">
          <a:xfrm>
            <a:off x="1828800" y="4648200"/>
            <a:ext cx="1625600" cy="579438"/>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قريش</a:t>
            </a:r>
            <a:endParaRPr lang="en-US" altLang="en-US" sz="3200" b="1">
              <a:solidFill>
                <a:srgbClr val="0000FF"/>
              </a:solidFill>
            </a:endParaRPr>
          </a:p>
        </p:txBody>
      </p:sp>
      <p:sp>
        <p:nvSpPr>
          <p:cNvPr id="234506" name="Text Box 10"/>
          <p:cNvSpPr txBox="1">
            <a:spLocks noChangeArrowheads="1"/>
          </p:cNvSpPr>
          <p:nvPr/>
        </p:nvSpPr>
        <p:spPr bwMode="auto">
          <a:xfrm>
            <a:off x="0" y="5410200"/>
            <a:ext cx="3221038" cy="519113"/>
          </a:xfrm>
          <a:prstGeom prst="rect">
            <a:avLst/>
          </a:prstGeom>
          <a:noFill/>
          <a:ln w="9525">
            <a:noFill/>
            <a:miter lim="800000"/>
            <a:headEnd/>
            <a:tailEnd/>
          </a:ln>
          <a:effectLst/>
        </p:spPr>
        <p:txBody>
          <a:bodyPr wrap="none">
            <a:spAutoFit/>
          </a:bodyPr>
          <a:lstStyle/>
          <a:p>
            <a:pPr algn="just" rtl="1"/>
            <a:r>
              <a:rPr lang="ar-SA" altLang="en-US" sz="2800" b="1">
                <a:solidFill>
                  <a:srgbClr val="0000FF"/>
                </a:solidFill>
                <a:cs typeface="DecoType Naskh Extensions" pitchFamily="2" charset="-78"/>
              </a:rPr>
              <a:t>موقف حديثي العهد بالاسلام</a:t>
            </a:r>
            <a:endParaRPr lang="en-US" altLang="en-US" sz="2800" b="1">
              <a:solidFill>
                <a:srgbClr val="0000FF"/>
              </a:solidFill>
              <a:cs typeface="DecoType Naskh Extensions" pitchFamily="2" charset="-78"/>
            </a:endParaRPr>
          </a:p>
        </p:txBody>
      </p:sp>
      <p:sp>
        <p:nvSpPr>
          <p:cNvPr id="234507" name="Text Box 11"/>
          <p:cNvSpPr txBox="1">
            <a:spLocks noChangeArrowheads="1"/>
          </p:cNvSpPr>
          <p:nvPr/>
        </p:nvSpPr>
        <p:spPr bwMode="auto">
          <a:xfrm>
            <a:off x="0" y="6278563"/>
            <a:ext cx="3465513" cy="579437"/>
          </a:xfrm>
          <a:prstGeom prst="rect">
            <a:avLst/>
          </a:prstGeom>
          <a:noFill/>
          <a:ln w="9525">
            <a:noFill/>
            <a:miter lim="800000"/>
            <a:headEnd/>
            <a:tailEnd/>
          </a:ln>
          <a:effectLst/>
        </p:spPr>
        <p:txBody>
          <a:bodyPr wrap="none">
            <a:spAutoFit/>
          </a:bodyPr>
          <a:lstStyle/>
          <a:p>
            <a:pPr algn="just" rtl="1"/>
            <a:r>
              <a:rPr lang="ar-SA" altLang="en-US" sz="3200" b="1">
                <a:solidFill>
                  <a:srgbClr val="0000FF"/>
                </a:solidFill>
                <a:cs typeface="DecoType Naskh Extensions" pitchFamily="2" charset="-78"/>
              </a:rPr>
              <a:t>موقف أبي بكر </a:t>
            </a:r>
            <a:r>
              <a:rPr lang="ar-SA" altLang="en-US" sz="1800" b="1">
                <a:solidFill>
                  <a:srgbClr val="0000FF"/>
                </a:solidFill>
                <a:latin typeface="AGA Arabesque" pitchFamily="2" charset="2"/>
                <a:cs typeface="DecoType Naskh Extensions" pitchFamily="2" charset="-78"/>
              </a:rPr>
              <a:t>رضي الله عنه</a:t>
            </a:r>
            <a:r>
              <a:rPr lang="ar-SA" altLang="en-US" sz="3200" b="1">
                <a:solidFill>
                  <a:srgbClr val="0000FF"/>
                </a:solidFill>
              </a:rPr>
              <a:t> </a:t>
            </a:r>
            <a:endParaRPr lang="en-US" altLang="en-US" sz="3200" b="1">
              <a:solidFill>
                <a:srgbClr val="0000FF"/>
              </a:solidFill>
            </a:endParaRPr>
          </a:p>
        </p:txBody>
      </p:sp>
    </p:spTree>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990600" y="609600"/>
            <a:ext cx="7331075" cy="11906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لقد كان الاسراء </a:t>
            </a:r>
            <a:r>
              <a:rPr lang="ar-SA" altLang="en-US" sz="3600" b="1">
                <a:solidFill>
                  <a:srgbClr val="A50021"/>
                </a:solidFill>
                <a:cs typeface="DecoType Naskh Extensions" pitchFamily="2" charset="-78"/>
              </a:rPr>
              <a:t>بالروح</a:t>
            </a:r>
            <a:r>
              <a:rPr lang="ar-SA" altLang="en-US" sz="3600" b="1">
                <a:cs typeface="DecoType Naskh Extensions" pitchFamily="2" charset="-78"/>
              </a:rPr>
              <a:t> و</a:t>
            </a:r>
            <a:r>
              <a:rPr lang="ar-SA" altLang="en-US" sz="3600" b="1">
                <a:solidFill>
                  <a:srgbClr val="A50021"/>
                </a:solidFill>
                <a:cs typeface="DecoType Naskh Extensions" pitchFamily="2" charset="-78"/>
              </a:rPr>
              <a:t>بالجسد</a:t>
            </a:r>
            <a:r>
              <a:rPr lang="ar-SA" altLang="en-US" sz="3600" b="1">
                <a:cs typeface="DecoType Naskh Extensions" pitchFamily="2" charset="-78"/>
              </a:rPr>
              <a:t> لانه اسري به قائلاً:“ </a:t>
            </a:r>
            <a:r>
              <a:rPr lang="ar-SA" altLang="en-US" sz="3600" b="1">
                <a:solidFill>
                  <a:srgbClr val="A50021"/>
                </a:solidFill>
                <a:cs typeface="DecoType Naskh Extensions" pitchFamily="2" charset="-78"/>
              </a:rPr>
              <a:t>بعبده</a:t>
            </a:r>
            <a:r>
              <a:rPr lang="ar-SA" altLang="en-US" sz="3600" b="1">
                <a:cs typeface="DecoType Naskh Extensions" pitchFamily="2" charset="-78"/>
              </a:rPr>
              <a:t>...“ </a:t>
            </a:r>
            <a:r>
              <a:rPr lang="ar-SA" altLang="en-US" sz="3600" b="1">
                <a:solidFill>
                  <a:schemeClr val="accent2"/>
                </a:solidFill>
                <a:cs typeface="DecoType Naskh Extensions" pitchFamily="2" charset="-78"/>
              </a:rPr>
              <a:t>والعبد</a:t>
            </a:r>
            <a:r>
              <a:rPr lang="ar-SA" altLang="en-US" sz="3600" b="1">
                <a:cs typeface="DecoType Naskh Extensions" pitchFamily="2" charset="-78"/>
              </a:rPr>
              <a:t> هو </a:t>
            </a:r>
            <a:r>
              <a:rPr lang="ar-SA" altLang="en-US" sz="3600" b="1">
                <a:solidFill>
                  <a:srgbClr val="006600"/>
                </a:solidFill>
                <a:cs typeface="DecoType Naskh Extensions" pitchFamily="2" charset="-78"/>
              </a:rPr>
              <a:t>روح وجسد</a:t>
            </a:r>
            <a:endParaRPr lang="en-US" altLang="en-US" sz="3600" b="1">
              <a:solidFill>
                <a:srgbClr val="006600"/>
              </a:solidFill>
              <a:cs typeface="DecoType Naskh Extensions" pitchFamily="2" charset="-78"/>
            </a:endParaRPr>
          </a:p>
        </p:txBody>
      </p:sp>
      <p:sp>
        <p:nvSpPr>
          <p:cNvPr id="235523" name="Text Box 3"/>
          <p:cNvSpPr txBox="1">
            <a:spLocks noChangeArrowheads="1"/>
          </p:cNvSpPr>
          <p:nvPr/>
        </p:nvSpPr>
        <p:spPr bwMode="auto">
          <a:xfrm>
            <a:off x="2286000" y="2133600"/>
            <a:ext cx="4021138" cy="579438"/>
          </a:xfrm>
          <a:prstGeom prst="rect">
            <a:avLst/>
          </a:prstGeom>
          <a:noFill/>
          <a:ln w="9525">
            <a:noFill/>
            <a:miter lim="800000"/>
            <a:headEnd/>
            <a:tailEnd/>
          </a:ln>
          <a:effectLst/>
        </p:spPr>
        <p:txBody>
          <a:bodyPr wrap="none">
            <a:spAutoFit/>
          </a:bodyPr>
          <a:lstStyle/>
          <a:p>
            <a:pPr algn="just" rtl="1"/>
            <a:r>
              <a:rPr lang="ar-SA" altLang="en-US" sz="3200" b="1" i="1" u="sng">
                <a:solidFill>
                  <a:srgbClr val="9900CC"/>
                </a:solidFill>
                <a:cs typeface="DecoType Naskh Extensions" pitchFamily="2" charset="-78"/>
              </a:rPr>
              <a:t>ما الحكمة من الاسراء والمعراج؟</a:t>
            </a:r>
            <a:endParaRPr lang="en-US" altLang="en-US" sz="3200" b="1" i="1" u="sng">
              <a:solidFill>
                <a:srgbClr val="9900CC"/>
              </a:solidFill>
              <a:cs typeface="DecoType Naskh Extensions" pitchFamily="2" charset="-78"/>
            </a:endParaRPr>
          </a:p>
        </p:txBody>
      </p:sp>
      <p:sp>
        <p:nvSpPr>
          <p:cNvPr id="235524" name="Text Box 4"/>
          <p:cNvSpPr txBox="1">
            <a:spLocks noChangeArrowheads="1"/>
          </p:cNvSpPr>
          <p:nvPr/>
        </p:nvSpPr>
        <p:spPr bwMode="auto">
          <a:xfrm>
            <a:off x="304800" y="2952750"/>
            <a:ext cx="8169275" cy="3387725"/>
          </a:xfrm>
          <a:prstGeom prst="rect">
            <a:avLst/>
          </a:prstGeom>
          <a:noFill/>
          <a:ln w="9525">
            <a:noFill/>
            <a:miter lim="800000"/>
            <a:headEnd/>
            <a:tailEnd/>
          </a:ln>
          <a:effectLst/>
        </p:spPr>
        <p:txBody>
          <a:bodyPr>
            <a:spAutoFit/>
          </a:bodyPr>
          <a:lstStyle/>
          <a:p>
            <a:pPr algn="just" rtl="1"/>
            <a:r>
              <a:rPr lang="ar-SA" altLang="en-US" sz="3600" b="1">
                <a:cs typeface="DecoType Naskh Extensions" pitchFamily="2" charset="-78"/>
              </a:rPr>
              <a:t>تأتي الحكمة من الاسراء والمعراج لتتضح في قوله تعالى:“ </a:t>
            </a:r>
            <a:r>
              <a:rPr lang="ar-SA" altLang="en-US" sz="3600" b="1">
                <a:solidFill>
                  <a:srgbClr val="A50021"/>
                </a:solidFill>
                <a:cs typeface="DecoType Naskh Extensions" pitchFamily="2" charset="-78"/>
              </a:rPr>
              <a:t>لنريه من آياتنا</a:t>
            </a:r>
            <a:r>
              <a:rPr lang="ar-SA" altLang="en-US" sz="3600" b="1">
                <a:cs typeface="DecoType Naskh Extensions" pitchFamily="2" charset="-78"/>
              </a:rPr>
              <a:t>...“ فقد رأى  النبي </a:t>
            </a:r>
            <a:r>
              <a:rPr lang="ar-SA" altLang="en-US" sz="1800" b="1">
                <a:latin typeface="AGA Arabesque" pitchFamily="2" charset="2"/>
                <a:cs typeface="DecoType Naskh Extensions" pitchFamily="2" charset="-78"/>
              </a:rPr>
              <a:t>صلى الله عليه وسلم</a:t>
            </a:r>
            <a:r>
              <a:rPr lang="ar-SA" altLang="en-US" sz="3600" b="1">
                <a:latin typeface="AGA Arabesque" pitchFamily="2" charset="2"/>
                <a:cs typeface="DecoType Naskh Extensions" pitchFamily="2" charset="-78"/>
              </a:rPr>
              <a:t> ، ما لم يره احد من الانبياء والمرسلين سواء على الصعيد الارضي أو على الصعيد السماوي، فضلا عن الصعيد الروحي“ الالهية</a:t>
            </a:r>
            <a:endParaRPr lang="en-US" altLang="en-US" sz="3600" b="1">
              <a:latin typeface="AGA Arabesque" pitchFamily="2" charset="2"/>
              <a:cs typeface="DecoType Naskh Extensions" pitchFamily="2" charset="-78"/>
            </a:endParaRPr>
          </a:p>
        </p:txBody>
      </p:sp>
      <p:sp>
        <p:nvSpPr>
          <p:cNvPr id="235525" name="WordArt 5">
            <a:hlinkClick r:id="rId3" action="ppaction://hlinksldjump"/>
          </p:cNvPr>
          <p:cNvSpPr>
            <a:spLocks noChangeArrowheads="1" noChangeShapeType="1" noTextEdit="1"/>
          </p:cNvSpPr>
          <p:nvPr/>
        </p:nvSpPr>
        <p:spPr bwMode="auto">
          <a:xfrm>
            <a:off x="1752600" y="58674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47842" name="WordArt 2"/>
          <p:cNvSpPr>
            <a:spLocks noChangeArrowheads="1" noChangeShapeType="1" noTextEdit="1"/>
          </p:cNvSpPr>
          <p:nvPr/>
        </p:nvSpPr>
        <p:spPr bwMode="auto">
          <a:xfrm>
            <a:off x="838200" y="2438400"/>
            <a:ext cx="7772400" cy="1738313"/>
          </a:xfrm>
          <a:prstGeom prst="rect">
            <a:avLst/>
          </a:prstGeom>
        </p:spPr>
        <p:txBody>
          <a:bodyPr wrap="none" fromWordArt="1">
            <a:prstTxWarp prst="textPlain">
              <a:avLst>
                <a:gd name="adj" fmla="val 50000"/>
              </a:avLst>
            </a:prstTxWarp>
          </a:bodyPr>
          <a:lstStyle/>
          <a:p>
            <a:pPr algn="ctr" rtl="1"/>
            <a:r>
              <a:rPr lang="ar-EG" sz="3600" kern="10">
                <a:ln w="12700">
                  <a:solidFill>
                    <a:schemeClr val="tx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ashi 20"/>
              </a:rPr>
              <a:t>عرض الرسول صلى الله عليه وسلم نفسه على القبائل</a:t>
            </a:r>
          </a:p>
        </p:txBody>
      </p:sp>
    </p:spTree>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endParaRPr lang="ar-EG"/>
          </a:p>
        </p:txBody>
      </p:sp>
      <p:sp>
        <p:nvSpPr>
          <p:cNvPr id="237572" name="Text Box 4"/>
          <p:cNvSpPr txBox="1">
            <a:spLocks noChangeArrowheads="1"/>
          </p:cNvSpPr>
          <p:nvPr/>
        </p:nvSpPr>
        <p:spPr bwMode="auto">
          <a:xfrm>
            <a:off x="0" y="457200"/>
            <a:ext cx="86868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000" b="1" i="1" u="sng">
                <a:solidFill>
                  <a:srgbClr val="0033CC"/>
                </a:solidFill>
                <a:cs typeface="DecoType Naskh Extensions" pitchFamily="2" charset="-78"/>
              </a:rPr>
              <a:t>عرض الرسول صلى الله عليه وسلم نفسه على القبائل:-</a:t>
            </a:r>
            <a:endParaRPr lang="en-US" altLang="en-US" sz="3000" b="1">
              <a:solidFill>
                <a:srgbClr val="0033CC"/>
              </a:solidFill>
              <a:cs typeface="DecoType Naskh Extensions" pitchFamily="2" charset="-78"/>
            </a:endParaRPr>
          </a:p>
        </p:txBody>
      </p:sp>
      <p:sp>
        <p:nvSpPr>
          <p:cNvPr id="237573" name="Text Box 5"/>
          <p:cNvSpPr txBox="1">
            <a:spLocks noChangeArrowheads="1"/>
          </p:cNvSpPr>
          <p:nvPr/>
        </p:nvSpPr>
        <p:spPr bwMode="auto">
          <a:xfrm>
            <a:off x="-228600" y="2514600"/>
            <a:ext cx="9144000" cy="609600"/>
          </a:xfrm>
          <a:prstGeom prst="rect">
            <a:avLst/>
          </a:prstGeom>
          <a:noFill/>
          <a:ln w="9525">
            <a:noFill/>
            <a:miter lim="800000"/>
            <a:headEnd/>
            <a:tailEnd/>
          </a:ln>
          <a:effectLst/>
        </p:spPr>
        <p:txBody>
          <a:bodyPr>
            <a:spAutoFit/>
          </a:bodyPr>
          <a:lstStyle/>
          <a:p>
            <a:pPr algn="just" rtl="1">
              <a:spcBef>
                <a:spcPct val="50000"/>
              </a:spcBef>
              <a:buFont typeface="DecoType Naskh" pitchFamily="2" charset="-78"/>
              <a:buChar char="*"/>
            </a:pPr>
            <a:r>
              <a:rPr lang="ar-SA" altLang="en-US" sz="3400" b="1">
                <a:cs typeface="DecoType Naskh Extensions" pitchFamily="2" charset="-78"/>
              </a:rPr>
              <a:t> </a:t>
            </a:r>
            <a:r>
              <a:rPr lang="ar-SA" altLang="en-US" sz="3400" b="1" i="1" u="sng">
                <a:solidFill>
                  <a:srgbClr val="0033CC"/>
                </a:solidFill>
                <a:cs typeface="DecoType Naskh Extensions" pitchFamily="2" charset="-78"/>
              </a:rPr>
              <a:t>مواقف القبائل من الرسول صلى الله عليه وسلم :-</a:t>
            </a:r>
            <a:endParaRPr lang="en-US" altLang="en-US" sz="3200" b="1">
              <a:solidFill>
                <a:srgbClr val="0033CC"/>
              </a:solidFill>
              <a:cs typeface="DecoType Naskh Extensions" pitchFamily="2" charset="-78"/>
            </a:endParaRPr>
          </a:p>
        </p:txBody>
      </p:sp>
      <p:sp>
        <p:nvSpPr>
          <p:cNvPr id="237574" name="Text Box 6"/>
          <p:cNvSpPr txBox="1">
            <a:spLocks noChangeArrowheads="1"/>
          </p:cNvSpPr>
          <p:nvPr/>
        </p:nvSpPr>
        <p:spPr bwMode="auto">
          <a:xfrm>
            <a:off x="1295400" y="1143000"/>
            <a:ext cx="70104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 الرسول صلى الله عليه وسلم يلتقي بالناس ويحدثهم عن دعوته ويطلب منهم نصره وتأييده.</a:t>
            </a:r>
            <a:endParaRPr lang="en-US" altLang="en-US" b="1">
              <a:cs typeface="DecoType Naskh Extensions" pitchFamily="2" charset="-78"/>
            </a:endParaRPr>
          </a:p>
        </p:txBody>
      </p:sp>
      <p:sp>
        <p:nvSpPr>
          <p:cNvPr id="237575" name="Text Box 7"/>
          <p:cNvSpPr txBox="1">
            <a:spLocks noChangeArrowheads="1"/>
          </p:cNvSpPr>
          <p:nvPr/>
        </p:nvSpPr>
        <p:spPr bwMode="auto">
          <a:xfrm>
            <a:off x="990600" y="2057400"/>
            <a:ext cx="73152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 كانت فرصته للدعوة مواسم الحج ومناسبات الأسواق وأماكن اللقاءات.</a:t>
            </a:r>
            <a:endParaRPr lang="en-US" altLang="en-US" b="1">
              <a:cs typeface="DecoType Naskh Extensions" pitchFamily="2" charset="-78"/>
            </a:endParaRPr>
          </a:p>
        </p:txBody>
      </p:sp>
      <p:sp>
        <p:nvSpPr>
          <p:cNvPr id="237576" name="Text Box 8"/>
          <p:cNvSpPr txBox="1">
            <a:spLocks noChangeArrowheads="1"/>
          </p:cNvSpPr>
          <p:nvPr/>
        </p:nvSpPr>
        <p:spPr bwMode="auto">
          <a:xfrm>
            <a:off x="914400" y="3048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1- قوم أبَوا دعوته، ولم يقبلوها.  </a:t>
            </a:r>
            <a:r>
              <a:rPr lang="ar-SA" altLang="en-US" sz="2600" b="1">
                <a:cs typeface="DecoType Naskh Extensions" pitchFamily="2" charset="-78"/>
              </a:rPr>
              <a:t>(كندة)</a:t>
            </a:r>
            <a:r>
              <a:rPr lang="ar-SA" altLang="en-US" b="1">
                <a:cs typeface="DecoType Naskh Extensions" pitchFamily="2" charset="-78"/>
              </a:rPr>
              <a:t> </a:t>
            </a:r>
            <a:endParaRPr lang="en-US" altLang="en-US" b="1">
              <a:cs typeface="DecoType Naskh Extensions" pitchFamily="2" charset="-78"/>
            </a:endParaRPr>
          </a:p>
        </p:txBody>
      </p:sp>
      <p:sp>
        <p:nvSpPr>
          <p:cNvPr id="237577" name="Text Box 9"/>
          <p:cNvSpPr txBox="1">
            <a:spLocks noChangeArrowheads="1"/>
          </p:cNvSpPr>
          <p:nvPr/>
        </p:nvSpPr>
        <p:spPr bwMode="auto">
          <a:xfrm>
            <a:off x="914400" y="35052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2- قوم ردّوا عليه رداً قبيحاً.  </a:t>
            </a:r>
            <a:r>
              <a:rPr lang="ar-SA" altLang="en-US" sz="2600" b="1">
                <a:cs typeface="DecoType Naskh Extensions" pitchFamily="2" charset="-78"/>
              </a:rPr>
              <a:t>(بنو حنيفة)</a:t>
            </a:r>
            <a:r>
              <a:rPr lang="ar-SA" altLang="en-US" b="1">
                <a:cs typeface="DecoType Naskh Extensions" pitchFamily="2" charset="-78"/>
              </a:rPr>
              <a:t> </a:t>
            </a:r>
            <a:endParaRPr lang="en-US" altLang="en-US" b="1">
              <a:cs typeface="DecoType Naskh Extensions" pitchFamily="2" charset="-78"/>
            </a:endParaRPr>
          </a:p>
        </p:txBody>
      </p:sp>
      <p:sp>
        <p:nvSpPr>
          <p:cNvPr id="237578" name="Text Box 10"/>
          <p:cNvSpPr txBox="1">
            <a:spLocks noChangeArrowheads="1"/>
          </p:cNvSpPr>
          <p:nvPr/>
        </p:nvSpPr>
        <p:spPr bwMode="auto">
          <a:xfrm>
            <a:off x="914400" y="39624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3- قوم طمعوا في الملك من بعده.  </a:t>
            </a:r>
            <a:r>
              <a:rPr lang="ar-SA" altLang="en-US" sz="2600" b="1">
                <a:cs typeface="DecoType Naskh Extensions" pitchFamily="2" charset="-78"/>
              </a:rPr>
              <a:t>(بنو عامر بن صعصعة)</a:t>
            </a:r>
            <a:r>
              <a:rPr lang="ar-SA" altLang="en-US" b="1">
                <a:cs typeface="DecoType Naskh Extensions" pitchFamily="2" charset="-78"/>
              </a:rPr>
              <a:t> </a:t>
            </a:r>
            <a:endParaRPr lang="en-US" altLang="en-US" b="1">
              <a:cs typeface="DecoType Naskh Extensions" pitchFamily="2" charset="-78"/>
            </a:endParaRPr>
          </a:p>
        </p:txBody>
      </p:sp>
      <p:sp>
        <p:nvSpPr>
          <p:cNvPr id="237579" name="Text Box 11"/>
          <p:cNvSpPr txBox="1">
            <a:spLocks noChangeArrowheads="1"/>
          </p:cNvSpPr>
          <p:nvPr/>
        </p:nvSpPr>
        <p:spPr bwMode="auto">
          <a:xfrm>
            <a:off x="762000" y="4419600"/>
            <a:ext cx="7696200" cy="885825"/>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rgbClr val="333333"/>
                </a:solidFill>
                <a:cs typeface="DecoType Naskh Extensions" pitchFamily="2" charset="-78"/>
              </a:rPr>
              <a:t>     </a:t>
            </a:r>
            <a:r>
              <a:rPr lang="ar-SA" altLang="en-US" sz="2600" b="1">
                <a:solidFill>
                  <a:schemeClr val="tx2"/>
                </a:solidFill>
                <a:cs typeface="DecoType Naskh Extensions" pitchFamily="2" charset="-78"/>
              </a:rPr>
              <a:t>4- قوم تعللوا بأن رسالته مما يكرهها ملوك فارس وهم جيرانهم.                                   </a:t>
            </a:r>
            <a:r>
              <a:rPr lang="ar-SA" altLang="en-US" sz="2600" b="1">
                <a:cs typeface="DecoType Naskh Extensions" pitchFamily="2" charset="-78"/>
              </a:rPr>
              <a:t>(ربيعة وبنو شيبان)</a:t>
            </a:r>
            <a:r>
              <a:rPr lang="ar-SA" altLang="en-US" b="1">
                <a:cs typeface="DecoType Naskh Extensions" pitchFamily="2" charset="-78"/>
              </a:rPr>
              <a:t>  </a:t>
            </a:r>
            <a:endParaRPr lang="en-US" altLang="en-US" b="1">
              <a:cs typeface="DecoType Naskh Extensions" pitchFamily="2" charset="-78"/>
            </a:endParaRPr>
          </a:p>
        </p:txBody>
      </p:sp>
      <p:sp>
        <p:nvSpPr>
          <p:cNvPr id="237580" name="Text Box 12"/>
          <p:cNvSpPr txBox="1">
            <a:spLocks noChangeArrowheads="1"/>
          </p:cNvSpPr>
          <p:nvPr/>
        </p:nvSpPr>
        <p:spPr bwMode="auto">
          <a:xfrm>
            <a:off x="914400" y="52578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5- قوم أجّلوا الإجابة حتى يشاوروا قومهم.  </a:t>
            </a:r>
            <a:r>
              <a:rPr lang="ar-SA" altLang="en-US" sz="2600" b="1">
                <a:cs typeface="DecoType Naskh Extensions" pitchFamily="2" charset="-78"/>
              </a:rPr>
              <a:t>(أهل اليمن)</a:t>
            </a:r>
            <a:r>
              <a:rPr lang="ar-SA" altLang="en-US" b="1">
                <a:cs typeface="DecoType Naskh Extensions" pitchFamily="2" charset="-78"/>
              </a:rPr>
              <a:t> </a:t>
            </a:r>
            <a:endParaRPr lang="en-US" altLang="en-US" b="1">
              <a:cs typeface="DecoType Naskh Extensions" pitchFamily="2" charset="-78"/>
            </a:endParaRPr>
          </a:p>
        </p:txBody>
      </p:sp>
      <p:sp>
        <p:nvSpPr>
          <p:cNvPr id="237581" name="Text Box 13"/>
          <p:cNvSpPr txBox="1">
            <a:spLocks noChangeArrowheads="1"/>
          </p:cNvSpPr>
          <p:nvPr/>
        </p:nvSpPr>
        <p:spPr bwMode="auto">
          <a:xfrm>
            <a:off x="914400" y="5715000"/>
            <a:ext cx="7620000" cy="488950"/>
          </a:xfrm>
          <a:prstGeom prst="rect">
            <a:avLst/>
          </a:prstGeom>
          <a:noFill/>
          <a:ln w="9525">
            <a:noFill/>
            <a:miter lim="800000"/>
            <a:headEnd/>
            <a:tailEnd/>
          </a:ln>
          <a:effectLst/>
        </p:spPr>
        <p:txBody>
          <a:bodyPr>
            <a:spAutoFit/>
          </a:bodyPr>
          <a:lstStyle/>
          <a:p>
            <a:pPr algn="just" rtl="1">
              <a:spcBef>
                <a:spcPct val="50000"/>
              </a:spcBef>
            </a:pPr>
            <a:r>
              <a:rPr lang="ar-SA" altLang="en-US" sz="2600" b="1">
                <a:solidFill>
                  <a:schemeClr val="tx2"/>
                </a:solidFill>
                <a:cs typeface="DecoType Naskh Extensions" pitchFamily="2" charset="-78"/>
              </a:rPr>
              <a:t>6- قوم قبلوا واستجابوا لدعوته.  </a:t>
            </a:r>
            <a:r>
              <a:rPr lang="ar-SA" altLang="en-US" sz="2600" b="1">
                <a:cs typeface="DecoType Naskh Extensions" pitchFamily="2" charset="-78"/>
              </a:rPr>
              <a:t>(الأنصار)</a:t>
            </a:r>
            <a:r>
              <a:rPr lang="ar-SA" altLang="en-US" b="1">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8596" name="Text Box 4"/>
          <p:cNvSpPr txBox="1">
            <a:spLocks noChangeArrowheads="1"/>
          </p:cNvSpPr>
          <p:nvPr/>
        </p:nvSpPr>
        <p:spPr bwMode="auto">
          <a:xfrm>
            <a:off x="381000" y="381000"/>
            <a:ext cx="87630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0000FF"/>
                </a:solidFill>
                <a:cs typeface="DecoType Naskh Extensions" pitchFamily="2" charset="-78"/>
              </a:rPr>
              <a:t>أسباب استجابة الأنصار لدعوة الرسول صلى الله عليه وسلم :-</a:t>
            </a:r>
            <a:endParaRPr lang="en-US" altLang="en-US" sz="3400" b="1">
              <a:solidFill>
                <a:srgbClr val="4274BE"/>
              </a:solidFill>
              <a:cs typeface="DecoType Naskh Extensions" pitchFamily="2" charset="-78"/>
            </a:endParaRPr>
          </a:p>
        </p:txBody>
      </p:sp>
      <p:sp>
        <p:nvSpPr>
          <p:cNvPr id="238597" name="Text Box 5"/>
          <p:cNvSpPr txBox="1">
            <a:spLocks noChangeArrowheads="1"/>
          </p:cNvSpPr>
          <p:nvPr/>
        </p:nvSpPr>
        <p:spPr bwMode="auto">
          <a:xfrm>
            <a:off x="5486400" y="1219200"/>
            <a:ext cx="2971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1- يوم بُعاث .</a:t>
            </a:r>
            <a:endParaRPr lang="en-US" altLang="en-US" sz="2600">
              <a:cs typeface="DecoType Naskh Extensions" pitchFamily="2" charset="-78"/>
            </a:endParaRPr>
          </a:p>
        </p:txBody>
      </p:sp>
      <p:sp>
        <p:nvSpPr>
          <p:cNvPr id="238598" name="Text Box 6"/>
          <p:cNvSpPr txBox="1">
            <a:spLocks noChangeArrowheads="1"/>
          </p:cNvSpPr>
          <p:nvPr/>
        </p:nvSpPr>
        <p:spPr bwMode="auto">
          <a:xfrm>
            <a:off x="3886200" y="3962400"/>
            <a:ext cx="4495800" cy="549275"/>
          </a:xfrm>
          <a:prstGeom prst="rect">
            <a:avLst/>
          </a:prstGeom>
          <a:noFill/>
          <a:ln w="9525">
            <a:noFill/>
            <a:miter lim="800000"/>
            <a:headEnd/>
            <a:tailEnd/>
          </a:ln>
          <a:effectLst/>
        </p:spPr>
        <p:txBody>
          <a:bodyPr>
            <a:spAutoFit/>
          </a:bodyPr>
          <a:lstStyle/>
          <a:p>
            <a:pPr algn="r" rtl="1">
              <a:spcBef>
                <a:spcPct val="50000"/>
              </a:spcBef>
            </a:pPr>
            <a:r>
              <a:rPr lang="ar-SA" altLang="en-US" sz="3000" b="1" u="sng">
                <a:solidFill>
                  <a:srgbClr val="4274BE"/>
                </a:solidFill>
                <a:cs typeface="DecoType Naskh Extensions" pitchFamily="2" charset="-78"/>
              </a:rPr>
              <a:t>2- وجود اليهود في المدينة.</a:t>
            </a:r>
            <a:endParaRPr lang="en-US" altLang="en-US" sz="2600">
              <a:cs typeface="DecoType Naskh Extensions" pitchFamily="2" charset="-78"/>
            </a:endParaRPr>
          </a:p>
        </p:txBody>
      </p:sp>
      <p:sp>
        <p:nvSpPr>
          <p:cNvPr id="238599" name="Text Box 7"/>
          <p:cNvSpPr txBox="1">
            <a:spLocks noChangeArrowheads="1"/>
          </p:cNvSpPr>
          <p:nvPr/>
        </p:nvSpPr>
        <p:spPr bwMode="auto">
          <a:xfrm>
            <a:off x="990600" y="2057400"/>
            <a:ext cx="7407275" cy="1282700"/>
          </a:xfrm>
          <a:prstGeom prst="rect">
            <a:avLst/>
          </a:prstGeom>
          <a:noFill/>
          <a:ln w="9525">
            <a:noFill/>
            <a:miter lim="800000"/>
            <a:headEnd/>
            <a:tailEnd/>
          </a:ln>
          <a:effectLst/>
        </p:spPr>
        <p:txBody>
          <a:bodyPr>
            <a:spAutoFit/>
          </a:bodyPr>
          <a:lstStyle/>
          <a:p>
            <a:pPr algn="r" rtl="1"/>
            <a:r>
              <a:rPr lang="ar-SA" altLang="en-US" sz="2600" b="1">
                <a:solidFill>
                  <a:srgbClr val="99CC00"/>
                </a:solidFill>
                <a:cs typeface="DecoType Naskh Extensions" pitchFamily="2" charset="-78"/>
              </a:rPr>
              <a:t> </a:t>
            </a:r>
            <a:r>
              <a:rPr lang="ar-SA" altLang="en-US" sz="2600" b="1">
                <a:solidFill>
                  <a:srgbClr val="009900"/>
                </a:solidFill>
                <a:cs typeface="DecoType Naskh Extensions" pitchFamily="2" charset="-78"/>
              </a:rPr>
              <a:t>يوم تقاتل فيه الأوس والخزرج وقتل فيه الكثير من أكابرهم، فأرادوا  أن يوحدوا صفوفهم باختيار عبد الله بن أبيّ بن سلول ملكاً. فحين دعاهم الرسول كانوا يأملون أن يجمعهم الله به.</a:t>
            </a:r>
            <a:endParaRPr lang="en-US" altLang="en-US">
              <a:cs typeface="DecoType Naskh Extensions" pitchFamily="2" charset="-78"/>
            </a:endParaRPr>
          </a:p>
        </p:txBody>
      </p:sp>
      <p:sp>
        <p:nvSpPr>
          <p:cNvPr id="238600" name="Text Box 8"/>
          <p:cNvSpPr txBox="1">
            <a:spLocks noChangeArrowheads="1"/>
          </p:cNvSpPr>
          <p:nvPr/>
        </p:nvSpPr>
        <p:spPr bwMode="auto">
          <a:xfrm>
            <a:off x="914400" y="4724400"/>
            <a:ext cx="7391400" cy="1282700"/>
          </a:xfrm>
          <a:prstGeom prst="rect">
            <a:avLst/>
          </a:prstGeom>
          <a:noFill/>
          <a:ln w="9525">
            <a:noFill/>
            <a:miter lim="800000"/>
            <a:headEnd/>
            <a:tailEnd/>
          </a:ln>
          <a:effectLst/>
        </p:spPr>
        <p:txBody>
          <a:bodyPr>
            <a:spAutoFit/>
          </a:bodyPr>
          <a:lstStyle/>
          <a:p>
            <a:pPr algn="r" rtl="1">
              <a:spcBef>
                <a:spcPct val="50000"/>
              </a:spcBef>
            </a:pPr>
            <a:r>
              <a:rPr lang="ar-SA" altLang="en-US" sz="2600" b="1">
                <a:solidFill>
                  <a:srgbClr val="669900"/>
                </a:solidFill>
                <a:cs typeface="DecoType Naskh Extensions" pitchFamily="2" charset="-78"/>
              </a:rPr>
              <a:t>قال لهم اليهود: (إن نبياً مبعوثاً الآن قد أطل زمانه). فحين دعاهم الرسول قالوا:(تعلمون والله إنه للنبي الذي توعدكم به اليهود، فلا يسبقنّكم إليه)، فاستجابوا لدعوته.</a:t>
            </a:r>
            <a:endParaRPr lang="en-US" altLang="en-US">
              <a:cs typeface="DecoType Naskh Extensions" pitchFamily="2" charset="-78"/>
            </a:endParaRPr>
          </a:p>
        </p:txBody>
      </p:sp>
    </p:spTree>
  </p:cSld>
  <p:clrMapOvr>
    <a:masterClrMapping/>
  </p:clrMapOvr>
  <p:transition advClick="0"/>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39620" name="Text Box 4"/>
          <p:cNvSpPr txBox="1">
            <a:spLocks noChangeArrowheads="1"/>
          </p:cNvSpPr>
          <p:nvPr/>
        </p:nvSpPr>
        <p:spPr bwMode="auto">
          <a:xfrm>
            <a:off x="1600200" y="381000"/>
            <a:ext cx="6096000" cy="625475"/>
          </a:xfrm>
          <a:prstGeom prst="rect">
            <a:avLst/>
          </a:prstGeom>
          <a:noFill/>
          <a:ln w="9525">
            <a:noFill/>
            <a:miter lim="800000"/>
            <a:headEnd/>
            <a:tailEnd/>
          </a:ln>
          <a:effectLst/>
        </p:spPr>
        <p:txBody>
          <a:bodyPr>
            <a:spAutoFit/>
          </a:bodyPr>
          <a:lstStyle/>
          <a:p>
            <a:pPr algn="ctr" rtl="1">
              <a:spcBef>
                <a:spcPct val="50000"/>
              </a:spcBef>
            </a:pPr>
            <a:r>
              <a:rPr lang="ar-SA" altLang="en-US" sz="3500" b="1" u="sng">
                <a:solidFill>
                  <a:srgbClr val="FF0000"/>
                </a:solidFill>
                <a:cs typeface="DecoType Naskh Extensions" pitchFamily="2" charset="-78"/>
              </a:rPr>
              <a:t>بيعة العقبة الأولى :-</a:t>
            </a:r>
            <a:endParaRPr lang="en-US" altLang="en-US" sz="3500" b="1" u="sng">
              <a:solidFill>
                <a:srgbClr val="FF0000"/>
              </a:solidFill>
              <a:cs typeface="DecoType Naskh Extensions" pitchFamily="2" charset="-78"/>
            </a:endParaRPr>
          </a:p>
        </p:txBody>
      </p:sp>
      <p:sp>
        <p:nvSpPr>
          <p:cNvPr id="239621" name="Text Box 5"/>
          <p:cNvSpPr txBox="1">
            <a:spLocks noChangeArrowheads="1"/>
          </p:cNvSpPr>
          <p:nvPr/>
        </p:nvSpPr>
        <p:spPr bwMode="auto">
          <a:xfrm>
            <a:off x="0" y="990600"/>
            <a:ext cx="8763000" cy="1006475"/>
          </a:xfrm>
          <a:prstGeom prst="rect">
            <a:avLst/>
          </a:prstGeom>
          <a:noFill/>
          <a:ln w="9525">
            <a:noFill/>
            <a:miter lim="800000"/>
            <a:headEnd/>
            <a:tailEnd/>
          </a:ln>
          <a:effectLst/>
        </p:spPr>
        <p:txBody>
          <a:bodyPr>
            <a:spAutoFit/>
          </a:bodyPr>
          <a:lstStyle/>
          <a:p>
            <a:pPr algn="just" rtl="1">
              <a:spcBef>
                <a:spcPct val="50000"/>
              </a:spcBef>
            </a:pPr>
            <a:r>
              <a:rPr lang="ar-SA" altLang="en-US" sz="3000" b="1">
                <a:cs typeface="DecoType Naskh Extensions" pitchFamily="2" charset="-78"/>
              </a:rPr>
              <a:t>حدثت البيعة في موسم الحج سنة 12 من النبوة، وكان عدد الأنصار 12 رجلاً، خمسة منهم ممن لقي النبي اللقاء الأول وسبعة آخرون هم :-</a:t>
            </a:r>
            <a:r>
              <a:rPr lang="ar-SA" altLang="en-US" sz="3000" b="1">
                <a:solidFill>
                  <a:srgbClr val="808000"/>
                </a:solidFill>
                <a:cs typeface="DecoType Naskh Extensions" pitchFamily="2" charset="-78"/>
              </a:rPr>
              <a:t> </a:t>
            </a:r>
            <a:endParaRPr lang="en-US" altLang="en-US" sz="3000" b="1">
              <a:solidFill>
                <a:srgbClr val="808000"/>
              </a:solidFill>
              <a:cs typeface="DecoType Naskh Extensions" pitchFamily="2" charset="-78"/>
            </a:endParaRPr>
          </a:p>
        </p:txBody>
      </p:sp>
      <p:sp>
        <p:nvSpPr>
          <p:cNvPr id="239622" name="Text Box 6"/>
          <p:cNvSpPr txBox="1">
            <a:spLocks noChangeArrowheads="1"/>
          </p:cNvSpPr>
          <p:nvPr/>
        </p:nvSpPr>
        <p:spPr bwMode="auto">
          <a:xfrm>
            <a:off x="0" y="2057400"/>
            <a:ext cx="88392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معاذ بن الحارث، ذكوان بن عبدا لقيس، عبادة بن الصامت، يزيد بن ثعلبة، العباس بن عبادة، أبو الهيثم بن التيهان وعويم بن ساعدة.</a:t>
            </a:r>
            <a:endParaRPr lang="en-US" altLang="en-US" sz="2800" b="1">
              <a:solidFill>
                <a:srgbClr val="996600"/>
              </a:solidFill>
              <a:cs typeface="DecoType Naskh Extensions" pitchFamily="2" charset="-78"/>
            </a:endParaRPr>
          </a:p>
        </p:txBody>
      </p:sp>
      <p:sp>
        <p:nvSpPr>
          <p:cNvPr id="239623" name="Text Box 7"/>
          <p:cNvSpPr txBox="1">
            <a:spLocks noChangeArrowheads="1"/>
          </p:cNvSpPr>
          <p:nvPr/>
        </p:nvSpPr>
        <p:spPr bwMode="auto">
          <a:xfrm>
            <a:off x="609600" y="2971800"/>
            <a:ext cx="8077200" cy="549275"/>
          </a:xfrm>
          <a:prstGeom prst="rect">
            <a:avLst/>
          </a:prstGeom>
          <a:noFill/>
          <a:ln w="9525">
            <a:noFill/>
            <a:miter lim="800000"/>
            <a:headEnd/>
            <a:tailEnd/>
          </a:ln>
          <a:effectLst/>
        </p:spPr>
        <p:txBody>
          <a:bodyPr>
            <a:spAutoFit/>
          </a:bodyPr>
          <a:lstStyle/>
          <a:p>
            <a:pPr algn="just" rtl="1">
              <a:spcBef>
                <a:spcPct val="50000"/>
              </a:spcBef>
            </a:pPr>
            <a:r>
              <a:rPr lang="ar-SA" altLang="en-US" sz="3000" b="1">
                <a:solidFill>
                  <a:srgbClr val="003399"/>
                </a:solidFill>
                <a:cs typeface="DecoType Naskh Extensions" pitchFamily="2" charset="-78"/>
              </a:rPr>
              <a:t>- </a:t>
            </a:r>
            <a:r>
              <a:rPr lang="ar-SA" altLang="en-US" sz="3000" b="1">
                <a:solidFill>
                  <a:srgbClr val="0000FF"/>
                </a:solidFill>
                <a:cs typeface="DecoType Naskh Extensions" pitchFamily="2" charset="-78"/>
              </a:rPr>
              <a:t>بايع الأنصار رسول الله بيعة النساء، ومن أهم بنودها ما يلي :-</a:t>
            </a:r>
            <a:r>
              <a:rPr lang="ar-SA" altLang="en-US" sz="3000" b="1">
                <a:solidFill>
                  <a:srgbClr val="003399"/>
                </a:solidFill>
                <a:cs typeface="DecoType Naskh Extensions" pitchFamily="2" charset="-78"/>
              </a:rPr>
              <a:t> </a:t>
            </a:r>
            <a:endParaRPr lang="en-US" altLang="en-US" sz="3000" b="1">
              <a:solidFill>
                <a:srgbClr val="003399"/>
              </a:solidFill>
              <a:cs typeface="DecoType Naskh Extensions" pitchFamily="2" charset="-78"/>
            </a:endParaRPr>
          </a:p>
        </p:txBody>
      </p:sp>
      <p:sp>
        <p:nvSpPr>
          <p:cNvPr id="239624" name="Rectangle 8"/>
          <p:cNvSpPr>
            <a:spLocks noChangeArrowheads="1"/>
          </p:cNvSpPr>
          <p:nvPr/>
        </p:nvSpPr>
        <p:spPr bwMode="auto">
          <a:xfrm>
            <a:off x="3976688" y="3563938"/>
            <a:ext cx="4613275" cy="1920875"/>
          </a:xfrm>
          <a:prstGeom prst="rect">
            <a:avLst/>
          </a:prstGeom>
          <a:noFill/>
          <a:ln w="9525">
            <a:noFill/>
            <a:miter lim="800000"/>
            <a:headEnd/>
            <a:tailEnd/>
          </a:ln>
          <a:effectLst/>
        </p:spPr>
        <p:txBody>
          <a:bodyPr wrap="none">
            <a:spAutoFit/>
          </a:bodyPr>
          <a:lstStyle/>
          <a:p>
            <a:pPr algn="just" rtl="1">
              <a:spcBef>
                <a:spcPct val="50000"/>
              </a:spcBef>
              <a:buFont typeface="DecoType Naskh" pitchFamily="2" charset="-78"/>
              <a:buChar char="*"/>
            </a:pPr>
            <a:r>
              <a:rPr lang="ar-SA" altLang="en-US" sz="3000" b="1">
                <a:solidFill>
                  <a:srgbClr val="808000"/>
                </a:solidFill>
                <a:latin typeface="MCS Flowers" pitchFamily="2" charset="0"/>
                <a:cs typeface="DecoType Naskh Extensions" pitchFamily="2" charset="-78"/>
              </a:rPr>
              <a:t> </a:t>
            </a:r>
            <a:r>
              <a:rPr lang="ar-SA" altLang="en-US" sz="3000" b="1">
                <a:latin typeface="MCS Flowers" pitchFamily="2" charset="0"/>
                <a:cs typeface="DecoType Naskh Extensions" pitchFamily="2" charset="-78"/>
              </a:rPr>
              <a:t>عدم الشرك بالله و الإتيان ببهتان.</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السرقة والزنا و قتل الأبناء.</a:t>
            </a:r>
            <a:endParaRPr lang="en-US" altLang="en-US" sz="3000" b="1">
              <a:latin typeface="MCS Flowers" pitchFamily="2" charset="0"/>
              <a:cs typeface="DecoType Naskh Extensions" pitchFamily="2" charset="-78"/>
            </a:endParaRPr>
          </a:p>
          <a:p>
            <a:pPr algn="just" rtl="1">
              <a:spcBef>
                <a:spcPct val="50000"/>
              </a:spcBef>
              <a:buFont typeface="DecoType Naskh" pitchFamily="2" charset="-78"/>
              <a:buChar char="*"/>
            </a:pPr>
            <a:r>
              <a:rPr lang="ar-SA" altLang="en-US" sz="3000" b="1">
                <a:latin typeface="MCS Flowers" pitchFamily="2" charset="0"/>
                <a:cs typeface="DecoType Naskh Extensions" pitchFamily="2" charset="-78"/>
              </a:rPr>
              <a:t> عدم معصية الرسول في معروف.</a:t>
            </a:r>
            <a:endParaRPr lang="en-US" altLang="en-US" sz="3000" b="1">
              <a:solidFill>
                <a:srgbClr val="808000"/>
              </a:solidFill>
              <a:latin typeface="MCS Flowers" pitchFamily="2" charset="0"/>
              <a:cs typeface="DecoType Naskh Extensions" pitchFamily="2" charset="-78"/>
            </a:endParaRPr>
          </a:p>
        </p:txBody>
      </p:sp>
      <p:sp>
        <p:nvSpPr>
          <p:cNvPr id="239625" name="Text Box 9"/>
          <p:cNvSpPr txBox="1">
            <a:spLocks noChangeArrowheads="1"/>
          </p:cNvSpPr>
          <p:nvPr/>
        </p:nvSpPr>
        <p:spPr bwMode="auto">
          <a:xfrm>
            <a:off x="0" y="5410200"/>
            <a:ext cx="8839200" cy="1066800"/>
          </a:xfrm>
          <a:prstGeom prst="rect">
            <a:avLst/>
          </a:prstGeom>
          <a:noFill/>
          <a:ln w="9525">
            <a:noFill/>
            <a:miter lim="800000"/>
            <a:headEnd/>
            <a:tailEnd/>
          </a:ln>
          <a:effectLst/>
        </p:spPr>
        <p:txBody>
          <a:bodyPr>
            <a:spAutoFit/>
          </a:bodyPr>
          <a:lstStyle/>
          <a:p>
            <a:pPr algn="just" rtl="1">
              <a:spcBef>
                <a:spcPct val="50000"/>
              </a:spcBef>
            </a:pPr>
            <a:r>
              <a:rPr lang="ar-SA" altLang="en-US" sz="3200" b="1">
                <a:solidFill>
                  <a:srgbClr val="0000FF"/>
                </a:solidFill>
                <a:latin typeface="Murphy Script" pitchFamily="34" charset="0"/>
                <a:cs typeface="DecoType Naskh Extensions" pitchFamily="2" charset="-78"/>
              </a:rPr>
              <a:t>أرسل الرسول مع الأنصار مصعب بن عمير ليقرئهم القرآن ويعلمهم أحكام الإسلام. فلم تبق دار في يثرب إلا وفيها رجال ونساء مسلمون.</a:t>
            </a:r>
            <a:r>
              <a:rPr lang="ar-SA" altLang="en-US" sz="3000" b="1">
                <a:latin typeface="Murphy Script" pitchFamily="34" charset="0"/>
                <a:cs typeface="DecoType Naskh Extensions" pitchFamily="2" charset="-78"/>
              </a:rPr>
              <a:t> </a:t>
            </a:r>
            <a:endParaRPr lang="en-US" altLang="en-US" b="1">
              <a:cs typeface="DecoType Naskh Extensions" pitchFamily="2" charset="-78"/>
            </a:endParaRPr>
          </a:p>
        </p:txBody>
      </p:sp>
    </p:spTree>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1668" name="Text Box 4"/>
          <p:cNvSpPr txBox="1">
            <a:spLocks noChangeArrowheads="1"/>
          </p:cNvSpPr>
          <p:nvPr/>
        </p:nvSpPr>
        <p:spPr bwMode="auto">
          <a:xfrm>
            <a:off x="2743200" y="228600"/>
            <a:ext cx="3733800" cy="671513"/>
          </a:xfrm>
          <a:prstGeom prst="rect">
            <a:avLst/>
          </a:prstGeom>
          <a:noFill/>
          <a:ln w="9525">
            <a:noFill/>
            <a:miter lim="800000"/>
            <a:headEnd/>
            <a:tailEnd/>
          </a:ln>
          <a:effectLst/>
        </p:spPr>
        <p:txBody>
          <a:bodyPr>
            <a:spAutoFit/>
          </a:bodyPr>
          <a:lstStyle/>
          <a:p>
            <a:pPr algn="ctr" rtl="1">
              <a:spcBef>
                <a:spcPct val="50000"/>
              </a:spcBef>
            </a:pPr>
            <a:r>
              <a:rPr lang="ar-SA" altLang="en-US" sz="3800" b="1" i="1" u="sng">
                <a:solidFill>
                  <a:srgbClr val="FF0000"/>
                </a:solidFill>
                <a:cs typeface="DecoType Naskh Extensions" pitchFamily="2" charset="-78"/>
              </a:rPr>
              <a:t>بيعة العـقبة الثانية: -</a:t>
            </a:r>
            <a:endParaRPr lang="en-US" altLang="en-US" sz="3800" b="1">
              <a:solidFill>
                <a:srgbClr val="669900"/>
              </a:solidFill>
            </a:endParaRPr>
          </a:p>
        </p:txBody>
      </p:sp>
      <p:sp>
        <p:nvSpPr>
          <p:cNvPr id="241669" name="Text Box 5"/>
          <p:cNvSpPr txBox="1">
            <a:spLocks noChangeArrowheads="1"/>
          </p:cNvSpPr>
          <p:nvPr/>
        </p:nvSpPr>
        <p:spPr bwMode="auto">
          <a:xfrm>
            <a:off x="381000" y="914400"/>
            <a:ext cx="85344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latin typeface="Abadi MT Condensed Light" pitchFamily="42" charset="0"/>
                <a:cs typeface="DecoType Naskh Extensions" pitchFamily="2" charset="-78"/>
              </a:rPr>
              <a:t>كانت في العام الثالث عشر للبعثة النبوية، وكان عدد المسلمين 73 رجلاً وامرأتين ( نسيبة بنت كعب وأسماء بنت عمرو)، واعدوا النبي على اللقاء في أوسط أيام التشريق في الشِعب الذي عند العقبة.</a:t>
            </a:r>
            <a:r>
              <a:rPr lang="ar-SA" altLang="en-US" sz="2700" b="1">
                <a:solidFill>
                  <a:srgbClr val="9933FF"/>
                </a:solidFill>
                <a:latin typeface="Abadi MT Condensed Light" pitchFamily="42" charset="0"/>
              </a:rPr>
              <a:t> </a:t>
            </a:r>
            <a:endParaRPr lang="en-US" altLang="en-US"/>
          </a:p>
        </p:txBody>
      </p:sp>
      <p:sp>
        <p:nvSpPr>
          <p:cNvPr id="241670" name="Text Box 6"/>
          <p:cNvSpPr txBox="1">
            <a:spLocks noChangeArrowheads="1"/>
          </p:cNvSpPr>
          <p:nvPr/>
        </p:nvSpPr>
        <p:spPr bwMode="auto">
          <a:xfrm>
            <a:off x="533400" y="2362200"/>
            <a:ext cx="8382000" cy="1325563"/>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قدم النبي ومعه العباس- ولم يكن قد أسلم بعد- ليتأكد من حماية الأنصار لابن أخيه. وطلب منهم النبي منعه مما يمنعون منه نساءهم وأبناءهم، وتمت البيعة ( كانت بيعة المرأتين قولاً ).</a:t>
            </a:r>
            <a:endParaRPr lang="en-US" altLang="en-US">
              <a:cs typeface="DecoType Naskh Extensions" pitchFamily="2" charset="-78"/>
            </a:endParaRPr>
          </a:p>
        </p:txBody>
      </p:sp>
      <p:sp>
        <p:nvSpPr>
          <p:cNvPr id="241671" name="Text Box 7"/>
          <p:cNvSpPr txBox="1">
            <a:spLocks noChangeArrowheads="1"/>
          </p:cNvSpPr>
          <p:nvPr/>
        </p:nvSpPr>
        <p:spPr bwMode="auto">
          <a:xfrm>
            <a:off x="0" y="3810000"/>
            <a:ext cx="8915400" cy="914400"/>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تساءل الأنصار إن هم قاطعوا اليهود ثم أظهر الله رسوله أيتركهم ويعود إلى قومه، فطمأنهم الرسول بأنه منهم يحارب من يحاربون ويسالم من يسالمون.</a:t>
            </a:r>
            <a:endParaRPr lang="en-US" altLang="en-US">
              <a:cs typeface="DecoType Naskh Extensions" pitchFamily="2" charset="-78"/>
            </a:endParaRPr>
          </a:p>
        </p:txBody>
      </p:sp>
      <p:sp>
        <p:nvSpPr>
          <p:cNvPr id="241672" name="Text Box 8"/>
          <p:cNvSpPr txBox="1">
            <a:spLocks noChangeArrowheads="1"/>
          </p:cNvSpPr>
          <p:nvPr/>
        </p:nvSpPr>
        <p:spPr bwMode="auto">
          <a:xfrm>
            <a:off x="304800" y="4800600"/>
            <a:ext cx="8610600" cy="1736725"/>
          </a:xfrm>
          <a:prstGeom prst="rect">
            <a:avLst/>
          </a:prstGeom>
          <a:noFill/>
          <a:ln w="9525">
            <a:noFill/>
            <a:miter lim="800000"/>
            <a:headEnd/>
            <a:tailEnd/>
          </a:ln>
          <a:effectLst/>
        </p:spPr>
        <p:txBody>
          <a:bodyPr>
            <a:spAutoFit/>
          </a:bodyPr>
          <a:lstStyle/>
          <a:p>
            <a:pPr algn="just" rtl="1">
              <a:spcBef>
                <a:spcPct val="50000"/>
              </a:spcBef>
            </a:pPr>
            <a:r>
              <a:rPr lang="ar-SA" altLang="en-US" sz="2700" b="1">
                <a:cs typeface="DecoType Naskh Extensions" pitchFamily="2" charset="-78"/>
              </a:rPr>
              <a:t>اختار الأنصار 12 نقيباً منهم ليكونوا عليهم (9 من الخزرج و3 من الأوس)، ثم طلب منهم الرسول الانصراف بعد إنذار الشيطان لقريش. وفي الصباح جاءهم جمع من قريش ليتبينوا أمر البيعة، فأنكر المشركون من أهل المدينة ذلك، والمسلمون ينظر بعضهم إلى بعض.</a:t>
            </a:r>
            <a:endParaRPr lang="en-US" altLang="en-US"/>
          </a:p>
        </p:txBody>
      </p:sp>
    </p:spTree>
  </p:cSld>
  <p:clrMapOvr>
    <a:masterClrMapping/>
  </p:clrMapOvr>
  <p:transition advClick="0"/>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2692" name="Text Box 4"/>
          <p:cNvSpPr txBox="1">
            <a:spLocks noChangeArrowheads="1"/>
          </p:cNvSpPr>
          <p:nvPr/>
        </p:nvSpPr>
        <p:spPr bwMode="auto">
          <a:xfrm>
            <a:off x="2895600" y="228600"/>
            <a:ext cx="3505200" cy="609600"/>
          </a:xfrm>
          <a:prstGeom prst="rect">
            <a:avLst/>
          </a:prstGeom>
          <a:noFill/>
          <a:ln w="9525">
            <a:noFill/>
            <a:miter lim="800000"/>
            <a:headEnd/>
            <a:tailEnd/>
          </a:ln>
          <a:effectLst/>
        </p:spPr>
        <p:txBody>
          <a:bodyPr>
            <a:spAutoFit/>
          </a:bodyPr>
          <a:lstStyle/>
          <a:p>
            <a:pPr algn="ctr" rtl="1">
              <a:spcBef>
                <a:spcPct val="50000"/>
              </a:spcBef>
            </a:pPr>
            <a:r>
              <a:rPr lang="ar-SA" altLang="en-US" sz="3400" b="1" i="1" u="sng">
                <a:solidFill>
                  <a:srgbClr val="FF0000"/>
                </a:solidFill>
                <a:cs typeface="DecoType Naskh Extensions" pitchFamily="2" charset="-78"/>
              </a:rPr>
              <a:t>الدروس والعبر: -</a:t>
            </a:r>
            <a:endParaRPr lang="en-US" altLang="en-US" sz="3400" b="1">
              <a:solidFill>
                <a:srgbClr val="FF0000"/>
              </a:solidFill>
              <a:cs typeface="DecoType Naskh Extensions" pitchFamily="2" charset="-78"/>
            </a:endParaRPr>
          </a:p>
        </p:txBody>
      </p:sp>
      <p:sp>
        <p:nvSpPr>
          <p:cNvPr id="242693" name="Text Box 5"/>
          <p:cNvSpPr txBox="1">
            <a:spLocks noChangeArrowheads="1"/>
          </p:cNvSpPr>
          <p:nvPr/>
        </p:nvSpPr>
        <p:spPr bwMode="auto">
          <a:xfrm>
            <a:off x="0" y="9144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1- يستغل الداعية مواسم تجمع الناس ليبلغهم دعوة الله، ولا ييأس من إعراض الناس عنه، فلا بد من الصبر والتحمل.</a:t>
            </a:r>
            <a:endParaRPr lang="en-US" altLang="en-US">
              <a:cs typeface="DecoType Naskh Extensions" pitchFamily="2" charset="-78"/>
            </a:endParaRPr>
          </a:p>
        </p:txBody>
      </p:sp>
      <p:sp>
        <p:nvSpPr>
          <p:cNvPr id="242694" name="Text Box 6"/>
          <p:cNvSpPr txBox="1">
            <a:spLocks noChangeArrowheads="1"/>
          </p:cNvSpPr>
          <p:nvPr/>
        </p:nvSpPr>
        <p:spPr bwMode="auto">
          <a:xfrm>
            <a:off x="0" y="182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2- يهيئ الله للداعية أنصاراً يؤمنون بفكرته ويحمونه ويساعدونه وإن كانوا قلة، فالله يبدل الضعف قوة والقلة كثرة. </a:t>
            </a:r>
            <a:endParaRPr lang="en-US" altLang="en-US" sz="2800" b="1">
              <a:cs typeface="DecoType Naskh Extensions" pitchFamily="2" charset="-78"/>
            </a:endParaRPr>
          </a:p>
        </p:txBody>
      </p:sp>
      <p:sp>
        <p:nvSpPr>
          <p:cNvPr id="242695" name="Text Box 7"/>
          <p:cNvSpPr txBox="1">
            <a:spLocks noChangeArrowheads="1"/>
          </p:cNvSpPr>
          <p:nvPr/>
        </p:nvSpPr>
        <p:spPr bwMode="auto">
          <a:xfrm>
            <a:off x="0" y="36576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4- يمارس الداعية الدعوة بالأسلوب الحسن والرفق بالمدعوين دون تعنيف أو تجريح، كما عليه أن يمارس أقصى درجات التنظيم والإدارة.</a:t>
            </a:r>
            <a:endParaRPr lang="en-US" altLang="en-US">
              <a:cs typeface="DecoType Naskh Extensions" pitchFamily="2" charset="-78"/>
            </a:endParaRPr>
          </a:p>
        </p:txBody>
      </p:sp>
      <p:sp>
        <p:nvSpPr>
          <p:cNvPr id="242696" name="Text Box 8"/>
          <p:cNvSpPr txBox="1">
            <a:spLocks noChangeArrowheads="1"/>
          </p:cNvSpPr>
          <p:nvPr/>
        </p:nvSpPr>
        <p:spPr bwMode="auto">
          <a:xfrm>
            <a:off x="0" y="4648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5- يتعلم المؤمن كيف ينجز أعمال الدعوة في وقت البلاء والإيذاء، ويستعين على قضاء أمره بالكتمان فيكتم أمره عن المتربصين بالإسلام.</a:t>
            </a:r>
            <a:endParaRPr lang="en-US" altLang="en-US">
              <a:cs typeface="DecoType Naskh Extensions" pitchFamily="2" charset="-78"/>
            </a:endParaRPr>
          </a:p>
        </p:txBody>
      </p:sp>
      <p:sp>
        <p:nvSpPr>
          <p:cNvPr id="242697" name="Text Box 9"/>
          <p:cNvSpPr txBox="1">
            <a:spLocks noChangeArrowheads="1"/>
          </p:cNvSpPr>
          <p:nvPr/>
        </p:nvSpPr>
        <p:spPr bwMode="auto">
          <a:xfrm>
            <a:off x="0" y="27432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3- تحتاج الدعوة إلى العلم بالإسلام حتى يتم بناء النفس على بصيرة من الكتاب والسنة، وتحتاج إلى قدوة يدرك الناس أثر الإسلام عليها.</a:t>
            </a:r>
            <a:endParaRPr lang="en-US" altLang="en-US">
              <a:cs typeface="DecoType Naskh Extensions" pitchFamily="2" charset="-78"/>
            </a:endParaRPr>
          </a:p>
        </p:txBody>
      </p:sp>
      <p:sp>
        <p:nvSpPr>
          <p:cNvPr id="242698" name="Text Box 10"/>
          <p:cNvSpPr txBox="1">
            <a:spLocks noChangeArrowheads="1"/>
          </p:cNvSpPr>
          <p:nvPr/>
        </p:nvSpPr>
        <p:spPr bwMode="auto">
          <a:xfrm>
            <a:off x="0" y="5638800"/>
            <a:ext cx="9144000" cy="946150"/>
          </a:xfrm>
          <a:prstGeom prst="rect">
            <a:avLst/>
          </a:prstGeom>
          <a:noFill/>
          <a:ln w="9525">
            <a:noFill/>
            <a:miter lim="800000"/>
            <a:headEnd/>
            <a:tailEnd/>
          </a:ln>
          <a:effectLst/>
        </p:spPr>
        <p:txBody>
          <a:bodyPr>
            <a:spAutoFit/>
          </a:bodyPr>
          <a:lstStyle/>
          <a:p>
            <a:pPr algn="just" rtl="1">
              <a:spcBef>
                <a:spcPct val="50000"/>
              </a:spcBef>
            </a:pPr>
            <a:r>
              <a:rPr lang="ar-SA" altLang="en-US" sz="2800" b="1">
                <a:cs typeface="DecoType Naskh Extensions" pitchFamily="2" charset="-78"/>
              </a:rPr>
              <a:t>6- يوحي شياطين الجن لشياطين الإنس بما يعارضون به الإسلام، ويتعاونون في منع الخير عن الناس.</a:t>
            </a:r>
            <a:endParaRPr lang="en-US" altLang="en-US">
              <a:cs typeface="DecoType Naskh Extensions" pitchFamily="2" charset="-78"/>
            </a:endParaRPr>
          </a:p>
        </p:txBody>
      </p:sp>
      <p:sp>
        <p:nvSpPr>
          <p:cNvPr id="242699" name="WordArt 11">
            <a:hlinkClick r:id="rId3" action="ppaction://hlinksldjump"/>
          </p:cNvPr>
          <p:cNvSpPr>
            <a:spLocks noChangeArrowheads="1" noChangeShapeType="1" noTextEdit="1"/>
          </p:cNvSpPr>
          <p:nvPr/>
        </p:nvSpPr>
        <p:spPr bwMode="auto">
          <a:xfrm>
            <a:off x="381000" y="6181725"/>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3347</TotalTime>
  <Words>2634</Words>
  <Application>Microsoft Office PowerPoint</Application>
  <PresentationFormat>عرض على الشاشة (3:4)‏</PresentationFormat>
  <Paragraphs>163</Paragraphs>
  <Slides>53</Slides>
  <Notes>3</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53</vt:i4>
      </vt:variant>
    </vt:vector>
  </HeadingPairs>
  <TitlesOfParts>
    <vt:vector size="55" baseType="lpstr">
      <vt:lpstr>Default Design</vt:lpstr>
      <vt:lpstr>قصاصة فيديو</vt:lpstr>
      <vt:lpstr>الشريحة 1</vt:lpstr>
      <vt:lpstr>محاضرات في فقه السيرة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 </vt:lpstr>
      <vt:lpstr>يقال : كتبها منصور بن عكرمة بن هاشم ، ويقال : نضر بن الحارث ، والصحيح أنه بغيض بن عامر بن هاشم ، فدعا عليه رسول الله ـ  ـ فشلت يده. تم هذا الميثاق ، وعلقت الصحيفة في جوف الكعبة ، فانحاز بنو هاشم وبنو عبد المطلب مؤنهم وكافرهم ـ إلا أبا لهب ـ وحبسوا في شعب أبي طالب ليلة هلال المحرم سنة سبع من البعثة .</vt:lpstr>
      <vt:lpstr>وكانوا ـ لا يخرجون من الشعب لشراء الحوائج إلا في الأشهر الحرم وكانوا يشترون من العير التي ترد مكة من خارجها ، ولكن أهل مكة كانوا يزيدون عليهم في السلعة قيمتها حتى لا يستطيعوا الشراء .</vt:lpstr>
      <vt:lpstr>وكان حكيم بن حزام ربما يحمل قمحا إلى عمته خديجة ـ رضي الله عنها ـ وقد تعرض له مرة أبو جهل فتعلق به ليمنعه ، فتدخل بينهما أبو البختري ، ومكنه من حمل القمح إلى عمته .</vt:lpstr>
      <vt:lpstr>وكان أبو طالب يخاف على رسول الله ـ  ـ ، فكان إذا أخذ الناس مضاجعهم يأمر رسول الله ـ  ـ أن يضطجع على فراشه ، حتى يرى ذلك من أراد اغتياله ، فإذا نام الناس أمر أحد بنيه أو إخوانه أو بني عمه فاضطجع على فراش رسول الله ـ  ـ وأمره أن يأتي بعض فرشهم . </vt:lpstr>
      <vt:lpstr>وكان رسول الله ـ  ـ والمسلمون يخرجون في أيام الموسم ، فيلقون الناس ، ويدعونهم إلى الإسلام .</vt:lpstr>
      <vt:lpstr>مرت ثلاثة أعوام كاملة والأمر على ذلك ، وفي المحرم سنة عشر من النبوة حدث نقض الصحيفة وفك الميثاق ، وذلك أن قريشا كانت بين راض بهذا الميثاق وكاره له ، فسعى في نقض الصحيفة من كان كارها لها . وكان أبو طالب جالسا في ناحية المسجد . </vt:lpstr>
      <vt:lpstr>وإنما جاءهم لأن الله كان قد أطلع رسوله على أمر الصحيفة ، وأنه أرسل الأرضة فأكلت جميع ما فيها من جوى وقطيعة ظلم إلا ذكر الله عز وجل ، فأخبر بذلك عمه . </vt:lpstr>
      <vt:lpstr>فخرج إلى قريش فأخبرهم أن ابن أخيه قد قال كذا وكذا ، فإن كان كاذبا خلينا بينكم وبينه ، وإن كان صادقا رجعتم عن قطيعتنا وظلمنا . قالوا : قد أنصفت .</vt:lpstr>
      <vt:lpstr>وبعد أن دار الكلام بين القوم وبين أبي جهل ، قام المطعم بن عدي إلى الصحيفة ليشقها ، فوجد الأرضة قد أكلتها إلا ” باسمك اللهم ”. وما كان فيها من اسم الله فإنها لم تأكله . </vt:lpstr>
      <vt:lpstr>ثم نقض الصحيفة ، وخرج رسول الله ـ  ـ ومن معه من الشعب ، وقد رأى المشركون آية عظيمة من آيات نبوته ، ولكنهم كما أخبر الله عنهم ،  وإن يروا كل آية يعرضوا ويقولوا سحر مستمر  أعرضوا عن هذه الآية وازدادوا كفرا إلى كفرهم .</vt:lpstr>
      <vt:lpstr>وفي الختام ندعو الله أن يفك الحصار عن اخواننا المسلمين في فلسطين .. وفي العراق.... وفي كشمير .. وفي كل بلد يظلم فيه الاسلام.     وندعوإلى مقاطعة المنتجات الأجنبية ومآزرة اخواننا المسلمين.  </vt:lpstr>
      <vt:lpstr>الشريحة 25</vt:lpstr>
      <vt:lpstr>الشريحة 26</vt:lpstr>
      <vt:lpstr>الشريحة 27</vt:lpstr>
      <vt:lpstr>الشريحة 28</vt:lpstr>
      <vt:lpstr>الشريحة 29</vt:lpstr>
      <vt:lpstr>الشريحة 30</vt:lpstr>
      <vt:lpstr>عداس و النبي صلى الله عليه وسلم:</vt:lpstr>
      <vt:lpstr>الشريحة 32</vt:lpstr>
      <vt:lpstr>الشريحة 33</vt:lpstr>
      <vt:lpstr>عودة النبي صلى الله عليه وسلم إلى مكة </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dell</cp:lastModifiedBy>
  <cp:revision>276</cp:revision>
  <cp:lastPrinted>2000-05-14T05:39:45Z</cp:lastPrinted>
  <dcterms:created xsi:type="dcterms:W3CDTF">2000-02-25T19:54:01Z</dcterms:created>
  <dcterms:modified xsi:type="dcterms:W3CDTF">2012-01-29T23:02:04Z</dcterms:modified>
</cp:coreProperties>
</file>