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6"/>
  </p:notesMasterIdLst>
  <p:handoutMasterIdLst>
    <p:handoutMasterId r:id="rId47"/>
  </p:handoutMasterIdLst>
  <p:sldIdLst>
    <p:sldId id="728" r:id="rId2"/>
    <p:sldId id="752" r:id="rId3"/>
    <p:sldId id="754" r:id="rId4"/>
    <p:sldId id="341" r:id="rId5"/>
    <p:sldId id="342" r:id="rId6"/>
    <p:sldId id="340" r:id="rId7"/>
    <p:sldId id="343" r:id="rId8"/>
    <p:sldId id="758" r:id="rId9"/>
    <p:sldId id="757" r:id="rId10"/>
    <p:sldId id="759" r:id="rId11"/>
    <p:sldId id="344" r:id="rId12"/>
    <p:sldId id="345" r:id="rId13"/>
    <p:sldId id="346" r:id="rId14"/>
    <p:sldId id="347" r:id="rId15"/>
    <p:sldId id="348" r:id="rId16"/>
    <p:sldId id="349" r:id="rId17"/>
    <p:sldId id="350" r:id="rId18"/>
    <p:sldId id="351" r:id="rId19"/>
    <p:sldId id="755" r:id="rId20"/>
    <p:sldId id="756" r:id="rId21"/>
    <p:sldId id="353" r:id="rId22"/>
    <p:sldId id="354" r:id="rId23"/>
    <p:sldId id="355" r:id="rId24"/>
    <p:sldId id="356" r:id="rId25"/>
    <p:sldId id="357" r:id="rId26"/>
    <p:sldId id="358" r:id="rId27"/>
    <p:sldId id="359" r:id="rId28"/>
    <p:sldId id="360" r:id="rId29"/>
    <p:sldId id="361" r:id="rId30"/>
    <p:sldId id="362" r:id="rId31"/>
    <p:sldId id="363" r:id="rId32"/>
    <p:sldId id="364" r:id="rId33"/>
    <p:sldId id="365" r:id="rId34"/>
    <p:sldId id="366" r:id="rId35"/>
    <p:sldId id="367" r:id="rId36"/>
    <p:sldId id="368" r:id="rId37"/>
    <p:sldId id="369" r:id="rId38"/>
    <p:sldId id="370" r:id="rId39"/>
    <p:sldId id="371" r:id="rId40"/>
    <p:sldId id="373" r:id="rId41"/>
    <p:sldId id="374" r:id="rId42"/>
    <p:sldId id="375" r:id="rId43"/>
    <p:sldId id="376" r:id="rId44"/>
    <p:sldId id="751" r:id="rId45"/>
  </p:sldIdLst>
  <p:sldSz cx="9144000" cy="6858000" type="screen4x3"/>
  <p:notesSz cx="6858000" cy="9144000"/>
  <p:defaultTextStyle>
    <a:defPPr>
      <a:defRPr lang="en-US"/>
    </a:defPPr>
    <a:lvl1pPr algn="l" rtl="0" fontAlgn="base">
      <a:spcBef>
        <a:spcPct val="0"/>
      </a:spcBef>
      <a:spcAft>
        <a:spcPct val="0"/>
      </a:spcAft>
      <a:defRPr sz="2400" kern="1200">
        <a:solidFill>
          <a:schemeClr val="tx1"/>
        </a:solidFill>
        <a:latin typeface="Times New Roman" pitchFamily="18" charset="0"/>
        <a:ea typeface="+mn-ea"/>
        <a:cs typeface="Times New Roman" pitchFamily="18" charset="0"/>
      </a:defRPr>
    </a:lvl1pPr>
    <a:lvl2pPr marL="457200" algn="l" rtl="0" fontAlgn="base">
      <a:spcBef>
        <a:spcPct val="0"/>
      </a:spcBef>
      <a:spcAft>
        <a:spcPct val="0"/>
      </a:spcAft>
      <a:defRPr sz="2400" kern="1200">
        <a:solidFill>
          <a:schemeClr val="tx1"/>
        </a:solidFill>
        <a:latin typeface="Times New Roman" pitchFamily="18" charset="0"/>
        <a:ea typeface="+mn-ea"/>
        <a:cs typeface="Times New Roman" pitchFamily="18" charset="0"/>
      </a:defRPr>
    </a:lvl2pPr>
    <a:lvl3pPr marL="914400" algn="l" rtl="0" fontAlgn="base">
      <a:spcBef>
        <a:spcPct val="0"/>
      </a:spcBef>
      <a:spcAft>
        <a:spcPct val="0"/>
      </a:spcAft>
      <a:defRPr sz="2400" kern="1200">
        <a:solidFill>
          <a:schemeClr val="tx1"/>
        </a:solidFill>
        <a:latin typeface="Times New Roman" pitchFamily="18" charset="0"/>
        <a:ea typeface="+mn-ea"/>
        <a:cs typeface="Times New Roman" pitchFamily="18" charset="0"/>
      </a:defRPr>
    </a:lvl3pPr>
    <a:lvl4pPr marL="1371600" algn="l" rtl="0" fontAlgn="base">
      <a:spcBef>
        <a:spcPct val="0"/>
      </a:spcBef>
      <a:spcAft>
        <a:spcPct val="0"/>
      </a:spcAft>
      <a:defRPr sz="2400" kern="1200">
        <a:solidFill>
          <a:schemeClr val="tx1"/>
        </a:solidFill>
        <a:latin typeface="Times New Roman" pitchFamily="18" charset="0"/>
        <a:ea typeface="+mn-ea"/>
        <a:cs typeface="Times New Roman" pitchFamily="18" charset="0"/>
      </a:defRPr>
    </a:lvl4pPr>
    <a:lvl5pPr marL="1828800" algn="l" rtl="0" fontAlgn="base">
      <a:spcBef>
        <a:spcPct val="0"/>
      </a:spcBef>
      <a:spcAft>
        <a:spcPct val="0"/>
      </a:spcAft>
      <a:defRPr sz="2400" kern="1200">
        <a:solidFill>
          <a:schemeClr val="tx1"/>
        </a:solidFill>
        <a:latin typeface="Times New Roman" pitchFamily="18" charset="0"/>
        <a:ea typeface="+mn-ea"/>
        <a:cs typeface="Times New Roman" pitchFamily="18" charset="0"/>
      </a:defRPr>
    </a:lvl5pPr>
    <a:lvl6pPr marL="2286000" algn="r" defTabSz="914400" rtl="1" eaLnBrk="1" latinLnBrk="0" hangingPunct="1">
      <a:defRPr sz="2400" kern="1200">
        <a:solidFill>
          <a:schemeClr val="tx1"/>
        </a:solidFill>
        <a:latin typeface="Times New Roman" pitchFamily="18" charset="0"/>
        <a:ea typeface="+mn-ea"/>
        <a:cs typeface="Times New Roman" pitchFamily="18" charset="0"/>
      </a:defRPr>
    </a:lvl6pPr>
    <a:lvl7pPr marL="2743200" algn="r" defTabSz="914400" rtl="1" eaLnBrk="1" latinLnBrk="0" hangingPunct="1">
      <a:defRPr sz="2400" kern="1200">
        <a:solidFill>
          <a:schemeClr val="tx1"/>
        </a:solidFill>
        <a:latin typeface="Times New Roman" pitchFamily="18" charset="0"/>
        <a:ea typeface="+mn-ea"/>
        <a:cs typeface="Times New Roman" pitchFamily="18" charset="0"/>
      </a:defRPr>
    </a:lvl7pPr>
    <a:lvl8pPr marL="3200400" algn="r" defTabSz="914400" rtl="1" eaLnBrk="1" latinLnBrk="0" hangingPunct="1">
      <a:defRPr sz="2400" kern="1200">
        <a:solidFill>
          <a:schemeClr val="tx1"/>
        </a:solidFill>
        <a:latin typeface="Times New Roman" pitchFamily="18" charset="0"/>
        <a:ea typeface="+mn-ea"/>
        <a:cs typeface="Times New Roman" pitchFamily="18" charset="0"/>
      </a:defRPr>
    </a:lvl8pPr>
    <a:lvl9pPr marL="3657600" algn="r" defTabSz="914400" rtl="1" eaLnBrk="1" latinLnBrk="0" hangingPunct="1">
      <a:defRPr sz="2400" kern="1200">
        <a:solidFill>
          <a:schemeClr val="tx1"/>
        </a:solidFill>
        <a:latin typeface="Times New Roman" pitchFamily="18" charset="0"/>
        <a:ea typeface="+mn-ea"/>
        <a:cs typeface="Times New Roman" pitchFamily="18"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CC00"/>
    <a:srgbClr val="0000FF"/>
    <a:srgbClr val="FF99CC"/>
    <a:srgbClr val="D60093"/>
    <a:srgbClr val="FFFF00"/>
    <a:srgbClr val="000099"/>
    <a:srgbClr val="FF0000"/>
    <a:srgbClr val="66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22" autoAdjust="0"/>
    <p:restoredTop sz="94660"/>
  </p:normalViewPr>
  <p:slideViewPr>
    <p:cSldViewPr>
      <p:cViewPr>
        <p:scale>
          <a:sx n="50" d="100"/>
          <a:sy n="50" d="100"/>
        </p:scale>
        <p:origin x="-2532" y="-74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1794"/>
    </p:cViewPr>
  </p:sorterViewPr>
  <p:notesViewPr>
    <p:cSldViewPr>
      <p:cViewPr varScale="1">
        <p:scale>
          <a:sx n="40" d="100"/>
          <a:sy n="40" d="100"/>
        </p:scale>
        <p:origin x="-1488" y="-9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handoutMaster" Target="handoutMasters/handoutMaster1.xml"/><Relationship Id="rId50"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0.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2075" tIns="46038" rIns="92075" bIns="46038" numCol="1" anchor="t" anchorCtr="0" compatLnSpc="1">
            <a:prstTxWarp prst="textNoShape">
              <a:avLst/>
            </a:prstTxWarp>
          </a:bodyPr>
          <a:lstStyle>
            <a:lvl1pPr>
              <a:defRPr sz="1200"/>
            </a:lvl1pPr>
          </a:lstStyle>
          <a:p>
            <a:endParaRPr lang="en-US" altLang="en-US"/>
          </a:p>
        </p:txBody>
      </p:sp>
      <p:sp>
        <p:nvSpPr>
          <p:cNvPr id="3075" name="Rectangle 3"/>
          <p:cNvSpPr>
            <a:spLocks noGrp="1" noChangeArrowheads="1"/>
          </p:cNvSpPr>
          <p:nvPr>
            <p:ph type="dt" sz="quarter" idx="1"/>
          </p:nvPr>
        </p:nvSpPr>
        <p:spPr bwMode="auto">
          <a:xfrm>
            <a:off x="3886200" y="0"/>
            <a:ext cx="2971800" cy="457200"/>
          </a:xfrm>
          <a:prstGeom prst="rect">
            <a:avLst/>
          </a:prstGeom>
          <a:noFill/>
          <a:ln w="9525">
            <a:noFill/>
            <a:miter lim="800000"/>
            <a:headEnd/>
            <a:tailEnd/>
          </a:ln>
          <a:effectLst/>
        </p:spPr>
        <p:txBody>
          <a:bodyPr vert="horz" wrap="square" lIns="92075" tIns="46038" rIns="92075" bIns="46038" numCol="1" anchor="t" anchorCtr="0" compatLnSpc="1">
            <a:prstTxWarp prst="textNoShape">
              <a:avLst/>
            </a:prstTxWarp>
          </a:bodyPr>
          <a:lstStyle>
            <a:lvl1pPr algn="r">
              <a:defRPr sz="1200"/>
            </a:lvl1pPr>
          </a:lstStyle>
          <a:p>
            <a:endParaRPr lang="en-US" altLang="en-US"/>
          </a:p>
        </p:txBody>
      </p:sp>
      <p:sp>
        <p:nvSpPr>
          <p:cNvPr id="3076" name="Rectangle 4"/>
          <p:cNvSpPr>
            <a:spLocks noGrp="1" noChangeArrowheads="1"/>
          </p:cNvSpPr>
          <p:nvPr>
            <p:ph type="ftr" sz="quarter" idx="2"/>
          </p:nvPr>
        </p:nvSpPr>
        <p:spPr bwMode="auto">
          <a:xfrm>
            <a:off x="0" y="8686800"/>
            <a:ext cx="2971800" cy="457200"/>
          </a:xfrm>
          <a:prstGeom prst="rect">
            <a:avLst/>
          </a:prstGeom>
          <a:noFill/>
          <a:ln w="9525">
            <a:noFill/>
            <a:miter lim="800000"/>
            <a:headEnd/>
            <a:tailEnd/>
          </a:ln>
          <a:effectLst/>
        </p:spPr>
        <p:txBody>
          <a:bodyPr vert="horz" wrap="square" lIns="92075" tIns="46038" rIns="92075" bIns="46038" numCol="1" anchor="b" anchorCtr="0" compatLnSpc="1">
            <a:prstTxWarp prst="textNoShape">
              <a:avLst/>
            </a:prstTxWarp>
          </a:bodyPr>
          <a:lstStyle>
            <a:lvl1pPr>
              <a:defRPr sz="1200"/>
            </a:lvl1pPr>
          </a:lstStyle>
          <a:p>
            <a:endParaRPr lang="en-US" altLang="en-US"/>
          </a:p>
        </p:txBody>
      </p:sp>
      <p:sp>
        <p:nvSpPr>
          <p:cNvPr id="3077" name="Rectangle 5"/>
          <p:cNvSpPr>
            <a:spLocks noGrp="1" noChangeArrowheads="1"/>
          </p:cNvSpPr>
          <p:nvPr>
            <p:ph type="sldNum" sz="quarter" idx="3"/>
          </p:nvPr>
        </p:nvSpPr>
        <p:spPr bwMode="auto">
          <a:xfrm>
            <a:off x="3886200" y="8686800"/>
            <a:ext cx="2971800" cy="457200"/>
          </a:xfrm>
          <a:prstGeom prst="rect">
            <a:avLst/>
          </a:prstGeom>
          <a:noFill/>
          <a:ln w="9525">
            <a:noFill/>
            <a:miter lim="800000"/>
            <a:headEnd/>
            <a:tailEnd/>
          </a:ln>
          <a:effectLst/>
        </p:spPr>
        <p:txBody>
          <a:bodyPr vert="horz" wrap="square" lIns="92075" tIns="46038" rIns="92075" bIns="46038" numCol="1" anchor="b" anchorCtr="0" compatLnSpc="1">
            <a:prstTxWarp prst="textNoShape">
              <a:avLst/>
            </a:prstTxWarp>
          </a:bodyPr>
          <a:lstStyle>
            <a:lvl1pPr algn="r">
              <a:defRPr sz="1200"/>
            </a:lvl1pPr>
          </a:lstStyle>
          <a:p>
            <a:fld id="{9F655E5B-BA3A-43FB-85C3-E4C664144687}" type="slidenum">
              <a:rPr lang="ar-SA" altLang="en-US"/>
              <a:pPr/>
              <a:t>‹#›</a:t>
            </a:fld>
            <a:endParaRPr lang="en-US" altLang="en-US"/>
          </a:p>
        </p:txBody>
      </p:sp>
    </p:spTree>
    <p:extLst>
      <p:ext uri="{BB962C8B-B14F-4D97-AF65-F5344CB8AC3E}">
        <p14:creationId xmlns:p14="http://schemas.microsoft.com/office/powerpoint/2010/main" val="94944182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2075" tIns="46038" rIns="92075" bIns="46038" numCol="1" anchor="t" anchorCtr="0" compatLnSpc="1">
            <a:prstTxWarp prst="textNoShape">
              <a:avLst/>
            </a:prstTxWarp>
          </a:bodyPr>
          <a:lstStyle>
            <a:lvl1pPr>
              <a:defRPr sz="1200"/>
            </a:lvl1pPr>
          </a:lstStyle>
          <a:p>
            <a:endParaRPr lang="en-US" altLang="en-US"/>
          </a:p>
        </p:txBody>
      </p:sp>
      <p:sp>
        <p:nvSpPr>
          <p:cNvPr id="2051" name="Rectangle 3"/>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2075" tIns="46038" rIns="92075" bIns="46038" numCol="1" anchor="t" anchorCtr="0" compatLnSpc="1">
            <a:prstTxWarp prst="textNoShape">
              <a:avLst/>
            </a:prstTxWarp>
          </a:bodyPr>
          <a:lstStyle>
            <a:lvl1pPr algn="r">
              <a:defRPr sz="1200"/>
            </a:lvl1pPr>
          </a:lstStyle>
          <a:p>
            <a:endParaRPr lang="en-US" altLang="en-US"/>
          </a:p>
        </p:txBody>
      </p:sp>
      <p:sp>
        <p:nvSpPr>
          <p:cNvPr id="2052" name="Rectangle 4"/>
          <p:cNvSpPr>
            <a:spLocks noGrp="1" noRot="1" noChangeAspect="1" noChangeArrowheads="1" noTextEdit="1"/>
          </p:cNvSpPr>
          <p:nvPr>
            <p:ph type="sldImg" idx="2"/>
          </p:nvPr>
        </p:nvSpPr>
        <p:spPr bwMode="auto">
          <a:xfrm>
            <a:off x="1144588" y="687388"/>
            <a:ext cx="4568825" cy="3425825"/>
          </a:xfrm>
          <a:prstGeom prst="rect">
            <a:avLst/>
          </a:prstGeom>
          <a:noFill/>
          <a:ln w="12700">
            <a:solidFill>
              <a:srgbClr val="000000"/>
            </a:solidFill>
            <a:miter lim="800000"/>
            <a:headEnd/>
            <a:tailEnd/>
          </a:ln>
          <a:effectLst/>
        </p:spPr>
      </p:sp>
      <p:sp>
        <p:nvSpPr>
          <p:cNvPr id="2053"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2075" tIns="46038" rIns="92075" bIns="46038" numCol="1" anchor="t" anchorCtr="0" compatLnSpc="1">
            <a:prstTxWarp prst="textNoShape">
              <a:avLst/>
            </a:prstTxWarp>
          </a:bodyPr>
          <a:lstStyle/>
          <a:p>
            <a:pPr lvl="0"/>
            <a:r>
              <a:rPr lang="en-US" altLang="ar-SA" smtClean="0"/>
              <a:t>Click to edit Master text styles</a:t>
            </a:r>
          </a:p>
          <a:p>
            <a:pPr lvl="1"/>
            <a:r>
              <a:rPr lang="en-US" altLang="ar-SA" smtClean="0"/>
              <a:t>Second level</a:t>
            </a:r>
          </a:p>
          <a:p>
            <a:pPr lvl="2"/>
            <a:r>
              <a:rPr lang="en-US" altLang="ar-SA" smtClean="0"/>
              <a:t>Third level</a:t>
            </a:r>
          </a:p>
          <a:p>
            <a:pPr lvl="3"/>
            <a:r>
              <a:rPr lang="en-US" altLang="ar-SA" smtClean="0"/>
              <a:t>Fourth level</a:t>
            </a:r>
          </a:p>
          <a:p>
            <a:pPr lvl="4"/>
            <a:r>
              <a:rPr lang="en-US" altLang="ar-SA" smtClean="0"/>
              <a:t>Fifth level</a:t>
            </a:r>
          </a:p>
        </p:txBody>
      </p:sp>
      <p:sp>
        <p:nvSpPr>
          <p:cNvPr id="2054"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2075" tIns="46038" rIns="92075" bIns="46038" numCol="1" anchor="b" anchorCtr="0" compatLnSpc="1">
            <a:prstTxWarp prst="textNoShape">
              <a:avLst/>
            </a:prstTxWarp>
          </a:bodyPr>
          <a:lstStyle>
            <a:lvl1pPr>
              <a:defRPr sz="1200"/>
            </a:lvl1pPr>
          </a:lstStyle>
          <a:p>
            <a:endParaRPr lang="en-US" altLang="en-US"/>
          </a:p>
        </p:txBody>
      </p:sp>
      <p:sp>
        <p:nvSpPr>
          <p:cNvPr id="2055"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2075" tIns="46038" rIns="92075" bIns="46038" numCol="1" anchor="b" anchorCtr="0" compatLnSpc="1">
            <a:prstTxWarp prst="textNoShape">
              <a:avLst/>
            </a:prstTxWarp>
          </a:bodyPr>
          <a:lstStyle>
            <a:lvl1pPr algn="r">
              <a:defRPr sz="1200"/>
            </a:lvl1pPr>
          </a:lstStyle>
          <a:p>
            <a:fld id="{458A0322-1DDA-48EB-ABDC-2718608359CD}" type="slidenum">
              <a:rPr lang="ar-SA" altLang="en-US"/>
              <a:pPr/>
              <a:t>‹#›</a:t>
            </a:fld>
            <a:endParaRPr lang="en-US" altLang="en-US"/>
          </a:p>
        </p:txBody>
      </p:sp>
    </p:spTree>
    <p:extLst>
      <p:ext uri="{BB962C8B-B14F-4D97-AF65-F5344CB8AC3E}">
        <p14:creationId xmlns:p14="http://schemas.microsoft.com/office/powerpoint/2010/main" val="2007466308"/>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Times New Roman" pitchFamily="18" charset="0"/>
        <a:ea typeface="+mn-ea"/>
        <a:cs typeface="Times New Roman" pitchFamily="18" charset="0"/>
      </a:defRPr>
    </a:lvl1pPr>
    <a:lvl2pPr marL="457200" algn="l" rtl="0" fontAlgn="base">
      <a:spcBef>
        <a:spcPct val="30000"/>
      </a:spcBef>
      <a:spcAft>
        <a:spcPct val="0"/>
      </a:spcAft>
      <a:defRPr sz="1200" kern="1200">
        <a:solidFill>
          <a:schemeClr val="tx1"/>
        </a:solidFill>
        <a:latin typeface="Times New Roman" pitchFamily="18" charset="0"/>
        <a:ea typeface="+mn-ea"/>
        <a:cs typeface="Times New Roman" pitchFamily="18" charset="0"/>
      </a:defRPr>
    </a:lvl2pPr>
    <a:lvl3pPr marL="914400" algn="l" rtl="0" fontAlgn="base">
      <a:spcBef>
        <a:spcPct val="30000"/>
      </a:spcBef>
      <a:spcAft>
        <a:spcPct val="0"/>
      </a:spcAft>
      <a:defRPr sz="1200" kern="1200">
        <a:solidFill>
          <a:schemeClr val="tx1"/>
        </a:solidFill>
        <a:latin typeface="Times New Roman" pitchFamily="18" charset="0"/>
        <a:ea typeface="+mn-ea"/>
        <a:cs typeface="Times New Roman" pitchFamily="18" charset="0"/>
      </a:defRPr>
    </a:lvl3pPr>
    <a:lvl4pPr marL="1371600" algn="l" rtl="0" fontAlgn="base">
      <a:spcBef>
        <a:spcPct val="30000"/>
      </a:spcBef>
      <a:spcAft>
        <a:spcPct val="0"/>
      </a:spcAft>
      <a:defRPr sz="1200" kern="1200">
        <a:solidFill>
          <a:schemeClr val="tx1"/>
        </a:solidFill>
        <a:latin typeface="Times New Roman" pitchFamily="18" charset="0"/>
        <a:ea typeface="+mn-ea"/>
        <a:cs typeface="Times New Roman" pitchFamily="18" charset="0"/>
      </a:defRPr>
    </a:lvl4pPr>
    <a:lvl5pPr marL="1828800" algn="l" rtl="0" fontAlgn="base">
      <a:spcBef>
        <a:spcPct val="30000"/>
      </a:spcBef>
      <a:spcAft>
        <a:spcPct val="0"/>
      </a:spcAft>
      <a:defRPr sz="1200" kern="1200">
        <a:solidFill>
          <a:schemeClr val="tx1"/>
        </a:solidFill>
        <a:latin typeface="Times New Roman" pitchFamily="18" charset="0"/>
        <a:ea typeface="+mn-ea"/>
        <a:cs typeface="Times New Roman" pitchFamily="18" charset="0"/>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4089146-32BE-4C4A-999D-8931C7748590}" type="slidenum">
              <a:rPr lang="ar-SA" altLang="en-US"/>
              <a:pPr/>
              <a:t>23</a:t>
            </a:fld>
            <a:endParaRPr lang="en-US" altLang="en-US"/>
          </a:p>
        </p:txBody>
      </p:sp>
      <p:sp>
        <p:nvSpPr>
          <p:cNvPr id="142338" name="Rectangle 2"/>
          <p:cNvSpPr>
            <a:spLocks noGrp="1" noRot="1" noChangeAspect="1" noChangeArrowheads="1" noTextEdit="1"/>
          </p:cNvSpPr>
          <p:nvPr>
            <p:ph type="sldImg"/>
          </p:nvPr>
        </p:nvSpPr>
        <p:spPr>
          <a:ln/>
        </p:spPr>
      </p:sp>
      <p:sp>
        <p:nvSpPr>
          <p:cNvPr id="142339" name="Rectangle 3"/>
          <p:cNvSpPr>
            <a:spLocks noGrp="1" noChangeArrowheads="1"/>
          </p:cNvSpPr>
          <p:nvPr>
            <p:ph type="body" idx="1"/>
          </p:nvPr>
        </p:nvSpPr>
        <p:spPr/>
        <p:txBody>
          <a:bodyPr/>
          <a:lstStyle/>
          <a:p>
            <a:endParaRPr lang="en-US"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47F4E4B-6976-49D5-A923-CC3E03C6B101}" type="slidenum">
              <a:rPr lang="ar-SA" altLang="en-US"/>
              <a:pPr/>
              <a:t>26</a:t>
            </a:fld>
            <a:endParaRPr lang="en-US" altLang="en-US"/>
          </a:p>
        </p:txBody>
      </p:sp>
      <p:sp>
        <p:nvSpPr>
          <p:cNvPr id="146434" name="Rectangle 2"/>
          <p:cNvSpPr>
            <a:spLocks noGrp="1" noRot="1" noChangeAspect="1" noChangeArrowheads="1" noTextEdit="1"/>
          </p:cNvSpPr>
          <p:nvPr>
            <p:ph type="sldImg"/>
          </p:nvPr>
        </p:nvSpPr>
        <p:spPr>
          <a:ln/>
        </p:spPr>
      </p:sp>
      <p:sp>
        <p:nvSpPr>
          <p:cNvPr id="146435" name="Rectangle 3"/>
          <p:cNvSpPr>
            <a:spLocks noGrp="1" noChangeArrowheads="1"/>
          </p:cNvSpPr>
          <p:nvPr>
            <p:ph type="body" idx="1"/>
          </p:nvPr>
        </p:nvSpPr>
        <p:spPr/>
        <p:txBody>
          <a:bodyPr/>
          <a:lstStyle/>
          <a:p>
            <a:endParaRPr lang="en-US"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7F0CC2C-FE8D-4EEA-BE63-BF7A62F93C0A}" type="slidenum">
              <a:rPr lang="ar-SA" altLang="en-US"/>
              <a:pPr/>
              <a:t>38</a:t>
            </a:fld>
            <a:endParaRPr lang="en-US" altLang="en-US"/>
          </a:p>
        </p:txBody>
      </p:sp>
      <p:sp>
        <p:nvSpPr>
          <p:cNvPr id="159746" name="Rectangle 2"/>
          <p:cNvSpPr>
            <a:spLocks noGrp="1" noRot="1" noChangeAspect="1" noChangeArrowheads="1" noTextEdit="1"/>
          </p:cNvSpPr>
          <p:nvPr>
            <p:ph type="sldImg"/>
          </p:nvPr>
        </p:nvSpPr>
        <p:spPr>
          <a:ln/>
        </p:spPr>
      </p:sp>
      <p:sp>
        <p:nvSpPr>
          <p:cNvPr id="159747" name="Rectangle 3"/>
          <p:cNvSpPr>
            <a:spLocks noGrp="1" noChangeArrowheads="1"/>
          </p:cNvSpPr>
          <p:nvPr>
            <p:ph type="body" idx="1"/>
          </p:nvPr>
        </p:nvSpPr>
        <p:spPr/>
        <p:txBody>
          <a:bodyPr/>
          <a:lstStyle/>
          <a:p>
            <a:endParaRPr lang="en-US"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EG"/>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ar-SA" smtClean="0"/>
              <a:t>انقر لتحرير نمط العنوان الثانوي الرئيسي</a:t>
            </a:r>
            <a:endParaRPr lang="ar-EG"/>
          </a:p>
        </p:txBody>
      </p:sp>
      <p:sp>
        <p:nvSpPr>
          <p:cNvPr id="4" name="عنصر نائب للتاريخ 3"/>
          <p:cNvSpPr>
            <a:spLocks noGrp="1"/>
          </p:cNvSpPr>
          <p:nvPr>
            <p:ph type="dt" sz="half" idx="10"/>
          </p:nvPr>
        </p:nvSpPr>
        <p:spPr/>
        <p:txBody>
          <a:bodyPr/>
          <a:lstStyle>
            <a:lvl1pPr>
              <a:defRPr/>
            </a:lvl1pPr>
          </a:lstStyle>
          <a:p>
            <a:endParaRPr lang="en-US" altLang="en-US"/>
          </a:p>
        </p:txBody>
      </p:sp>
      <p:sp>
        <p:nvSpPr>
          <p:cNvPr id="5" name="عنصر نائب للتذييل 4"/>
          <p:cNvSpPr>
            <a:spLocks noGrp="1"/>
          </p:cNvSpPr>
          <p:nvPr>
            <p:ph type="ftr" sz="quarter" idx="11"/>
          </p:nvPr>
        </p:nvSpPr>
        <p:spPr/>
        <p:txBody>
          <a:bodyPr/>
          <a:lstStyle>
            <a:lvl1pPr>
              <a:defRPr/>
            </a:lvl1pPr>
          </a:lstStyle>
          <a:p>
            <a:endParaRPr lang="en-US" altLang="en-US"/>
          </a:p>
        </p:txBody>
      </p:sp>
      <p:sp>
        <p:nvSpPr>
          <p:cNvPr id="6" name="عنصر نائب لرقم الشريحة 5"/>
          <p:cNvSpPr>
            <a:spLocks noGrp="1"/>
          </p:cNvSpPr>
          <p:nvPr>
            <p:ph type="sldNum" sz="quarter" idx="12"/>
          </p:nvPr>
        </p:nvSpPr>
        <p:spPr/>
        <p:txBody>
          <a:bodyPr/>
          <a:lstStyle>
            <a:lvl1pPr>
              <a:defRPr/>
            </a:lvl1pPr>
          </a:lstStyle>
          <a:p>
            <a:fld id="{71D2A89D-766C-4E95-ABA9-E28F67D76B15}" type="slidenum">
              <a:rPr lang="ar-SA" altLang="en-US"/>
              <a:pPr/>
              <a:t>‹#›</a:t>
            </a:fld>
            <a:endParaRPr lang="en-US" altLang="en-US"/>
          </a:p>
        </p:txBody>
      </p:sp>
    </p:spTree>
  </p:cSld>
  <p:clrMapOvr>
    <a:masterClrMapping/>
  </p:clrMapOvr>
  <p:transition advClick="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EG"/>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EG"/>
          </a:p>
        </p:txBody>
      </p:sp>
      <p:sp>
        <p:nvSpPr>
          <p:cNvPr id="4" name="عنصر نائب للتاريخ 3"/>
          <p:cNvSpPr>
            <a:spLocks noGrp="1"/>
          </p:cNvSpPr>
          <p:nvPr>
            <p:ph type="dt" sz="half" idx="10"/>
          </p:nvPr>
        </p:nvSpPr>
        <p:spPr/>
        <p:txBody>
          <a:bodyPr/>
          <a:lstStyle>
            <a:lvl1pPr>
              <a:defRPr/>
            </a:lvl1pPr>
          </a:lstStyle>
          <a:p>
            <a:endParaRPr lang="en-US" altLang="en-US"/>
          </a:p>
        </p:txBody>
      </p:sp>
      <p:sp>
        <p:nvSpPr>
          <p:cNvPr id="5" name="عنصر نائب للتذييل 4"/>
          <p:cNvSpPr>
            <a:spLocks noGrp="1"/>
          </p:cNvSpPr>
          <p:nvPr>
            <p:ph type="ftr" sz="quarter" idx="11"/>
          </p:nvPr>
        </p:nvSpPr>
        <p:spPr/>
        <p:txBody>
          <a:bodyPr/>
          <a:lstStyle>
            <a:lvl1pPr>
              <a:defRPr/>
            </a:lvl1pPr>
          </a:lstStyle>
          <a:p>
            <a:endParaRPr lang="en-US" altLang="en-US"/>
          </a:p>
        </p:txBody>
      </p:sp>
      <p:sp>
        <p:nvSpPr>
          <p:cNvPr id="6" name="عنصر نائب لرقم الشريحة 5"/>
          <p:cNvSpPr>
            <a:spLocks noGrp="1"/>
          </p:cNvSpPr>
          <p:nvPr>
            <p:ph type="sldNum" sz="quarter" idx="12"/>
          </p:nvPr>
        </p:nvSpPr>
        <p:spPr/>
        <p:txBody>
          <a:bodyPr/>
          <a:lstStyle>
            <a:lvl1pPr>
              <a:defRPr/>
            </a:lvl1pPr>
          </a:lstStyle>
          <a:p>
            <a:fld id="{3A5E5F68-1FB3-44A5-ABB7-18EA51941EB1}" type="slidenum">
              <a:rPr lang="ar-SA" altLang="en-US"/>
              <a:pPr/>
              <a:t>‹#›</a:t>
            </a:fld>
            <a:endParaRPr lang="en-US" altLang="en-US"/>
          </a:p>
        </p:txBody>
      </p:sp>
    </p:spTree>
  </p:cSld>
  <p:clrMapOvr>
    <a:masterClrMapping/>
  </p:clrMapOvr>
  <p:transition advClick="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EG"/>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lvl1pPr>
              <a:defRPr/>
            </a:lvl1pPr>
          </a:lstStyle>
          <a:p>
            <a:endParaRPr lang="en-US" altLang="en-US"/>
          </a:p>
        </p:txBody>
      </p:sp>
      <p:sp>
        <p:nvSpPr>
          <p:cNvPr id="5" name="عنصر نائب للتذييل 4"/>
          <p:cNvSpPr>
            <a:spLocks noGrp="1"/>
          </p:cNvSpPr>
          <p:nvPr>
            <p:ph type="ftr" sz="quarter" idx="11"/>
          </p:nvPr>
        </p:nvSpPr>
        <p:spPr/>
        <p:txBody>
          <a:bodyPr/>
          <a:lstStyle>
            <a:lvl1pPr>
              <a:defRPr/>
            </a:lvl1pPr>
          </a:lstStyle>
          <a:p>
            <a:endParaRPr lang="en-US" altLang="en-US"/>
          </a:p>
        </p:txBody>
      </p:sp>
      <p:sp>
        <p:nvSpPr>
          <p:cNvPr id="6" name="عنصر نائب لرقم الشريحة 5"/>
          <p:cNvSpPr>
            <a:spLocks noGrp="1"/>
          </p:cNvSpPr>
          <p:nvPr>
            <p:ph type="sldNum" sz="quarter" idx="12"/>
          </p:nvPr>
        </p:nvSpPr>
        <p:spPr/>
        <p:txBody>
          <a:bodyPr/>
          <a:lstStyle>
            <a:lvl1pPr>
              <a:defRPr/>
            </a:lvl1pPr>
          </a:lstStyle>
          <a:p>
            <a:fld id="{E8942143-7C80-4C08-9AF4-326935761B50}" type="slidenum">
              <a:rPr lang="ar-SA" altLang="en-US"/>
              <a:pPr/>
              <a:t>‹#›</a:t>
            </a:fld>
            <a:endParaRPr lang="en-US" altLang="en-US"/>
          </a:p>
        </p:txBody>
      </p:sp>
    </p:spTree>
  </p:cSld>
  <p:clrMapOvr>
    <a:masterClrMapping/>
  </p:clrMapOvr>
  <p:transition advClick="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EG"/>
          </a:p>
        </p:txBody>
      </p:sp>
      <p:sp>
        <p:nvSpPr>
          <p:cNvPr id="3" name="عنصر نائب للمحتوى 2"/>
          <p:cNvSpPr>
            <a:spLocks noGrp="1"/>
          </p:cNvSpPr>
          <p:nvPr>
            <p:ph sz="half" idx="1"/>
          </p:nvPr>
        </p:nvSpPr>
        <p:spPr>
          <a:xfrm>
            <a:off x="0" y="1447800"/>
            <a:ext cx="4495800" cy="5410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EG"/>
          </a:p>
        </p:txBody>
      </p:sp>
      <p:sp>
        <p:nvSpPr>
          <p:cNvPr id="4" name="عنصر نائب للمحتوى 3"/>
          <p:cNvSpPr>
            <a:spLocks noGrp="1"/>
          </p:cNvSpPr>
          <p:nvPr>
            <p:ph sz="half" idx="2"/>
          </p:nvPr>
        </p:nvSpPr>
        <p:spPr>
          <a:xfrm>
            <a:off x="4648200" y="1447800"/>
            <a:ext cx="4495800" cy="5410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EG"/>
          </a:p>
        </p:txBody>
      </p:sp>
      <p:sp>
        <p:nvSpPr>
          <p:cNvPr id="5" name="عنصر نائب للتاريخ 4"/>
          <p:cNvSpPr>
            <a:spLocks noGrp="1"/>
          </p:cNvSpPr>
          <p:nvPr>
            <p:ph type="dt" sz="half" idx="10"/>
          </p:nvPr>
        </p:nvSpPr>
        <p:spPr/>
        <p:txBody>
          <a:bodyPr/>
          <a:lstStyle>
            <a:lvl1pPr>
              <a:defRPr/>
            </a:lvl1pPr>
          </a:lstStyle>
          <a:p>
            <a:endParaRPr lang="en-US" altLang="en-US"/>
          </a:p>
        </p:txBody>
      </p:sp>
      <p:sp>
        <p:nvSpPr>
          <p:cNvPr id="6" name="عنصر نائب للتذييل 5"/>
          <p:cNvSpPr>
            <a:spLocks noGrp="1"/>
          </p:cNvSpPr>
          <p:nvPr>
            <p:ph type="ftr" sz="quarter" idx="11"/>
          </p:nvPr>
        </p:nvSpPr>
        <p:spPr/>
        <p:txBody>
          <a:bodyPr/>
          <a:lstStyle>
            <a:lvl1pPr>
              <a:defRPr/>
            </a:lvl1pPr>
          </a:lstStyle>
          <a:p>
            <a:endParaRPr lang="en-US" altLang="en-US"/>
          </a:p>
        </p:txBody>
      </p:sp>
      <p:sp>
        <p:nvSpPr>
          <p:cNvPr id="7" name="عنصر نائب لرقم الشريحة 6"/>
          <p:cNvSpPr>
            <a:spLocks noGrp="1"/>
          </p:cNvSpPr>
          <p:nvPr>
            <p:ph type="sldNum" sz="quarter" idx="12"/>
          </p:nvPr>
        </p:nvSpPr>
        <p:spPr/>
        <p:txBody>
          <a:bodyPr/>
          <a:lstStyle>
            <a:lvl1pPr>
              <a:defRPr/>
            </a:lvl1pPr>
          </a:lstStyle>
          <a:p>
            <a:fld id="{60F4F89F-75A4-404A-81F0-99362AA1AC3B}" type="slidenum">
              <a:rPr lang="ar-SA" altLang="en-US"/>
              <a:pPr/>
              <a:t>‹#›</a:t>
            </a:fld>
            <a:endParaRPr lang="en-US" altLang="en-US"/>
          </a:p>
        </p:txBody>
      </p:sp>
    </p:spTree>
  </p:cSld>
  <p:clrMapOvr>
    <a:masterClrMapping/>
  </p:clrMapOvr>
  <p:transition advClick="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4638"/>
            <a:ext cx="8229600" cy="1143000"/>
          </a:xfrm>
        </p:spPr>
        <p:txBody>
          <a:bodyPr/>
          <a:lstStyle>
            <a:lvl1pPr>
              <a:defRPr/>
            </a:lvl1pPr>
          </a:lstStyle>
          <a:p>
            <a:r>
              <a:rPr lang="ar-SA" smtClean="0"/>
              <a:t>انقر لتحرير نمط العنوان الرئيسي</a:t>
            </a:r>
            <a:endParaRPr lang="ar-EG"/>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EG"/>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EG"/>
          </a:p>
        </p:txBody>
      </p:sp>
      <p:sp>
        <p:nvSpPr>
          <p:cNvPr id="7" name="عنصر نائب للتاريخ 6"/>
          <p:cNvSpPr>
            <a:spLocks noGrp="1"/>
          </p:cNvSpPr>
          <p:nvPr>
            <p:ph type="dt" sz="half" idx="10"/>
          </p:nvPr>
        </p:nvSpPr>
        <p:spPr/>
        <p:txBody>
          <a:bodyPr/>
          <a:lstStyle>
            <a:lvl1pPr>
              <a:defRPr/>
            </a:lvl1pPr>
          </a:lstStyle>
          <a:p>
            <a:endParaRPr lang="en-US" altLang="en-US"/>
          </a:p>
        </p:txBody>
      </p:sp>
      <p:sp>
        <p:nvSpPr>
          <p:cNvPr id="8" name="عنصر نائب للتذييل 7"/>
          <p:cNvSpPr>
            <a:spLocks noGrp="1"/>
          </p:cNvSpPr>
          <p:nvPr>
            <p:ph type="ftr" sz="quarter" idx="11"/>
          </p:nvPr>
        </p:nvSpPr>
        <p:spPr/>
        <p:txBody>
          <a:bodyPr/>
          <a:lstStyle>
            <a:lvl1pPr>
              <a:defRPr/>
            </a:lvl1pPr>
          </a:lstStyle>
          <a:p>
            <a:endParaRPr lang="en-US" altLang="en-US"/>
          </a:p>
        </p:txBody>
      </p:sp>
      <p:sp>
        <p:nvSpPr>
          <p:cNvPr id="9" name="عنصر نائب لرقم الشريحة 8"/>
          <p:cNvSpPr>
            <a:spLocks noGrp="1"/>
          </p:cNvSpPr>
          <p:nvPr>
            <p:ph type="sldNum" sz="quarter" idx="12"/>
          </p:nvPr>
        </p:nvSpPr>
        <p:spPr/>
        <p:txBody>
          <a:bodyPr/>
          <a:lstStyle>
            <a:lvl1pPr>
              <a:defRPr/>
            </a:lvl1pPr>
          </a:lstStyle>
          <a:p>
            <a:fld id="{7E6A89CF-6031-4465-AEDB-CCDE5A721CA1}" type="slidenum">
              <a:rPr lang="ar-SA" altLang="en-US"/>
              <a:pPr/>
              <a:t>‹#›</a:t>
            </a:fld>
            <a:endParaRPr lang="en-US" altLang="en-US"/>
          </a:p>
        </p:txBody>
      </p:sp>
    </p:spTree>
  </p:cSld>
  <p:clrMapOvr>
    <a:masterClrMapping/>
  </p:clrMapOvr>
  <p:transition advClick="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EG"/>
          </a:p>
        </p:txBody>
      </p:sp>
      <p:sp>
        <p:nvSpPr>
          <p:cNvPr id="3" name="عنصر نائب للتاريخ 2"/>
          <p:cNvSpPr>
            <a:spLocks noGrp="1"/>
          </p:cNvSpPr>
          <p:nvPr>
            <p:ph type="dt" sz="half" idx="10"/>
          </p:nvPr>
        </p:nvSpPr>
        <p:spPr/>
        <p:txBody>
          <a:bodyPr/>
          <a:lstStyle>
            <a:lvl1pPr>
              <a:defRPr/>
            </a:lvl1pPr>
          </a:lstStyle>
          <a:p>
            <a:endParaRPr lang="en-US" altLang="en-US"/>
          </a:p>
        </p:txBody>
      </p:sp>
      <p:sp>
        <p:nvSpPr>
          <p:cNvPr id="4" name="عنصر نائب للتذييل 3"/>
          <p:cNvSpPr>
            <a:spLocks noGrp="1"/>
          </p:cNvSpPr>
          <p:nvPr>
            <p:ph type="ftr" sz="quarter" idx="11"/>
          </p:nvPr>
        </p:nvSpPr>
        <p:spPr/>
        <p:txBody>
          <a:bodyPr/>
          <a:lstStyle>
            <a:lvl1pPr>
              <a:defRPr/>
            </a:lvl1pPr>
          </a:lstStyle>
          <a:p>
            <a:endParaRPr lang="en-US" altLang="en-US"/>
          </a:p>
        </p:txBody>
      </p:sp>
      <p:sp>
        <p:nvSpPr>
          <p:cNvPr id="5" name="عنصر نائب لرقم الشريحة 4"/>
          <p:cNvSpPr>
            <a:spLocks noGrp="1"/>
          </p:cNvSpPr>
          <p:nvPr>
            <p:ph type="sldNum" sz="quarter" idx="12"/>
          </p:nvPr>
        </p:nvSpPr>
        <p:spPr/>
        <p:txBody>
          <a:bodyPr/>
          <a:lstStyle>
            <a:lvl1pPr>
              <a:defRPr/>
            </a:lvl1pPr>
          </a:lstStyle>
          <a:p>
            <a:fld id="{C8DA45A8-335A-4AA4-9DB1-D13EB2D089D5}" type="slidenum">
              <a:rPr lang="ar-SA" altLang="en-US"/>
              <a:pPr/>
              <a:t>‹#›</a:t>
            </a:fld>
            <a:endParaRPr lang="en-US" altLang="en-US"/>
          </a:p>
        </p:txBody>
      </p:sp>
    </p:spTree>
  </p:cSld>
  <p:clrMapOvr>
    <a:masterClrMapping/>
  </p:clrMapOvr>
  <p:transition advClick="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lvl1pPr>
              <a:defRPr/>
            </a:lvl1pPr>
          </a:lstStyle>
          <a:p>
            <a:endParaRPr lang="en-US" altLang="en-US"/>
          </a:p>
        </p:txBody>
      </p:sp>
      <p:sp>
        <p:nvSpPr>
          <p:cNvPr id="3" name="عنصر نائب للتذييل 2"/>
          <p:cNvSpPr>
            <a:spLocks noGrp="1"/>
          </p:cNvSpPr>
          <p:nvPr>
            <p:ph type="ftr" sz="quarter" idx="11"/>
          </p:nvPr>
        </p:nvSpPr>
        <p:spPr/>
        <p:txBody>
          <a:bodyPr/>
          <a:lstStyle>
            <a:lvl1pPr>
              <a:defRPr/>
            </a:lvl1pPr>
          </a:lstStyle>
          <a:p>
            <a:endParaRPr lang="en-US" altLang="en-US"/>
          </a:p>
        </p:txBody>
      </p:sp>
      <p:sp>
        <p:nvSpPr>
          <p:cNvPr id="4" name="عنصر نائب لرقم الشريحة 3"/>
          <p:cNvSpPr>
            <a:spLocks noGrp="1"/>
          </p:cNvSpPr>
          <p:nvPr>
            <p:ph type="sldNum" sz="quarter" idx="12"/>
          </p:nvPr>
        </p:nvSpPr>
        <p:spPr/>
        <p:txBody>
          <a:bodyPr/>
          <a:lstStyle>
            <a:lvl1pPr>
              <a:defRPr/>
            </a:lvl1pPr>
          </a:lstStyle>
          <a:p>
            <a:fld id="{81AB62B2-8868-42E5-898D-34FA0441C7AE}" type="slidenum">
              <a:rPr lang="ar-SA" altLang="en-US"/>
              <a:pPr/>
              <a:t>‹#›</a:t>
            </a:fld>
            <a:endParaRPr lang="en-US" altLang="en-US"/>
          </a:p>
        </p:txBody>
      </p:sp>
    </p:spTree>
  </p:cSld>
  <p:clrMapOvr>
    <a:masterClrMapping/>
  </p:clrMapOvr>
  <p:transition advClick="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EG"/>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EG"/>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lvl1pPr>
              <a:defRPr/>
            </a:lvl1pPr>
          </a:lstStyle>
          <a:p>
            <a:endParaRPr lang="en-US" altLang="en-US"/>
          </a:p>
        </p:txBody>
      </p:sp>
      <p:sp>
        <p:nvSpPr>
          <p:cNvPr id="6" name="عنصر نائب للتذييل 5"/>
          <p:cNvSpPr>
            <a:spLocks noGrp="1"/>
          </p:cNvSpPr>
          <p:nvPr>
            <p:ph type="ftr" sz="quarter" idx="11"/>
          </p:nvPr>
        </p:nvSpPr>
        <p:spPr/>
        <p:txBody>
          <a:bodyPr/>
          <a:lstStyle>
            <a:lvl1pPr>
              <a:defRPr/>
            </a:lvl1pPr>
          </a:lstStyle>
          <a:p>
            <a:endParaRPr lang="en-US" altLang="en-US"/>
          </a:p>
        </p:txBody>
      </p:sp>
      <p:sp>
        <p:nvSpPr>
          <p:cNvPr id="7" name="عنصر نائب لرقم الشريحة 6"/>
          <p:cNvSpPr>
            <a:spLocks noGrp="1"/>
          </p:cNvSpPr>
          <p:nvPr>
            <p:ph type="sldNum" sz="quarter" idx="12"/>
          </p:nvPr>
        </p:nvSpPr>
        <p:spPr/>
        <p:txBody>
          <a:bodyPr/>
          <a:lstStyle>
            <a:lvl1pPr>
              <a:defRPr/>
            </a:lvl1pPr>
          </a:lstStyle>
          <a:p>
            <a:fld id="{FE679418-16CE-438D-A121-6446555AC5B0}" type="slidenum">
              <a:rPr lang="ar-SA" altLang="en-US"/>
              <a:pPr/>
              <a:t>‹#›</a:t>
            </a:fld>
            <a:endParaRPr lang="en-US" altLang="en-US"/>
          </a:p>
        </p:txBody>
      </p:sp>
    </p:spTree>
  </p:cSld>
  <p:clrMapOvr>
    <a:masterClrMapping/>
  </p:clrMapOvr>
  <p:transition advClick="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EG"/>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EG"/>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lvl1pPr>
              <a:defRPr/>
            </a:lvl1pPr>
          </a:lstStyle>
          <a:p>
            <a:endParaRPr lang="en-US" altLang="en-US"/>
          </a:p>
        </p:txBody>
      </p:sp>
      <p:sp>
        <p:nvSpPr>
          <p:cNvPr id="6" name="عنصر نائب للتذييل 5"/>
          <p:cNvSpPr>
            <a:spLocks noGrp="1"/>
          </p:cNvSpPr>
          <p:nvPr>
            <p:ph type="ftr" sz="quarter" idx="11"/>
          </p:nvPr>
        </p:nvSpPr>
        <p:spPr/>
        <p:txBody>
          <a:bodyPr/>
          <a:lstStyle>
            <a:lvl1pPr>
              <a:defRPr/>
            </a:lvl1pPr>
          </a:lstStyle>
          <a:p>
            <a:endParaRPr lang="en-US" altLang="en-US"/>
          </a:p>
        </p:txBody>
      </p:sp>
      <p:sp>
        <p:nvSpPr>
          <p:cNvPr id="7" name="عنصر نائب لرقم الشريحة 6"/>
          <p:cNvSpPr>
            <a:spLocks noGrp="1"/>
          </p:cNvSpPr>
          <p:nvPr>
            <p:ph type="sldNum" sz="quarter" idx="12"/>
          </p:nvPr>
        </p:nvSpPr>
        <p:spPr/>
        <p:txBody>
          <a:bodyPr/>
          <a:lstStyle>
            <a:lvl1pPr>
              <a:defRPr/>
            </a:lvl1pPr>
          </a:lstStyle>
          <a:p>
            <a:fld id="{3E3845DA-BA8D-4300-B754-5B07FA12CBD3}" type="slidenum">
              <a:rPr lang="ar-SA" altLang="en-US"/>
              <a:pPr/>
              <a:t>‹#›</a:t>
            </a:fld>
            <a:endParaRPr lang="en-US" altLang="en-US"/>
          </a:p>
        </p:txBody>
      </p:sp>
    </p:spTree>
  </p:cSld>
  <p:clrMapOvr>
    <a:masterClrMapping/>
  </p:clrMapOvr>
  <p:transition advClick="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EG"/>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EG"/>
          </a:p>
        </p:txBody>
      </p:sp>
      <p:sp>
        <p:nvSpPr>
          <p:cNvPr id="4" name="عنصر نائب للتاريخ 3"/>
          <p:cNvSpPr>
            <a:spLocks noGrp="1"/>
          </p:cNvSpPr>
          <p:nvPr>
            <p:ph type="dt" sz="half" idx="10"/>
          </p:nvPr>
        </p:nvSpPr>
        <p:spPr/>
        <p:txBody>
          <a:bodyPr/>
          <a:lstStyle>
            <a:lvl1pPr>
              <a:defRPr/>
            </a:lvl1pPr>
          </a:lstStyle>
          <a:p>
            <a:endParaRPr lang="en-US" altLang="en-US"/>
          </a:p>
        </p:txBody>
      </p:sp>
      <p:sp>
        <p:nvSpPr>
          <p:cNvPr id="5" name="عنصر نائب للتذييل 4"/>
          <p:cNvSpPr>
            <a:spLocks noGrp="1"/>
          </p:cNvSpPr>
          <p:nvPr>
            <p:ph type="ftr" sz="quarter" idx="11"/>
          </p:nvPr>
        </p:nvSpPr>
        <p:spPr/>
        <p:txBody>
          <a:bodyPr/>
          <a:lstStyle>
            <a:lvl1pPr>
              <a:defRPr/>
            </a:lvl1pPr>
          </a:lstStyle>
          <a:p>
            <a:endParaRPr lang="en-US" altLang="en-US"/>
          </a:p>
        </p:txBody>
      </p:sp>
      <p:sp>
        <p:nvSpPr>
          <p:cNvPr id="6" name="عنصر نائب لرقم الشريحة 5"/>
          <p:cNvSpPr>
            <a:spLocks noGrp="1"/>
          </p:cNvSpPr>
          <p:nvPr>
            <p:ph type="sldNum" sz="quarter" idx="12"/>
          </p:nvPr>
        </p:nvSpPr>
        <p:spPr/>
        <p:txBody>
          <a:bodyPr/>
          <a:lstStyle>
            <a:lvl1pPr>
              <a:defRPr/>
            </a:lvl1pPr>
          </a:lstStyle>
          <a:p>
            <a:fld id="{6B6A3A19-352C-4076-A496-5AD8DFD28707}" type="slidenum">
              <a:rPr lang="ar-SA" altLang="en-US"/>
              <a:pPr/>
              <a:t>‹#›</a:t>
            </a:fld>
            <a:endParaRPr lang="en-US" altLang="en-US"/>
          </a:p>
        </p:txBody>
      </p:sp>
    </p:spTree>
  </p:cSld>
  <p:clrMapOvr>
    <a:masterClrMapping/>
  </p:clrMapOvr>
  <p:transition advClick="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858000" y="0"/>
            <a:ext cx="2286000" cy="6858000"/>
          </a:xfrm>
        </p:spPr>
        <p:txBody>
          <a:bodyPr vert="eaVert"/>
          <a:lstStyle/>
          <a:p>
            <a:r>
              <a:rPr lang="ar-SA" smtClean="0"/>
              <a:t>انقر لتحرير نمط العنوان الرئيسي</a:t>
            </a:r>
            <a:endParaRPr lang="ar-EG"/>
          </a:p>
        </p:txBody>
      </p:sp>
      <p:sp>
        <p:nvSpPr>
          <p:cNvPr id="3" name="عنصر نائب للعنوان العمودي 2"/>
          <p:cNvSpPr>
            <a:spLocks noGrp="1"/>
          </p:cNvSpPr>
          <p:nvPr>
            <p:ph type="body" orient="vert" idx="1"/>
          </p:nvPr>
        </p:nvSpPr>
        <p:spPr>
          <a:xfrm>
            <a:off x="0" y="0"/>
            <a:ext cx="6705600" cy="6858000"/>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EG"/>
          </a:p>
        </p:txBody>
      </p:sp>
      <p:sp>
        <p:nvSpPr>
          <p:cNvPr id="4" name="عنصر نائب للتاريخ 3"/>
          <p:cNvSpPr>
            <a:spLocks noGrp="1"/>
          </p:cNvSpPr>
          <p:nvPr>
            <p:ph type="dt" sz="half" idx="10"/>
          </p:nvPr>
        </p:nvSpPr>
        <p:spPr/>
        <p:txBody>
          <a:bodyPr/>
          <a:lstStyle>
            <a:lvl1pPr>
              <a:defRPr/>
            </a:lvl1pPr>
          </a:lstStyle>
          <a:p>
            <a:endParaRPr lang="en-US" altLang="en-US"/>
          </a:p>
        </p:txBody>
      </p:sp>
      <p:sp>
        <p:nvSpPr>
          <p:cNvPr id="5" name="عنصر نائب للتذييل 4"/>
          <p:cNvSpPr>
            <a:spLocks noGrp="1"/>
          </p:cNvSpPr>
          <p:nvPr>
            <p:ph type="ftr" sz="quarter" idx="11"/>
          </p:nvPr>
        </p:nvSpPr>
        <p:spPr/>
        <p:txBody>
          <a:bodyPr/>
          <a:lstStyle>
            <a:lvl1pPr>
              <a:defRPr/>
            </a:lvl1pPr>
          </a:lstStyle>
          <a:p>
            <a:endParaRPr lang="en-US" altLang="en-US"/>
          </a:p>
        </p:txBody>
      </p:sp>
      <p:sp>
        <p:nvSpPr>
          <p:cNvPr id="6" name="عنصر نائب لرقم الشريحة 5"/>
          <p:cNvSpPr>
            <a:spLocks noGrp="1"/>
          </p:cNvSpPr>
          <p:nvPr>
            <p:ph type="sldNum" sz="quarter" idx="12"/>
          </p:nvPr>
        </p:nvSpPr>
        <p:spPr/>
        <p:txBody>
          <a:bodyPr/>
          <a:lstStyle>
            <a:lvl1pPr>
              <a:defRPr/>
            </a:lvl1pPr>
          </a:lstStyle>
          <a:p>
            <a:fld id="{50FB5F5F-1186-4583-8299-9B4DE9BA7142}" type="slidenum">
              <a:rPr lang="ar-SA" altLang="en-US"/>
              <a:pPr/>
              <a:t>‹#›</a:t>
            </a:fld>
            <a:endParaRPr lang="en-US" altLang="en-US"/>
          </a:p>
        </p:txBody>
      </p:sp>
    </p:spTree>
  </p:cSld>
  <p:clrMapOvr>
    <a:masterClrMapping/>
  </p:clrMapOvr>
  <p:transition advClick="0"/>
</p:sldLayout>
</file>

<file path=ppt/slideLayouts/slideLayout12.xml><?xml version="1.0" encoding="utf-8"?>
<p:sldLayout xmlns:a="http://schemas.openxmlformats.org/drawingml/2006/main" xmlns:r="http://schemas.openxmlformats.org/officeDocument/2006/relationships" xmlns:p="http://schemas.openxmlformats.org/presentationml/2006/main" type="txAndClipArt" preserve="1">
  <p:cSld name="عنوان، ونص، وقصاصة فنية">
    <p:spTree>
      <p:nvGrpSpPr>
        <p:cNvPr id="1" name=""/>
        <p:cNvGrpSpPr/>
        <p:nvPr/>
      </p:nvGrpSpPr>
      <p:grpSpPr>
        <a:xfrm>
          <a:off x="0" y="0"/>
          <a:ext cx="0" cy="0"/>
          <a:chOff x="0" y="0"/>
          <a:chExt cx="0" cy="0"/>
        </a:xfrm>
      </p:grpSpPr>
      <p:sp>
        <p:nvSpPr>
          <p:cNvPr id="2" name="عنوان 1"/>
          <p:cNvSpPr>
            <a:spLocks noGrp="1"/>
          </p:cNvSpPr>
          <p:nvPr>
            <p:ph type="title"/>
          </p:nvPr>
        </p:nvSpPr>
        <p:spPr>
          <a:xfrm>
            <a:off x="0" y="0"/>
            <a:ext cx="9144000" cy="1371600"/>
          </a:xfrm>
        </p:spPr>
        <p:txBody>
          <a:bodyPr/>
          <a:lstStyle/>
          <a:p>
            <a:r>
              <a:rPr lang="ar-SA" smtClean="0"/>
              <a:t>انقر لتحرير نمط العنوان الرئيسي</a:t>
            </a:r>
            <a:endParaRPr lang="ar-EG"/>
          </a:p>
        </p:txBody>
      </p:sp>
      <p:sp>
        <p:nvSpPr>
          <p:cNvPr id="3" name="عنصر نائب للنص 2"/>
          <p:cNvSpPr>
            <a:spLocks noGrp="1"/>
          </p:cNvSpPr>
          <p:nvPr>
            <p:ph type="body" sz="half" idx="1"/>
          </p:nvPr>
        </p:nvSpPr>
        <p:spPr>
          <a:xfrm>
            <a:off x="0" y="1447800"/>
            <a:ext cx="4495800" cy="5410200"/>
          </a:xfrm>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EG"/>
          </a:p>
        </p:txBody>
      </p:sp>
      <p:sp>
        <p:nvSpPr>
          <p:cNvPr id="4" name="عنصر نائب للقصاصة الفنية 3"/>
          <p:cNvSpPr>
            <a:spLocks noGrp="1"/>
          </p:cNvSpPr>
          <p:nvPr>
            <p:ph type="clipArt" sz="half" idx="2"/>
          </p:nvPr>
        </p:nvSpPr>
        <p:spPr>
          <a:xfrm>
            <a:off x="4648200" y="1447800"/>
            <a:ext cx="4495800" cy="5410200"/>
          </a:xfrm>
        </p:spPr>
        <p:txBody>
          <a:bodyPr/>
          <a:lstStyle/>
          <a:p>
            <a:endParaRPr lang="ar-EG"/>
          </a:p>
        </p:txBody>
      </p:sp>
      <p:sp>
        <p:nvSpPr>
          <p:cNvPr id="5" name="عنصر نائب للتاريخ 4"/>
          <p:cNvSpPr>
            <a:spLocks noGrp="1"/>
          </p:cNvSpPr>
          <p:nvPr>
            <p:ph type="dt" sz="half" idx="10"/>
          </p:nvPr>
        </p:nvSpPr>
        <p:spPr>
          <a:xfrm>
            <a:off x="685800" y="6248400"/>
            <a:ext cx="1905000" cy="457200"/>
          </a:xfrm>
        </p:spPr>
        <p:txBody>
          <a:bodyPr/>
          <a:lstStyle>
            <a:lvl1pPr>
              <a:defRPr/>
            </a:lvl1pPr>
          </a:lstStyle>
          <a:p>
            <a:endParaRPr lang="en-US" altLang="en-US"/>
          </a:p>
        </p:txBody>
      </p:sp>
      <p:sp>
        <p:nvSpPr>
          <p:cNvPr id="6" name="عنصر نائب للتذييل 5"/>
          <p:cNvSpPr>
            <a:spLocks noGrp="1"/>
          </p:cNvSpPr>
          <p:nvPr>
            <p:ph type="ftr" sz="quarter" idx="11"/>
          </p:nvPr>
        </p:nvSpPr>
        <p:spPr>
          <a:xfrm>
            <a:off x="3124200" y="6248400"/>
            <a:ext cx="2895600" cy="457200"/>
          </a:xfrm>
        </p:spPr>
        <p:txBody>
          <a:bodyPr/>
          <a:lstStyle>
            <a:lvl1pPr>
              <a:defRPr/>
            </a:lvl1pPr>
          </a:lstStyle>
          <a:p>
            <a:endParaRPr lang="en-US" altLang="en-US"/>
          </a:p>
        </p:txBody>
      </p:sp>
      <p:sp>
        <p:nvSpPr>
          <p:cNvPr id="7" name="عنصر نائب لرقم الشريحة 6"/>
          <p:cNvSpPr>
            <a:spLocks noGrp="1"/>
          </p:cNvSpPr>
          <p:nvPr>
            <p:ph type="sldNum" sz="quarter" idx="12"/>
          </p:nvPr>
        </p:nvSpPr>
        <p:spPr>
          <a:xfrm>
            <a:off x="6553200" y="6248400"/>
            <a:ext cx="1905000" cy="457200"/>
          </a:xfrm>
        </p:spPr>
        <p:txBody>
          <a:bodyPr/>
          <a:lstStyle>
            <a:lvl1pPr>
              <a:defRPr/>
            </a:lvl1pPr>
          </a:lstStyle>
          <a:p>
            <a:fld id="{A53DBE64-696A-4142-8D66-391C6331DDE0}" type="slidenum">
              <a:rPr lang="ar-SA" altLang="en-US"/>
              <a:pPr/>
              <a:t>‹#›</a:t>
            </a:fld>
            <a:endParaRPr lang="en-US" altLang="en-US"/>
          </a:p>
        </p:txBody>
      </p:sp>
    </p:spTree>
  </p:cSld>
  <p:clrMapOvr>
    <a:masterClrMapping/>
  </p:clrMapOvr>
  <p:transition advClick="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4" cstate="print"/>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0" y="0"/>
            <a:ext cx="9144000" cy="1371600"/>
          </a:xfrm>
          <a:prstGeom prst="rect">
            <a:avLst/>
          </a:prstGeom>
          <a:gradFill rotWithShape="0">
            <a:gsLst>
              <a:gs pos="0">
                <a:srgbClr val="FF8200"/>
              </a:gs>
              <a:gs pos="5001">
                <a:srgbClr val="FF0000"/>
              </a:gs>
              <a:gs pos="17501">
                <a:srgbClr val="BA0066"/>
              </a:gs>
              <a:gs pos="35000">
                <a:srgbClr val="66008F"/>
              </a:gs>
              <a:gs pos="50000">
                <a:srgbClr val="000082"/>
              </a:gs>
              <a:gs pos="65000">
                <a:srgbClr val="66008F"/>
              </a:gs>
              <a:gs pos="82500">
                <a:srgbClr val="BA0066"/>
              </a:gs>
              <a:gs pos="95000">
                <a:srgbClr val="FF0000"/>
              </a:gs>
              <a:gs pos="100000">
                <a:srgbClr val="FF8200"/>
              </a:gs>
            </a:gsLst>
            <a:lin ang="5400000" scaled="1"/>
          </a:gradFill>
          <a:ln w="9525">
            <a:noFill/>
            <a:miter lim="800000"/>
            <a:headEnd/>
            <a:tailEnd/>
          </a:ln>
          <a:effectLst/>
          <a:scene3d>
            <a:camera prst="legacyPerspectiveTopRight"/>
            <a:lightRig rig="legacyFlat3" dir="b"/>
          </a:scene3d>
          <a:sp3d extrusionH="887400" prstMaterial="legacyMatte">
            <a:bevelT w="13500" h="13500" prst="angle"/>
            <a:bevelB w="13500" h="13500" prst="angle"/>
            <a:extrusionClr>
              <a:srgbClr val="000082"/>
            </a:extrusionClr>
          </a:sp3d>
        </p:spPr>
        <p:txBody>
          <a:bodyPr vert="horz" wrap="square" lIns="92075" tIns="46038" rIns="92075" bIns="46038" numCol="1" anchor="ctr" anchorCtr="0" compatLnSpc="1">
            <a:prstTxWarp prst="textNoShape">
              <a:avLst/>
            </a:prstTxWarp>
            <a:flatTx/>
          </a:bodyPr>
          <a:lstStyle/>
          <a:p>
            <a:pPr lvl="0"/>
            <a:r>
              <a:rPr lang="en-US" altLang="ar-SA" smtClean="0"/>
              <a:t>Click to edit Master title style</a:t>
            </a:r>
          </a:p>
        </p:txBody>
      </p:sp>
      <p:sp>
        <p:nvSpPr>
          <p:cNvPr id="1027" name="Rectangle 3"/>
          <p:cNvSpPr>
            <a:spLocks noGrp="1" noChangeArrowheads="1"/>
          </p:cNvSpPr>
          <p:nvPr>
            <p:ph type="body" idx="1"/>
          </p:nvPr>
        </p:nvSpPr>
        <p:spPr bwMode="auto">
          <a:xfrm>
            <a:off x="0" y="1447800"/>
            <a:ext cx="9144000" cy="5410200"/>
          </a:xfrm>
          <a:prstGeom prst="rect">
            <a:avLst/>
          </a:prstGeom>
          <a:solidFill>
            <a:srgbClr val="000099"/>
          </a:solidFill>
          <a:ln w="9525">
            <a:noFill/>
            <a:miter lim="800000"/>
            <a:headEnd/>
            <a:tailEnd/>
          </a:ln>
          <a:effectLst/>
          <a:scene3d>
            <a:camera prst="legacyPerspectiveBottom"/>
            <a:lightRig rig="legacyFlat3" dir="t"/>
          </a:scene3d>
          <a:sp3d extrusionH="887400" prstMaterial="legacyMatte">
            <a:bevelT w="13500" h="13500" prst="angle"/>
            <a:bevelB w="13500" h="13500" prst="angle"/>
            <a:extrusionClr>
              <a:srgbClr val="000099"/>
            </a:extrusionClr>
          </a:sp3d>
        </p:spPr>
        <p:txBody>
          <a:bodyPr vert="horz" wrap="square" lIns="92075" tIns="46038" rIns="92075" bIns="46038" numCol="1" anchor="t" anchorCtr="0" compatLnSpc="1">
            <a:prstTxWarp prst="textNoShape">
              <a:avLst/>
            </a:prstTxWarp>
            <a:flatTx/>
          </a:bodyPr>
          <a:lstStyle/>
          <a:p>
            <a:pPr lvl="0"/>
            <a:r>
              <a:rPr lang="en-US" altLang="ar-SA" smtClean="0"/>
              <a:t>Click to edit Master text styles</a:t>
            </a:r>
          </a:p>
          <a:p>
            <a:pPr lvl="1"/>
            <a:r>
              <a:rPr lang="en-US" altLang="ar-SA" smtClean="0"/>
              <a:t>Second level</a:t>
            </a:r>
          </a:p>
          <a:p>
            <a:pPr lvl="2"/>
            <a:r>
              <a:rPr lang="en-US" altLang="ar-SA" smtClean="0"/>
              <a:t>Third level</a:t>
            </a:r>
          </a:p>
          <a:p>
            <a:pPr lvl="3"/>
            <a:r>
              <a:rPr lang="en-US" altLang="ar-SA" smtClean="0"/>
              <a:t>Fourth level</a:t>
            </a:r>
          </a:p>
          <a:p>
            <a:pPr lvl="4"/>
            <a:r>
              <a:rPr lang="en-US" altLang="ar-SA" smtClean="0"/>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2075" tIns="46038" rIns="92075" bIns="46038" numCol="1" anchor="t" anchorCtr="0" compatLnSpc="1">
            <a:prstTxWarp prst="textNoShape">
              <a:avLst/>
            </a:prstTxWarp>
          </a:bodyPr>
          <a:lstStyle>
            <a:lvl1pPr>
              <a:defRPr sz="1400"/>
            </a:lvl1pPr>
          </a:lstStyle>
          <a:p>
            <a:endParaRPr lang="en-US" altLang="en-US"/>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2075" tIns="46038" rIns="92075" bIns="46038" numCol="1" anchor="t" anchorCtr="0" compatLnSpc="1">
            <a:prstTxWarp prst="textNoShape">
              <a:avLst/>
            </a:prstTxWarp>
          </a:bodyPr>
          <a:lstStyle>
            <a:lvl1pPr algn="ctr">
              <a:defRPr sz="1400"/>
            </a:lvl1pPr>
          </a:lstStyle>
          <a:p>
            <a:endParaRPr lang="en-US" altLang="en-US"/>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2075" tIns="46038" rIns="92075" bIns="46038" numCol="1" anchor="t" anchorCtr="0" compatLnSpc="1">
            <a:prstTxWarp prst="textNoShape">
              <a:avLst/>
            </a:prstTxWarp>
          </a:bodyPr>
          <a:lstStyle>
            <a:lvl1pPr algn="r">
              <a:defRPr sz="1400"/>
            </a:lvl1pPr>
          </a:lstStyle>
          <a:p>
            <a:fld id="{CDBA0C4A-01FB-4B31-9118-B7FD11D28706}" type="slidenum">
              <a:rPr lang="ar-SA" altLang="en-US"/>
              <a:pPr/>
              <a:t>‹#›</a:t>
            </a:fld>
            <a:endParaRPr lang="en-US"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ransition advClick="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1" fill="hold" grpId="0" nodeType="clickEffect">
                                  <p:stCondLst>
                                    <p:cond delay="0"/>
                                  </p:stCondLst>
                                  <p:childTnLst>
                                    <p:set>
                                      <p:cBhvr>
                                        <p:cTn id="6" dur="1" fill="hold">
                                          <p:stCondLst>
                                            <p:cond delay="0"/>
                                          </p:stCondLst>
                                        </p:cTn>
                                        <p:tgtEl>
                                          <p:spTgt spid="1027">
                                            <p:bg/>
                                          </p:spTgt>
                                        </p:tgtEl>
                                        <p:attrNameLst>
                                          <p:attrName>style.visibility</p:attrName>
                                        </p:attrNameLst>
                                      </p:cBhvr>
                                      <p:to>
                                        <p:strVal val="visible"/>
                                      </p:to>
                                    </p:set>
                                    <p:animEffect transition="in" filter="slide(fromTop)">
                                      <p:cBhvr>
                                        <p:cTn id="7" dur="500"/>
                                        <p:tgtEl>
                                          <p:spTgt spid="1027">
                                            <p:bg/>
                                          </p:spTgt>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1" fill="hold" grpId="0" nodeType="clickEffect">
                                  <p:stCondLst>
                                    <p:cond delay="0"/>
                                  </p:stCondLst>
                                  <p:childTnLst>
                                    <p:set>
                                      <p:cBhvr>
                                        <p:cTn id="11" dur="1" fill="hold">
                                          <p:stCondLst>
                                            <p:cond delay="0"/>
                                          </p:stCondLst>
                                        </p:cTn>
                                        <p:tgtEl>
                                          <p:spTgt spid="1027">
                                            <p:txEl>
                                              <p:pRg st="0" end="0"/>
                                            </p:txEl>
                                          </p:spTgt>
                                        </p:tgtEl>
                                        <p:attrNameLst>
                                          <p:attrName>style.visibility</p:attrName>
                                        </p:attrNameLst>
                                      </p:cBhvr>
                                      <p:to>
                                        <p:strVal val="visible"/>
                                      </p:to>
                                    </p:set>
                                    <p:animEffect transition="in" filter="slide(fromTop)">
                                      <p:cBhvr>
                                        <p:cTn id="12" dur="500"/>
                                        <p:tgtEl>
                                          <p:spTgt spid="1027">
                                            <p:txEl>
                                              <p:pRg st="0" end="0"/>
                                            </p:txEl>
                                          </p:spTgt>
                                        </p:tgtEl>
                                      </p:cBhvr>
                                    </p:animEffect>
                                  </p:childTnLst>
                                </p:cTn>
                              </p:par>
                              <p:par>
                                <p:cTn id="13" presetID="12" presetClass="entr" presetSubtype="1" fill="hold" grpId="0" nodeType="withEffect">
                                  <p:stCondLst>
                                    <p:cond delay="0"/>
                                  </p:stCondLst>
                                  <p:childTnLst>
                                    <p:set>
                                      <p:cBhvr>
                                        <p:cTn id="14" dur="1" fill="hold">
                                          <p:stCondLst>
                                            <p:cond delay="0"/>
                                          </p:stCondLst>
                                        </p:cTn>
                                        <p:tgtEl>
                                          <p:spTgt spid="1027">
                                            <p:txEl>
                                              <p:pRg st="1" end="1"/>
                                            </p:txEl>
                                          </p:spTgt>
                                        </p:tgtEl>
                                        <p:attrNameLst>
                                          <p:attrName>style.visibility</p:attrName>
                                        </p:attrNameLst>
                                      </p:cBhvr>
                                      <p:to>
                                        <p:strVal val="visible"/>
                                      </p:to>
                                    </p:set>
                                    <p:animEffect transition="in" filter="slide(fromTop)">
                                      <p:cBhvr>
                                        <p:cTn id="15" dur="500"/>
                                        <p:tgtEl>
                                          <p:spTgt spid="1027">
                                            <p:txEl>
                                              <p:pRg st="1" end="1"/>
                                            </p:txEl>
                                          </p:spTgt>
                                        </p:tgtEl>
                                      </p:cBhvr>
                                    </p:animEffect>
                                  </p:childTnLst>
                                </p:cTn>
                              </p:par>
                              <p:par>
                                <p:cTn id="16" presetID="12" presetClass="entr" presetSubtype="1" fill="hold" grpId="0" nodeType="withEffect">
                                  <p:stCondLst>
                                    <p:cond delay="0"/>
                                  </p:stCondLst>
                                  <p:childTnLst>
                                    <p:set>
                                      <p:cBhvr>
                                        <p:cTn id="17" dur="1" fill="hold">
                                          <p:stCondLst>
                                            <p:cond delay="0"/>
                                          </p:stCondLst>
                                        </p:cTn>
                                        <p:tgtEl>
                                          <p:spTgt spid="1027">
                                            <p:txEl>
                                              <p:pRg st="2" end="2"/>
                                            </p:txEl>
                                          </p:spTgt>
                                        </p:tgtEl>
                                        <p:attrNameLst>
                                          <p:attrName>style.visibility</p:attrName>
                                        </p:attrNameLst>
                                      </p:cBhvr>
                                      <p:to>
                                        <p:strVal val="visible"/>
                                      </p:to>
                                    </p:set>
                                    <p:animEffect transition="in" filter="slide(fromTop)">
                                      <p:cBhvr>
                                        <p:cTn id="18" dur="500"/>
                                        <p:tgtEl>
                                          <p:spTgt spid="1027">
                                            <p:txEl>
                                              <p:pRg st="2" end="2"/>
                                            </p:txEl>
                                          </p:spTgt>
                                        </p:tgtEl>
                                      </p:cBhvr>
                                    </p:animEffect>
                                  </p:childTnLst>
                                </p:cTn>
                              </p:par>
                              <p:par>
                                <p:cTn id="19" presetID="12" presetClass="entr" presetSubtype="1" fill="hold" grpId="0" nodeType="withEffect">
                                  <p:stCondLst>
                                    <p:cond delay="0"/>
                                  </p:stCondLst>
                                  <p:childTnLst>
                                    <p:set>
                                      <p:cBhvr>
                                        <p:cTn id="20" dur="1" fill="hold">
                                          <p:stCondLst>
                                            <p:cond delay="0"/>
                                          </p:stCondLst>
                                        </p:cTn>
                                        <p:tgtEl>
                                          <p:spTgt spid="1027">
                                            <p:txEl>
                                              <p:pRg st="3" end="3"/>
                                            </p:txEl>
                                          </p:spTgt>
                                        </p:tgtEl>
                                        <p:attrNameLst>
                                          <p:attrName>style.visibility</p:attrName>
                                        </p:attrNameLst>
                                      </p:cBhvr>
                                      <p:to>
                                        <p:strVal val="visible"/>
                                      </p:to>
                                    </p:set>
                                    <p:animEffect transition="in" filter="slide(fromTop)">
                                      <p:cBhvr>
                                        <p:cTn id="21" dur="500"/>
                                        <p:tgtEl>
                                          <p:spTgt spid="1027">
                                            <p:txEl>
                                              <p:pRg st="3" end="3"/>
                                            </p:txEl>
                                          </p:spTgt>
                                        </p:tgtEl>
                                      </p:cBhvr>
                                    </p:animEffect>
                                  </p:childTnLst>
                                </p:cTn>
                              </p:par>
                              <p:par>
                                <p:cTn id="22" presetID="12" presetClass="entr" presetSubtype="1" fill="hold" grpId="0" nodeType="withEffect">
                                  <p:stCondLst>
                                    <p:cond delay="0"/>
                                  </p:stCondLst>
                                  <p:childTnLst>
                                    <p:set>
                                      <p:cBhvr>
                                        <p:cTn id="23" dur="1" fill="hold">
                                          <p:stCondLst>
                                            <p:cond delay="0"/>
                                          </p:stCondLst>
                                        </p:cTn>
                                        <p:tgtEl>
                                          <p:spTgt spid="1027">
                                            <p:txEl>
                                              <p:pRg st="4" end="4"/>
                                            </p:txEl>
                                          </p:spTgt>
                                        </p:tgtEl>
                                        <p:attrNameLst>
                                          <p:attrName>style.visibility</p:attrName>
                                        </p:attrNameLst>
                                      </p:cBhvr>
                                      <p:to>
                                        <p:strVal val="visible"/>
                                      </p:to>
                                    </p:set>
                                    <p:animEffect transition="in" filter="slide(fromTop)">
                                      <p:cBhvr>
                                        <p:cTn id="24" dur="500"/>
                                        <p:tgtEl>
                                          <p:spTgt spid="1027">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7" grpId="0" build="p" animBg="1" autoUpdateAnimBg="0">
        <p:tmplLst>
          <p:tmpl>
            <p:tnLst>
              <p:par>
                <p:cTn presetID="12" presetClass="entr" presetSubtype="1" fill="hold" nodeType="clickEffect">
                  <p:stCondLst>
                    <p:cond delay="0"/>
                  </p:stCondLst>
                  <p:childTnLst>
                    <p:set>
                      <p:cBhvr>
                        <p:cTn dur="1" fill="hold">
                          <p:stCondLst>
                            <p:cond delay="0"/>
                          </p:stCondLst>
                        </p:cTn>
                        <p:tgtEl>
                          <p:spTgt spid="1027"/>
                        </p:tgtEl>
                        <p:attrNameLst>
                          <p:attrName>style.visibility</p:attrName>
                        </p:attrNameLst>
                      </p:cBhvr>
                      <p:to>
                        <p:strVal val="visible"/>
                      </p:to>
                    </p:set>
                    <p:animEffect transition="in" filter="slide(fromTop)">
                      <p:cBhvr>
                        <p:cTn dur="500"/>
                        <p:tgtEl>
                          <p:spTgt spid="1027"/>
                        </p:tgtEl>
                      </p:cBhvr>
                    </p:animEffect>
                  </p:childTnLst>
                </p:cTn>
              </p:par>
            </p:tnLst>
          </p:tmpl>
          <p:tmpl lvl="1">
            <p:tnLst>
              <p:par>
                <p:cTn presetID="12" presetClass="entr" presetSubtype="1" fill="hold" nodeType="clickEffect">
                  <p:stCondLst>
                    <p:cond delay="0"/>
                  </p:stCondLst>
                  <p:childTnLst>
                    <p:set>
                      <p:cBhvr>
                        <p:cTn dur="1" fill="hold">
                          <p:stCondLst>
                            <p:cond delay="0"/>
                          </p:stCondLst>
                        </p:cTn>
                        <p:tgtEl>
                          <p:spTgt spid="1027"/>
                        </p:tgtEl>
                        <p:attrNameLst>
                          <p:attrName>style.visibility</p:attrName>
                        </p:attrNameLst>
                      </p:cBhvr>
                      <p:to>
                        <p:strVal val="visible"/>
                      </p:to>
                    </p:set>
                    <p:animEffect transition="in" filter="slide(fromTop)">
                      <p:cBhvr>
                        <p:cTn dur="500"/>
                        <p:tgtEl>
                          <p:spTgt spid="1027"/>
                        </p:tgtEl>
                      </p:cBhvr>
                    </p:animEffect>
                  </p:childTnLst>
                </p:cTn>
              </p:par>
            </p:tnLst>
          </p:tmpl>
          <p:tmpl lvl="2">
            <p:tnLst>
              <p:par>
                <p:cTn presetID="12" presetClass="entr" presetSubtype="1" fill="hold" nodeType="withEffect">
                  <p:stCondLst>
                    <p:cond delay="0"/>
                  </p:stCondLst>
                  <p:childTnLst>
                    <p:set>
                      <p:cBhvr>
                        <p:cTn dur="1" fill="hold">
                          <p:stCondLst>
                            <p:cond delay="0"/>
                          </p:stCondLst>
                        </p:cTn>
                        <p:tgtEl>
                          <p:spTgt spid="1027"/>
                        </p:tgtEl>
                        <p:attrNameLst>
                          <p:attrName>style.visibility</p:attrName>
                        </p:attrNameLst>
                      </p:cBhvr>
                      <p:to>
                        <p:strVal val="visible"/>
                      </p:to>
                    </p:set>
                    <p:animEffect transition="in" filter="slide(fromTop)">
                      <p:cBhvr>
                        <p:cTn dur="500"/>
                        <p:tgtEl>
                          <p:spTgt spid="1027"/>
                        </p:tgtEl>
                      </p:cBhvr>
                    </p:animEffect>
                  </p:childTnLst>
                </p:cTn>
              </p:par>
            </p:tnLst>
          </p:tmpl>
          <p:tmpl lvl="3">
            <p:tnLst>
              <p:par>
                <p:cTn presetID="12" presetClass="entr" presetSubtype="1" fill="hold" nodeType="withEffect">
                  <p:stCondLst>
                    <p:cond delay="0"/>
                  </p:stCondLst>
                  <p:childTnLst>
                    <p:set>
                      <p:cBhvr>
                        <p:cTn dur="1" fill="hold">
                          <p:stCondLst>
                            <p:cond delay="0"/>
                          </p:stCondLst>
                        </p:cTn>
                        <p:tgtEl>
                          <p:spTgt spid="1027"/>
                        </p:tgtEl>
                        <p:attrNameLst>
                          <p:attrName>style.visibility</p:attrName>
                        </p:attrNameLst>
                      </p:cBhvr>
                      <p:to>
                        <p:strVal val="visible"/>
                      </p:to>
                    </p:set>
                    <p:animEffect transition="in" filter="slide(fromTop)">
                      <p:cBhvr>
                        <p:cTn dur="500"/>
                        <p:tgtEl>
                          <p:spTgt spid="1027"/>
                        </p:tgtEl>
                      </p:cBhvr>
                    </p:animEffect>
                  </p:childTnLst>
                </p:cTn>
              </p:par>
            </p:tnLst>
          </p:tmpl>
          <p:tmpl lvl="4">
            <p:tnLst>
              <p:par>
                <p:cTn presetID="12" presetClass="entr" presetSubtype="1" fill="hold" nodeType="withEffect">
                  <p:stCondLst>
                    <p:cond delay="0"/>
                  </p:stCondLst>
                  <p:childTnLst>
                    <p:set>
                      <p:cBhvr>
                        <p:cTn dur="1" fill="hold">
                          <p:stCondLst>
                            <p:cond delay="0"/>
                          </p:stCondLst>
                        </p:cTn>
                        <p:tgtEl>
                          <p:spTgt spid="1027"/>
                        </p:tgtEl>
                        <p:attrNameLst>
                          <p:attrName>style.visibility</p:attrName>
                        </p:attrNameLst>
                      </p:cBhvr>
                      <p:to>
                        <p:strVal val="visible"/>
                      </p:to>
                    </p:set>
                    <p:animEffect transition="in" filter="slide(fromTop)">
                      <p:cBhvr>
                        <p:cTn dur="500"/>
                        <p:tgtEl>
                          <p:spTgt spid="1027"/>
                        </p:tgtEl>
                      </p:cBhvr>
                    </p:animEffect>
                  </p:childTnLst>
                </p:cTn>
              </p:par>
            </p:tnLst>
          </p:tmpl>
          <p:tmpl lvl="5">
            <p:tnLst>
              <p:par>
                <p:cTn presetID="12" presetClass="entr" presetSubtype="1" fill="hold" nodeType="withEffect">
                  <p:stCondLst>
                    <p:cond delay="0"/>
                  </p:stCondLst>
                  <p:childTnLst>
                    <p:set>
                      <p:cBhvr>
                        <p:cTn dur="1" fill="hold">
                          <p:stCondLst>
                            <p:cond delay="0"/>
                          </p:stCondLst>
                        </p:cTn>
                        <p:tgtEl>
                          <p:spTgt spid="1027"/>
                        </p:tgtEl>
                        <p:attrNameLst>
                          <p:attrName>style.visibility</p:attrName>
                        </p:attrNameLst>
                      </p:cBhvr>
                      <p:to>
                        <p:strVal val="visible"/>
                      </p:to>
                    </p:set>
                    <p:animEffect transition="in" filter="slide(fromTop)">
                      <p:cBhvr>
                        <p:cTn dur="500"/>
                        <p:tgtEl>
                          <p:spTgt spid="1027"/>
                        </p:tgtEl>
                      </p:cBhvr>
                    </p:animEffect>
                  </p:childTnLst>
                </p:cTn>
              </p:par>
            </p:tnLst>
          </p:tmpl>
        </p:tmplLst>
      </p:bldP>
    </p:bldLst>
  </p:timing>
  <p:txStyles>
    <p:titleStyle>
      <a:lvl1pPr algn="ctr" rtl="0" fontAlgn="base">
        <a:spcBef>
          <a:spcPct val="0"/>
        </a:spcBef>
        <a:spcAft>
          <a:spcPct val="0"/>
        </a:spcAft>
        <a:defRPr sz="4400">
          <a:solidFill>
            <a:srgbClr val="FFFF66"/>
          </a:solidFill>
          <a:latin typeface="+mj-lt"/>
          <a:ea typeface="+mj-ea"/>
          <a:cs typeface="+mj-cs"/>
        </a:defRPr>
      </a:lvl1pPr>
      <a:lvl2pPr algn="ctr" rtl="0" fontAlgn="base">
        <a:spcBef>
          <a:spcPct val="0"/>
        </a:spcBef>
        <a:spcAft>
          <a:spcPct val="0"/>
        </a:spcAft>
        <a:defRPr sz="4400">
          <a:solidFill>
            <a:srgbClr val="FFFF66"/>
          </a:solidFill>
          <a:latin typeface="Times New Roman" pitchFamily="18" charset="0"/>
          <a:cs typeface="Times New Roman" pitchFamily="18" charset="0"/>
        </a:defRPr>
      </a:lvl2pPr>
      <a:lvl3pPr algn="ctr" rtl="0" fontAlgn="base">
        <a:spcBef>
          <a:spcPct val="0"/>
        </a:spcBef>
        <a:spcAft>
          <a:spcPct val="0"/>
        </a:spcAft>
        <a:defRPr sz="4400">
          <a:solidFill>
            <a:srgbClr val="FFFF66"/>
          </a:solidFill>
          <a:latin typeface="Times New Roman" pitchFamily="18" charset="0"/>
          <a:cs typeface="Times New Roman" pitchFamily="18" charset="0"/>
        </a:defRPr>
      </a:lvl3pPr>
      <a:lvl4pPr algn="ctr" rtl="0" fontAlgn="base">
        <a:spcBef>
          <a:spcPct val="0"/>
        </a:spcBef>
        <a:spcAft>
          <a:spcPct val="0"/>
        </a:spcAft>
        <a:defRPr sz="4400">
          <a:solidFill>
            <a:srgbClr val="FFFF66"/>
          </a:solidFill>
          <a:latin typeface="Times New Roman" pitchFamily="18" charset="0"/>
          <a:cs typeface="Times New Roman" pitchFamily="18" charset="0"/>
        </a:defRPr>
      </a:lvl4pPr>
      <a:lvl5pPr algn="ctr" rtl="0" fontAlgn="base">
        <a:spcBef>
          <a:spcPct val="0"/>
        </a:spcBef>
        <a:spcAft>
          <a:spcPct val="0"/>
        </a:spcAft>
        <a:defRPr sz="4400">
          <a:solidFill>
            <a:srgbClr val="FFFF66"/>
          </a:solidFill>
          <a:latin typeface="Times New Roman" pitchFamily="18" charset="0"/>
          <a:cs typeface="Times New Roman" pitchFamily="18" charset="0"/>
        </a:defRPr>
      </a:lvl5pPr>
      <a:lvl6pPr marL="457200" algn="ctr" rtl="0" fontAlgn="base">
        <a:spcBef>
          <a:spcPct val="0"/>
        </a:spcBef>
        <a:spcAft>
          <a:spcPct val="0"/>
        </a:spcAft>
        <a:defRPr sz="4400">
          <a:solidFill>
            <a:srgbClr val="FFFF66"/>
          </a:solidFill>
          <a:latin typeface="Times New Roman" pitchFamily="18" charset="0"/>
          <a:cs typeface="Times New Roman" pitchFamily="18" charset="0"/>
        </a:defRPr>
      </a:lvl6pPr>
      <a:lvl7pPr marL="914400" algn="ctr" rtl="0" fontAlgn="base">
        <a:spcBef>
          <a:spcPct val="0"/>
        </a:spcBef>
        <a:spcAft>
          <a:spcPct val="0"/>
        </a:spcAft>
        <a:defRPr sz="4400">
          <a:solidFill>
            <a:srgbClr val="FFFF66"/>
          </a:solidFill>
          <a:latin typeface="Times New Roman" pitchFamily="18" charset="0"/>
          <a:cs typeface="Times New Roman" pitchFamily="18" charset="0"/>
        </a:defRPr>
      </a:lvl7pPr>
      <a:lvl8pPr marL="1371600" algn="ctr" rtl="0" fontAlgn="base">
        <a:spcBef>
          <a:spcPct val="0"/>
        </a:spcBef>
        <a:spcAft>
          <a:spcPct val="0"/>
        </a:spcAft>
        <a:defRPr sz="4400">
          <a:solidFill>
            <a:srgbClr val="FFFF66"/>
          </a:solidFill>
          <a:latin typeface="Times New Roman" pitchFamily="18" charset="0"/>
          <a:cs typeface="Times New Roman" pitchFamily="18" charset="0"/>
        </a:defRPr>
      </a:lvl8pPr>
      <a:lvl9pPr marL="1828800" algn="ctr" rtl="0" fontAlgn="base">
        <a:spcBef>
          <a:spcPct val="0"/>
        </a:spcBef>
        <a:spcAft>
          <a:spcPct val="0"/>
        </a:spcAft>
        <a:defRPr sz="4400">
          <a:solidFill>
            <a:srgbClr val="FFFF66"/>
          </a:solidFill>
          <a:latin typeface="Times New Roman" pitchFamily="18" charset="0"/>
          <a:cs typeface="Times New Roman" pitchFamily="18" charset="0"/>
        </a:defRPr>
      </a:lvl9pPr>
    </p:titleStyle>
    <p:bodyStyle>
      <a:lvl1pPr marL="342900" indent="-342900" algn="l" rtl="0" fontAlgn="base">
        <a:spcBef>
          <a:spcPct val="20000"/>
        </a:spcBef>
        <a:spcAft>
          <a:spcPct val="0"/>
        </a:spcAft>
        <a:buChar char="•"/>
        <a:defRPr sz="3200">
          <a:solidFill>
            <a:srgbClr val="FFFF00"/>
          </a:solidFill>
          <a:latin typeface="+mn-lt"/>
          <a:ea typeface="+mn-ea"/>
          <a:cs typeface="+mn-cs"/>
        </a:defRPr>
      </a:lvl1pPr>
      <a:lvl2pPr marL="742950" indent="-285750" algn="l" rtl="0" fontAlgn="base">
        <a:spcBef>
          <a:spcPct val="20000"/>
        </a:spcBef>
        <a:spcAft>
          <a:spcPct val="0"/>
        </a:spcAft>
        <a:buChar char="–"/>
        <a:defRPr sz="2800">
          <a:solidFill>
            <a:srgbClr val="FFFF00"/>
          </a:solidFill>
          <a:latin typeface="+mn-lt"/>
          <a:cs typeface="+mn-cs"/>
        </a:defRPr>
      </a:lvl2pPr>
      <a:lvl3pPr marL="1143000" indent="-228600" algn="l" rtl="0" fontAlgn="base">
        <a:spcBef>
          <a:spcPct val="20000"/>
        </a:spcBef>
        <a:spcAft>
          <a:spcPct val="0"/>
        </a:spcAft>
        <a:buChar char="•"/>
        <a:defRPr sz="2400">
          <a:solidFill>
            <a:srgbClr val="FFFF00"/>
          </a:solidFill>
          <a:latin typeface="+mn-lt"/>
          <a:cs typeface="+mn-cs"/>
        </a:defRPr>
      </a:lvl3pPr>
      <a:lvl4pPr marL="1600200" indent="-228600" algn="l" rtl="0" fontAlgn="base">
        <a:spcBef>
          <a:spcPct val="20000"/>
        </a:spcBef>
        <a:spcAft>
          <a:spcPct val="0"/>
        </a:spcAft>
        <a:buChar char="–"/>
        <a:defRPr sz="2000">
          <a:solidFill>
            <a:srgbClr val="FFFF00"/>
          </a:solidFill>
          <a:latin typeface="+mn-lt"/>
          <a:cs typeface="+mn-cs"/>
        </a:defRPr>
      </a:lvl4pPr>
      <a:lvl5pPr marL="2057400" indent="-228600" algn="l" rtl="0" fontAlgn="base">
        <a:spcBef>
          <a:spcPct val="20000"/>
        </a:spcBef>
        <a:spcAft>
          <a:spcPct val="0"/>
        </a:spcAft>
        <a:buChar char="»"/>
        <a:defRPr sz="2000">
          <a:solidFill>
            <a:srgbClr val="FFFF00"/>
          </a:solidFill>
          <a:latin typeface="+mn-lt"/>
          <a:cs typeface="+mn-cs"/>
        </a:defRPr>
      </a:lvl5pPr>
      <a:lvl6pPr marL="2514600" indent="-228600" algn="l" rtl="0" fontAlgn="base">
        <a:spcBef>
          <a:spcPct val="20000"/>
        </a:spcBef>
        <a:spcAft>
          <a:spcPct val="0"/>
        </a:spcAft>
        <a:buChar char="»"/>
        <a:defRPr sz="2000">
          <a:solidFill>
            <a:srgbClr val="FFFF00"/>
          </a:solidFill>
          <a:latin typeface="+mn-lt"/>
          <a:cs typeface="+mn-cs"/>
        </a:defRPr>
      </a:lvl6pPr>
      <a:lvl7pPr marL="2971800" indent="-228600" algn="l" rtl="0" fontAlgn="base">
        <a:spcBef>
          <a:spcPct val="20000"/>
        </a:spcBef>
        <a:spcAft>
          <a:spcPct val="0"/>
        </a:spcAft>
        <a:buChar char="»"/>
        <a:defRPr sz="2000">
          <a:solidFill>
            <a:srgbClr val="FFFF00"/>
          </a:solidFill>
          <a:latin typeface="+mn-lt"/>
          <a:cs typeface="+mn-cs"/>
        </a:defRPr>
      </a:lvl7pPr>
      <a:lvl8pPr marL="3429000" indent="-228600" algn="l" rtl="0" fontAlgn="base">
        <a:spcBef>
          <a:spcPct val="20000"/>
        </a:spcBef>
        <a:spcAft>
          <a:spcPct val="0"/>
        </a:spcAft>
        <a:buChar char="»"/>
        <a:defRPr sz="2000">
          <a:solidFill>
            <a:srgbClr val="FFFF00"/>
          </a:solidFill>
          <a:latin typeface="+mn-lt"/>
          <a:cs typeface="+mn-cs"/>
        </a:defRPr>
      </a:lvl8pPr>
      <a:lvl9pPr marL="3886200" indent="-228600" algn="l" rtl="0" fontAlgn="base">
        <a:spcBef>
          <a:spcPct val="20000"/>
        </a:spcBef>
        <a:spcAft>
          <a:spcPct val="0"/>
        </a:spcAft>
        <a:buChar char="»"/>
        <a:defRPr sz="2000">
          <a:solidFill>
            <a:srgbClr val="FFFF00"/>
          </a:solidFill>
          <a:latin typeface="+mn-lt"/>
          <a:cs typeface="+mn-cs"/>
        </a:defRPr>
      </a:lvl9pPr>
    </p:bodyStyle>
    <p:otherStyle>
      <a:defPPr>
        <a:defRPr lang="ar-EG"/>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jpeg"/><Relationship Id="rId1" Type="http://schemas.openxmlformats.org/officeDocument/2006/relationships/slideLayout" Target="../slideLayouts/slideLayout7.xml"/><Relationship Id="rId5" Type="http://schemas.openxmlformats.org/officeDocument/2006/relationships/slide" Target="slide4.xml"/><Relationship Id="rId4" Type="http://schemas.openxmlformats.org/officeDocument/2006/relationships/image" Target="../media/image7.jpeg"/></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hyperlink" Target="file:///A:\540004.JPG" TargetMode="External"/><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slideLayout" Target="../slideLayouts/slideLayout7.xml"/><Relationship Id="rId1" Type="http://schemas.openxmlformats.org/officeDocument/2006/relationships/vmlDrawing" Target="../drawings/vmlDrawing1.vml"/><Relationship Id="rId6" Type="http://schemas.openxmlformats.org/officeDocument/2006/relationships/image" Target="../media/image10.wmf"/><Relationship Id="rId5" Type="http://schemas.openxmlformats.org/officeDocument/2006/relationships/oleObject" Target="../embeddings/oleObject1.bin"/><Relationship Id="rId4" Type="http://schemas.openxmlformats.org/officeDocument/2006/relationships/hyperlink" Target="&#1575;&#1604;&#1605;&#1602;&#1575;&#1591;&#1593;/New06%20(2).avi" TargetMode="External"/></Relationships>
</file>

<file path=ppt/slides/_rels/slide1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slide" Target="slide4.xml"/></Relationships>
</file>

<file path=ppt/slides/_rels/slide39.xml.rels><?xml version="1.0" encoding="UTF-8" standalone="yes"?>
<Relationships xmlns="http://schemas.openxmlformats.org/package/2006/relationships"><Relationship Id="rId3" Type="http://schemas.openxmlformats.org/officeDocument/2006/relationships/hyperlink" Target="http://www.islamweb.net/seera/images/kaba_prayer_hijjr.gif" TargetMode="External"/><Relationship Id="rId2" Type="http://schemas.openxmlformats.org/officeDocument/2006/relationships/image" Target="../media/image12.jpeg"/><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2.xml"/></Relationships>
</file>

<file path=ppt/slides/_rels/slide41.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12.xml"/><Relationship Id="rId4" Type="http://schemas.openxmlformats.org/officeDocument/2006/relationships/image" Target="http://www.islamweb.net/seera/seera_galarry/seera_photos/cave.jpg" TargetMode="External"/></Relationships>
</file>

<file path=ppt/slides/_rels/slide4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2.jpeg"/><Relationship Id="rId1" Type="http://schemas.openxmlformats.org/officeDocument/2006/relationships/slideLayout" Target="../slideLayouts/slideLayout2.xml"/><Relationship Id="rId5" Type="http://schemas.openxmlformats.org/officeDocument/2006/relationships/slide" Target="slide4.xml"/><Relationship Id="rId4" Type="http://schemas.openxmlformats.org/officeDocument/2006/relationships/image" Target="http://www.islamweb.net/seera/images/20w2.JPG" TargetMode="External"/></Relationships>
</file>

<file path=ppt/slides/_rels/slide44.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559106" name="WordArt 2"/>
          <p:cNvSpPr>
            <a:spLocks noChangeArrowheads="1" noChangeShapeType="1" noTextEdit="1"/>
          </p:cNvSpPr>
          <p:nvPr/>
        </p:nvSpPr>
        <p:spPr bwMode="auto">
          <a:xfrm>
            <a:off x="4905375" y="2667000"/>
            <a:ext cx="4238625" cy="1447800"/>
          </a:xfrm>
          <a:prstGeom prst="rect">
            <a:avLst/>
          </a:prstGeom>
        </p:spPr>
        <p:txBody>
          <a:bodyPr wrap="none" fromWordArt="1">
            <a:prstTxWarp prst="textWave1">
              <a:avLst>
                <a:gd name="adj1" fmla="val 13005"/>
                <a:gd name="adj2" fmla="val 0"/>
              </a:avLst>
            </a:prstTxWarp>
          </a:bodyPr>
          <a:lstStyle/>
          <a:p>
            <a:pPr algn="ctr" rtl="1"/>
            <a:r>
              <a:rPr lang="ar-EG" sz="3600" kern="10">
                <a:ln w="9525">
                  <a:solidFill>
                    <a:schemeClr val="tx1"/>
                  </a:solidFill>
                  <a:round/>
                  <a:headEnd type="none" w="sm" len="sm"/>
                  <a:tailEnd type="none" w="sm" len="sm"/>
                </a:ln>
                <a:gradFill rotWithShape="0">
                  <a:gsLst>
                    <a:gs pos="0">
                      <a:srgbClr val="9999FF"/>
                    </a:gs>
                    <a:gs pos="100000">
                      <a:srgbClr val="009999"/>
                    </a:gs>
                  </a:gsLst>
                  <a:lin ang="5400000" scaled="1"/>
                </a:gradFill>
                <a:effectLst>
                  <a:outerShdw dist="53882" dir="2700000" algn="ctr" rotWithShape="0">
                    <a:srgbClr val="C0C0C0"/>
                  </a:outerShdw>
                </a:effectLst>
                <a:latin typeface="Al-Kharashi 32"/>
              </a:rPr>
              <a:t>بسم الله الرحمن الرحيم</a:t>
            </a:r>
          </a:p>
        </p:txBody>
      </p:sp>
    </p:spTree>
  </p:cSld>
  <p:clrMapOvr>
    <a:masterClrMapping/>
  </p:clrMapOvr>
  <p:transition advClick="0"/>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764704"/>
            <a:ext cx="9144000" cy="1512168"/>
          </a:xfrm>
        </p:spPr>
        <p:txBody>
          <a:bodyPr/>
          <a:lstStyle/>
          <a:p>
            <a:r>
              <a:rPr lang="ar-EG" dirty="0" smtClean="0"/>
              <a:t>محاضرات في فقه السيرة</a:t>
            </a:r>
            <a:endParaRPr lang="ar-EG" dirty="0"/>
          </a:p>
        </p:txBody>
      </p:sp>
      <p:sp>
        <p:nvSpPr>
          <p:cNvPr id="3" name="عنصر نائب للمحتوى 2"/>
          <p:cNvSpPr>
            <a:spLocks noGrp="1"/>
          </p:cNvSpPr>
          <p:nvPr>
            <p:ph idx="1"/>
          </p:nvPr>
        </p:nvSpPr>
        <p:spPr>
          <a:xfrm>
            <a:off x="0" y="2348880"/>
            <a:ext cx="9144000" cy="4509120"/>
          </a:xfrm>
        </p:spPr>
        <p:txBody>
          <a:bodyPr/>
          <a:lstStyle/>
          <a:p>
            <a:pPr algn="ctr"/>
            <a:r>
              <a:rPr lang="ar-EG" dirty="0" smtClean="0"/>
              <a:t>إعداد</a:t>
            </a:r>
            <a:endParaRPr lang="ar-EG" sz="4400" dirty="0" smtClean="0"/>
          </a:p>
          <a:p>
            <a:pPr algn="ctr"/>
            <a:r>
              <a:rPr lang="ar-EG" sz="4400" dirty="0" smtClean="0"/>
              <a:t>الأستاذ الدكتور / أحمد عبد الله الطيار</a:t>
            </a:r>
          </a:p>
          <a:p>
            <a:pPr algn="ctr"/>
            <a:r>
              <a:rPr lang="ar-EG" sz="4400" dirty="0" smtClean="0"/>
              <a:t>الأستاذ بكلية الآداب للبنات جامعة الدمام </a:t>
            </a:r>
          </a:p>
          <a:p>
            <a:pPr algn="ctr"/>
            <a:r>
              <a:rPr lang="ar-EG" dirty="0" smtClean="0"/>
              <a:t>بالدمام</a:t>
            </a:r>
            <a:endParaRPr lang="ar-EG" dirty="0"/>
          </a:p>
        </p:txBody>
      </p:sp>
    </p:spTree>
  </p:cSld>
  <p:clrMapOvr>
    <a:masterClrMapping/>
  </p:clrMapOvr>
  <p:transition advClick="0"/>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p:cNvSpPr txBox="1"/>
          <p:nvPr/>
        </p:nvSpPr>
        <p:spPr>
          <a:xfrm>
            <a:off x="357158" y="285728"/>
            <a:ext cx="8215370" cy="6063198"/>
          </a:xfrm>
          <a:prstGeom prst="rect">
            <a:avLst/>
          </a:prstGeom>
          <a:noFill/>
        </p:spPr>
        <p:txBody>
          <a:bodyPr wrap="square" rtlCol="1">
            <a:spAutoFit/>
          </a:bodyPr>
          <a:lstStyle/>
          <a:p>
            <a:pPr algn="ctr"/>
            <a:r>
              <a:rPr lang="ar-SA" sz="3600" b="1" dirty="0" smtClean="0">
                <a:solidFill>
                  <a:srgbClr val="00B0F0"/>
                </a:solidFill>
              </a:rPr>
              <a:t>التحنث في غار حراء</a:t>
            </a:r>
          </a:p>
          <a:p>
            <a:pPr algn="r"/>
            <a:r>
              <a:rPr lang="ar-SA" sz="3200" b="1" dirty="0" smtClean="0">
                <a:solidFill>
                  <a:schemeClr val="accent3"/>
                </a:solidFill>
              </a:rPr>
              <a:t>كان رسول الله –صلى الله عليه وسلم –ينفرد إلى نفسه متقربا إلى الله </a:t>
            </a:r>
            <a:r>
              <a:rPr lang="ar-SA" sz="3200" b="1" dirty="0" err="1" smtClean="0">
                <a:solidFill>
                  <a:schemeClr val="accent3"/>
                </a:solidFill>
              </a:rPr>
              <a:t>عزوجل</a:t>
            </a:r>
            <a:r>
              <a:rPr lang="ar-SA" sz="3200" b="1" dirty="0" smtClean="0">
                <a:solidFill>
                  <a:schemeClr val="accent3"/>
                </a:solidFill>
              </a:rPr>
              <a:t> في غار معروف بغار حراء. وقد حبب الله إليه ذالك. ولم يأمره بذلك أحد. فكان يبقي في هذا الغار الأيام والليالي إلى أن أتاه الوحي فيه , وكان سنه آنذاك أربعين سنه.</a:t>
            </a:r>
          </a:p>
          <a:p>
            <a:pPr algn="r"/>
            <a:r>
              <a:rPr lang="ar-SA" sz="3200" b="1" dirty="0" smtClean="0">
                <a:solidFill>
                  <a:schemeClr val="accent3"/>
                </a:solidFill>
              </a:rPr>
              <a:t>وكان يمكث في حراء شهرا من كل سنه , وكان ذلك مما </a:t>
            </a:r>
            <a:r>
              <a:rPr lang="ar-SA" sz="3200" b="1" dirty="0" err="1" smtClean="0">
                <a:solidFill>
                  <a:schemeClr val="accent3"/>
                </a:solidFill>
              </a:rPr>
              <a:t>تتحنث</a:t>
            </a:r>
            <a:r>
              <a:rPr lang="ar-SA" sz="3200" b="1" dirty="0" smtClean="0">
                <a:solidFill>
                  <a:schemeClr val="accent3"/>
                </a:solidFill>
              </a:rPr>
              <a:t> </a:t>
            </a:r>
            <a:endParaRPr lang="en-US" sz="3200" b="1" dirty="0" smtClean="0">
              <a:solidFill>
                <a:schemeClr val="accent3"/>
              </a:solidFill>
            </a:endParaRPr>
          </a:p>
          <a:p>
            <a:pPr algn="r"/>
            <a:r>
              <a:rPr lang="ar-SA" sz="3200" b="1" dirty="0" smtClean="0">
                <a:solidFill>
                  <a:schemeClr val="accent3"/>
                </a:solidFill>
              </a:rPr>
              <a:t> </a:t>
            </a:r>
            <a:r>
              <a:rPr lang="ar-SA" sz="3200" b="1" dirty="0" err="1" smtClean="0">
                <a:solidFill>
                  <a:schemeClr val="accent3"/>
                </a:solidFill>
              </a:rPr>
              <a:t>به</a:t>
            </a:r>
            <a:r>
              <a:rPr lang="ar-SA" sz="3200" b="1" dirty="0" smtClean="0">
                <a:solidFill>
                  <a:schemeClr val="accent3"/>
                </a:solidFill>
              </a:rPr>
              <a:t> قريش في الجاهلية , وكان يطعم مما جاءه من المساكين .     وقد اختلف العلماء في تعبده عليه السلام قبل البعثة ,هل كان على شرع أم لا؟فقيل :شرع نوح ,وقيل: شرع إبراهيم ,وهو الأشبه الأقوى, وقيل موسى: , وقيل : عيسى , وقيل : كل </a:t>
            </a:r>
            <a:r>
              <a:rPr lang="ar-SA" sz="3200" b="1" dirty="0" err="1" smtClean="0">
                <a:solidFill>
                  <a:schemeClr val="accent3"/>
                </a:solidFill>
              </a:rPr>
              <a:t>ماثبت</a:t>
            </a:r>
            <a:r>
              <a:rPr lang="ar-SA" sz="3200" b="1" dirty="0" smtClean="0">
                <a:solidFill>
                  <a:schemeClr val="accent3"/>
                </a:solidFill>
              </a:rPr>
              <a:t> أنه شرع عنده اتبعه وعمل </a:t>
            </a:r>
            <a:r>
              <a:rPr lang="ar-SA" sz="3200" b="1" dirty="0" err="1" smtClean="0">
                <a:solidFill>
                  <a:schemeClr val="accent3"/>
                </a:solidFill>
              </a:rPr>
              <a:t>به</a:t>
            </a:r>
            <a:r>
              <a:rPr lang="ar-SA" sz="3200" b="1" dirty="0" smtClean="0">
                <a:solidFill>
                  <a:schemeClr val="accent3"/>
                </a:solidFill>
              </a:rPr>
              <a:t> . ولبسط هذه الأقوال ومناسبتها مواضع أخرى , مثل البداية</a:t>
            </a:r>
            <a:r>
              <a:rPr lang="ar-SA" sz="3200" dirty="0" smtClean="0">
                <a:solidFill>
                  <a:schemeClr val="accent3"/>
                </a:solidFill>
              </a:rPr>
              <a:t> .</a:t>
            </a:r>
            <a:endParaRPr lang="ar-SA" sz="3200" dirty="0">
              <a:solidFill>
                <a:schemeClr val="accent3"/>
              </a:solidFill>
            </a:endParaRPr>
          </a:p>
        </p:txBody>
      </p:sp>
    </p:spTree>
  </p:cSld>
  <p:clrMapOvr>
    <a:masterClrMapping/>
  </p:clrMapOvr>
  <p:transition advClick="0"/>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pic>
        <p:nvPicPr>
          <p:cNvPr id="125954" name="Picture 2" descr="C:\My Music\My Documents\My Pictures\m25.jpg"/>
          <p:cNvPicPr>
            <a:picLocks noChangeAspect="1" noChangeArrowheads="1"/>
          </p:cNvPicPr>
          <p:nvPr/>
        </p:nvPicPr>
        <p:blipFill>
          <a:blip r:embed="rId3" cstate="print"/>
          <a:srcRect/>
          <a:stretch>
            <a:fillRect/>
          </a:stretch>
        </p:blipFill>
        <p:spPr bwMode="auto">
          <a:xfrm>
            <a:off x="4724400" y="0"/>
            <a:ext cx="4419600" cy="6858000"/>
          </a:xfrm>
          <a:prstGeom prst="rect">
            <a:avLst/>
          </a:prstGeom>
          <a:noFill/>
        </p:spPr>
      </p:pic>
      <p:pic>
        <p:nvPicPr>
          <p:cNvPr id="125955" name="Picture 3" descr="A:\ATHR19.GIF"/>
          <p:cNvPicPr>
            <a:picLocks noChangeAspect="1" noChangeArrowheads="1"/>
          </p:cNvPicPr>
          <p:nvPr/>
        </p:nvPicPr>
        <p:blipFill>
          <a:blip r:embed="rId4" cstate="print"/>
          <a:srcRect/>
          <a:stretch>
            <a:fillRect/>
          </a:stretch>
        </p:blipFill>
        <p:spPr bwMode="auto">
          <a:xfrm>
            <a:off x="0" y="0"/>
            <a:ext cx="4724400" cy="6858000"/>
          </a:xfrm>
          <a:prstGeom prst="rect">
            <a:avLst/>
          </a:prstGeom>
          <a:noFill/>
        </p:spPr>
      </p:pic>
    </p:spTree>
  </p:cSld>
  <p:clrMapOvr>
    <a:masterClrMapping/>
  </p:clrMapOvr>
  <p:transition advClick="0"/>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pic>
        <p:nvPicPr>
          <p:cNvPr id="126978" name="Picture 2" descr="A:\ATHR20.GIF"/>
          <p:cNvPicPr>
            <a:picLocks noChangeAspect="1" noChangeArrowheads="1"/>
          </p:cNvPicPr>
          <p:nvPr/>
        </p:nvPicPr>
        <p:blipFill>
          <a:blip r:embed="rId3" cstate="print"/>
          <a:srcRect/>
          <a:stretch>
            <a:fillRect/>
          </a:stretch>
        </p:blipFill>
        <p:spPr bwMode="auto">
          <a:xfrm>
            <a:off x="4419600" y="0"/>
            <a:ext cx="4724400" cy="6858000"/>
          </a:xfrm>
          <a:prstGeom prst="rect">
            <a:avLst/>
          </a:prstGeom>
          <a:noFill/>
        </p:spPr>
      </p:pic>
      <p:pic>
        <p:nvPicPr>
          <p:cNvPr id="126979" name="Picture 3" descr="C:\My Music\My Documents\My Pictures\jabalnur.jpg"/>
          <p:cNvPicPr>
            <a:picLocks noChangeAspect="1" noChangeArrowheads="1"/>
          </p:cNvPicPr>
          <p:nvPr/>
        </p:nvPicPr>
        <p:blipFill>
          <a:blip r:embed="rId4" cstate="print"/>
          <a:srcRect/>
          <a:stretch>
            <a:fillRect/>
          </a:stretch>
        </p:blipFill>
        <p:spPr bwMode="auto">
          <a:xfrm>
            <a:off x="0" y="0"/>
            <a:ext cx="4495800" cy="6858000"/>
          </a:xfrm>
          <a:prstGeom prst="rect">
            <a:avLst/>
          </a:prstGeom>
          <a:noFill/>
        </p:spPr>
      </p:pic>
      <p:sp>
        <p:nvSpPr>
          <p:cNvPr id="126981" name="WordArt 5">
            <a:hlinkClick r:id="rId5" action="ppaction://hlinksldjump"/>
          </p:cNvPr>
          <p:cNvSpPr>
            <a:spLocks noChangeArrowheads="1" noChangeShapeType="1" noTextEdit="1"/>
          </p:cNvSpPr>
          <p:nvPr/>
        </p:nvSpPr>
        <p:spPr bwMode="auto">
          <a:xfrm>
            <a:off x="3505200" y="5791200"/>
            <a:ext cx="2362200" cy="676275"/>
          </a:xfrm>
          <a:prstGeom prst="rect">
            <a:avLst/>
          </a:prstGeom>
        </p:spPr>
        <p:txBody>
          <a:bodyPr wrap="none" fromWordArt="1">
            <a:prstTxWarp prst="textFadeUp">
              <a:avLst>
                <a:gd name="adj" fmla="val 7593"/>
              </a:avLst>
            </a:prstTxWarp>
          </a:bodyPr>
          <a:lstStyle/>
          <a:p>
            <a:pPr algn="ctr" rtl="1"/>
            <a:r>
              <a:rPr lang="ar-EG" sz="3600" kern="10">
                <a:ln w="12700">
                  <a:solidFill>
                    <a:srgbClr val="FFFF00"/>
                  </a:solidFill>
                  <a:round/>
                  <a:headEnd type="none" w="sm" len="sm"/>
                  <a:tailEnd type="none" w="sm" len="sm"/>
                </a:ln>
                <a:gradFill rotWithShape="0">
                  <a:gsLst>
                    <a:gs pos="0">
                      <a:srgbClr val="520402"/>
                    </a:gs>
                    <a:gs pos="100000">
                      <a:srgbClr val="FFCC00"/>
                    </a:gs>
                  </a:gsLst>
                  <a:lin ang="5400000" scaled="1"/>
                </a:gradFill>
                <a:effectLst>
                  <a:outerShdw dist="35921" dir="2700000" sy="50000" rotWithShape="0">
                    <a:srgbClr val="875B0D"/>
                  </a:outerShdw>
                </a:effectLst>
                <a:latin typeface="Arial"/>
                <a:cs typeface="Arial"/>
              </a:rPr>
              <a:t>عودة للبداية</a:t>
            </a:r>
          </a:p>
        </p:txBody>
      </p:sp>
    </p:spTree>
  </p:cSld>
  <p:clrMapOvr>
    <a:masterClrMapping/>
  </p:clrMapOvr>
  <p:transition advClick="0"/>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pic>
        <p:nvPicPr>
          <p:cNvPr id="124930" name="Picture 2" descr="A:\13.GIF"/>
          <p:cNvPicPr>
            <a:picLocks noChangeAspect="1" noChangeArrowheads="1"/>
          </p:cNvPicPr>
          <p:nvPr/>
        </p:nvPicPr>
        <p:blipFill>
          <a:blip r:embed="rId3" cstate="print"/>
          <a:srcRect/>
          <a:stretch>
            <a:fillRect/>
          </a:stretch>
        </p:blipFill>
        <p:spPr bwMode="auto">
          <a:xfrm>
            <a:off x="228600" y="204788"/>
            <a:ext cx="8686800" cy="5662612"/>
          </a:xfrm>
          <a:prstGeom prst="rect">
            <a:avLst/>
          </a:prstGeom>
          <a:noFill/>
        </p:spPr>
      </p:pic>
      <p:sp>
        <p:nvSpPr>
          <p:cNvPr id="124931" name="WordArt 3"/>
          <p:cNvSpPr>
            <a:spLocks noChangeArrowheads="1" noChangeShapeType="1" noTextEdit="1"/>
          </p:cNvSpPr>
          <p:nvPr/>
        </p:nvSpPr>
        <p:spPr bwMode="auto">
          <a:xfrm>
            <a:off x="990600" y="6019800"/>
            <a:ext cx="6781800" cy="533400"/>
          </a:xfrm>
          <a:prstGeom prst="rect">
            <a:avLst/>
          </a:prstGeom>
        </p:spPr>
        <p:txBody>
          <a:bodyPr wrap="none" fromWordArt="1">
            <a:prstTxWarp prst="textPlain">
              <a:avLst>
                <a:gd name="adj" fmla="val 50000"/>
              </a:avLst>
            </a:prstTxWarp>
          </a:bodyPr>
          <a:lstStyle/>
          <a:p>
            <a:pPr algn="ctr" rtl="1"/>
            <a:r>
              <a:rPr lang="ar-EG" sz="3600" b="1" kern="10">
                <a:ln w="9525">
                  <a:noFill/>
                  <a:round/>
                  <a:headEnd/>
                  <a:tailEnd/>
                </a:ln>
                <a:solidFill>
                  <a:srgbClr val="FF9900"/>
                </a:solidFill>
                <a:effectLst>
                  <a:outerShdw dist="35921" dir="2700000" algn="ctr" rotWithShape="0">
                    <a:srgbClr val="C0C0C0"/>
                  </a:outerShdw>
                </a:effectLst>
                <a:latin typeface="Al-Kharashi 8"/>
              </a:rPr>
              <a:t>خريطة غار حراء</a:t>
            </a:r>
          </a:p>
        </p:txBody>
      </p:sp>
    </p:spTree>
  </p:cSld>
  <p:clrMapOvr>
    <a:masterClrMapping/>
  </p:clrMapOvr>
  <p:transition advClick="0"/>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128003" name="Rectangle 3"/>
          <p:cNvSpPr>
            <a:spLocks noChangeArrowheads="1"/>
          </p:cNvSpPr>
          <p:nvPr/>
        </p:nvSpPr>
        <p:spPr bwMode="auto">
          <a:xfrm>
            <a:off x="1828800" y="2133600"/>
            <a:ext cx="7315200" cy="1954381"/>
          </a:xfrm>
          <a:prstGeom prst="rect">
            <a:avLst/>
          </a:prstGeom>
          <a:noFill/>
          <a:ln w="9525">
            <a:noFill/>
            <a:miter lim="800000"/>
            <a:headEnd/>
            <a:tailEnd/>
          </a:ln>
          <a:effectLst/>
        </p:spPr>
        <p:txBody>
          <a:bodyPr bIns="0">
            <a:spAutoFit/>
          </a:bodyPr>
          <a:lstStyle/>
          <a:p>
            <a:pPr algn="just" rtl="1"/>
            <a:endParaRPr lang="en-US" altLang="en-US" dirty="0"/>
          </a:p>
          <a:p>
            <a:pPr algn="just" rtl="1" eaLnBrk="0" hangingPunct="0"/>
            <a:r>
              <a:rPr lang="ar-SA" altLang="en-US" sz="3600" b="1" dirty="0"/>
              <a:t>         </a:t>
            </a:r>
            <a:r>
              <a:rPr lang="ar-SA" altLang="en-US" sz="3200" b="1" i="1" u="sng" dirty="0">
                <a:solidFill>
                  <a:schemeClr val="bg1"/>
                </a:solidFill>
              </a:rPr>
              <a:t>وفي غار حراء بدأت الحياة الحضارية والوجود</a:t>
            </a:r>
            <a:r>
              <a:rPr lang="ar-SA" altLang="en-US" sz="3200" b="1" dirty="0">
                <a:solidFill>
                  <a:schemeClr val="bg1"/>
                </a:solidFill>
              </a:rPr>
              <a:t> الحقيقي لهذه الأمة .</a:t>
            </a:r>
            <a:endParaRPr lang="en-US" altLang="en-US" sz="3200" b="1" dirty="0">
              <a:solidFill>
                <a:schemeClr val="bg1"/>
              </a:solidFill>
            </a:endParaRPr>
          </a:p>
          <a:p>
            <a:pPr algn="just" rtl="1" eaLnBrk="0" hangingPunct="0"/>
            <a:endParaRPr lang="en-US" altLang="en-US" sz="3200" dirty="0">
              <a:solidFill>
                <a:schemeClr val="bg1"/>
              </a:solidFill>
            </a:endParaRPr>
          </a:p>
        </p:txBody>
      </p:sp>
      <p:sp>
        <p:nvSpPr>
          <p:cNvPr id="128004" name="Rectangle 4"/>
          <p:cNvSpPr>
            <a:spLocks noChangeArrowheads="1"/>
          </p:cNvSpPr>
          <p:nvPr/>
        </p:nvSpPr>
        <p:spPr bwMode="auto">
          <a:xfrm>
            <a:off x="0" y="3200400"/>
            <a:ext cx="9144000" cy="1646605"/>
          </a:xfrm>
          <a:prstGeom prst="rect">
            <a:avLst/>
          </a:prstGeom>
          <a:noFill/>
          <a:ln w="9525">
            <a:noFill/>
            <a:miter lim="800000"/>
            <a:headEnd/>
            <a:tailEnd/>
          </a:ln>
          <a:effectLst/>
        </p:spPr>
        <p:txBody>
          <a:bodyPr bIns="0">
            <a:spAutoFit/>
          </a:bodyPr>
          <a:lstStyle/>
          <a:p>
            <a:pPr algn="just" rtl="1"/>
            <a:r>
              <a:rPr lang="en-US" altLang="en-US" sz="3200" b="1" dirty="0"/>
              <a:t>                            </a:t>
            </a:r>
          </a:p>
          <a:p>
            <a:pPr algn="just" rtl="1" eaLnBrk="0" hangingPunct="0"/>
            <a:r>
              <a:rPr lang="ar-SA" altLang="en-US" sz="3600" b="1" dirty="0">
                <a:solidFill>
                  <a:schemeClr val="bg1"/>
                </a:solidFill>
              </a:rPr>
              <a:t>إذ نزل الوحي على محمد صلى الله عليه وسلم وعمره أربعون سنة, في رمضان, حيث نزل عليه جبريل الأمين عليه السلام .</a:t>
            </a:r>
            <a:endParaRPr lang="en-US" altLang="en-US" sz="3600" b="1" dirty="0"/>
          </a:p>
        </p:txBody>
      </p:sp>
      <p:sp>
        <p:nvSpPr>
          <p:cNvPr id="128005" name="Rectangle 5"/>
          <p:cNvSpPr>
            <a:spLocks noChangeArrowheads="1"/>
          </p:cNvSpPr>
          <p:nvPr/>
        </p:nvSpPr>
        <p:spPr bwMode="auto">
          <a:xfrm>
            <a:off x="0" y="4495800"/>
            <a:ext cx="9144000" cy="1892826"/>
          </a:xfrm>
          <a:prstGeom prst="rect">
            <a:avLst/>
          </a:prstGeom>
          <a:noFill/>
          <a:ln w="9525">
            <a:noFill/>
            <a:miter lim="800000"/>
            <a:headEnd/>
            <a:tailEnd/>
          </a:ln>
          <a:effectLst/>
        </p:spPr>
        <p:txBody>
          <a:bodyPr wrap="square" bIns="0">
            <a:spAutoFit/>
          </a:bodyPr>
          <a:lstStyle/>
          <a:p>
            <a:pPr algn="just" rtl="1"/>
            <a:endParaRPr lang="en-US" altLang="en-US" dirty="0"/>
          </a:p>
          <a:p>
            <a:pPr algn="just" rtl="1" eaLnBrk="0" hangingPunct="0"/>
            <a:r>
              <a:rPr lang="ar-SA" altLang="en-US" sz="3200" b="1" dirty="0">
                <a:solidFill>
                  <a:schemeClr val="bg1"/>
                </a:solidFill>
              </a:rPr>
              <a:t>قال تعالى: ”  </a:t>
            </a:r>
            <a:r>
              <a:rPr lang="ar-SA" altLang="en-US" sz="3200" b="1" dirty="0">
                <a:solidFill>
                  <a:schemeClr val="accent3"/>
                </a:solidFill>
              </a:rPr>
              <a:t>شهر رمضان الذي أنزل فيه القرآن هدى للناس </a:t>
            </a:r>
            <a:r>
              <a:rPr lang="ar-SA" altLang="en-US" sz="3200" b="1" dirty="0" err="1">
                <a:solidFill>
                  <a:schemeClr val="accent3"/>
                </a:solidFill>
              </a:rPr>
              <a:t>وبينات</a:t>
            </a:r>
            <a:r>
              <a:rPr lang="ar-SA" altLang="en-US" sz="3200" b="1" dirty="0">
                <a:solidFill>
                  <a:schemeClr val="accent3"/>
                </a:solidFill>
              </a:rPr>
              <a:t> من الهدى والفرقان  ”</a:t>
            </a:r>
            <a:endParaRPr lang="en-US" altLang="en-US" sz="3200" b="1" dirty="0">
              <a:solidFill>
                <a:schemeClr val="accent3"/>
              </a:solidFill>
            </a:endParaRPr>
          </a:p>
          <a:p>
            <a:pPr algn="just" rtl="1" eaLnBrk="0" hangingPunct="0"/>
            <a:r>
              <a:rPr lang="ar-SA" altLang="en-US" sz="3200" dirty="0">
                <a:solidFill>
                  <a:schemeClr val="bg1"/>
                </a:solidFill>
              </a:rPr>
              <a:t>                           </a:t>
            </a:r>
            <a:r>
              <a:rPr lang="ar-SA" altLang="en-US" sz="3200" b="1" dirty="0">
                <a:solidFill>
                  <a:schemeClr val="bg1"/>
                </a:solidFill>
              </a:rPr>
              <a:t>سورة البقرة آية 185</a:t>
            </a:r>
            <a:r>
              <a:rPr lang="ar-SA" altLang="en-US" sz="1200" dirty="0"/>
              <a:t>  </a:t>
            </a:r>
            <a:endParaRPr lang="ar-SA" altLang="en-US" dirty="0"/>
          </a:p>
        </p:txBody>
      </p:sp>
      <p:sp>
        <p:nvSpPr>
          <p:cNvPr id="128006" name="WordArt 6"/>
          <p:cNvSpPr>
            <a:spLocks noChangeArrowheads="1" noChangeShapeType="1" noTextEdit="1"/>
          </p:cNvSpPr>
          <p:nvPr/>
        </p:nvSpPr>
        <p:spPr bwMode="auto">
          <a:xfrm>
            <a:off x="395536" y="457200"/>
            <a:ext cx="8568952" cy="1447800"/>
          </a:xfrm>
          <a:prstGeom prst="rect">
            <a:avLst/>
          </a:prstGeom>
        </p:spPr>
        <p:txBody>
          <a:bodyPr wrap="none" fromWordArt="1">
            <a:prstTxWarp prst="textWave1">
              <a:avLst>
                <a:gd name="adj1" fmla="val 13005"/>
                <a:gd name="adj2" fmla="val 0"/>
              </a:avLst>
            </a:prstTxWarp>
          </a:bodyPr>
          <a:lstStyle/>
          <a:p>
            <a:pPr algn="ctr" rtl="1"/>
            <a:r>
              <a:rPr lang="ar-EG" sz="3600" kern="10" dirty="0">
                <a:ln w="9525">
                  <a:noFill/>
                  <a:round/>
                  <a:headEnd/>
                  <a:tailEnd/>
                </a:ln>
                <a:gradFill rotWithShape="0">
                  <a:gsLst>
                    <a:gs pos="0">
                      <a:schemeClr val="accent2"/>
                    </a:gs>
                    <a:gs pos="100000">
                      <a:srgbClr val="006666"/>
                    </a:gs>
                  </a:gsLst>
                  <a:lin ang="5400000" scaled="1"/>
                </a:gradFill>
                <a:effectLst>
                  <a:outerShdw dist="53882" dir="2700000" algn="ctr" rotWithShape="0">
                    <a:srgbClr val="C0C0C0"/>
                  </a:outerShdw>
                </a:effectLst>
                <a:latin typeface="Al-Kharashi 4"/>
              </a:rPr>
              <a:t>البداية في غار </a:t>
            </a:r>
            <a:r>
              <a:rPr lang="ar-EG" sz="3600" kern="10" dirty="0" err="1">
                <a:ln w="9525">
                  <a:noFill/>
                  <a:round/>
                  <a:headEnd/>
                  <a:tailEnd/>
                </a:ln>
                <a:gradFill rotWithShape="0">
                  <a:gsLst>
                    <a:gs pos="0">
                      <a:schemeClr val="accent2"/>
                    </a:gs>
                    <a:gs pos="100000">
                      <a:srgbClr val="006666"/>
                    </a:gs>
                  </a:gsLst>
                  <a:lin ang="5400000" scaled="1"/>
                </a:gradFill>
                <a:effectLst>
                  <a:outerShdw dist="53882" dir="2700000" algn="ctr" rotWithShape="0">
                    <a:srgbClr val="C0C0C0"/>
                  </a:outerShdw>
                </a:effectLst>
                <a:latin typeface="Al-Kharashi 4"/>
              </a:rPr>
              <a:t>حراء</a:t>
            </a:r>
            <a:r>
              <a:rPr lang="ar-EG" sz="3600" kern="10" dirty="0">
                <a:ln w="9525">
                  <a:noFill/>
                  <a:round/>
                  <a:headEnd/>
                  <a:tailEnd/>
                </a:ln>
                <a:gradFill rotWithShape="0">
                  <a:gsLst>
                    <a:gs pos="0">
                      <a:schemeClr val="accent2"/>
                    </a:gs>
                    <a:gs pos="100000">
                      <a:srgbClr val="006666"/>
                    </a:gs>
                  </a:gsLst>
                  <a:lin ang="5400000" scaled="1"/>
                </a:gradFill>
                <a:effectLst>
                  <a:outerShdw dist="53882" dir="2700000" algn="ctr" rotWithShape="0">
                    <a:srgbClr val="C0C0C0"/>
                  </a:outerShdw>
                </a:effectLst>
                <a:latin typeface="Al-Kharashi 4"/>
              </a:rPr>
              <a:t>                     </a:t>
            </a:r>
          </a:p>
        </p:txBody>
      </p:sp>
    </p:spTree>
  </p:cSld>
  <p:clrMapOvr>
    <a:masterClrMapping/>
  </p:clrMapOvr>
  <p:transition advClick="0"/>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مربع نص 4"/>
          <p:cNvSpPr txBox="1"/>
          <p:nvPr/>
        </p:nvSpPr>
        <p:spPr>
          <a:xfrm>
            <a:off x="0" y="357166"/>
            <a:ext cx="8429684" cy="830997"/>
          </a:xfrm>
          <a:prstGeom prst="rect">
            <a:avLst/>
          </a:prstGeom>
          <a:noFill/>
        </p:spPr>
        <p:txBody>
          <a:bodyPr wrap="square" rtlCol="1">
            <a:spAutoFit/>
          </a:bodyPr>
          <a:lstStyle/>
          <a:p>
            <a:pPr algn="r"/>
            <a:r>
              <a:rPr lang="ar-SA" dirty="0" smtClean="0"/>
              <a:t>:</a:t>
            </a:r>
          </a:p>
          <a:p>
            <a:pPr algn="r"/>
            <a:endParaRPr lang="ar-SA" dirty="0"/>
          </a:p>
        </p:txBody>
      </p:sp>
      <p:sp>
        <p:nvSpPr>
          <p:cNvPr id="6" name="مربع نص 5"/>
          <p:cNvSpPr txBox="1"/>
          <p:nvPr/>
        </p:nvSpPr>
        <p:spPr>
          <a:xfrm>
            <a:off x="357158" y="500042"/>
            <a:ext cx="8001056" cy="5447645"/>
          </a:xfrm>
          <a:prstGeom prst="rect">
            <a:avLst/>
          </a:prstGeom>
          <a:noFill/>
        </p:spPr>
        <p:txBody>
          <a:bodyPr wrap="square" rtlCol="1">
            <a:spAutoFit/>
          </a:bodyPr>
          <a:lstStyle/>
          <a:p>
            <a:pPr algn="r"/>
            <a:r>
              <a:rPr lang="ar-SA" sz="3600" dirty="0" smtClean="0">
                <a:solidFill>
                  <a:schemeClr val="accent1">
                    <a:lumMod val="40000"/>
                    <a:lumOff val="60000"/>
                  </a:schemeClr>
                </a:solidFill>
              </a:rPr>
              <a:t>نزول الوحي </a:t>
            </a:r>
          </a:p>
          <a:p>
            <a:pPr algn="r" rtl="1"/>
            <a:r>
              <a:rPr lang="ar-SA" sz="3200" dirty="0" smtClean="0">
                <a:solidFill>
                  <a:schemeClr val="accent3"/>
                </a:solidFill>
              </a:rPr>
              <a:t>روى الشيخان أن </a:t>
            </a:r>
            <a:r>
              <a:rPr lang="ar-SA" sz="3200" dirty="0" err="1" smtClean="0">
                <a:solidFill>
                  <a:schemeClr val="accent3"/>
                </a:solidFill>
              </a:rPr>
              <a:t>امين</a:t>
            </a:r>
            <a:r>
              <a:rPr lang="ar-SA" sz="3200" dirty="0" smtClean="0">
                <a:solidFill>
                  <a:schemeClr val="accent3"/>
                </a:solidFill>
              </a:rPr>
              <a:t> الوحي </a:t>
            </a:r>
            <a:r>
              <a:rPr lang="ar-SA" sz="3200" dirty="0" err="1" smtClean="0">
                <a:solidFill>
                  <a:schemeClr val="accent3"/>
                </a:solidFill>
              </a:rPr>
              <a:t>فجأ</a:t>
            </a:r>
            <a:r>
              <a:rPr lang="ar-SA" sz="3200" dirty="0" smtClean="0">
                <a:solidFill>
                  <a:schemeClr val="accent3"/>
                </a:solidFill>
              </a:rPr>
              <a:t> رسول الله –صلى الله عليه وسلم-لأول مرة في في يوم </a:t>
            </a:r>
            <a:r>
              <a:rPr lang="ar-SA" sz="3200" dirty="0" err="1" smtClean="0">
                <a:solidFill>
                  <a:schemeClr val="accent3"/>
                </a:solidFill>
              </a:rPr>
              <a:t>االاثنين</a:t>
            </a:r>
            <a:r>
              <a:rPr lang="ar-SA" sz="3200" dirty="0" smtClean="0">
                <a:solidFill>
                  <a:schemeClr val="accent3"/>
                </a:solidFill>
              </a:rPr>
              <a:t> , الحادي والعشرين من شهر رمضان , من العام الأربعين       لميلاده – صلى الله عليه وسلم –بينما كان </a:t>
            </a:r>
            <a:r>
              <a:rPr lang="ar-SA" sz="3200" dirty="0" err="1" smtClean="0">
                <a:solidFill>
                  <a:schemeClr val="accent3"/>
                </a:solidFill>
              </a:rPr>
              <a:t>يتحنث</a:t>
            </a:r>
            <a:r>
              <a:rPr lang="ar-SA" sz="3200" dirty="0" smtClean="0">
                <a:solidFill>
                  <a:schemeClr val="accent3"/>
                </a:solidFill>
              </a:rPr>
              <a:t> بغار </a:t>
            </a:r>
            <a:r>
              <a:rPr lang="ar-SA" sz="3200" dirty="0" err="1" smtClean="0">
                <a:solidFill>
                  <a:schemeClr val="accent3"/>
                </a:solidFill>
              </a:rPr>
              <a:t>حراء</a:t>
            </a:r>
            <a:r>
              <a:rPr lang="ar-SA" sz="3200" dirty="0" smtClean="0">
                <a:solidFill>
                  <a:schemeClr val="accent3"/>
                </a:solidFill>
              </a:rPr>
              <a:t> . وقال له : اقرأ , قال في  الحديث : ” فقلت : ما أنا بقارئ, فأخذني فغطني حتى بلغ من الجهد , ثم أرسلني فقال : اقرأ , فقلت : ما أنا بقارئ , فأخذني الثانية فغطني حتى بلغ مني الجهد , ثم أرسلني فقال : اقرأ , فقلت : ما أنا بقارئ, فأخذني فغطني الثالثة حتى بلغ مني الجهد , ثم أرسلني فقال : </a:t>
            </a:r>
          </a:p>
          <a:p>
            <a:pPr algn="r" rtl="1"/>
            <a:r>
              <a:rPr lang="ar-SA" dirty="0" smtClean="0">
                <a:solidFill>
                  <a:schemeClr val="accent3"/>
                </a:solidFill>
              </a:rPr>
              <a:t> </a:t>
            </a:r>
            <a:endParaRPr lang="en-US" dirty="0" smtClean="0">
              <a:solidFill>
                <a:schemeClr val="accent3"/>
              </a:solidFill>
            </a:endParaRPr>
          </a:p>
        </p:txBody>
      </p:sp>
    </p:spTree>
  </p:cSld>
  <p:clrMapOvr>
    <a:masterClrMapping/>
  </p:clrMapOvr>
  <p:transition advClick="0"/>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مربع نص 4"/>
          <p:cNvSpPr txBox="1"/>
          <p:nvPr/>
        </p:nvSpPr>
        <p:spPr>
          <a:xfrm>
            <a:off x="214282" y="500042"/>
            <a:ext cx="8501122" cy="6863417"/>
          </a:xfrm>
          <a:prstGeom prst="rect">
            <a:avLst/>
          </a:prstGeom>
          <a:noFill/>
        </p:spPr>
        <p:txBody>
          <a:bodyPr wrap="square" rtlCol="1">
            <a:spAutoFit/>
          </a:bodyPr>
          <a:lstStyle/>
          <a:p>
            <a:pPr algn="r" rtl="1"/>
            <a:r>
              <a:rPr lang="ar-SA" sz="3200" dirty="0" smtClean="0">
                <a:solidFill>
                  <a:schemeClr val="accent3"/>
                </a:solidFill>
              </a:rPr>
              <a:t>فقال (اقْرَأْ بِاسْمِ رَبِّكَ الَّذِي خَلَقَ) (العلق:1)  </a:t>
            </a:r>
            <a:endParaRPr lang="en-US" sz="3200" dirty="0" smtClean="0">
              <a:solidFill>
                <a:schemeClr val="accent3"/>
              </a:solidFill>
            </a:endParaRPr>
          </a:p>
          <a:p>
            <a:pPr algn="r" rtl="1"/>
            <a:r>
              <a:rPr lang="ar-SA" sz="3200" dirty="0" smtClean="0">
                <a:solidFill>
                  <a:schemeClr val="accent3"/>
                </a:solidFill>
              </a:rPr>
              <a:t>(خَلَقَ </a:t>
            </a:r>
            <a:r>
              <a:rPr lang="ar-SA" sz="3200" dirty="0" err="1" smtClean="0">
                <a:solidFill>
                  <a:schemeClr val="accent3"/>
                </a:solidFill>
              </a:rPr>
              <a:t>الْأِنْسَانَ</a:t>
            </a:r>
            <a:r>
              <a:rPr lang="ar-SA" sz="3200" dirty="0" smtClean="0">
                <a:solidFill>
                  <a:schemeClr val="accent3"/>
                </a:solidFill>
              </a:rPr>
              <a:t> مِنْ عَلَقٍ) (العلق:2)  </a:t>
            </a:r>
            <a:endParaRPr lang="en-US" sz="3200" dirty="0" smtClean="0">
              <a:solidFill>
                <a:schemeClr val="accent3"/>
              </a:solidFill>
            </a:endParaRPr>
          </a:p>
          <a:p>
            <a:pPr algn="r" rtl="1"/>
            <a:r>
              <a:rPr lang="ar-SA" sz="3200" dirty="0" smtClean="0">
                <a:solidFill>
                  <a:schemeClr val="accent3"/>
                </a:solidFill>
              </a:rPr>
              <a:t>(اقْرَأْ وَرَبُّكَ الْأَكْرَمُ) (العلق:3)  </a:t>
            </a:r>
            <a:endParaRPr lang="en-US" sz="3200" dirty="0" smtClean="0">
              <a:solidFill>
                <a:schemeClr val="accent3"/>
              </a:solidFill>
            </a:endParaRPr>
          </a:p>
          <a:p>
            <a:pPr algn="r" rtl="1"/>
            <a:r>
              <a:rPr lang="ar-SA" sz="3200" dirty="0" smtClean="0">
                <a:solidFill>
                  <a:schemeClr val="accent3"/>
                </a:solidFill>
              </a:rPr>
              <a:t>(الَّذِي عَلَّمَ بِالْقَلَمِ) (العلق:4)  </a:t>
            </a:r>
            <a:endParaRPr lang="en-US" sz="3200" dirty="0" smtClean="0">
              <a:solidFill>
                <a:schemeClr val="accent3"/>
              </a:solidFill>
            </a:endParaRPr>
          </a:p>
          <a:p>
            <a:pPr algn="r"/>
            <a:r>
              <a:rPr lang="ar-SA" sz="3200" dirty="0" smtClean="0">
                <a:solidFill>
                  <a:schemeClr val="accent3"/>
                </a:solidFill>
              </a:rPr>
              <a:t>(عَلَّمَ الْأِنْسَانَ مَا لَمْ يَعْلَمْ) (العلق:5) :قالت عائشة رضى الله عنها –راوية الحديث -:فرجع بها ترجف بوادره حت دخل على خديجة ,فقال زملوني ,فزملوه حتى ذهب عنه الروع ,فقال :ياخديجة مالي !وأخبرها الخبر ,وقال خشيت على نفسي ,فقالت له: كلا فوالله لا يخزيك الله ,إنك لتصل الرحم ,وتصدق الحديث,وتحمل الكل ,وتكسب المعدوم ,وتقري الضيف ,وتعين على نوائب الحق .ثم انطلقت به خديجة إلى ابن عمها ورقة بن نوفل بن أسدبن عبد العزى , وكان امرأ تنصر في الجاهلية , ,</a:t>
            </a:r>
          </a:p>
          <a:p>
            <a:pPr algn="r"/>
            <a:endParaRPr lang="ar-SA" sz="3200" dirty="0" smtClean="0">
              <a:solidFill>
                <a:schemeClr val="accent3"/>
              </a:solidFill>
            </a:endParaRPr>
          </a:p>
          <a:p>
            <a:pPr algn="r"/>
            <a:endParaRPr lang="ar-SA" dirty="0"/>
          </a:p>
        </p:txBody>
      </p:sp>
    </p:spTree>
  </p:cSld>
  <p:clrMapOvr>
    <a:masterClrMapping/>
  </p:clrMapOvr>
  <p:transition advClick="0"/>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79512" y="620688"/>
            <a:ext cx="8496944" cy="6001643"/>
          </a:xfrm>
          <a:prstGeom prst="rect">
            <a:avLst/>
          </a:prstGeom>
          <a:noFill/>
        </p:spPr>
        <p:txBody>
          <a:bodyPr wrap="square" rtlCol="1">
            <a:spAutoFit/>
          </a:bodyPr>
          <a:lstStyle/>
          <a:p>
            <a:pPr algn="r"/>
            <a:r>
              <a:rPr lang="ar-SA" sz="3200" dirty="0" smtClean="0">
                <a:solidFill>
                  <a:schemeClr val="accent3"/>
                </a:solidFill>
              </a:rPr>
              <a:t>العبر والعظات والدلائل :</a:t>
            </a:r>
          </a:p>
          <a:p>
            <a:pPr algn="r"/>
            <a:r>
              <a:rPr lang="ar-SA" sz="3200" dirty="0" smtClean="0">
                <a:solidFill>
                  <a:schemeClr val="accent3"/>
                </a:solidFill>
              </a:rPr>
              <a:t>1- دل تصرف السيدة خديجة إزاء ما وقع للرسول –صلى الله عليه وسلم –في الغارعلى رجاحة عقلها , وحسن تصرفها , وفضلها , وسلامة فطرتها .</a:t>
            </a:r>
          </a:p>
          <a:p>
            <a:pPr algn="r"/>
            <a:r>
              <a:rPr lang="ar-SA" sz="3200" dirty="0" smtClean="0">
                <a:solidFill>
                  <a:schemeClr val="accent3"/>
                </a:solidFill>
              </a:rPr>
              <a:t>2- دل تحليل ورقة لظاهرة ماحدث للرسول –صلى الله عليه وسلم – بالغار على صحة عمله وفضله .</a:t>
            </a:r>
          </a:p>
          <a:p>
            <a:pPr algn="r"/>
            <a:r>
              <a:rPr lang="ar-SA" sz="3200" dirty="0" smtClean="0">
                <a:solidFill>
                  <a:schemeClr val="accent3"/>
                </a:solidFill>
              </a:rPr>
              <a:t>3 – يتبين من رؤية الرسول – صلى الله عليه وسلم –جبريل بعينيه – يقظة – أن ظاهرة الوحي ليست أمرا ذاتيا داخليا مرده إلى حديث النفس المجرد , أو ماشبه ذلك من التحملات , وإنما هي استقبال وتلق لحقيقة خارجية لاعلاقة لها بالنفس وداخل الذات . وضم الملك إياه , ثم إرساله ثلاثة مرات , قائلا في كل مرة : « اقرا ... « يعد تأكيد لهذا التلقي الخارجي . </a:t>
            </a:r>
            <a:endParaRPr lang="ar-SA" sz="3200" dirty="0">
              <a:solidFill>
                <a:schemeClr val="accent3"/>
              </a:solidFill>
            </a:endParaRPr>
          </a:p>
        </p:txBody>
      </p:sp>
    </p:spTree>
    <p:extLst>
      <p:ext uri="{BB962C8B-B14F-4D97-AF65-F5344CB8AC3E}">
        <p14:creationId xmlns:p14="http://schemas.microsoft.com/office/powerpoint/2010/main" val="2533375842"/>
      </p:ext>
    </p:extLst>
  </p:cSld>
  <p:clrMapOvr>
    <a:masterClrMapping/>
  </p:clrMapOvr>
  <p:transition advClick="0"/>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129027" name="Rectangle 3"/>
          <p:cNvSpPr>
            <a:spLocks noChangeArrowheads="1"/>
          </p:cNvSpPr>
          <p:nvPr/>
        </p:nvSpPr>
        <p:spPr bwMode="auto">
          <a:xfrm>
            <a:off x="5791200" y="609600"/>
            <a:ext cx="2895600" cy="641350"/>
          </a:xfrm>
          <a:prstGeom prst="rect">
            <a:avLst/>
          </a:prstGeom>
          <a:noFill/>
          <a:ln w="9525">
            <a:noFill/>
            <a:miter lim="800000"/>
            <a:headEnd/>
            <a:tailEnd/>
          </a:ln>
          <a:effectLst/>
        </p:spPr>
        <p:txBody>
          <a:bodyPr>
            <a:spAutoFit/>
          </a:bodyPr>
          <a:lstStyle/>
          <a:p>
            <a:pPr algn="just" rtl="1"/>
            <a:r>
              <a:rPr lang="ar-SA" altLang="en-US" sz="3600" b="1" u="sng">
                <a:solidFill>
                  <a:srgbClr val="D60093"/>
                </a:solidFill>
              </a:rPr>
              <a:t>تعريف الوحي</a:t>
            </a:r>
            <a:r>
              <a:rPr lang="en-US" altLang="en-US" sz="3600" b="1" u="sng">
                <a:solidFill>
                  <a:srgbClr val="D60093"/>
                </a:solidFill>
              </a:rPr>
              <a:t>   :</a:t>
            </a:r>
            <a:r>
              <a:rPr lang="en-US" altLang="en-US" sz="3600" b="1"/>
              <a:t>  </a:t>
            </a:r>
            <a:endParaRPr lang="en-US" altLang="en-US"/>
          </a:p>
        </p:txBody>
      </p:sp>
      <p:sp>
        <p:nvSpPr>
          <p:cNvPr id="129028" name="Rectangle 4"/>
          <p:cNvSpPr>
            <a:spLocks noChangeArrowheads="1"/>
          </p:cNvSpPr>
          <p:nvPr/>
        </p:nvSpPr>
        <p:spPr bwMode="auto">
          <a:xfrm>
            <a:off x="0" y="1143000"/>
            <a:ext cx="6172200" cy="1190625"/>
          </a:xfrm>
          <a:prstGeom prst="rect">
            <a:avLst/>
          </a:prstGeom>
          <a:noFill/>
          <a:ln w="9525">
            <a:noFill/>
            <a:miter lim="800000"/>
            <a:headEnd/>
            <a:tailEnd/>
          </a:ln>
          <a:effectLst/>
        </p:spPr>
        <p:txBody>
          <a:bodyPr>
            <a:spAutoFit/>
          </a:bodyPr>
          <a:lstStyle/>
          <a:p>
            <a:pPr algn="just" rtl="1"/>
            <a:r>
              <a:rPr lang="ar-SA" altLang="en-US" sz="3600" b="1"/>
              <a:t>في اللغة الإعلام الخفي السريع الخاص بمن يوجه إليه بحيث يخفي على غيره</a:t>
            </a:r>
            <a:r>
              <a:rPr lang="en-US" altLang="en-US" sz="3600" b="1"/>
              <a:t> .  </a:t>
            </a:r>
            <a:endParaRPr lang="en-US" altLang="en-US" sz="3600"/>
          </a:p>
        </p:txBody>
      </p:sp>
      <p:sp>
        <p:nvSpPr>
          <p:cNvPr id="129029" name="Rectangle 5"/>
          <p:cNvSpPr>
            <a:spLocks noChangeArrowheads="1"/>
          </p:cNvSpPr>
          <p:nvPr/>
        </p:nvSpPr>
        <p:spPr bwMode="auto">
          <a:xfrm>
            <a:off x="-1600200" y="3124200"/>
            <a:ext cx="8153400" cy="641350"/>
          </a:xfrm>
          <a:prstGeom prst="rect">
            <a:avLst/>
          </a:prstGeom>
          <a:noFill/>
          <a:ln w="9525">
            <a:noFill/>
            <a:miter lim="800000"/>
            <a:headEnd/>
            <a:tailEnd/>
          </a:ln>
          <a:effectLst/>
        </p:spPr>
        <p:txBody>
          <a:bodyPr>
            <a:spAutoFit/>
          </a:bodyPr>
          <a:lstStyle/>
          <a:p>
            <a:pPr algn="just" rtl="1"/>
            <a:r>
              <a:rPr lang="ar-SA" altLang="en-US" sz="3600" b="1"/>
              <a:t>كلام الله تعالى المنزل على بني من أبيائه</a:t>
            </a:r>
            <a:r>
              <a:rPr lang="en-US" altLang="en-US" sz="3600" b="1"/>
              <a:t>      . </a:t>
            </a:r>
            <a:endParaRPr lang="en-US" altLang="en-US"/>
          </a:p>
        </p:txBody>
      </p:sp>
      <p:sp>
        <p:nvSpPr>
          <p:cNvPr id="129030" name="Rectangle 6">
            <a:hlinkClick r:id="rId3" action="ppaction://hlinkfile"/>
          </p:cNvPr>
          <p:cNvSpPr>
            <a:spLocks noChangeArrowheads="1"/>
          </p:cNvSpPr>
          <p:nvPr/>
        </p:nvSpPr>
        <p:spPr bwMode="auto">
          <a:xfrm>
            <a:off x="4572000" y="4495800"/>
            <a:ext cx="4343400" cy="595313"/>
          </a:xfrm>
          <a:prstGeom prst="rect">
            <a:avLst/>
          </a:prstGeom>
          <a:noFill/>
          <a:ln w="9525">
            <a:noFill/>
            <a:miter lim="800000"/>
            <a:headEnd/>
            <a:tailEnd/>
          </a:ln>
          <a:effectLst/>
        </p:spPr>
        <p:txBody>
          <a:bodyPr bIns="0">
            <a:spAutoFit/>
          </a:bodyPr>
          <a:lstStyle/>
          <a:p>
            <a:pPr algn="just" rtl="1"/>
            <a:r>
              <a:rPr lang="ar-SA" altLang="en-US" sz="3600" b="1" u="sng">
                <a:solidFill>
                  <a:srgbClr val="D60093"/>
                </a:solidFill>
              </a:rPr>
              <a:t>والوحي إلى الرسل نوعان :</a:t>
            </a:r>
            <a:endParaRPr lang="en-US" altLang="en-US" sz="3600" b="1"/>
          </a:p>
        </p:txBody>
      </p:sp>
      <p:sp>
        <p:nvSpPr>
          <p:cNvPr id="129031" name="Rectangle 7"/>
          <p:cNvSpPr>
            <a:spLocks noChangeArrowheads="1"/>
          </p:cNvSpPr>
          <p:nvPr/>
        </p:nvSpPr>
        <p:spPr bwMode="auto">
          <a:xfrm>
            <a:off x="685800" y="4191000"/>
            <a:ext cx="3505200" cy="1509713"/>
          </a:xfrm>
          <a:prstGeom prst="rect">
            <a:avLst/>
          </a:prstGeom>
          <a:noFill/>
          <a:ln w="9525">
            <a:noFill/>
            <a:miter lim="800000"/>
            <a:headEnd/>
            <a:tailEnd/>
          </a:ln>
          <a:effectLst/>
        </p:spPr>
        <p:txBody>
          <a:bodyPr bIns="0">
            <a:spAutoFit/>
          </a:bodyPr>
          <a:lstStyle/>
          <a:p>
            <a:pPr algn="just" rtl="1"/>
            <a:endParaRPr lang="en-US" altLang="en-US"/>
          </a:p>
          <a:p>
            <a:pPr algn="just" rtl="1" eaLnBrk="0" hangingPunct="0"/>
            <a:r>
              <a:rPr lang="ar-SA" altLang="en-US" sz="3600" b="1"/>
              <a:t>1- بدون واسطة</a:t>
            </a:r>
            <a:r>
              <a:rPr lang="en-US" altLang="en-US" sz="3600" b="1"/>
              <a:t>.</a:t>
            </a:r>
          </a:p>
          <a:p>
            <a:pPr algn="just" rtl="1" eaLnBrk="0" hangingPunct="0"/>
            <a:endParaRPr lang="en-US" altLang="en-US" sz="3600" b="1"/>
          </a:p>
        </p:txBody>
      </p:sp>
      <p:sp>
        <p:nvSpPr>
          <p:cNvPr id="129032" name="Text Box 8"/>
          <p:cNvSpPr txBox="1">
            <a:spLocks noChangeArrowheads="1"/>
          </p:cNvSpPr>
          <p:nvPr/>
        </p:nvSpPr>
        <p:spPr bwMode="auto">
          <a:xfrm>
            <a:off x="1143000" y="5181600"/>
            <a:ext cx="2819400" cy="1189038"/>
          </a:xfrm>
          <a:prstGeom prst="rect">
            <a:avLst/>
          </a:prstGeom>
          <a:noFill/>
          <a:ln w="9525">
            <a:noFill/>
            <a:miter lim="800000"/>
            <a:headEnd/>
            <a:tailEnd/>
          </a:ln>
          <a:effectLst/>
        </p:spPr>
        <p:txBody>
          <a:bodyPr>
            <a:spAutoFit/>
          </a:bodyPr>
          <a:lstStyle/>
          <a:p>
            <a:pPr algn="just" rtl="1" eaLnBrk="0" hangingPunct="0"/>
            <a:r>
              <a:rPr lang="ar-SA" altLang="en-US" sz="3600" b="1"/>
              <a:t>2- بواسطة .</a:t>
            </a:r>
            <a:endParaRPr lang="en-US" altLang="en-US" sz="3600" b="1"/>
          </a:p>
          <a:p>
            <a:pPr algn="just" rtl="1">
              <a:spcBef>
                <a:spcPct val="50000"/>
              </a:spcBef>
            </a:pPr>
            <a:endParaRPr lang="en-US" altLang="en-US"/>
          </a:p>
        </p:txBody>
      </p:sp>
      <p:sp>
        <p:nvSpPr>
          <p:cNvPr id="129033" name="Text Box 9"/>
          <p:cNvSpPr txBox="1">
            <a:spLocks noChangeArrowheads="1"/>
          </p:cNvSpPr>
          <p:nvPr/>
        </p:nvSpPr>
        <p:spPr bwMode="auto">
          <a:xfrm>
            <a:off x="6248400" y="2438400"/>
            <a:ext cx="2209800" cy="641350"/>
          </a:xfrm>
          <a:prstGeom prst="rect">
            <a:avLst/>
          </a:prstGeom>
          <a:noFill/>
          <a:ln w="9525">
            <a:noFill/>
            <a:miter lim="800000"/>
            <a:headEnd/>
            <a:tailEnd/>
          </a:ln>
          <a:effectLst/>
        </p:spPr>
        <p:txBody>
          <a:bodyPr>
            <a:spAutoFit/>
          </a:bodyPr>
          <a:lstStyle/>
          <a:p>
            <a:pPr algn="just" rtl="1">
              <a:spcBef>
                <a:spcPct val="50000"/>
              </a:spcBef>
            </a:pPr>
            <a:r>
              <a:rPr lang="ar-SA" altLang="en-US" sz="3600" b="1" u="sng">
                <a:solidFill>
                  <a:srgbClr val="D60093"/>
                </a:solidFill>
              </a:rPr>
              <a:t>وفي الشرع :</a:t>
            </a:r>
            <a:endParaRPr lang="en-US" altLang="en-US" sz="3600" b="1">
              <a:solidFill>
                <a:schemeClr val="tx2"/>
              </a:solidFill>
            </a:endParaRPr>
          </a:p>
        </p:txBody>
      </p:sp>
    </p:spTree>
  </p:cSld>
  <p:clrMapOvr>
    <a:masterClrMapping/>
  </p:clrMapOvr>
  <p:transition advClick="0"/>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130051" name="Rectangle 3"/>
          <p:cNvSpPr>
            <a:spLocks noChangeArrowheads="1"/>
          </p:cNvSpPr>
          <p:nvPr/>
        </p:nvSpPr>
        <p:spPr bwMode="auto">
          <a:xfrm>
            <a:off x="1143000" y="457200"/>
            <a:ext cx="7696200" cy="823913"/>
          </a:xfrm>
          <a:prstGeom prst="rect">
            <a:avLst/>
          </a:prstGeom>
          <a:noFill/>
          <a:ln w="9525">
            <a:noFill/>
            <a:miter lim="800000"/>
            <a:headEnd/>
            <a:tailEnd/>
          </a:ln>
          <a:effectLst/>
        </p:spPr>
        <p:txBody>
          <a:bodyPr>
            <a:spAutoFit/>
          </a:bodyPr>
          <a:lstStyle/>
          <a:p>
            <a:pPr algn="just" rtl="1"/>
            <a:r>
              <a:rPr lang="ar-SA" altLang="en-US" sz="4800" b="1">
                <a:solidFill>
                  <a:srgbClr val="0000FF"/>
                </a:solidFill>
                <a:cs typeface="DecoType Naskh Extensions" pitchFamily="2" charset="-78"/>
              </a:rPr>
              <a:t>أما الأول: بدون واسطة فهو نوعان :</a:t>
            </a:r>
            <a:r>
              <a:rPr lang="ar-SA" altLang="en-US" sz="4000" b="1">
                <a:solidFill>
                  <a:srgbClr val="0000FF"/>
                </a:solidFill>
              </a:rPr>
              <a:t> </a:t>
            </a:r>
            <a:endParaRPr lang="en-US" altLang="en-US" sz="4000">
              <a:solidFill>
                <a:srgbClr val="0000FF"/>
              </a:solidFill>
            </a:endParaRPr>
          </a:p>
        </p:txBody>
      </p:sp>
      <p:sp>
        <p:nvSpPr>
          <p:cNvPr id="130052" name="Rectangle 4"/>
          <p:cNvSpPr>
            <a:spLocks noChangeArrowheads="1"/>
          </p:cNvSpPr>
          <p:nvPr/>
        </p:nvSpPr>
        <p:spPr bwMode="auto">
          <a:xfrm>
            <a:off x="0" y="1524000"/>
            <a:ext cx="9067800" cy="762000"/>
          </a:xfrm>
          <a:prstGeom prst="rect">
            <a:avLst/>
          </a:prstGeom>
          <a:noFill/>
          <a:ln w="9525">
            <a:noFill/>
            <a:miter lim="800000"/>
            <a:headEnd/>
            <a:tailEnd/>
          </a:ln>
          <a:effectLst/>
        </p:spPr>
        <p:txBody>
          <a:bodyPr>
            <a:spAutoFit/>
          </a:bodyPr>
          <a:lstStyle/>
          <a:p>
            <a:pPr algn="just" rtl="1"/>
            <a:r>
              <a:rPr lang="ar-SA" altLang="en-US" sz="4000" dirty="0"/>
              <a:t>       </a:t>
            </a:r>
            <a:r>
              <a:rPr lang="ar-SA" altLang="en-US" sz="4400" dirty="0">
                <a:solidFill>
                  <a:srgbClr val="663300"/>
                </a:solidFill>
              </a:rPr>
              <a:t>( </a:t>
            </a:r>
            <a:r>
              <a:rPr lang="ar-SA" altLang="en-US" sz="4400" b="1" dirty="0" err="1">
                <a:solidFill>
                  <a:srgbClr val="663300"/>
                </a:solidFill>
              </a:rPr>
              <a:t>أ</a:t>
            </a:r>
            <a:r>
              <a:rPr lang="ar-SA" altLang="en-US" sz="4400" b="1" dirty="0">
                <a:solidFill>
                  <a:srgbClr val="663300"/>
                </a:solidFill>
              </a:rPr>
              <a:t>) </a:t>
            </a:r>
            <a:r>
              <a:rPr lang="ar-SA" altLang="en-US" sz="4400" b="1" i="1" u="sng" dirty="0">
                <a:solidFill>
                  <a:schemeClr val="accent3"/>
                </a:solidFill>
              </a:rPr>
              <a:t>الرؤيا </a:t>
            </a:r>
            <a:r>
              <a:rPr lang="ar-SA" altLang="en-US" sz="4400" b="1" i="1" u="sng" dirty="0" smtClean="0">
                <a:solidFill>
                  <a:schemeClr val="accent3"/>
                </a:solidFill>
              </a:rPr>
              <a:t>الصالحة“الصادقة“ </a:t>
            </a:r>
            <a:r>
              <a:rPr lang="ar-SA" altLang="en-US" sz="4400" b="1" i="1" u="sng" dirty="0">
                <a:solidFill>
                  <a:schemeClr val="accent3"/>
                </a:solidFill>
              </a:rPr>
              <a:t>في المنام.</a:t>
            </a:r>
            <a:endParaRPr lang="en-US" altLang="en-US" sz="4400" b="1" dirty="0">
              <a:solidFill>
                <a:schemeClr val="accent3"/>
              </a:solidFill>
            </a:endParaRPr>
          </a:p>
        </p:txBody>
      </p:sp>
      <p:sp>
        <p:nvSpPr>
          <p:cNvPr id="130053" name="Rectangle 5"/>
          <p:cNvSpPr>
            <a:spLocks noChangeArrowheads="1"/>
          </p:cNvSpPr>
          <p:nvPr/>
        </p:nvSpPr>
        <p:spPr bwMode="auto">
          <a:xfrm>
            <a:off x="0" y="3048000"/>
            <a:ext cx="9144000" cy="3739485"/>
          </a:xfrm>
          <a:prstGeom prst="rect">
            <a:avLst/>
          </a:prstGeom>
          <a:noFill/>
          <a:ln w="9525">
            <a:noFill/>
            <a:miter lim="800000"/>
            <a:headEnd/>
            <a:tailEnd/>
          </a:ln>
          <a:effectLst/>
        </p:spPr>
        <p:txBody>
          <a:bodyPr bIns="0">
            <a:spAutoFit/>
          </a:bodyPr>
          <a:lstStyle/>
          <a:p>
            <a:pPr algn="just" rtl="1"/>
            <a:r>
              <a:rPr lang="ar-SA" altLang="en-US" sz="4000" b="1" dirty="0">
                <a:solidFill>
                  <a:schemeClr val="bg1"/>
                </a:solidFill>
              </a:rPr>
              <a:t>عن عائشة رضي الله عنها قال:(أول </a:t>
            </a:r>
            <a:r>
              <a:rPr lang="ar-SA" altLang="en-US" sz="4000" b="1" dirty="0" err="1">
                <a:solidFill>
                  <a:schemeClr val="bg1"/>
                </a:solidFill>
              </a:rPr>
              <a:t>مابدىء</a:t>
            </a:r>
            <a:r>
              <a:rPr lang="ar-SA" altLang="en-US" sz="4000" b="1" dirty="0">
                <a:solidFill>
                  <a:schemeClr val="bg1"/>
                </a:solidFill>
              </a:rPr>
              <a:t> </a:t>
            </a:r>
            <a:r>
              <a:rPr lang="ar-SA" altLang="en-US" sz="4000" b="1" dirty="0" err="1">
                <a:solidFill>
                  <a:schemeClr val="bg1"/>
                </a:solidFill>
              </a:rPr>
              <a:t>به</a:t>
            </a:r>
            <a:r>
              <a:rPr lang="ar-SA" altLang="en-US" sz="4000" b="1" dirty="0">
                <a:solidFill>
                  <a:schemeClr val="bg1"/>
                </a:solidFill>
              </a:rPr>
              <a:t> رسول الله صلى الله عليه وسلم من الوحي الرؤيا الصالحة في النوم,فكان لا يرى رؤيا إلا جاء </a:t>
            </a:r>
            <a:r>
              <a:rPr lang="ar-SA" altLang="en-US" sz="4000" b="1" dirty="0" err="1">
                <a:solidFill>
                  <a:schemeClr val="bg1"/>
                </a:solidFill>
              </a:rPr>
              <a:t>ت</a:t>
            </a:r>
            <a:r>
              <a:rPr lang="ar-SA" altLang="en-US" sz="4000" b="1" dirty="0">
                <a:solidFill>
                  <a:schemeClr val="bg1"/>
                </a:solidFill>
              </a:rPr>
              <a:t> مثل فلق الصبح ) .</a:t>
            </a:r>
            <a:endParaRPr lang="en-US" altLang="en-US" sz="4000" b="1" dirty="0">
              <a:solidFill>
                <a:schemeClr val="bg1"/>
              </a:solidFill>
            </a:endParaRPr>
          </a:p>
          <a:p>
            <a:pPr algn="just" rtl="1" eaLnBrk="0" hangingPunct="0"/>
            <a:r>
              <a:rPr lang="ar-SA" altLang="en-US" sz="4000" b="1" dirty="0">
                <a:solidFill>
                  <a:schemeClr val="bg1"/>
                </a:solidFill>
              </a:rPr>
              <a:t>ومما يدل على أن الرؤيا الصالحة للأنبياء في المنام وحي يجب </a:t>
            </a:r>
            <a:r>
              <a:rPr lang="ar-SA" altLang="en-US" sz="4000" b="1" dirty="0" smtClean="0">
                <a:solidFill>
                  <a:schemeClr val="bg1"/>
                </a:solidFill>
              </a:rPr>
              <a:t>أتباعه </a:t>
            </a:r>
            <a:r>
              <a:rPr lang="ar-SA" altLang="en-US" sz="4000" b="1" dirty="0" err="1">
                <a:solidFill>
                  <a:schemeClr val="bg1"/>
                </a:solidFill>
              </a:rPr>
              <a:t>ماجاء</a:t>
            </a:r>
            <a:r>
              <a:rPr lang="ar-SA" altLang="en-US" sz="4000" b="1" dirty="0">
                <a:solidFill>
                  <a:schemeClr val="bg1"/>
                </a:solidFill>
              </a:rPr>
              <a:t> في قصة إبراهيم من رؤيا ذبحه لولده إسماعيل عليهما السلام</a:t>
            </a:r>
            <a:r>
              <a:rPr lang="ar-SA" altLang="en-US" sz="4000" b="1" dirty="0"/>
              <a:t>.                                                           </a:t>
            </a:r>
            <a:endParaRPr lang="en-US" altLang="en-US" sz="4000" b="1" dirty="0"/>
          </a:p>
        </p:txBody>
      </p:sp>
    </p:spTree>
  </p:cSld>
  <p:clrMapOvr>
    <a:masterClrMapping/>
  </p:clrMapOvr>
  <p:transition advClick="0"/>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131075" name="Rectangle 3"/>
          <p:cNvSpPr>
            <a:spLocks noChangeArrowheads="1"/>
          </p:cNvSpPr>
          <p:nvPr/>
        </p:nvSpPr>
        <p:spPr bwMode="auto">
          <a:xfrm>
            <a:off x="0" y="233363"/>
            <a:ext cx="9144000" cy="898525"/>
          </a:xfrm>
          <a:prstGeom prst="rect">
            <a:avLst/>
          </a:prstGeom>
          <a:noFill/>
          <a:ln w="9525">
            <a:noFill/>
            <a:miter lim="800000"/>
            <a:headEnd/>
            <a:tailEnd/>
          </a:ln>
          <a:effectLst/>
        </p:spPr>
        <p:txBody>
          <a:bodyPr bIns="0">
            <a:spAutoFit/>
          </a:bodyPr>
          <a:lstStyle/>
          <a:p>
            <a:pPr algn="just" rtl="1"/>
            <a:r>
              <a:rPr lang="en-US" altLang="en-US"/>
              <a:t>(</a:t>
            </a:r>
            <a:r>
              <a:rPr lang="ar-SA" altLang="en-US" sz="3200" b="1"/>
              <a:t>ب</a:t>
            </a:r>
            <a:r>
              <a:rPr lang="ar-SA" altLang="en-US" sz="3200" b="1" i="1" u="sng">
                <a:solidFill>
                  <a:srgbClr val="663300"/>
                </a:solidFill>
              </a:rPr>
              <a:t>) ومنه الكلام الإلهي من وراء حجاب بدون واسطة يقظة لا مناماً</a:t>
            </a:r>
            <a:r>
              <a:rPr lang="en-US" altLang="en-US"/>
              <a:t> .</a:t>
            </a:r>
          </a:p>
          <a:p>
            <a:pPr algn="just" rtl="1" eaLnBrk="0" hangingPunct="0"/>
            <a:endParaRPr lang="en-US" altLang="en-US"/>
          </a:p>
        </p:txBody>
      </p:sp>
      <p:sp>
        <p:nvSpPr>
          <p:cNvPr id="131076" name="Rectangle 4"/>
          <p:cNvSpPr>
            <a:spLocks noChangeArrowheads="1"/>
          </p:cNvSpPr>
          <p:nvPr/>
        </p:nvSpPr>
        <p:spPr bwMode="auto">
          <a:xfrm>
            <a:off x="0" y="685800"/>
            <a:ext cx="9144000" cy="898525"/>
          </a:xfrm>
          <a:prstGeom prst="rect">
            <a:avLst/>
          </a:prstGeom>
          <a:noFill/>
          <a:ln w="9525">
            <a:noFill/>
            <a:miter lim="800000"/>
            <a:headEnd/>
            <a:tailEnd/>
          </a:ln>
          <a:effectLst/>
        </p:spPr>
        <p:txBody>
          <a:bodyPr bIns="0">
            <a:spAutoFit/>
          </a:bodyPr>
          <a:lstStyle/>
          <a:p>
            <a:pPr algn="just" rtl="1"/>
            <a:endParaRPr lang="en-US" altLang="en-US"/>
          </a:p>
          <a:p>
            <a:pPr algn="just" rtl="1" eaLnBrk="0" hangingPunct="0"/>
            <a:r>
              <a:rPr lang="ar-SA" altLang="en-US" sz="3200" b="1"/>
              <a:t>وهو ثابت لموسى عليه السلام .</a:t>
            </a:r>
            <a:endParaRPr lang="en-US" altLang="en-US"/>
          </a:p>
        </p:txBody>
      </p:sp>
      <p:sp>
        <p:nvSpPr>
          <p:cNvPr id="131077" name="Rectangle 5"/>
          <p:cNvSpPr>
            <a:spLocks noChangeArrowheads="1"/>
          </p:cNvSpPr>
          <p:nvPr/>
        </p:nvSpPr>
        <p:spPr bwMode="auto">
          <a:xfrm>
            <a:off x="2895600" y="1447800"/>
            <a:ext cx="6248400" cy="2238375"/>
          </a:xfrm>
          <a:prstGeom prst="rect">
            <a:avLst/>
          </a:prstGeom>
          <a:noFill/>
          <a:ln w="9525">
            <a:noFill/>
            <a:miter lim="800000"/>
            <a:headEnd/>
            <a:tailEnd/>
          </a:ln>
          <a:effectLst/>
        </p:spPr>
        <p:txBody>
          <a:bodyPr bIns="0">
            <a:spAutoFit/>
          </a:bodyPr>
          <a:lstStyle/>
          <a:p>
            <a:pPr algn="just" rtl="1"/>
            <a:endParaRPr lang="en-US" altLang="en-US"/>
          </a:p>
          <a:p>
            <a:pPr algn="just" rtl="1" eaLnBrk="0" hangingPunct="0"/>
            <a:r>
              <a:rPr lang="ar-SA" altLang="en-US" sz="3200" b="1">
                <a:solidFill>
                  <a:srgbClr val="6600CC"/>
                </a:solidFill>
              </a:rPr>
              <a:t>قال تعالى:</a:t>
            </a:r>
            <a:r>
              <a:rPr lang="ar-SA" altLang="en-US" sz="3200" b="1"/>
              <a:t> </a:t>
            </a:r>
          </a:p>
          <a:p>
            <a:pPr algn="just" rtl="1" eaLnBrk="0" hangingPunct="0"/>
            <a:r>
              <a:rPr lang="ar-SA" altLang="en-US" sz="3200" b="1"/>
              <a:t>(ولما جاء موسى لميقاتنا وكلمه ربه قال </a:t>
            </a:r>
            <a:r>
              <a:rPr lang="ar-SA" altLang="en-US" sz="3200" b="1">
                <a:cs typeface="Times New Roman (Arabic)" pitchFamily="26" charset="0"/>
              </a:rPr>
              <a:t>             </a:t>
            </a:r>
            <a:r>
              <a:rPr lang="ar-SA" altLang="en-US" sz="3200" b="1"/>
              <a:t>رب إني أنظر إليك)</a:t>
            </a:r>
            <a:r>
              <a:rPr lang="ar-SA" altLang="en-US" sz="3200" b="1">
                <a:solidFill>
                  <a:srgbClr val="6600CC"/>
                </a:solidFill>
                <a:cs typeface="Times New Roman (Arabic)" pitchFamily="26" charset="0"/>
              </a:rPr>
              <a:t>  </a:t>
            </a:r>
            <a:endParaRPr lang="en-US" altLang="en-US" sz="3200" b="1">
              <a:solidFill>
                <a:srgbClr val="6600CC"/>
              </a:solidFill>
              <a:cs typeface="Times New Roman (Arabic)" pitchFamily="26" charset="0"/>
            </a:endParaRPr>
          </a:p>
          <a:p>
            <a:pPr algn="just" rtl="1" eaLnBrk="0" hangingPunct="0"/>
            <a:endParaRPr lang="en-US" altLang="en-US"/>
          </a:p>
        </p:txBody>
      </p:sp>
      <p:sp>
        <p:nvSpPr>
          <p:cNvPr id="131078" name="Rectangle 6"/>
          <p:cNvSpPr>
            <a:spLocks noChangeArrowheads="1"/>
          </p:cNvSpPr>
          <p:nvPr/>
        </p:nvSpPr>
        <p:spPr bwMode="auto">
          <a:xfrm>
            <a:off x="-228600" y="2895600"/>
            <a:ext cx="9144000" cy="898525"/>
          </a:xfrm>
          <a:prstGeom prst="rect">
            <a:avLst/>
          </a:prstGeom>
          <a:noFill/>
          <a:ln w="9525">
            <a:noFill/>
            <a:miter lim="800000"/>
            <a:headEnd/>
            <a:tailEnd/>
          </a:ln>
          <a:effectLst/>
        </p:spPr>
        <p:txBody>
          <a:bodyPr bIns="0">
            <a:spAutoFit/>
          </a:bodyPr>
          <a:lstStyle/>
          <a:p>
            <a:pPr algn="just" rtl="1"/>
            <a:endParaRPr lang="en-US" altLang="en-US"/>
          </a:p>
          <a:p>
            <a:pPr algn="just" rtl="1" eaLnBrk="0" hangingPunct="0"/>
            <a:r>
              <a:rPr lang="ar-SA" altLang="en-US" sz="3200" b="1">
                <a:solidFill>
                  <a:srgbClr val="6600CC"/>
                </a:solidFill>
              </a:rPr>
              <a:t>وقال تعالى:</a:t>
            </a:r>
            <a:r>
              <a:rPr lang="ar-SA" altLang="en-US" sz="3200" b="1">
                <a:solidFill>
                  <a:srgbClr val="6600CC"/>
                </a:solidFill>
                <a:cs typeface="Times New Roman (Arabic)" pitchFamily="26" charset="0"/>
              </a:rPr>
              <a:t> </a:t>
            </a:r>
            <a:r>
              <a:rPr lang="ar-SA" altLang="en-US" sz="3200" b="1"/>
              <a:t>(وكلم الله موسى تكليما</a:t>
            </a:r>
            <a:r>
              <a:rPr lang="ar-SA" altLang="en-US" sz="3200" b="1">
                <a:cs typeface="Times New Roman (Arabic)" pitchFamily="26" charset="0"/>
              </a:rPr>
              <a:t>ً )</a:t>
            </a:r>
            <a:endParaRPr lang="en-US" altLang="en-US"/>
          </a:p>
        </p:txBody>
      </p:sp>
      <p:sp>
        <p:nvSpPr>
          <p:cNvPr id="131079" name="Rectangle 7"/>
          <p:cNvSpPr>
            <a:spLocks noChangeArrowheads="1"/>
          </p:cNvSpPr>
          <p:nvPr/>
        </p:nvSpPr>
        <p:spPr bwMode="auto">
          <a:xfrm>
            <a:off x="3276600" y="3962400"/>
            <a:ext cx="5867400" cy="1751013"/>
          </a:xfrm>
          <a:prstGeom prst="rect">
            <a:avLst/>
          </a:prstGeom>
          <a:noFill/>
          <a:ln w="9525">
            <a:noFill/>
            <a:miter lim="800000"/>
            <a:headEnd/>
            <a:tailEnd/>
          </a:ln>
          <a:effectLst/>
        </p:spPr>
        <p:txBody>
          <a:bodyPr bIns="0">
            <a:spAutoFit/>
          </a:bodyPr>
          <a:lstStyle/>
          <a:p>
            <a:pPr algn="just" rtl="1"/>
            <a:endParaRPr lang="en-US" altLang="en-US"/>
          </a:p>
          <a:p>
            <a:pPr algn="just" rtl="1" eaLnBrk="0" hangingPunct="0"/>
            <a:r>
              <a:rPr lang="ar-SA" altLang="en-US" sz="3200" b="1">
                <a:solidFill>
                  <a:schemeClr val="tx2"/>
                </a:solidFill>
              </a:rPr>
              <a:t>كلما ثبت التكلم على الأصح لرسولنا محمد صلىالله عليه وسلم ليلة الإسراء المعراج .</a:t>
            </a:r>
            <a:endParaRPr lang="en-US" altLang="en-US">
              <a:solidFill>
                <a:schemeClr val="tx2"/>
              </a:solidFill>
            </a:endParaRPr>
          </a:p>
          <a:p>
            <a:pPr algn="just" rtl="1" eaLnBrk="0" hangingPunct="0"/>
            <a:endParaRPr lang="en-US" altLang="en-US">
              <a:solidFill>
                <a:srgbClr val="FFCCCC"/>
              </a:solidFill>
            </a:endParaRPr>
          </a:p>
        </p:txBody>
      </p:sp>
      <p:sp>
        <p:nvSpPr>
          <p:cNvPr id="131080" name="Rectangle 8"/>
          <p:cNvSpPr>
            <a:spLocks noChangeArrowheads="1"/>
          </p:cNvSpPr>
          <p:nvPr/>
        </p:nvSpPr>
        <p:spPr bwMode="auto">
          <a:xfrm>
            <a:off x="0" y="5472113"/>
            <a:ext cx="9144000" cy="1385887"/>
          </a:xfrm>
          <a:prstGeom prst="rect">
            <a:avLst/>
          </a:prstGeom>
          <a:noFill/>
          <a:ln w="9525">
            <a:noFill/>
            <a:miter lim="800000"/>
            <a:headEnd/>
            <a:tailEnd/>
          </a:ln>
          <a:effectLst/>
        </p:spPr>
        <p:txBody>
          <a:bodyPr bIns="0">
            <a:spAutoFit/>
          </a:bodyPr>
          <a:lstStyle/>
          <a:p>
            <a:pPr algn="just" rtl="1"/>
            <a:endParaRPr lang="en-US" altLang="en-US"/>
          </a:p>
          <a:p>
            <a:pPr algn="just" rtl="1" eaLnBrk="0" hangingPunct="0"/>
            <a:r>
              <a:rPr lang="ar-SA" altLang="en-US" sz="3200" b="1">
                <a:solidFill>
                  <a:srgbClr val="6600CC"/>
                </a:solidFill>
              </a:rPr>
              <a:t>وهذا النوع هو القسم الثاني المذكور في الآية</a:t>
            </a:r>
            <a:endParaRPr lang="en-US" altLang="en-US" sz="3200" b="1">
              <a:solidFill>
                <a:srgbClr val="6600CC"/>
              </a:solidFill>
            </a:endParaRPr>
          </a:p>
          <a:p>
            <a:pPr algn="just" rtl="1" eaLnBrk="0" hangingPunct="0"/>
            <a:r>
              <a:rPr lang="ar-SA" altLang="en-US" sz="3200" b="1"/>
              <a:t>                    (أو من وراء حجاب  )</a:t>
            </a:r>
            <a:r>
              <a:rPr lang="ar-SA" altLang="en-US" sz="3200" b="1">
                <a:cs typeface="Times New Roman (Arabic)" pitchFamily="26" charset="0"/>
              </a:rPr>
              <a:t>        </a:t>
            </a:r>
            <a:r>
              <a:rPr lang="ar-SA" altLang="en-US" sz="3200" b="1"/>
              <a:t>                       </a:t>
            </a:r>
            <a:endParaRPr lang="en-US" altLang="en-US" sz="3200" b="1"/>
          </a:p>
        </p:txBody>
      </p:sp>
    </p:spTree>
  </p:cSld>
  <p:clrMapOvr>
    <a:masterClrMapping/>
  </p:clrMapOvr>
  <p:transition advClick="0"/>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132099" name="Rectangle 3"/>
          <p:cNvSpPr>
            <a:spLocks noChangeArrowheads="1"/>
          </p:cNvSpPr>
          <p:nvPr/>
        </p:nvSpPr>
        <p:spPr bwMode="auto">
          <a:xfrm>
            <a:off x="0" y="-885825"/>
            <a:ext cx="9144000" cy="776287"/>
          </a:xfrm>
          <a:prstGeom prst="rect">
            <a:avLst/>
          </a:prstGeom>
          <a:noFill/>
          <a:ln w="9525">
            <a:noFill/>
            <a:miter lim="800000"/>
            <a:headEnd/>
            <a:tailEnd/>
          </a:ln>
          <a:effectLst/>
        </p:spPr>
        <p:txBody>
          <a:bodyPr bIns="0">
            <a:spAutoFit/>
          </a:bodyPr>
          <a:lstStyle/>
          <a:p>
            <a:pPr algn="just" rtl="1"/>
            <a:r>
              <a:rPr lang="ar-SA" altLang="en-US"/>
              <a:t> </a:t>
            </a:r>
            <a:endParaRPr lang="en-US" altLang="en-US"/>
          </a:p>
          <a:p>
            <a:pPr algn="just" rtl="1" eaLnBrk="0" hangingPunct="0"/>
            <a:endParaRPr lang="en-US" altLang="en-US"/>
          </a:p>
        </p:txBody>
      </p:sp>
      <p:sp>
        <p:nvSpPr>
          <p:cNvPr id="132100" name="Rectangle 4"/>
          <p:cNvSpPr>
            <a:spLocks noChangeArrowheads="1"/>
          </p:cNvSpPr>
          <p:nvPr/>
        </p:nvSpPr>
        <p:spPr bwMode="auto">
          <a:xfrm>
            <a:off x="5715000" y="381000"/>
            <a:ext cx="3429000" cy="1203325"/>
          </a:xfrm>
          <a:prstGeom prst="rect">
            <a:avLst/>
          </a:prstGeom>
          <a:noFill/>
          <a:ln w="9525">
            <a:noFill/>
            <a:miter lim="800000"/>
            <a:headEnd/>
            <a:tailEnd/>
          </a:ln>
          <a:effectLst/>
        </p:spPr>
        <p:txBody>
          <a:bodyPr bIns="0">
            <a:spAutoFit/>
          </a:bodyPr>
          <a:lstStyle/>
          <a:p>
            <a:pPr algn="just" rtl="1"/>
            <a:endParaRPr lang="en-US" altLang="en-US"/>
          </a:p>
          <a:p>
            <a:pPr algn="just" rtl="1" eaLnBrk="0" hangingPunct="0"/>
            <a:r>
              <a:rPr lang="ar-SA" altLang="en-US" sz="2800" b="1">
                <a:cs typeface="Times New Roman (Arabic)" pitchFamily="26" charset="0"/>
              </a:rPr>
              <a:t>ويأتي على حالتين</a:t>
            </a:r>
            <a:endParaRPr lang="en-US" altLang="en-US" sz="2800" b="1"/>
          </a:p>
          <a:p>
            <a:pPr algn="just" rtl="1" eaLnBrk="0" hangingPunct="0"/>
            <a:endParaRPr lang="en-US" altLang="en-US"/>
          </a:p>
        </p:txBody>
      </p:sp>
      <p:sp>
        <p:nvSpPr>
          <p:cNvPr id="132101" name="Rectangle 5"/>
          <p:cNvSpPr>
            <a:spLocks noChangeArrowheads="1"/>
          </p:cNvSpPr>
          <p:nvPr/>
        </p:nvSpPr>
        <p:spPr bwMode="auto">
          <a:xfrm>
            <a:off x="-2514600" y="762000"/>
            <a:ext cx="9144000" cy="1203325"/>
          </a:xfrm>
          <a:prstGeom prst="rect">
            <a:avLst/>
          </a:prstGeom>
          <a:noFill/>
          <a:ln w="9525">
            <a:noFill/>
            <a:miter lim="800000"/>
            <a:headEnd/>
            <a:tailEnd/>
          </a:ln>
          <a:effectLst/>
        </p:spPr>
        <p:txBody>
          <a:bodyPr bIns="0">
            <a:spAutoFit/>
          </a:bodyPr>
          <a:lstStyle/>
          <a:p>
            <a:pPr algn="just" rtl="1"/>
            <a:endParaRPr lang="en-US" altLang="en-US"/>
          </a:p>
          <a:p>
            <a:pPr algn="just" rtl="1" eaLnBrk="0" hangingPunct="0"/>
            <a:r>
              <a:rPr lang="ar-SA" altLang="en-US" sz="2800" b="1" u="sng">
                <a:solidFill>
                  <a:srgbClr val="0000FF"/>
                </a:solidFill>
                <a:cs typeface="Times New Roman (Arabic)" pitchFamily="26" charset="0"/>
              </a:rPr>
              <a:t>الأولى: أن يأتي مثل صلصلة الجرس .</a:t>
            </a:r>
            <a:r>
              <a:rPr lang="en-US" altLang="en-US">
                <a:cs typeface="Times New Roman (Arabic)" pitchFamily="26" charset="0"/>
              </a:rPr>
              <a:t> </a:t>
            </a:r>
            <a:endParaRPr lang="en-US" altLang="en-US"/>
          </a:p>
          <a:p>
            <a:pPr algn="just" rtl="1" eaLnBrk="0" hangingPunct="0"/>
            <a:endParaRPr lang="en-US" altLang="en-US"/>
          </a:p>
        </p:txBody>
      </p:sp>
      <p:sp>
        <p:nvSpPr>
          <p:cNvPr id="132102" name="Rectangle 6"/>
          <p:cNvSpPr>
            <a:spLocks noChangeArrowheads="1"/>
          </p:cNvSpPr>
          <p:nvPr/>
        </p:nvSpPr>
        <p:spPr bwMode="auto">
          <a:xfrm>
            <a:off x="0" y="1447800"/>
            <a:ext cx="9144000" cy="1692275"/>
          </a:xfrm>
          <a:prstGeom prst="rect">
            <a:avLst/>
          </a:prstGeom>
          <a:noFill/>
          <a:ln w="9525">
            <a:noFill/>
            <a:miter lim="800000"/>
            <a:headEnd/>
            <a:tailEnd/>
          </a:ln>
          <a:effectLst/>
        </p:spPr>
        <p:txBody>
          <a:bodyPr bIns="0">
            <a:spAutoFit/>
          </a:bodyPr>
          <a:lstStyle/>
          <a:p>
            <a:pPr algn="just" rtl="1"/>
            <a:endParaRPr lang="en-US" altLang="en-US">
              <a:solidFill>
                <a:srgbClr val="000066"/>
              </a:solidFill>
            </a:endParaRPr>
          </a:p>
          <a:p>
            <a:pPr algn="just" rtl="1" eaLnBrk="0" hangingPunct="0"/>
            <a:r>
              <a:rPr lang="ar-SA" altLang="en-US" sz="2800" b="1">
                <a:solidFill>
                  <a:schemeClr val="bg1"/>
                </a:solidFill>
                <a:cs typeface="Times New Roman (Arabic)" pitchFamily="26" charset="0"/>
              </a:rPr>
              <a:t>وقد يكون الصوت صوت الملك وقد يكون صوت حفيف أجنحة الملائكة كما ورد(إذا قضى الله الأمر في السماء ضربت الملائكة بأجنحتها خضعاناً لقوله كالسلسلة على صفوان)</a:t>
            </a:r>
            <a:endParaRPr lang="en-US" altLang="en-US" sz="2800" b="1">
              <a:solidFill>
                <a:srgbClr val="000066"/>
              </a:solidFill>
            </a:endParaRPr>
          </a:p>
        </p:txBody>
      </p:sp>
      <p:sp>
        <p:nvSpPr>
          <p:cNvPr id="132103" name="Rectangle 7"/>
          <p:cNvSpPr>
            <a:spLocks noChangeArrowheads="1"/>
          </p:cNvSpPr>
          <p:nvPr/>
        </p:nvSpPr>
        <p:spPr bwMode="auto">
          <a:xfrm>
            <a:off x="-2819400" y="2819400"/>
            <a:ext cx="9144000" cy="1203325"/>
          </a:xfrm>
          <a:prstGeom prst="rect">
            <a:avLst/>
          </a:prstGeom>
          <a:noFill/>
          <a:ln w="9525">
            <a:noFill/>
            <a:miter lim="800000"/>
            <a:headEnd/>
            <a:tailEnd/>
          </a:ln>
          <a:effectLst/>
        </p:spPr>
        <p:txBody>
          <a:bodyPr bIns="0">
            <a:spAutoFit/>
          </a:bodyPr>
          <a:lstStyle/>
          <a:p>
            <a:pPr algn="just" rtl="1"/>
            <a:endParaRPr lang="en-US" altLang="en-US"/>
          </a:p>
          <a:p>
            <a:pPr algn="just" rtl="1" eaLnBrk="0" hangingPunct="0"/>
            <a:r>
              <a:rPr lang="ar-SA" altLang="en-US" sz="2800" b="1" u="sng">
                <a:solidFill>
                  <a:srgbClr val="0000FF"/>
                </a:solidFill>
                <a:cs typeface="Times New Roman (Arabic)" pitchFamily="26" charset="0"/>
              </a:rPr>
              <a:t>الثانية : أن يأتي بصوت رجل .</a:t>
            </a:r>
            <a:r>
              <a:rPr lang="en-US" altLang="en-US" u="sng">
                <a:solidFill>
                  <a:srgbClr val="0000FF"/>
                </a:solidFill>
              </a:rPr>
              <a:t>.</a:t>
            </a:r>
            <a:endParaRPr lang="en-US" altLang="en-US"/>
          </a:p>
          <a:p>
            <a:pPr algn="just" rtl="1" eaLnBrk="0" hangingPunct="0"/>
            <a:endParaRPr lang="en-US" altLang="en-US"/>
          </a:p>
        </p:txBody>
      </p:sp>
      <p:sp>
        <p:nvSpPr>
          <p:cNvPr id="132104" name="Rectangle 8"/>
          <p:cNvSpPr>
            <a:spLocks noChangeArrowheads="1"/>
          </p:cNvSpPr>
          <p:nvPr/>
        </p:nvSpPr>
        <p:spPr bwMode="auto">
          <a:xfrm>
            <a:off x="0" y="3505200"/>
            <a:ext cx="9144000" cy="2119313"/>
          </a:xfrm>
          <a:prstGeom prst="rect">
            <a:avLst/>
          </a:prstGeom>
          <a:noFill/>
          <a:ln w="9525">
            <a:noFill/>
            <a:miter lim="800000"/>
            <a:headEnd/>
            <a:tailEnd/>
          </a:ln>
          <a:effectLst/>
        </p:spPr>
        <p:txBody>
          <a:bodyPr bIns="0">
            <a:spAutoFit/>
          </a:bodyPr>
          <a:lstStyle/>
          <a:p>
            <a:pPr algn="just" rtl="1"/>
            <a:endParaRPr lang="en-US" altLang="en-US"/>
          </a:p>
          <a:p>
            <a:pPr algn="just" rtl="1" eaLnBrk="0" hangingPunct="0"/>
            <a:r>
              <a:rPr lang="ar-SA" altLang="en-US" sz="2800" b="1">
                <a:solidFill>
                  <a:schemeClr val="bg1"/>
                </a:solidFill>
                <a:cs typeface="Times New Roman (Arabic)" pitchFamily="26" charset="0"/>
              </a:rPr>
              <a:t>وقد وردت الحالتان في حديث عائشة أم المؤنين رضي الله عنها أن الحارث بن هشام رضي الله عنه سأل النبي صلى الله عليه وسلم فقال: يا رسول الله كيف يأتيك الوحي؟</a:t>
            </a:r>
            <a:r>
              <a:rPr lang="en-US" altLang="en-US" sz="2800" b="1">
                <a:solidFill>
                  <a:srgbClr val="99FF33"/>
                </a:solidFill>
              </a:rPr>
              <a:t> </a:t>
            </a:r>
          </a:p>
          <a:p>
            <a:pPr algn="just" rtl="1" eaLnBrk="0" hangingPunct="0"/>
            <a:endParaRPr lang="en-US" altLang="en-US" sz="2800" b="1">
              <a:solidFill>
                <a:srgbClr val="99FF33"/>
              </a:solidFill>
            </a:endParaRPr>
          </a:p>
        </p:txBody>
      </p:sp>
      <p:sp>
        <p:nvSpPr>
          <p:cNvPr id="132105" name="Rectangle 9"/>
          <p:cNvSpPr>
            <a:spLocks noChangeArrowheads="1"/>
          </p:cNvSpPr>
          <p:nvPr/>
        </p:nvSpPr>
        <p:spPr bwMode="auto">
          <a:xfrm>
            <a:off x="0" y="4876800"/>
            <a:ext cx="9144000" cy="1692275"/>
          </a:xfrm>
          <a:prstGeom prst="rect">
            <a:avLst/>
          </a:prstGeom>
          <a:noFill/>
          <a:ln w="9525">
            <a:noFill/>
            <a:miter lim="800000"/>
            <a:headEnd/>
            <a:tailEnd/>
          </a:ln>
          <a:effectLst/>
        </p:spPr>
        <p:txBody>
          <a:bodyPr bIns="0">
            <a:spAutoFit/>
          </a:bodyPr>
          <a:lstStyle/>
          <a:p>
            <a:pPr algn="just" rtl="1"/>
            <a:endParaRPr lang="en-US" altLang="en-US"/>
          </a:p>
          <a:p>
            <a:pPr algn="just" rtl="1" eaLnBrk="0" hangingPunct="0"/>
            <a:r>
              <a:rPr lang="ar-SA" altLang="en-US" sz="2800" b="1">
                <a:solidFill>
                  <a:schemeClr val="bg1"/>
                </a:solidFill>
                <a:cs typeface="Times New Roman (Arabic)" pitchFamily="26" charset="0"/>
              </a:rPr>
              <a:t>فقال رسول الله صلـى الله عليه وسلم (أحياناً يأتيني مثل صلصلة الجرس, وهو أشده علي, فيفصم عني وقد وعيت عنه ما قال؟ فأحياناً يتمثل لي الملك رجلاً فيكلمني فأعي ما يقول) .</a:t>
            </a:r>
            <a:endParaRPr lang="en-US" altLang="en-US" sz="2800" b="1">
              <a:solidFill>
                <a:srgbClr val="99FF33"/>
              </a:solidFill>
            </a:endParaRPr>
          </a:p>
        </p:txBody>
      </p:sp>
      <p:sp>
        <p:nvSpPr>
          <p:cNvPr id="132106" name="Rectangle 10"/>
          <p:cNvSpPr>
            <a:spLocks noChangeArrowheads="1"/>
          </p:cNvSpPr>
          <p:nvPr/>
        </p:nvSpPr>
        <p:spPr bwMode="auto">
          <a:xfrm>
            <a:off x="-1295400" y="0"/>
            <a:ext cx="9144000" cy="641350"/>
          </a:xfrm>
          <a:prstGeom prst="rect">
            <a:avLst/>
          </a:prstGeom>
          <a:noFill/>
          <a:ln w="9525">
            <a:noFill/>
            <a:miter lim="800000"/>
            <a:headEnd/>
            <a:tailEnd/>
          </a:ln>
          <a:effectLst/>
        </p:spPr>
        <p:txBody>
          <a:bodyPr>
            <a:spAutoFit/>
          </a:bodyPr>
          <a:lstStyle/>
          <a:p>
            <a:pPr algn="just" rtl="1"/>
            <a:r>
              <a:rPr lang="ar-SA" altLang="en-US" sz="3600" b="1">
                <a:solidFill>
                  <a:srgbClr val="0000FF"/>
                </a:solidFill>
                <a:cs typeface="DecoType Naskh Extensions" pitchFamily="2" charset="-78"/>
              </a:rPr>
              <a:t>وأما الثاني: بواسطة جبريل ملك الوحي</a:t>
            </a:r>
            <a:r>
              <a:rPr lang="en-US" altLang="en-US" sz="3600">
                <a:cs typeface="DecoType Naskh Extensions" pitchFamily="2" charset="-78"/>
              </a:rPr>
              <a:t>.</a:t>
            </a:r>
            <a:r>
              <a:rPr lang="en-US" altLang="en-US" sz="1800"/>
              <a:t> </a:t>
            </a:r>
            <a:endParaRPr lang="en-US" altLang="en-US"/>
          </a:p>
        </p:txBody>
      </p:sp>
    </p:spTree>
  </p:cSld>
  <p:clrMapOvr>
    <a:masterClrMapping/>
  </p:clrMapOvr>
  <p:transition advClick="0"/>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133123" name="Rectangle 3"/>
          <p:cNvSpPr>
            <a:spLocks noChangeArrowheads="1"/>
          </p:cNvSpPr>
          <p:nvPr/>
        </p:nvSpPr>
        <p:spPr bwMode="auto">
          <a:xfrm>
            <a:off x="0" y="0"/>
            <a:ext cx="9144000" cy="900113"/>
          </a:xfrm>
          <a:prstGeom prst="rect">
            <a:avLst/>
          </a:prstGeom>
          <a:noFill/>
          <a:ln w="9525">
            <a:noFill/>
            <a:miter lim="800000"/>
            <a:headEnd/>
            <a:tailEnd/>
          </a:ln>
          <a:effectLst/>
        </p:spPr>
        <p:txBody>
          <a:bodyPr bIns="0">
            <a:spAutoFit/>
          </a:bodyPr>
          <a:lstStyle/>
          <a:p>
            <a:pPr algn="just" rtl="1"/>
            <a:r>
              <a:rPr lang="ar-SA" altLang="en-US" sz="2800" b="1">
                <a:solidFill>
                  <a:schemeClr val="bg1"/>
                </a:solidFill>
              </a:rPr>
              <a:t>قال تعالى:(وماكان لبشر أن يكلمه الله إلا حياً أو من وراء حجاب أو يرسل رسولاً فيوحي بإذنه مايشاء إنه علي حكيم ) .</a:t>
            </a:r>
            <a:endParaRPr lang="en-US" altLang="en-US">
              <a:solidFill>
                <a:srgbClr val="00CC00"/>
              </a:solidFill>
            </a:endParaRPr>
          </a:p>
        </p:txBody>
      </p:sp>
      <p:sp>
        <p:nvSpPr>
          <p:cNvPr id="133124" name="Rectangle 4"/>
          <p:cNvSpPr>
            <a:spLocks noChangeArrowheads="1"/>
          </p:cNvSpPr>
          <p:nvPr/>
        </p:nvSpPr>
        <p:spPr bwMode="auto">
          <a:xfrm>
            <a:off x="-533400" y="533400"/>
            <a:ext cx="9144000" cy="960438"/>
          </a:xfrm>
          <a:prstGeom prst="rect">
            <a:avLst/>
          </a:prstGeom>
          <a:noFill/>
          <a:ln w="9525">
            <a:noFill/>
            <a:miter lim="800000"/>
            <a:headEnd/>
            <a:tailEnd/>
          </a:ln>
          <a:effectLst/>
        </p:spPr>
        <p:txBody>
          <a:bodyPr bIns="0">
            <a:spAutoFit/>
          </a:bodyPr>
          <a:lstStyle/>
          <a:p>
            <a:pPr algn="just" rtl="1"/>
            <a:endParaRPr lang="en-US" altLang="en-US"/>
          </a:p>
          <a:p>
            <a:pPr algn="ctr" rtl="1" eaLnBrk="0" hangingPunct="0"/>
            <a:r>
              <a:rPr lang="ar-SA" altLang="en-US" sz="3600" b="1">
                <a:solidFill>
                  <a:srgbClr val="0000FF"/>
                </a:solidFill>
                <a:cs typeface="DecoType Naskh Extensions" pitchFamily="2" charset="-78"/>
              </a:rPr>
              <a:t>مجيء الوحي</a:t>
            </a:r>
            <a:r>
              <a:rPr lang="ar-SA" altLang="en-US" sz="3600" b="1">
                <a:solidFill>
                  <a:srgbClr val="66FF33"/>
                </a:solidFill>
                <a:cs typeface="DecoType Naskh Extensions" pitchFamily="2" charset="-78"/>
              </a:rPr>
              <a:t> :</a:t>
            </a:r>
            <a:endParaRPr lang="en-US" altLang="en-US" sz="3600" b="1">
              <a:solidFill>
                <a:srgbClr val="66FF33"/>
              </a:solidFill>
            </a:endParaRPr>
          </a:p>
        </p:txBody>
      </p:sp>
      <p:sp>
        <p:nvSpPr>
          <p:cNvPr id="133125" name="Rectangle 5"/>
          <p:cNvSpPr>
            <a:spLocks noChangeArrowheads="1"/>
          </p:cNvSpPr>
          <p:nvPr/>
        </p:nvSpPr>
        <p:spPr bwMode="auto">
          <a:xfrm>
            <a:off x="-533400" y="1219200"/>
            <a:ext cx="9144000" cy="1263650"/>
          </a:xfrm>
          <a:prstGeom prst="rect">
            <a:avLst/>
          </a:prstGeom>
          <a:noFill/>
          <a:ln w="9525">
            <a:noFill/>
            <a:miter lim="800000"/>
            <a:headEnd/>
            <a:tailEnd/>
          </a:ln>
          <a:effectLst/>
        </p:spPr>
        <p:txBody>
          <a:bodyPr bIns="0">
            <a:spAutoFit/>
          </a:bodyPr>
          <a:lstStyle/>
          <a:p>
            <a:pPr algn="just" rtl="1"/>
            <a:endParaRPr lang="en-US" altLang="en-US"/>
          </a:p>
          <a:p>
            <a:pPr algn="just" rtl="1" eaLnBrk="0" hangingPunct="0"/>
            <a:r>
              <a:rPr lang="ar-SA" altLang="en-US" sz="3200" b="1"/>
              <a:t>عن عائشة رضي الله عنها قالت:</a:t>
            </a:r>
            <a:endParaRPr lang="en-US" altLang="en-US" sz="3200"/>
          </a:p>
          <a:p>
            <a:pPr algn="just" rtl="1" eaLnBrk="0" hangingPunct="0"/>
            <a:endParaRPr lang="en-US" altLang="en-US"/>
          </a:p>
        </p:txBody>
      </p:sp>
      <p:sp>
        <p:nvSpPr>
          <p:cNvPr id="133126" name="Rectangle 6"/>
          <p:cNvSpPr>
            <a:spLocks noChangeArrowheads="1"/>
          </p:cNvSpPr>
          <p:nvPr/>
        </p:nvSpPr>
        <p:spPr bwMode="auto">
          <a:xfrm>
            <a:off x="5105400" y="1752600"/>
            <a:ext cx="3581400" cy="1385888"/>
          </a:xfrm>
          <a:prstGeom prst="rect">
            <a:avLst/>
          </a:prstGeom>
          <a:noFill/>
          <a:ln w="9525">
            <a:noFill/>
            <a:miter lim="800000"/>
            <a:headEnd/>
            <a:tailEnd/>
          </a:ln>
          <a:effectLst/>
        </p:spPr>
        <p:txBody>
          <a:bodyPr bIns="0">
            <a:spAutoFit/>
          </a:bodyPr>
          <a:lstStyle/>
          <a:p>
            <a:pPr algn="just" rtl="1"/>
            <a:endParaRPr lang="en-US" altLang="en-US"/>
          </a:p>
          <a:p>
            <a:pPr algn="just" rtl="1" eaLnBrk="0" hangingPunct="0"/>
            <a:r>
              <a:rPr lang="en-US" altLang="en-US" sz="3200" b="1">
                <a:solidFill>
                  <a:srgbClr val="99FF66"/>
                </a:solidFill>
              </a:rPr>
              <a:t>"...</a:t>
            </a:r>
            <a:r>
              <a:rPr lang="ar-SA" altLang="en-US" sz="3200" b="1">
                <a:solidFill>
                  <a:srgbClr val="99FF66"/>
                </a:solidFill>
              </a:rPr>
              <a:t>فجاءه الملك فقال:اقرأ</a:t>
            </a:r>
            <a:endParaRPr lang="en-US" altLang="en-US" sz="3200" b="1">
              <a:solidFill>
                <a:srgbClr val="99FF66"/>
              </a:solidFill>
            </a:endParaRPr>
          </a:p>
          <a:p>
            <a:pPr algn="just" rtl="1" eaLnBrk="0" hangingPunct="0"/>
            <a:endParaRPr lang="en-US" altLang="en-US" sz="3200">
              <a:solidFill>
                <a:srgbClr val="0000FF"/>
              </a:solidFill>
            </a:endParaRPr>
          </a:p>
        </p:txBody>
      </p:sp>
      <p:sp>
        <p:nvSpPr>
          <p:cNvPr id="133127" name="Rectangle 7"/>
          <p:cNvSpPr>
            <a:spLocks noChangeArrowheads="1"/>
          </p:cNvSpPr>
          <p:nvPr/>
        </p:nvSpPr>
        <p:spPr bwMode="auto">
          <a:xfrm>
            <a:off x="381000" y="2362200"/>
            <a:ext cx="8458200" cy="1385888"/>
          </a:xfrm>
          <a:prstGeom prst="rect">
            <a:avLst/>
          </a:prstGeom>
          <a:noFill/>
          <a:ln w="9525">
            <a:noFill/>
            <a:miter lim="800000"/>
            <a:headEnd/>
            <a:tailEnd/>
          </a:ln>
          <a:effectLst/>
        </p:spPr>
        <p:txBody>
          <a:bodyPr bIns="0">
            <a:spAutoFit/>
          </a:bodyPr>
          <a:lstStyle/>
          <a:p>
            <a:pPr algn="just" rtl="1"/>
            <a:endParaRPr lang="en-US" altLang="en-US">
              <a:solidFill>
                <a:srgbClr val="FFCC00"/>
              </a:solidFill>
            </a:endParaRPr>
          </a:p>
          <a:p>
            <a:pPr algn="just" rtl="1" eaLnBrk="0" hangingPunct="0"/>
            <a:r>
              <a:rPr lang="en-US" altLang="en-US" sz="3200" b="1"/>
              <a:t>  </a:t>
            </a:r>
            <a:r>
              <a:rPr lang="ar-SA" altLang="en-US" sz="3200" b="1"/>
              <a:t>فقال له النبي:</a:t>
            </a:r>
            <a:r>
              <a:rPr lang="ar-SA" altLang="en-US" sz="3200" b="1">
                <a:solidFill>
                  <a:srgbClr val="FFCC00"/>
                </a:solidFill>
              </a:rPr>
              <a:t> </a:t>
            </a:r>
            <a:r>
              <a:rPr lang="ar-SA" altLang="en-US" sz="3200" b="1">
                <a:solidFill>
                  <a:srgbClr val="99FF66"/>
                </a:solidFill>
              </a:rPr>
              <a:t>ما أنا بقاريء, فقال النبي: فأخذني فغطني, حتى بلغ مني الجهد ثم أرسلني .</a:t>
            </a:r>
            <a:endParaRPr lang="en-US" altLang="en-US" sz="3200" b="1">
              <a:solidFill>
                <a:srgbClr val="99FF66"/>
              </a:solidFill>
            </a:endParaRPr>
          </a:p>
        </p:txBody>
      </p:sp>
      <p:sp>
        <p:nvSpPr>
          <p:cNvPr id="133128" name="Rectangle 8"/>
          <p:cNvSpPr>
            <a:spLocks noChangeArrowheads="1"/>
          </p:cNvSpPr>
          <p:nvPr/>
        </p:nvSpPr>
        <p:spPr bwMode="auto">
          <a:xfrm>
            <a:off x="6324600" y="3657600"/>
            <a:ext cx="2286000" cy="1263650"/>
          </a:xfrm>
          <a:prstGeom prst="rect">
            <a:avLst/>
          </a:prstGeom>
          <a:noFill/>
          <a:ln w="9525">
            <a:noFill/>
            <a:miter lim="800000"/>
            <a:headEnd/>
            <a:tailEnd/>
          </a:ln>
          <a:effectLst/>
        </p:spPr>
        <p:txBody>
          <a:bodyPr bIns="0">
            <a:spAutoFit/>
          </a:bodyPr>
          <a:lstStyle/>
          <a:p>
            <a:pPr algn="just" rtl="1"/>
            <a:endParaRPr lang="en-US" altLang="en-US"/>
          </a:p>
          <a:p>
            <a:pPr algn="just" rtl="1" eaLnBrk="0" hangingPunct="0"/>
            <a:r>
              <a:rPr lang="ar-SA" altLang="en-US" sz="3200" b="1"/>
              <a:t>فقال: </a:t>
            </a:r>
            <a:r>
              <a:rPr lang="ar-SA" altLang="en-US" sz="3200" b="1">
                <a:solidFill>
                  <a:srgbClr val="99FF66"/>
                </a:solidFill>
              </a:rPr>
              <a:t>اقرأ .</a:t>
            </a:r>
            <a:endParaRPr lang="en-US" altLang="en-US" sz="3200" b="1">
              <a:solidFill>
                <a:srgbClr val="99FF66"/>
              </a:solidFill>
            </a:endParaRPr>
          </a:p>
          <a:p>
            <a:pPr algn="just" rtl="1" eaLnBrk="0" hangingPunct="0"/>
            <a:endParaRPr lang="en-US" altLang="en-US"/>
          </a:p>
        </p:txBody>
      </p:sp>
      <p:sp>
        <p:nvSpPr>
          <p:cNvPr id="133129" name="Rectangle 9"/>
          <p:cNvSpPr>
            <a:spLocks noChangeArrowheads="1"/>
          </p:cNvSpPr>
          <p:nvPr/>
        </p:nvSpPr>
        <p:spPr bwMode="auto">
          <a:xfrm>
            <a:off x="-457200" y="4343400"/>
            <a:ext cx="9144000" cy="898525"/>
          </a:xfrm>
          <a:prstGeom prst="rect">
            <a:avLst/>
          </a:prstGeom>
          <a:noFill/>
          <a:ln w="9525">
            <a:noFill/>
            <a:miter lim="800000"/>
            <a:headEnd/>
            <a:tailEnd/>
          </a:ln>
          <a:effectLst/>
        </p:spPr>
        <p:txBody>
          <a:bodyPr bIns="0">
            <a:spAutoFit/>
          </a:bodyPr>
          <a:lstStyle/>
          <a:p>
            <a:pPr algn="just" rtl="1"/>
            <a:endParaRPr lang="en-US" altLang="en-US">
              <a:solidFill>
                <a:srgbClr val="99FF66"/>
              </a:solidFill>
            </a:endParaRPr>
          </a:p>
          <a:p>
            <a:pPr algn="just" rtl="1" eaLnBrk="0" hangingPunct="0"/>
            <a:r>
              <a:rPr lang="ar-SA" altLang="en-US" sz="3200" b="1">
                <a:solidFill>
                  <a:srgbClr val="99FF66"/>
                </a:solidFill>
              </a:rPr>
              <a:t>فقلت ماأنا بقاريء</a:t>
            </a:r>
            <a:r>
              <a:rPr lang="ar-SA" altLang="en-US" sz="2800" b="1">
                <a:solidFill>
                  <a:srgbClr val="99FF66"/>
                </a:solidFill>
              </a:rPr>
              <a:t> .</a:t>
            </a:r>
            <a:endParaRPr lang="en-US" altLang="en-US" sz="2800" b="1">
              <a:solidFill>
                <a:srgbClr val="99FF66"/>
              </a:solidFill>
            </a:endParaRPr>
          </a:p>
        </p:txBody>
      </p:sp>
      <p:sp>
        <p:nvSpPr>
          <p:cNvPr id="133130" name="Rectangle 10"/>
          <p:cNvSpPr>
            <a:spLocks noChangeArrowheads="1"/>
          </p:cNvSpPr>
          <p:nvPr/>
        </p:nvSpPr>
        <p:spPr bwMode="auto">
          <a:xfrm>
            <a:off x="0" y="4267200"/>
            <a:ext cx="6019800" cy="1020763"/>
          </a:xfrm>
          <a:prstGeom prst="rect">
            <a:avLst/>
          </a:prstGeom>
          <a:noFill/>
          <a:ln w="9525">
            <a:noFill/>
            <a:miter lim="800000"/>
            <a:headEnd/>
            <a:tailEnd/>
          </a:ln>
          <a:effectLst/>
        </p:spPr>
        <p:txBody>
          <a:bodyPr bIns="0">
            <a:spAutoFit/>
          </a:bodyPr>
          <a:lstStyle/>
          <a:p>
            <a:pPr algn="just" rtl="1"/>
            <a:endParaRPr lang="en-US" altLang="en-US" sz="3200"/>
          </a:p>
          <a:p>
            <a:pPr algn="just" rtl="1" eaLnBrk="0" hangingPunct="0"/>
            <a:r>
              <a:rPr lang="ar-SA" altLang="en-US" sz="3200" b="1">
                <a:solidFill>
                  <a:srgbClr val="99FF66"/>
                </a:solidFill>
              </a:rPr>
              <a:t>فأخذني فغطني الثانية حتى بلغ مني الجهد</a:t>
            </a:r>
            <a:r>
              <a:rPr lang="ar-SA" altLang="en-US" sz="2800" b="1">
                <a:solidFill>
                  <a:srgbClr val="99FF66"/>
                </a:solidFill>
              </a:rPr>
              <a:t> .</a:t>
            </a:r>
            <a:endParaRPr lang="en-US" altLang="en-US" sz="2800" b="1">
              <a:solidFill>
                <a:srgbClr val="99FF66"/>
              </a:solidFill>
            </a:endParaRPr>
          </a:p>
        </p:txBody>
      </p:sp>
      <p:sp>
        <p:nvSpPr>
          <p:cNvPr id="133131" name="Rectangle 11"/>
          <p:cNvSpPr>
            <a:spLocks noChangeArrowheads="1"/>
          </p:cNvSpPr>
          <p:nvPr/>
        </p:nvSpPr>
        <p:spPr bwMode="auto">
          <a:xfrm>
            <a:off x="0" y="5334000"/>
            <a:ext cx="9144000" cy="898525"/>
          </a:xfrm>
          <a:prstGeom prst="rect">
            <a:avLst/>
          </a:prstGeom>
          <a:noFill/>
          <a:ln w="9525">
            <a:noFill/>
            <a:miter lim="800000"/>
            <a:headEnd/>
            <a:tailEnd/>
          </a:ln>
          <a:effectLst/>
        </p:spPr>
        <p:txBody>
          <a:bodyPr bIns="0">
            <a:spAutoFit/>
          </a:bodyPr>
          <a:lstStyle/>
          <a:p>
            <a:pPr algn="just" rtl="1"/>
            <a:endParaRPr lang="en-US" altLang="en-US"/>
          </a:p>
          <a:p>
            <a:pPr algn="just" rtl="1" eaLnBrk="0" hangingPunct="0"/>
            <a:r>
              <a:rPr lang="ar-SA" altLang="en-US" sz="3200" b="1">
                <a:solidFill>
                  <a:schemeClr val="bg1"/>
                </a:solidFill>
              </a:rPr>
              <a:t>(ثم أرسلني فقال: (اقرأ بأسم ربك الذي خلق....) حتى بلغ (مالم يعلم)</a:t>
            </a:r>
            <a:r>
              <a:rPr lang="ar-SA" altLang="en-US" sz="2800" b="1">
                <a:solidFill>
                  <a:srgbClr val="FF9900"/>
                </a:solidFill>
              </a:rPr>
              <a:t> </a:t>
            </a:r>
            <a:r>
              <a:rPr lang="en-US" altLang="en-US" sz="1200">
                <a:solidFill>
                  <a:srgbClr val="FF9900"/>
                </a:solidFill>
              </a:rPr>
              <a:t>.</a:t>
            </a:r>
            <a:r>
              <a:rPr lang="en-US" altLang="en-US" sz="1800">
                <a:solidFill>
                  <a:srgbClr val="FF9900"/>
                </a:solidFill>
              </a:rPr>
              <a:t> </a:t>
            </a:r>
            <a:endParaRPr lang="en-US" altLang="en-US">
              <a:solidFill>
                <a:srgbClr val="FF9900"/>
              </a:solidFill>
            </a:endParaRPr>
          </a:p>
        </p:txBody>
      </p:sp>
    </p:spTree>
  </p:cSld>
  <p:clrMapOvr>
    <a:masterClrMapping/>
  </p:clrMapOvr>
  <p:transition advClick="0"/>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134147" name="Rectangle 3"/>
          <p:cNvSpPr>
            <a:spLocks noChangeArrowheads="1"/>
          </p:cNvSpPr>
          <p:nvPr/>
        </p:nvSpPr>
        <p:spPr bwMode="auto">
          <a:xfrm>
            <a:off x="0" y="0"/>
            <a:ext cx="8991600" cy="701675"/>
          </a:xfrm>
          <a:prstGeom prst="rect">
            <a:avLst/>
          </a:prstGeom>
          <a:noFill/>
          <a:ln w="9525">
            <a:noFill/>
            <a:miter lim="800000"/>
            <a:headEnd/>
            <a:tailEnd/>
          </a:ln>
          <a:effectLst>
            <a:outerShdw dist="35921" dir="2700000" algn="ctr" rotWithShape="0">
              <a:schemeClr val="bg2"/>
            </a:outerShdw>
          </a:effectLst>
        </p:spPr>
        <p:txBody>
          <a:bodyPr>
            <a:spAutoFit/>
          </a:bodyPr>
          <a:lstStyle/>
          <a:p>
            <a:pPr algn="ctr" rtl="1"/>
            <a:r>
              <a:rPr lang="ar-SA" altLang="en-US" sz="4000" b="1">
                <a:solidFill>
                  <a:srgbClr val="0000FF"/>
                </a:solidFill>
                <a:cs typeface="DecoType Naskh Extensions" pitchFamily="2" charset="-78"/>
              </a:rPr>
              <a:t>العودة فزعاً إلى البيت :</a:t>
            </a:r>
            <a:endParaRPr lang="en-US" altLang="en-US" sz="4000">
              <a:solidFill>
                <a:srgbClr val="000066"/>
              </a:solidFill>
            </a:endParaRPr>
          </a:p>
        </p:txBody>
      </p:sp>
      <p:sp>
        <p:nvSpPr>
          <p:cNvPr id="134148" name="Rectangle 4"/>
          <p:cNvSpPr>
            <a:spLocks noChangeArrowheads="1"/>
          </p:cNvSpPr>
          <p:nvPr/>
        </p:nvSpPr>
        <p:spPr bwMode="auto">
          <a:xfrm>
            <a:off x="0" y="1219200"/>
            <a:ext cx="9144000" cy="1020763"/>
          </a:xfrm>
          <a:prstGeom prst="rect">
            <a:avLst/>
          </a:prstGeom>
          <a:noFill/>
          <a:ln w="9525">
            <a:noFill/>
            <a:miter lim="800000"/>
            <a:headEnd/>
            <a:tailEnd/>
          </a:ln>
          <a:effectLst>
            <a:outerShdw dist="35921" dir="2700000" algn="ctr" rotWithShape="0">
              <a:schemeClr val="bg2"/>
            </a:outerShdw>
          </a:effectLst>
        </p:spPr>
        <p:txBody>
          <a:bodyPr bIns="0">
            <a:spAutoFit/>
          </a:bodyPr>
          <a:lstStyle/>
          <a:p>
            <a:pPr algn="just" rtl="1"/>
            <a:r>
              <a:rPr lang="ar-SA" altLang="en-US" sz="3200" b="1">
                <a:solidFill>
                  <a:schemeClr val="bg1"/>
                </a:solidFill>
              </a:rPr>
              <a:t>فرجع بها ترجف بوادره حتى دخل على خديجة فقال: زملوني, زملوني,</a:t>
            </a:r>
            <a:r>
              <a:rPr lang="ar-SA" altLang="en-US" sz="3200" b="1"/>
              <a:t> </a:t>
            </a:r>
            <a:r>
              <a:rPr lang="ar-SA" altLang="en-US" sz="3200" b="1">
                <a:solidFill>
                  <a:schemeClr val="bg1"/>
                </a:solidFill>
              </a:rPr>
              <a:t>فزملوه حتى ذهب عنه الروع .</a:t>
            </a:r>
            <a:endParaRPr lang="en-US" altLang="en-US" sz="3200" b="1"/>
          </a:p>
        </p:txBody>
      </p:sp>
      <p:sp>
        <p:nvSpPr>
          <p:cNvPr id="134149" name="Rectangle 5"/>
          <p:cNvSpPr>
            <a:spLocks noChangeArrowheads="1"/>
          </p:cNvSpPr>
          <p:nvPr/>
        </p:nvSpPr>
        <p:spPr bwMode="auto">
          <a:xfrm>
            <a:off x="-381000" y="2362200"/>
            <a:ext cx="9144000" cy="898525"/>
          </a:xfrm>
          <a:prstGeom prst="rect">
            <a:avLst/>
          </a:prstGeom>
          <a:noFill/>
          <a:ln w="9525">
            <a:noFill/>
            <a:miter lim="800000"/>
            <a:headEnd/>
            <a:tailEnd/>
          </a:ln>
          <a:effectLst>
            <a:outerShdw dist="35921" dir="2700000" algn="ctr" rotWithShape="0">
              <a:schemeClr val="bg2"/>
            </a:outerShdw>
          </a:effectLst>
        </p:spPr>
        <p:txBody>
          <a:bodyPr bIns="0">
            <a:spAutoFit/>
          </a:bodyPr>
          <a:lstStyle/>
          <a:p>
            <a:pPr algn="just" rtl="1"/>
            <a:endParaRPr lang="en-US" altLang="en-US"/>
          </a:p>
          <a:p>
            <a:pPr algn="just" rtl="1" eaLnBrk="0" hangingPunct="0"/>
            <a:r>
              <a:rPr lang="ar-SA" altLang="en-US" sz="3200" b="1" u="sng">
                <a:solidFill>
                  <a:srgbClr val="D60093"/>
                </a:solidFill>
              </a:rPr>
              <a:t>موقف النظرة الصائبة من خديجة رضي الله عنها .</a:t>
            </a:r>
            <a:endParaRPr lang="en-US" altLang="en-US" sz="3200" b="1">
              <a:solidFill>
                <a:srgbClr val="000066"/>
              </a:solidFill>
            </a:endParaRPr>
          </a:p>
        </p:txBody>
      </p:sp>
      <p:sp>
        <p:nvSpPr>
          <p:cNvPr id="134150" name="Rectangle 6"/>
          <p:cNvSpPr>
            <a:spLocks noChangeArrowheads="1"/>
          </p:cNvSpPr>
          <p:nvPr/>
        </p:nvSpPr>
        <p:spPr bwMode="auto">
          <a:xfrm>
            <a:off x="-381000" y="3200400"/>
            <a:ext cx="9144000" cy="898525"/>
          </a:xfrm>
          <a:prstGeom prst="rect">
            <a:avLst/>
          </a:prstGeom>
          <a:noFill/>
          <a:ln w="9525">
            <a:noFill/>
            <a:miter lim="800000"/>
            <a:headEnd/>
            <a:tailEnd/>
          </a:ln>
          <a:effectLst>
            <a:outerShdw dist="35921" dir="2700000" algn="ctr" rotWithShape="0">
              <a:schemeClr val="bg2"/>
            </a:outerShdw>
          </a:effectLst>
        </p:spPr>
        <p:txBody>
          <a:bodyPr bIns="0">
            <a:spAutoFit/>
          </a:bodyPr>
          <a:lstStyle/>
          <a:p>
            <a:pPr algn="just" rtl="1"/>
            <a:endParaRPr lang="en-US" altLang="en-US"/>
          </a:p>
          <a:p>
            <a:pPr algn="just" rtl="1" eaLnBrk="0" hangingPunct="0"/>
            <a:r>
              <a:rPr lang="en-US" altLang="en-US" sz="3200" b="1"/>
              <a:t>" </a:t>
            </a:r>
            <a:r>
              <a:rPr lang="ar-SA" altLang="en-US" sz="3200" b="1">
                <a:solidFill>
                  <a:srgbClr val="993366"/>
                </a:solidFill>
              </a:rPr>
              <a:t>فقال:</a:t>
            </a:r>
            <a:r>
              <a:rPr lang="ar-SA" altLang="en-US" sz="3200" b="1"/>
              <a:t> </a:t>
            </a:r>
            <a:r>
              <a:rPr lang="ar-SA" altLang="en-US" sz="3200" b="1">
                <a:solidFill>
                  <a:schemeClr val="bg1"/>
                </a:solidFill>
              </a:rPr>
              <a:t>يا خديجة مالي؟ وأخبرها الخبر</a:t>
            </a:r>
            <a:endParaRPr lang="en-US" altLang="en-US"/>
          </a:p>
        </p:txBody>
      </p:sp>
      <p:sp>
        <p:nvSpPr>
          <p:cNvPr id="134151" name="Rectangle 7"/>
          <p:cNvSpPr>
            <a:spLocks noChangeArrowheads="1"/>
          </p:cNvSpPr>
          <p:nvPr/>
        </p:nvSpPr>
        <p:spPr bwMode="auto">
          <a:xfrm>
            <a:off x="0" y="4953000"/>
            <a:ext cx="9144000" cy="1385888"/>
          </a:xfrm>
          <a:prstGeom prst="rect">
            <a:avLst/>
          </a:prstGeom>
          <a:noFill/>
          <a:ln w="9525">
            <a:noFill/>
            <a:miter lim="800000"/>
            <a:headEnd/>
            <a:tailEnd/>
          </a:ln>
          <a:effectLst>
            <a:outerShdw dist="35921" dir="2700000" algn="ctr" rotWithShape="0">
              <a:schemeClr val="bg2"/>
            </a:outerShdw>
          </a:effectLst>
        </p:spPr>
        <p:txBody>
          <a:bodyPr bIns="0">
            <a:spAutoFit/>
          </a:bodyPr>
          <a:lstStyle/>
          <a:p>
            <a:pPr algn="just" rtl="1"/>
            <a:endParaRPr lang="en-US" altLang="en-US"/>
          </a:p>
          <a:p>
            <a:pPr algn="just" rtl="1" eaLnBrk="0" hangingPunct="0"/>
            <a:r>
              <a:rPr lang="ar-SA" altLang="en-US" sz="3200" b="1">
                <a:solidFill>
                  <a:srgbClr val="D60093"/>
                </a:solidFill>
              </a:rPr>
              <a:t>فقلت له: كلا أبشر, فو الله لا يخزيك الله أبداً, إنك لتصل الرحم , وتصدق الحديث وتحمل الكل وتقري الضيف, وتعين على نوائب الحق</a:t>
            </a:r>
            <a:r>
              <a:rPr lang="ar-SA" altLang="en-US" sz="3200" b="1">
                <a:solidFill>
                  <a:schemeClr val="bg1"/>
                </a:solidFill>
              </a:rPr>
              <a:t>.</a:t>
            </a:r>
            <a:endParaRPr lang="en-US" altLang="en-US" sz="3600" b="1">
              <a:cs typeface="Times New Roman (Arabic)" pitchFamily="26" charset="0"/>
            </a:endParaRPr>
          </a:p>
        </p:txBody>
      </p:sp>
      <p:sp>
        <p:nvSpPr>
          <p:cNvPr id="134153" name="Text Box 9"/>
          <p:cNvSpPr txBox="1">
            <a:spLocks noChangeArrowheads="1"/>
          </p:cNvSpPr>
          <p:nvPr/>
        </p:nvSpPr>
        <p:spPr bwMode="auto">
          <a:xfrm>
            <a:off x="4191000" y="4343400"/>
            <a:ext cx="4267200" cy="579438"/>
          </a:xfrm>
          <a:prstGeom prst="rect">
            <a:avLst/>
          </a:prstGeom>
          <a:noFill/>
          <a:ln w="9525">
            <a:noFill/>
            <a:miter lim="800000"/>
            <a:headEnd/>
            <a:tailEnd/>
          </a:ln>
          <a:effectLst>
            <a:outerShdw dist="35921" dir="2700000" algn="ctr" rotWithShape="0">
              <a:schemeClr val="bg2"/>
            </a:outerShdw>
          </a:effectLst>
        </p:spPr>
        <p:txBody>
          <a:bodyPr>
            <a:spAutoFit/>
          </a:bodyPr>
          <a:lstStyle/>
          <a:p>
            <a:pPr algn="just" rtl="1">
              <a:spcBef>
                <a:spcPct val="50000"/>
              </a:spcBef>
            </a:pPr>
            <a:r>
              <a:rPr lang="ar-SA" altLang="en-US" sz="3200" b="1">
                <a:solidFill>
                  <a:srgbClr val="993366"/>
                </a:solidFill>
              </a:rPr>
              <a:t>قال:</a:t>
            </a:r>
            <a:r>
              <a:rPr lang="ar-SA" altLang="en-US" sz="3200" b="1"/>
              <a:t> </a:t>
            </a:r>
            <a:r>
              <a:rPr lang="ar-SA" altLang="en-US" sz="3200" b="1">
                <a:solidFill>
                  <a:schemeClr val="bg1"/>
                </a:solidFill>
              </a:rPr>
              <a:t>قد خشيت على نفسي</a:t>
            </a:r>
            <a:r>
              <a:rPr lang="ar-SA" altLang="en-US" sz="3200" b="1">
                <a:cs typeface="Times New Roman (Arabic)" pitchFamily="26" charset="0"/>
              </a:rPr>
              <a:t> .</a:t>
            </a:r>
            <a:endParaRPr lang="en-US" altLang="en-US" sz="3200" b="1">
              <a:cs typeface="Times New Roman (Arabic)" pitchFamily="26" charset="0"/>
            </a:endParaRPr>
          </a:p>
        </p:txBody>
      </p:sp>
    </p:spTree>
  </p:cSld>
  <p:clrMapOvr>
    <a:masterClrMapping/>
  </p:clrMapOvr>
  <p:transition advClick="0"/>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0">
          <a:blip r:embed="rId3" cstate="print"/>
          <a:srcRect/>
          <a:stretch>
            <a:fillRect/>
          </a:stretch>
        </a:blipFill>
        <a:effectLst/>
      </p:bgPr>
    </p:bg>
    <p:spTree>
      <p:nvGrpSpPr>
        <p:cNvPr id="1" name=""/>
        <p:cNvGrpSpPr/>
        <p:nvPr/>
      </p:nvGrpSpPr>
      <p:grpSpPr>
        <a:xfrm>
          <a:off x="0" y="0"/>
          <a:ext cx="0" cy="0"/>
          <a:chOff x="0" y="0"/>
          <a:chExt cx="0" cy="0"/>
        </a:xfrm>
      </p:grpSpPr>
      <p:sp>
        <p:nvSpPr>
          <p:cNvPr id="135171" name="Rectangle 3"/>
          <p:cNvSpPr>
            <a:spLocks noChangeArrowheads="1"/>
          </p:cNvSpPr>
          <p:nvPr/>
        </p:nvSpPr>
        <p:spPr bwMode="auto">
          <a:xfrm>
            <a:off x="0" y="228600"/>
            <a:ext cx="9144000" cy="641350"/>
          </a:xfrm>
          <a:prstGeom prst="rect">
            <a:avLst/>
          </a:prstGeom>
          <a:noFill/>
          <a:ln w="9525">
            <a:noFill/>
            <a:miter lim="800000"/>
            <a:headEnd/>
            <a:tailEnd/>
          </a:ln>
          <a:effectLst>
            <a:outerShdw dist="35921" dir="2700000" algn="ctr" rotWithShape="0">
              <a:schemeClr val="bg2"/>
            </a:outerShdw>
          </a:effectLst>
        </p:spPr>
        <p:txBody>
          <a:bodyPr>
            <a:spAutoFit/>
          </a:bodyPr>
          <a:lstStyle/>
          <a:p>
            <a:pPr algn="ctr" rtl="1"/>
            <a:r>
              <a:rPr lang="ar-SA" altLang="en-US" sz="3600" b="1">
                <a:solidFill>
                  <a:srgbClr val="0000FF"/>
                </a:solidFill>
                <a:cs typeface="DecoType Naskh Extensions" pitchFamily="2" charset="-78"/>
              </a:rPr>
              <a:t>طلب المعرفة من مصدرها يومئذً :</a:t>
            </a:r>
            <a:endParaRPr lang="en-US" altLang="en-US" sz="3600">
              <a:solidFill>
                <a:srgbClr val="0066FF"/>
              </a:solidFill>
            </a:endParaRPr>
          </a:p>
        </p:txBody>
      </p:sp>
      <p:sp>
        <p:nvSpPr>
          <p:cNvPr id="135172" name="Rectangle 4"/>
          <p:cNvSpPr>
            <a:spLocks noChangeArrowheads="1"/>
          </p:cNvSpPr>
          <p:nvPr/>
        </p:nvSpPr>
        <p:spPr bwMode="auto">
          <a:xfrm>
            <a:off x="0" y="990600"/>
            <a:ext cx="9144000" cy="3000821"/>
          </a:xfrm>
          <a:prstGeom prst="rect">
            <a:avLst/>
          </a:prstGeom>
          <a:noFill/>
          <a:ln w="9525">
            <a:noFill/>
            <a:miter lim="800000"/>
            <a:headEnd/>
            <a:tailEnd/>
          </a:ln>
          <a:effectLst/>
        </p:spPr>
        <p:txBody>
          <a:bodyPr bIns="0">
            <a:spAutoFit/>
          </a:bodyPr>
          <a:lstStyle/>
          <a:p>
            <a:pPr algn="just" rtl="1"/>
            <a:r>
              <a:rPr lang="ar-SA" altLang="en-US" sz="3200" b="1" dirty="0">
                <a:solidFill>
                  <a:schemeClr val="bg1"/>
                </a:solidFill>
              </a:rPr>
              <a:t>ثم انطلقت  به خديجة رضي الله عنها حتى أتت به ورقة بن نوفل بن اسعد بن عبد العزي بن قصي- وهو ابن عم خديجة أخو أبيها - الذي سبق ذكره - وكان امرءاً تنصر في الجاهلية, وكان يكتب </a:t>
            </a:r>
            <a:r>
              <a:rPr lang="ar-SA" altLang="en-US" sz="3200" b="1" dirty="0" smtClean="0">
                <a:solidFill>
                  <a:schemeClr val="bg1"/>
                </a:solidFill>
              </a:rPr>
              <a:t>الكتاب </a:t>
            </a:r>
            <a:r>
              <a:rPr lang="ar-SA" altLang="en-US" sz="3200" b="1" dirty="0">
                <a:solidFill>
                  <a:schemeClr val="bg1"/>
                </a:solidFill>
              </a:rPr>
              <a:t>العبراني فيكتب بالعبرانية من الإنجيل ما شاء الله أن يكتب, وكان شيخاً كبيراً قد عمي .</a:t>
            </a:r>
            <a:r>
              <a:rPr lang="ar-SA" altLang="en-US" sz="3200" b="1" dirty="0"/>
              <a:t> </a:t>
            </a:r>
            <a:endParaRPr lang="en-US" altLang="en-US" sz="3200" b="1" dirty="0"/>
          </a:p>
          <a:p>
            <a:pPr algn="just" rtl="1" eaLnBrk="0" hangingPunct="0"/>
            <a:endParaRPr lang="en-US" altLang="en-US" sz="3200" b="1" dirty="0"/>
          </a:p>
        </p:txBody>
      </p:sp>
      <p:sp>
        <p:nvSpPr>
          <p:cNvPr id="135173" name="Rectangle 5"/>
          <p:cNvSpPr>
            <a:spLocks noChangeArrowheads="1"/>
          </p:cNvSpPr>
          <p:nvPr/>
        </p:nvSpPr>
        <p:spPr bwMode="auto">
          <a:xfrm>
            <a:off x="-381000" y="3276600"/>
            <a:ext cx="9144000" cy="898525"/>
          </a:xfrm>
          <a:prstGeom prst="rect">
            <a:avLst/>
          </a:prstGeom>
          <a:noFill/>
          <a:ln w="9525">
            <a:noFill/>
            <a:miter lim="800000"/>
            <a:headEnd/>
            <a:tailEnd/>
          </a:ln>
          <a:effectLst/>
        </p:spPr>
        <p:txBody>
          <a:bodyPr bIns="0">
            <a:spAutoFit/>
          </a:bodyPr>
          <a:lstStyle/>
          <a:p>
            <a:pPr algn="just" rtl="1"/>
            <a:endParaRPr lang="en-US" altLang="en-US"/>
          </a:p>
          <a:p>
            <a:pPr algn="just" rtl="1" eaLnBrk="0" hangingPunct="0"/>
            <a:r>
              <a:rPr lang="ar-SA" altLang="en-US" sz="3200" b="1">
                <a:solidFill>
                  <a:srgbClr val="FF5050"/>
                </a:solidFill>
              </a:rPr>
              <a:t>فقالت له خديجة:</a:t>
            </a:r>
            <a:r>
              <a:rPr lang="ar-SA" altLang="en-US" sz="3200" b="1"/>
              <a:t> </a:t>
            </a:r>
            <a:r>
              <a:rPr lang="ar-SA" altLang="en-US" sz="3200" b="1">
                <a:solidFill>
                  <a:schemeClr val="bg1"/>
                </a:solidFill>
              </a:rPr>
              <a:t>اسمع من ابن أخيك</a:t>
            </a:r>
            <a:r>
              <a:rPr lang="ar-SA" altLang="en-US" sz="3200">
                <a:solidFill>
                  <a:schemeClr val="bg1"/>
                </a:solidFill>
              </a:rPr>
              <a:t> .</a:t>
            </a:r>
            <a:endParaRPr lang="en-US" altLang="en-US" sz="3200"/>
          </a:p>
        </p:txBody>
      </p:sp>
      <p:sp>
        <p:nvSpPr>
          <p:cNvPr id="135174" name="Rectangle 6"/>
          <p:cNvSpPr>
            <a:spLocks noChangeArrowheads="1"/>
          </p:cNvSpPr>
          <p:nvPr/>
        </p:nvSpPr>
        <p:spPr bwMode="auto">
          <a:xfrm>
            <a:off x="-457200" y="4114800"/>
            <a:ext cx="9144000" cy="1263650"/>
          </a:xfrm>
          <a:prstGeom prst="rect">
            <a:avLst/>
          </a:prstGeom>
          <a:noFill/>
          <a:ln w="9525">
            <a:noFill/>
            <a:miter lim="800000"/>
            <a:headEnd/>
            <a:tailEnd/>
          </a:ln>
          <a:effectLst/>
        </p:spPr>
        <p:txBody>
          <a:bodyPr bIns="0">
            <a:spAutoFit/>
          </a:bodyPr>
          <a:lstStyle/>
          <a:p>
            <a:pPr algn="just" rtl="1"/>
            <a:endParaRPr lang="en-US" altLang="en-US"/>
          </a:p>
          <a:p>
            <a:pPr algn="just" rtl="1" eaLnBrk="0" hangingPunct="0"/>
            <a:r>
              <a:rPr lang="ar-SA" altLang="en-US" sz="3200" b="1">
                <a:solidFill>
                  <a:srgbClr val="FF5050"/>
                </a:solidFill>
              </a:rPr>
              <a:t>فقال ورقة:</a:t>
            </a:r>
            <a:r>
              <a:rPr lang="ar-SA" altLang="en-US" sz="3200" b="1"/>
              <a:t> </a:t>
            </a:r>
            <a:r>
              <a:rPr lang="ar-SA" altLang="en-US" sz="3200" b="1">
                <a:solidFill>
                  <a:schemeClr val="bg1"/>
                </a:solidFill>
              </a:rPr>
              <a:t>ابن أخي ماذا ترى؟</a:t>
            </a:r>
            <a:endParaRPr lang="en-US" altLang="en-US" sz="3200" b="1"/>
          </a:p>
          <a:p>
            <a:pPr algn="just" rtl="1" eaLnBrk="0" hangingPunct="0"/>
            <a:endParaRPr lang="en-US" altLang="en-US"/>
          </a:p>
        </p:txBody>
      </p:sp>
      <p:sp>
        <p:nvSpPr>
          <p:cNvPr id="135175" name="Rectangle 7"/>
          <p:cNvSpPr>
            <a:spLocks noChangeArrowheads="1"/>
          </p:cNvSpPr>
          <p:nvPr/>
        </p:nvSpPr>
        <p:spPr bwMode="auto">
          <a:xfrm>
            <a:off x="-457200" y="4876800"/>
            <a:ext cx="9144000" cy="898525"/>
          </a:xfrm>
          <a:prstGeom prst="rect">
            <a:avLst/>
          </a:prstGeom>
          <a:noFill/>
          <a:ln w="9525">
            <a:noFill/>
            <a:miter lim="800000"/>
            <a:headEnd/>
            <a:tailEnd/>
          </a:ln>
          <a:effectLst/>
        </p:spPr>
        <p:txBody>
          <a:bodyPr bIns="0">
            <a:spAutoFit/>
          </a:bodyPr>
          <a:lstStyle/>
          <a:p>
            <a:pPr algn="just" rtl="1"/>
            <a:endParaRPr lang="en-US" altLang="en-US"/>
          </a:p>
          <a:p>
            <a:pPr algn="just" rtl="1" eaLnBrk="0" hangingPunct="0"/>
            <a:r>
              <a:rPr lang="ar-SA" altLang="en-US" sz="3200" b="1">
                <a:solidFill>
                  <a:schemeClr val="bg1"/>
                </a:solidFill>
              </a:rPr>
              <a:t>فأخبره النبي صلى الله عليه وسلم ما رأى</a:t>
            </a:r>
            <a:r>
              <a:rPr lang="ar-SA" altLang="en-US" sz="3200" b="1"/>
              <a:t> .</a:t>
            </a:r>
            <a:endParaRPr lang="en-US" altLang="en-US" sz="3200"/>
          </a:p>
        </p:txBody>
      </p:sp>
      <p:sp>
        <p:nvSpPr>
          <p:cNvPr id="135176" name="Rectangle 8"/>
          <p:cNvSpPr>
            <a:spLocks noChangeArrowheads="1"/>
          </p:cNvSpPr>
          <p:nvPr/>
        </p:nvSpPr>
        <p:spPr bwMode="auto">
          <a:xfrm>
            <a:off x="-381000" y="5486400"/>
            <a:ext cx="9144000" cy="898525"/>
          </a:xfrm>
          <a:prstGeom prst="rect">
            <a:avLst/>
          </a:prstGeom>
          <a:noFill/>
          <a:ln w="9525">
            <a:noFill/>
            <a:miter lim="800000"/>
            <a:headEnd/>
            <a:tailEnd/>
          </a:ln>
          <a:effectLst/>
        </p:spPr>
        <p:txBody>
          <a:bodyPr bIns="0">
            <a:spAutoFit/>
          </a:bodyPr>
          <a:lstStyle/>
          <a:p>
            <a:pPr algn="just" rtl="1"/>
            <a:endParaRPr lang="en-US" altLang="en-US"/>
          </a:p>
          <a:p>
            <a:pPr algn="just" rtl="1" eaLnBrk="0" hangingPunct="0"/>
            <a:r>
              <a:rPr lang="ar-SA" altLang="en-US" sz="3200" b="1">
                <a:solidFill>
                  <a:srgbClr val="FF5050"/>
                </a:solidFill>
              </a:rPr>
              <a:t>فقال ورقة:</a:t>
            </a:r>
            <a:r>
              <a:rPr lang="ar-SA" altLang="en-US" sz="3200" b="1">
                <a:solidFill>
                  <a:srgbClr val="FF7C80"/>
                </a:solidFill>
              </a:rPr>
              <a:t> </a:t>
            </a:r>
            <a:r>
              <a:rPr lang="ar-SA" altLang="en-US" sz="3200" b="1">
                <a:solidFill>
                  <a:schemeClr val="bg1"/>
                </a:solidFill>
              </a:rPr>
              <a:t>هذا الناموس الذي أنزل على موسى .</a:t>
            </a:r>
            <a:endParaRPr lang="en-US" altLang="en-US" sz="3200" b="1"/>
          </a:p>
        </p:txBody>
      </p:sp>
      <p:graphicFrame>
        <p:nvGraphicFramePr>
          <p:cNvPr id="135178" name="Object 10">
            <a:hlinkClick r:id="rId4"/>
          </p:cNvPr>
          <p:cNvGraphicFramePr>
            <a:graphicFrameLocks noChangeAspect="1"/>
          </p:cNvGraphicFramePr>
          <p:nvPr/>
        </p:nvGraphicFramePr>
        <p:xfrm>
          <a:off x="1371600" y="4495800"/>
          <a:ext cx="619125" cy="485775"/>
        </p:xfrm>
        <a:graphic>
          <a:graphicData uri="http://schemas.openxmlformats.org/presentationml/2006/ole">
            <mc:AlternateContent xmlns:mc="http://schemas.openxmlformats.org/markup-compatibility/2006">
              <mc:Choice xmlns:v="urn:schemas-microsoft-com:vml" Requires="v">
                <p:oleObj spid="_x0000_s135182" name="حزمة" r:id="rId5" imgW="619200" imgH="485640" progId="Package">
                  <p:embed/>
                </p:oleObj>
              </mc:Choice>
              <mc:Fallback>
                <p:oleObj name="حزمة" r:id="rId5" imgW="619200" imgH="485640" progId="Package">
                  <p:embed/>
                  <p:pic>
                    <p:nvPicPr>
                      <p:cNvPr id="0" name="Picture 10"/>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71600" y="4495800"/>
                        <a:ext cx="619125" cy="485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ransition advClick="0"/>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136195" name="Rectangle 3"/>
          <p:cNvSpPr>
            <a:spLocks noChangeArrowheads="1"/>
          </p:cNvSpPr>
          <p:nvPr/>
        </p:nvSpPr>
        <p:spPr bwMode="auto">
          <a:xfrm>
            <a:off x="1447800" y="0"/>
            <a:ext cx="6635750" cy="823913"/>
          </a:xfrm>
          <a:prstGeom prst="rect">
            <a:avLst/>
          </a:prstGeom>
          <a:noFill/>
          <a:ln w="9525">
            <a:noFill/>
            <a:miter lim="800000"/>
            <a:headEnd/>
            <a:tailEnd/>
          </a:ln>
          <a:effectLst/>
        </p:spPr>
        <p:txBody>
          <a:bodyPr wrap="none">
            <a:spAutoFit/>
          </a:bodyPr>
          <a:lstStyle/>
          <a:p>
            <a:pPr algn="ctr" rtl="1"/>
            <a:r>
              <a:rPr lang="ar-SA" altLang="en-US" sz="4800" b="1">
                <a:solidFill>
                  <a:schemeClr val="bg1"/>
                </a:solidFill>
              </a:rPr>
              <a:t>* </a:t>
            </a:r>
            <a:r>
              <a:rPr lang="ar-SA" altLang="en-US" sz="4800" b="1">
                <a:solidFill>
                  <a:srgbClr val="0000FF"/>
                </a:solidFill>
                <a:cs typeface="DecoType Naskh Extensions" pitchFamily="2" charset="-78"/>
              </a:rPr>
              <a:t>كلفة طريق الإيمان يوضحها ورقة :</a:t>
            </a:r>
            <a:endParaRPr lang="en-US" altLang="en-US" sz="4800" b="1">
              <a:solidFill>
                <a:schemeClr val="bg1"/>
              </a:solidFill>
            </a:endParaRPr>
          </a:p>
        </p:txBody>
      </p:sp>
      <p:sp>
        <p:nvSpPr>
          <p:cNvPr id="136196" name="Rectangle 4"/>
          <p:cNvSpPr>
            <a:spLocks noChangeArrowheads="1"/>
          </p:cNvSpPr>
          <p:nvPr/>
        </p:nvSpPr>
        <p:spPr bwMode="auto">
          <a:xfrm>
            <a:off x="876300" y="1676400"/>
            <a:ext cx="8267700" cy="579438"/>
          </a:xfrm>
          <a:prstGeom prst="rect">
            <a:avLst/>
          </a:prstGeom>
          <a:noFill/>
          <a:ln w="9525">
            <a:noFill/>
            <a:miter lim="800000"/>
            <a:headEnd/>
            <a:tailEnd/>
          </a:ln>
          <a:effectLst/>
        </p:spPr>
        <p:txBody>
          <a:bodyPr>
            <a:spAutoFit/>
          </a:bodyPr>
          <a:lstStyle/>
          <a:p>
            <a:pPr algn="just" rtl="1"/>
            <a:r>
              <a:rPr lang="ar-SA" altLang="en-US" sz="3200" b="1">
                <a:solidFill>
                  <a:schemeClr val="bg1"/>
                </a:solidFill>
              </a:rPr>
              <a:t>ثم قال ورقة: ياليتني فيها جذعاً, أكون حياً حين يخرجك قومك .</a:t>
            </a:r>
            <a:endParaRPr lang="en-US" altLang="en-US" sz="3200" b="1">
              <a:solidFill>
                <a:schemeClr val="bg1"/>
              </a:solidFill>
            </a:endParaRPr>
          </a:p>
        </p:txBody>
      </p:sp>
      <p:sp>
        <p:nvSpPr>
          <p:cNvPr id="136197" name="Rectangle 5"/>
          <p:cNvSpPr>
            <a:spLocks noChangeArrowheads="1"/>
          </p:cNvSpPr>
          <p:nvPr/>
        </p:nvSpPr>
        <p:spPr bwMode="auto">
          <a:xfrm>
            <a:off x="2209800" y="4572000"/>
            <a:ext cx="6934200" cy="1066800"/>
          </a:xfrm>
          <a:prstGeom prst="rect">
            <a:avLst/>
          </a:prstGeom>
          <a:noFill/>
          <a:ln w="9525">
            <a:noFill/>
            <a:miter lim="800000"/>
            <a:headEnd/>
            <a:tailEnd/>
          </a:ln>
          <a:effectLst/>
        </p:spPr>
        <p:txBody>
          <a:bodyPr>
            <a:spAutoFit/>
          </a:bodyPr>
          <a:lstStyle/>
          <a:p>
            <a:pPr algn="just" rtl="1">
              <a:spcBef>
                <a:spcPct val="50000"/>
              </a:spcBef>
            </a:pPr>
            <a:r>
              <a:rPr lang="ar-SA" altLang="en-US" sz="3200" b="1">
                <a:solidFill>
                  <a:schemeClr val="bg1"/>
                </a:solidFill>
              </a:rPr>
              <a:t>لم يأت رجل قط بما جئت به إلا عودي. وإن يدركني يومك, أنصرك نصراً مؤزراً</a:t>
            </a:r>
            <a:r>
              <a:rPr lang="ar-SA" altLang="en-US" sz="3200">
                <a:solidFill>
                  <a:schemeClr val="bg1"/>
                </a:solidFill>
              </a:rPr>
              <a:t> </a:t>
            </a:r>
            <a:endParaRPr lang="en-US" altLang="en-US" sz="3200">
              <a:solidFill>
                <a:schemeClr val="bg1"/>
              </a:solidFill>
            </a:endParaRPr>
          </a:p>
        </p:txBody>
      </p:sp>
      <p:sp>
        <p:nvSpPr>
          <p:cNvPr id="136198" name="Text Box 6"/>
          <p:cNvSpPr txBox="1">
            <a:spLocks noChangeArrowheads="1"/>
          </p:cNvSpPr>
          <p:nvPr/>
        </p:nvSpPr>
        <p:spPr bwMode="auto">
          <a:xfrm>
            <a:off x="6096000" y="3581400"/>
            <a:ext cx="2743200" cy="579438"/>
          </a:xfrm>
          <a:prstGeom prst="rect">
            <a:avLst/>
          </a:prstGeom>
          <a:noFill/>
          <a:ln w="9525">
            <a:noFill/>
            <a:miter lim="800000"/>
            <a:headEnd/>
            <a:tailEnd/>
          </a:ln>
          <a:effectLst/>
        </p:spPr>
        <p:txBody>
          <a:bodyPr>
            <a:spAutoFit/>
          </a:bodyPr>
          <a:lstStyle/>
          <a:p>
            <a:pPr algn="just" rtl="1">
              <a:spcBef>
                <a:spcPct val="50000"/>
              </a:spcBef>
            </a:pPr>
            <a:r>
              <a:rPr lang="ar-SA" altLang="en-US" sz="3200" b="1">
                <a:solidFill>
                  <a:schemeClr val="bg1"/>
                </a:solidFill>
              </a:rPr>
              <a:t>قال ورقة: نعم .</a:t>
            </a:r>
            <a:endParaRPr lang="en-US" altLang="en-US" sz="3200" b="1">
              <a:solidFill>
                <a:schemeClr val="bg1"/>
              </a:solidFill>
            </a:endParaRPr>
          </a:p>
        </p:txBody>
      </p:sp>
      <p:sp>
        <p:nvSpPr>
          <p:cNvPr id="136199" name="Rectangle 7"/>
          <p:cNvSpPr>
            <a:spLocks noChangeArrowheads="1"/>
          </p:cNvSpPr>
          <p:nvPr/>
        </p:nvSpPr>
        <p:spPr bwMode="auto">
          <a:xfrm>
            <a:off x="1905000" y="2514600"/>
            <a:ext cx="7040563" cy="579438"/>
          </a:xfrm>
          <a:prstGeom prst="rect">
            <a:avLst/>
          </a:prstGeom>
          <a:noFill/>
          <a:ln w="9525">
            <a:noFill/>
            <a:miter lim="800000"/>
            <a:headEnd/>
            <a:tailEnd/>
          </a:ln>
          <a:effectLst/>
        </p:spPr>
        <p:txBody>
          <a:bodyPr wrap="none">
            <a:spAutoFit/>
          </a:bodyPr>
          <a:lstStyle/>
          <a:p>
            <a:pPr algn="just" rtl="1"/>
            <a:r>
              <a:rPr lang="ar-SA" altLang="en-US" sz="3200" b="1">
                <a:solidFill>
                  <a:schemeClr val="bg1"/>
                </a:solidFill>
              </a:rPr>
              <a:t>فقال رسول الله صلى الله عليه وسلم أو مخرجي هم؟</a:t>
            </a:r>
            <a:endParaRPr lang="en-US" altLang="en-US" sz="3200" b="1">
              <a:solidFill>
                <a:schemeClr val="bg1"/>
              </a:solidFill>
            </a:endParaRPr>
          </a:p>
        </p:txBody>
      </p:sp>
    </p:spTree>
  </p:cSld>
  <p:clrMapOvr>
    <a:masterClrMapping/>
  </p:clrMapOvr>
  <p:transition advClick="0"/>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ربع نص 1"/>
          <p:cNvSpPr txBox="1"/>
          <p:nvPr/>
        </p:nvSpPr>
        <p:spPr>
          <a:xfrm>
            <a:off x="571472" y="0"/>
            <a:ext cx="8215370" cy="6617196"/>
          </a:xfrm>
          <a:prstGeom prst="rect">
            <a:avLst/>
          </a:prstGeom>
          <a:noFill/>
        </p:spPr>
        <p:txBody>
          <a:bodyPr wrap="square" rtlCol="1">
            <a:spAutoFit/>
          </a:bodyPr>
          <a:lstStyle/>
          <a:p>
            <a:pPr algn="ctr"/>
            <a:r>
              <a:rPr lang="ar-SA" sz="3600" dirty="0" smtClean="0">
                <a:solidFill>
                  <a:srgbClr val="00B0F0"/>
                </a:solidFill>
              </a:rPr>
              <a:t>فترة انقطاع الوحي</a:t>
            </a:r>
            <a:r>
              <a:rPr lang="ar-SA" sz="3200" dirty="0" smtClean="0">
                <a:solidFill>
                  <a:schemeClr val="accent3"/>
                </a:solidFill>
              </a:rPr>
              <a:t> </a:t>
            </a:r>
          </a:p>
          <a:p>
            <a:pPr algn="r"/>
            <a:r>
              <a:rPr lang="ar-SA" sz="3200" b="1" dirty="0" smtClean="0">
                <a:solidFill>
                  <a:schemeClr val="accent3"/>
                </a:solidFill>
              </a:rPr>
              <a:t>انقطع </a:t>
            </a:r>
            <a:r>
              <a:rPr lang="ar-SA" sz="3200" b="1" dirty="0" err="1" smtClean="0">
                <a:solidFill>
                  <a:schemeClr val="accent3"/>
                </a:solidFill>
              </a:rPr>
              <a:t>حبريل</a:t>
            </a:r>
            <a:r>
              <a:rPr lang="ar-SA" sz="3200" b="1" dirty="0" smtClean="0">
                <a:solidFill>
                  <a:schemeClr val="accent3"/>
                </a:solidFill>
              </a:rPr>
              <a:t> عليه السلام عن النبي –صلى الله عليه وسلم –بعد هذا فترة من الزمان , اختلف العلماء في مدتها : ما رواه </a:t>
            </a:r>
            <a:r>
              <a:rPr lang="ar-SA" sz="3200" b="1" dirty="0" err="1" smtClean="0">
                <a:solidFill>
                  <a:schemeClr val="accent3"/>
                </a:solidFill>
              </a:rPr>
              <a:t>البيهقي</a:t>
            </a:r>
            <a:r>
              <a:rPr lang="ar-SA" sz="3200" b="1" dirty="0" smtClean="0">
                <a:solidFill>
                  <a:schemeClr val="accent3"/>
                </a:solidFill>
              </a:rPr>
              <a:t> من أنها ستة أشهر , وقيل :إن الأقرب للصواب ما </a:t>
            </a:r>
            <a:r>
              <a:rPr lang="ar-SA" sz="3200" b="1" dirty="0" err="1" smtClean="0">
                <a:solidFill>
                  <a:schemeClr val="accent3"/>
                </a:solidFill>
              </a:rPr>
              <a:t>رواي</a:t>
            </a:r>
            <a:r>
              <a:rPr lang="ar-SA" sz="3200" b="1" dirty="0" smtClean="0">
                <a:solidFill>
                  <a:schemeClr val="accent3"/>
                </a:solidFill>
              </a:rPr>
              <a:t> عن ابن عباس أن فترة انقطاع الوحي كانت أربعين يوما , وقيل : إنها كانت أياما . وجزع الرسول –صلى الله عليه وسلم – من هذا الانقطاع .</a:t>
            </a:r>
          </a:p>
          <a:p>
            <a:pPr algn="ctr"/>
            <a:r>
              <a:rPr lang="ar-SA" sz="3600" b="1" dirty="0" smtClean="0">
                <a:solidFill>
                  <a:schemeClr val="accent1">
                    <a:lumMod val="50000"/>
                  </a:schemeClr>
                </a:solidFill>
              </a:rPr>
              <a:t>الحكمة من هذا الانقطاع </a:t>
            </a:r>
          </a:p>
          <a:p>
            <a:pPr algn="r"/>
            <a:r>
              <a:rPr lang="ar-SA" sz="3200" b="1" dirty="0" smtClean="0">
                <a:solidFill>
                  <a:schemeClr val="accent3"/>
                </a:solidFill>
              </a:rPr>
              <a:t>1- ليحصل للرسول –صلى الله عليه وسلم –التشوق إلى العود </a:t>
            </a:r>
            <a:r>
              <a:rPr lang="en-US" sz="3200" b="1" dirty="0" smtClean="0">
                <a:solidFill>
                  <a:schemeClr val="accent3"/>
                </a:solidFill>
              </a:rPr>
              <a:t> </a:t>
            </a:r>
            <a:r>
              <a:rPr lang="ar-SA" sz="3200" b="1" dirty="0" smtClean="0">
                <a:solidFill>
                  <a:schemeClr val="accent3"/>
                </a:solidFill>
              </a:rPr>
              <a:t>بعدان تثبت لديه الحقيقة انه أضحى نبيا.</a:t>
            </a:r>
          </a:p>
          <a:p>
            <a:pPr algn="r"/>
            <a:r>
              <a:rPr lang="ar-SA" sz="3200" b="1" dirty="0" smtClean="0">
                <a:solidFill>
                  <a:schemeClr val="accent3"/>
                </a:solidFill>
              </a:rPr>
              <a:t>2-أن في انقطاع الوحي ثم استمراره تأكيدا للحقيقة التي ذكرناها ,وهي أن الوحي ظاهرة منفصلة عن ذات الرسول –صلى الله </a:t>
            </a:r>
            <a:r>
              <a:rPr lang="ar-SA" sz="3200" dirty="0" smtClean="0">
                <a:solidFill>
                  <a:schemeClr val="accent3"/>
                </a:solidFill>
              </a:rPr>
              <a:t>عليه وسلم . </a:t>
            </a:r>
            <a:endParaRPr lang="ar-SA" sz="3200" dirty="0">
              <a:solidFill>
                <a:schemeClr val="accent3"/>
              </a:solidFill>
            </a:endParaRPr>
          </a:p>
        </p:txBody>
      </p:sp>
    </p:spTree>
  </p:cSld>
  <p:clrMapOvr>
    <a:masterClrMapping/>
  </p:clrMapOvr>
  <p:transition advClick="0"/>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ربع نص 1"/>
          <p:cNvSpPr txBox="1"/>
          <p:nvPr/>
        </p:nvSpPr>
        <p:spPr>
          <a:xfrm>
            <a:off x="0" y="0"/>
            <a:ext cx="9144000" cy="7478970"/>
          </a:xfrm>
          <a:prstGeom prst="rect">
            <a:avLst/>
          </a:prstGeom>
          <a:noFill/>
        </p:spPr>
        <p:txBody>
          <a:bodyPr wrap="square" rtlCol="1">
            <a:spAutoFit/>
          </a:bodyPr>
          <a:lstStyle/>
          <a:p>
            <a:pPr algn="ctr"/>
            <a:r>
              <a:rPr lang="ar-SA" sz="3600" b="1" dirty="0" smtClean="0">
                <a:solidFill>
                  <a:schemeClr val="accent3"/>
                </a:solidFill>
              </a:rPr>
              <a:t>مراتب الدعوة ومراحلها</a:t>
            </a:r>
          </a:p>
          <a:p>
            <a:pPr algn="r"/>
            <a:r>
              <a:rPr lang="ar-SA" sz="3200" b="1" dirty="0" smtClean="0">
                <a:solidFill>
                  <a:schemeClr val="accent3"/>
                </a:solidFill>
              </a:rPr>
              <a:t>أ-مراتب الدعوة ..</a:t>
            </a:r>
          </a:p>
          <a:p>
            <a:pPr algn="r"/>
            <a:r>
              <a:rPr lang="ar-SA" sz="3200" b="1" dirty="0" smtClean="0">
                <a:solidFill>
                  <a:schemeClr val="accent3"/>
                </a:solidFill>
              </a:rPr>
              <a:t>خمس مراتب : 1-النبوة . 2- إنذار عشيرته الأقربين . 3- إنذار قومه . 4-إنذار قوم ما أتاهم من نذير من قبله ,وهم العرب قاطبة .5-إنذار جميع من بلغته دعوته من الجن والإنس إلى آخر الدهر .</a:t>
            </a:r>
          </a:p>
          <a:p>
            <a:pPr algn="r"/>
            <a:r>
              <a:rPr lang="ar-SA" sz="3200" b="1" dirty="0" smtClean="0">
                <a:solidFill>
                  <a:schemeClr val="accent3"/>
                </a:solidFill>
              </a:rPr>
              <a:t>ب :مراحل الدعوة خلال حياة الرسول-صلى الله عليه وسلم –</a:t>
            </a:r>
          </a:p>
          <a:p>
            <a:pPr algn="r"/>
            <a:r>
              <a:rPr lang="ar-SA" sz="3200" b="1" dirty="0" smtClean="0">
                <a:solidFill>
                  <a:schemeClr val="accent3"/>
                </a:solidFill>
              </a:rPr>
              <a:t>المرحلة الأولى : الدعوة سرا واستمرت ثلاث سنوات .</a:t>
            </a:r>
          </a:p>
          <a:p>
            <a:pPr algn="r"/>
            <a:r>
              <a:rPr lang="ar-SA" sz="3200" b="1" dirty="0" smtClean="0">
                <a:solidFill>
                  <a:schemeClr val="accent3"/>
                </a:solidFill>
              </a:rPr>
              <a:t>المرحلة الثانية : الدعوة جهرا , والكف عن القتال , واستمرت إلى </a:t>
            </a:r>
            <a:endParaRPr lang="en-US" sz="3200" b="1" dirty="0" smtClean="0">
              <a:solidFill>
                <a:schemeClr val="accent3"/>
              </a:solidFill>
            </a:endParaRPr>
          </a:p>
          <a:p>
            <a:pPr algn="r"/>
            <a:r>
              <a:rPr lang="ar-SA" sz="3200" b="1" dirty="0" smtClean="0">
                <a:solidFill>
                  <a:schemeClr val="accent3"/>
                </a:solidFill>
              </a:rPr>
              <a:t>الهجرة .</a:t>
            </a:r>
          </a:p>
          <a:p>
            <a:pPr algn="r"/>
            <a:r>
              <a:rPr lang="ar-SA" sz="3200" b="1" dirty="0" smtClean="0">
                <a:solidFill>
                  <a:schemeClr val="accent3"/>
                </a:solidFill>
              </a:rPr>
              <a:t>المرحلة الثالثة : الدعوة جهرا مع قتال المبتدئين بالقتال ,واستمرت إلي صلح الحديبية  </a:t>
            </a:r>
          </a:p>
          <a:p>
            <a:pPr algn="r"/>
            <a:r>
              <a:rPr lang="ar-SA" sz="3200" b="1" dirty="0" smtClean="0">
                <a:solidFill>
                  <a:schemeClr val="accent3"/>
                </a:solidFill>
              </a:rPr>
              <a:t>المرحلة الرابعة :الدعوة جهرا مع قتال كل من يقف في سبيل سير الدعوة .</a:t>
            </a:r>
          </a:p>
          <a:p>
            <a:pPr algn="r"/>
            <a:r>
              <a:rPr lang="ar-SA" sz="3200" dirty="0" smtClean="0">
                <a:solidFill>
                  <a:schemeClr val="accent3"/>
                </a:solidFill>
              </a:rPr>
              <a:t>  </a:t>
            </a:r>
          </a:p>
          <a:p>
            <a:pPr algn="r"/>
            <a:endParaRPr lang="ar-SA" sz="3200" dirty="0">
              <a:solidFill>
                <a:schemeClr val="accent3"/>
              </a:solidFill>
            </a:endParaRPr>
          </a:p>
        </p:txBody>
      </p:sp>
    </p:spTree>
  </p:cSld>
  <p:clrMapOvr>
    <a:masterClrMapping/>
  </p:clrMapOvr>
  <p:transition advClick="0"/>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139266" name="Oval 2"/>
          <p:cNvSpPr>
            <a:spLocks noChangeArrowheads="1"/>
          </p:cNvSpPr>
          <p:nvPr/>
        </p:nvSpPr>
        <p:spPr bwMode="auto">
          <a:xfrm>
            <a:off x="2667000" y="2438400"/>
            <a:ext cx="3429000" cy="2819400"/>
          </a:xfrm>
          <a:prstGeom prst="ellipse">
            <a:avLst/>
          </a:prstGeom>
          <a:noFill/>
          <a:ln w="57150">
            <a:solidFill>
              <a:srgbClr val="FFFF00"/>
            </a:solidFill>
            <a:round/>
            <a:headEnd/>
            <a:tailEnd/>
          </a:ln>
          <a:effectLst/>
        </p:spPr>
        <p:txBody>
          <a:bodyPr wrap="none" anchor="ctr"/>
          <a:lstStyle/>
          <a:p>
            <a:endParaRPr lang="ar-EG"/>
          </a:p>
        </p:txBody>
      </p:sp>
      <p:sp>
        <p:nvSpPr>
          <p:cNvPr id="139267" name="Text Box 3"/>
          <p:cNvSpPr txBox="1">
            <a:spLocks noChangeArrowheads="1"/>
          </p:cNvSpPr>
          <p:nvPr/>
        </p:nvSpPr>
        <p:spPr bwMode="auto">
          <a:xfrm>
            <a:off x="2514600" y="3429000"/>
            <a:ext cx="3581400" cy="823913"/>
          </a:xfrm>
          <a:prstGeom prst="rect">
            <a:avLst/>
          </a:prstGeom>
          <a:noFill/>
          <a:ln w="9525">
            <a:noFill/>
            <a:miter lim="800000"/>
            <a:headEnd/>
            <a:tailEnd/>
          </a:ln>
          <a:effectLst/>
        </p:spPr>
        <p:txBody>
          <a:bodyPr>
            <a:spAutoFit/>
          </a:bodyPr>
          <a:lstStyle/>
          <a:p>
            <a:pPr>
              <a:spcBef>
                <a:spcPct val="50000"/>
              </a:spcBef>
            </a:pPr>
            <a:r>
              <a:rPr lang="ar-SA" altLang="en-US" sz="4800" b="1"/>
              <a:t> </a:t>
            </a:r>
            <a:r>
              <a:rPr lang="ar-SA" altLang="en-US" sz="4800" b="1">
                <a:solidFill>
                  <a:srgbClr val="FFFF99"/>
                </a:solidFill>
              </a:rPr>
              <a:t>في مكة المكرمة</a:t>
            </a:r>
            <a:endParaRPr lang="en-US" altLang="en-US" sz="4800">
              <a:solidFill>
                <a:schemeClr val="bg1"/>
              </a:solidFill>
            </a:endParaRPr>
          </a:p>
        </p:txBody>
      </p:sp>
      <p:sp>
        <p:nvSpPr>
          <p:cNvPr id="139268" name="WordArt 4"/>
          <p:cNvSpPr>
            <a:spLocks noChangeArrowheads="1" noChangeShapeType="1" noTextEdit="1"/>
          </p:cNvSpPr>
          <p:nvPr/>
        </p:nvSpPr>
        <p:spPr bwMode="auto">
          <a:xfrm>
            <a:off x="1447800" y="1905000"/>
            <a:ext cx="7162800" cy="1304925"/>
          </a:xfrm>
          <a:prstGeom prst="rect">
            <a:avLst/>
          </a:prstGeom>
        </p:spPr>
        <p:txBody>
          <a:bodyPr spcFirstLastPara="1" wrap="none" fromWordArt="1">
            <a:prstTxWarp prst="textArchUp">
              <a:avLst>
                <a:gd name="adj" fmla="val 11318552"/>
              </a:avLst>
            </a:prstTxWarp>
            <a:scene3d>
              <a:camera prst="legacyPerspectiveBottom"/>
              <a:lightRig rig="legacyFlat3" dir="t"/>
            </a:scene3d>
            <a:sp3d extrusionH="121893000" prstMaterial="legacyMatte">
              <a:extrusionClr>
                <a:srgbClr val="990033"/>
              </a:extrusionClr>
            </a:sp3d>
          </a:bodyPr>
          <a:lstStyle/>
          <a:p>
            <a:pPr algn="ctr" rtl="1"/>
            <a:r>
              <a:rPr lang="ar-EG" sz="6000" kern="10">
                <a:ln w="9525">
                  <a:round/>
                  <a:headEnd/>
                  <a:tailEnd/>
                </a:ln>
                <a:gradFill rotWithShape="0">
                  <a:gsLst>
                    <a:gs pos="0">
                      <a:srgbClr val="990033"/>
                    </a:gs>
                    <a:gs pos="100000">
                      <a:srgbClr val="FFFF00"/>
                    </a:gs>
                  </a:gsLst>
                  <a:lin ang="5400000" scaled="1"/>
                </a:gradFill>
                <a:latin typeface="Al-Kharashi 5"/>
              </a:rPr>
              <a:t>       الدعوة السرية</a:t>
            </a:r>
          </a:p>
        </p:txBody>
      </p:sp>
    </p:spTree>
  </p:cSld>
  <p:clrMapOvr>
    <a:masterClrMapping/>
  </p:clrMapOvr>
  <p:transition advClick="0"/>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140291" name="Text Box 3"/>
          <p:cNvSpPr txBox="1">
            <a:spLocks noChangeArrowheads="1"/>
          </p:cNvSpPr>
          <p:nvPr/>
        </p:nvSpPr>
        <p:spPr bwMode="auto">
          <a:xfrm>
            <a:off x="1295400" y="1524000"/>
            <a:ext cx="7162800" cy="4357688"/>
          </a:xfrm>
          <a:prstGeom prst="rect">
            <a:avLst/>
          </a:prstGeom>
          <a:noFill/>
          <a:ln w="9525">
            <a:noFill/>
            <a:miter lim="800000"/>
            <a:headEnd/>
            <a:tailEnd/>
          </a:ln>
          <a:effectLst/>
        </p:spPr>
        <p:txBody>
          <a:bodyPr>
            <a:spAutoFit/>
          </a:bodyPr>
          <a:lstStyle/>
          <a:p>
            <a:pPr algn="ctr">
              <a:spcBef>
                <a:spcPct val="50000"/>
              </a:spcBef>
            </a:pPr>
            <a:endParaRPr lang="en-US" altLang="en-US"/>
          </a:p>
          <a:p>
            <a:pPr algn="just" rtl="1">
              <a:spcBef>
                <a:spcPct val="50000"/>
              </a:spcBef>
            </a:pPr>
            <a:r>
              <a:rPr lang="ar-SA" altLang="en-US">
                <a:solidFill>
                  <a:schemeClr val="accent2"/>
                </a:solidFill>
              </a:rPr>
              <a:t>      </a:t>
            </a:r>
            <a:r>
              <a:rPr lang="ar-SA" altLang="en-US" sz="3200">
                <a:solidFill>
                  <a:schemeClr val="bg1"/>
                </a:solidFill>
              </a:rPr>
              <a:t>بدأت الدعوة السرية في مكة عندما نزل قول الله تعالى على سيدنا محمد صلى الله عليه وسلم من سورة المدثر: “ يا أيها المدثر ،قم فأنذر،وربك فكبر ، وثيابك فطهر، والرجز فاهجر….”</a:t>
            </a:r>
            <a:r>
              <a:rPr lang="en-US" altLang="en-US" sz="3200">
                <a:solidFill>
                  <a:schemeClr val="bg1"/>
                </a:solidFill>
              </a:rPr>
              <a:t>   </a:t>
            </a:r>
            <a:r>
              <a:rPr lang="ar-SA" altLang="en-US" sz="3200">
                <a:solidFill>
                  <a:schemeClr val="bg1"/>
                </a:solidFill>
              </a:rPr>
              <a:t>سورة المدثر..</a:t>
            </a:r>
            <a:r>
              <a:rPr lang="en-US" altLang="en-US" sz="3200">
                <a:solidFill>
                  <a:schemeClr val="bg1"/>
                </a:solidFill>
              </a:rPr>
              <a:t> </a:t>
            </a:r>
          </a:p>
          <a:p>
            <a:pPr algn="just" rtl="1">
              <a:spcBef>
                <a:spcPct val="50000"/>
              </a:spcBef>
            </a:pPr>
            <a:r>
              <a:rPr lang="ar-SA" altLang="en-US" sz="3200">
                <a:solidFill>
                  <a:schemeClr val="bg1"/>
                </a:solidFill>
              </a:rPr>
              <a:t>    فقام عليه السلام بدعوة الناس إلى الإسلام سرا فبدأ بأهل بيته وأصدقائه، وأقرب الناس إليه وإلى من يأمن شره ويثق به، فدامت هذه الدعوة 3 سنوات سرا.</a:t>
            </a:r>
            <a:endParaRPr lang="en-US" altLang="en-US">
              <a:solidFill>
                <a:srgbClr val="FFFFFF"/>
              </a:solidFill>
            </a:endParaRPr>
          </a:p>
        </p:txBody>
      </p:sp>
      <p:sp>
        <p:nvSpPr>
          <p:cNvPr id="140292" name="Text Box 4"/>
          <p:cNvSpPr txBox="1">
            <a:spLocks noChangeArrowheads="1"/>
          </p:cNvSpPr>
          <p:nvPr/>
        </p:nvSpPr>
        <p:spPr bwMode="auto">
          <a:xfrm>
            <a:off x="2438400" y="1066800"/>
            <a:ext cx="3733800" cy="579438"/>
          </a:xfrm>
          <a:prstGeom prst="rect">
            <a:avLst/>
          </a:prstGeom>
          <a:noFill/>
          <a:ln w="9525">
            <a:noFill/>
            <a:miter lim="800000"/>
            <a:headEnd/>
            <a:tailEnd/>
          </a:ln>
          <a:effectLst/>
        </p:spPr>
        <p:txBody>
          <a:bodyPr>
            <a:spAutoFit/>
          </a:bodyPr>
          <a:lstStyle/>
          <a:p>
            <a:pPr algn="ctr">
              <a:spcBef>
                <a:spcPct val="50000"/>
              </a:spcBef>
            </a:pPr>
            <a:r>
              <a:rPr lang="ar-SA" altLang="en-US" sz="3200" b="1">
                <a:solidFill>
                  <a:schemeClr val="accent2"/>
                </a:solidFill>
                <a:cs typeface="Al-Kharashi 2" pitchFamily="2" charset="-78"/>
              </a:rPr>
              <a:t>بداية التبليغ</a:t>
            </a:r>
            <a:endParaRPr lang="en-US" altLang="en-US" sz="3200" b="1">
              <a:solidFill>
                <a:schemeClr val="accent2"/>
              </a:solidFill>
            </a:endParaRPr>
          </a:p>
        </p:txBody>
      </p:sp>
    </p:spTree>
  </p:cSld>
  <p:clrMapOvr>
    <a:masterClrMapping/>
  </p:clrMapOvr>
  <p:transition advClick="0"/>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0">
          <a:blip r:embed="rId3" cstate="print"/>
          <a:srcRect/>
          <a:stretch>
            <a:fillRect/>
          </a:stretch>
        </a:blipFill>
        <a:effectLst/>
      </p:bgPr>
    </p:bg>
    <p:spTree>
      <p:nvGrpSpPr>
        <p:cNvPr id="1" name=""/>
        <p:cNvGrpSpPr/>
        <p:nvPr/>
      </p:nvGrpSpPr>
      <p:grpSpPr>
        <a:xfrm>
          <a:off x="0" y="0"/>
          <a:ext cx="0" cy="0"/>
          <a:chOff x="0" y="0"/>
          <a:chExt cx="0" cy="0"/>
        </a:xfrm>
      </p:grpSpPr>
      <p:sp>
        <p:nvSpPr>
          <p:cNvPr id="141314" name="AutoShape 2"/>
          <p:cNvSpPr>
            <a:spLocks noChangeArrowheads="1"/>
          </p:cNvSpPr>
          <p:nvPr/>
        </p:nvSpPr>
        <p:spPr bwMode="auto">
          <a:xfrm>
            <a:off x="0" y="481013"/>
            <a:ext cx="8575675" cy="6270625"/>
          </a:xfrm>
          <a:prstGeom prst="horizontalScroll">
            <a:avLst>
              <a:gd name="adj" fmla="val 12500"/>
            </a:avLst>
          </a:prstGeom>
          <a:noFill/>
          <a:ln w="9525">
            <a:noFill/>
            <a:round/>
            <a:headEnd/>
            <a:tailEnd/>
          </a:ln>
          <a:effectLst/>
        </p:spPr>
        <p:txBody>
          <a:bodyPr>
            <a:spAutoFit/>
          </a:bodyPr>
          <a:lstStyle/>
          <a:p>
            <a:pPr algn="ctr">
              <a:spcBef>
                <a:spcPct val="50000"/>
              </a:spcBef>
            </a:pPr>
            <a:endParaRPr lang="en-US" altLang="en-US" sz="3200">
              <a:solidFill>
                <a:srgbClr val="0000FF"/>
              </a:solidFill>
            </a:endParaRPr>
          </a:p>
          <a:p>
            <a:pPr algn="just">
              <a:spcBef>
                <a:spcPct val="50000"/>
              </a:spcBef>
            </a:pPr>
            <a:r>
              <a:rPr lang="ar-SA" altLang="en-US" sz="3200">
                <a:solidFill>
                  <a:srgbClr val="0000FF"/>
                </a:solidFill>
              </a:rPr>
              <a:t>         </a:t>
            </a:r>
            <a:endParaRPr lang="en-US" altLang="en-US" sz="3200">
              <a:solidFill>
                <a:srgbClr val="0000FF"/>
              </a:solidFill>
            </a:endParaRPr>
          </a:p>
          <a:p>
            <a:pPr algn="just" rtl="1">
              <a:spcBef>
                <a:spcPct val="50000"/>
              </a:spcBef>
            </a:pPr>
            <a:r>
              <a:rPr lang="ar-SA" altLang="en-US" sz="3200">
                <a:solidFill>
                  <a:srgbClr val="0000FF"/>
                </a:solidFill>
              </a:rPr>
              <a:t>    </a:t>
            </a:r>
            <a:r>
              <a:rPr lang="ar-SA" altLang="en-US" sz="4000">
                <a:solidFill>
                  <a:srgbClr val="0000FF"/>
                </a:solidFill>
              </a:rPr>
              <a:t>هي أول من آمنت بزوجها صلى الله عليه وسلم فكانت وزيرة صدق للنبي عليه السلام ومسرية عنه ما يجده في قومه ، إذا رجع إليها تثبته، وتخفف</a:t>
            </a:r>
            <a:r>
              <a:rPr lang="ar-SA" altLang="en-US" sz="4400">
                <a:solidFill>
                  <a:srgbClr val="0000FF"/>
                </a:solidFill>
              </a:rPr>
              <a:t> عنه ، وتصدقه</a:t>
            </a:r>
            <a:r>
              <a:rPr lang="ar-SA" altLang="en-US" sz="4000">
                <a:solidFill>
                  <a:srgbClr val="0000FF"/>
                </a:solidFill>
              </a:rPr>
              <a:t> وتهون عليه أمر الناس</a:t>
            </a:r>
            <a:r>
              <a:rPr lang="ar-SA" altLang="en-US" sz="3200">
                <a:solidFill>
                  <a:srgbClr val="0000FF"/>
                </a:solidFill>
              </a:rPr>
              <a:t> .</a:t>
            </a:r>
            <a:endParaRPr lang="en-US" altLang="en-US">
              <a:solidFill>
                <a:srgbClr val="0000FF"/>
              </a:solidFill>
            </a:endParaRPr>
          </a:p>
        </p:txBody>
      </p:sp>
      <p:sp>
        <p:nvSpPr>
          <p:cNvPr id="141315" name="Text Box 3"/>
          <p:cNvSpPr txBox="1">
            <a:spLocks noChangeArrowheads="1"/>
          </p:cNvSpPr>
          <p:nvPr/>
        </p:nvSpPr>
        <p:spPr bwMode="auto">
          <a:xfrm>
            <a:off x="1676400" y="838200"/>
            <a:ext cx="6172200" cy="701675"/>
          </a:xfrm>
          <a:prstGeom prst="rect">
            <a:avLst/>
          </a:prstGeom>
          <a:noFill/>
          <a:ln w="9525">
            <a:noFill/>
            <a:miter lim="800000"/>
            <a:headEnd/>
            <a:tailEnd/>
          </a:ln>
          <a:effectLst/>
        </p:spPr>
        <p:txBody>
          <a:bodyPr>
            <a:spAutoFit/>
          </a:bodyPr>
          <a:lstStyle/>
          <a:p>
            <a:pPr>
              <a:spcBef>
                <a:spcPct val="50000"/>
              </a:spcBef>
            </a:pPr>
            <a:r>
              <a:rPr lang="ar-SA" altLang="en-US" sz="4000" b="1">
                <a:solidFill>
                  <a:srgbClr val="990033"/>
                </a:solidFill>
                <a:cs typeface="Al-Kharashi 6" pitchFamily="2" charset="-78"/>
              </a:rPr>
              <a:t>من أوائل الدخول في دين الله</a:t>
            </a:r>
            <a:endParaRPr lang="en-US" altLang="en-US" sz="4000" b="1">
              <a:solidFill>
                <a:srgbClr val="990033"/>
              </a:solidFill>
            </a:endParaRPr>
          </a:p>
        </p:txBody>
      </p:sp>
      <p:sp>
        <p:nvSpPr>
          <p:cNvPr id="141316" name="Text Box 4"/>
          <p:cNvSpPr txBox="1">
            <a:spLocks noChangeArrowheads="1"/>
          </p:cNvSpPr>
          <p:nvPr/>
        </p:nvSpPr>
        <p:spPr bwMode="auto">
          <a:xfrm>
            <a:off x="1447800" y="1905000"/>
            <a:ext cx="5943600" cy="641350"/>
          </a:xfrm>
          <a:prstGeom prst="rect">
            <a:avLst/>
          </a:prstGeom>
          <a:noFill/>
          <a:ln w="9525">
            <a:noFill/>
            <a:miter lim="800000"/>
            <a:headEnd/>
            <a:tailEnd/>
          </a:ln>
          <a:effectLst/>
        </p:spPr>
        <p:txBody>
          <a:bodyPr>
            <a:spAutoFit/>
          </a:bodyPr>
          <a:lstStyle/>
          <a:p>
            <a:pPr algn="r" rtl="1">
              <a:spcBef>
                <a:spcPct val="50000"/>
              </a:spcBef>
            </a:pPr>
            <a:r>
              <a:rPr lang="ar-SA" altLang="en-US" sz="3600">
                <a:solidFill>
                  <a:schemeClr val="bg1"/>
                </a:solidFill>
                <a:cs typeface="DecoType Naskh Extensions" pitchFamily="2" charset="-78"/>
              </a:rPr>
              <a:t>إسلام السيدة خديجة رضي الله عنها</a:t>
            </a:r>
            <a:endParaRPr lang="en-US" altLang="en-US" sz="3600">
              <a:solidFill>
                <a:srgbClr val="008000"/>
              </a:solidFill>
            </a:endParaRPr>
          </a:p>
        </p:txBody>
      </p:sp>
    </p:spTree>
  </p:cSld>
  <p:clrMapOvr>
    <a:masterClrMapping/>
  </p:clrMapOvr>
  <p:transition advClick="0"/>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143362" name="Text Box 2"/>
          <p:cNvSpPr txBox="1">
            <a:spLocks noChangeArrowheads="1"/>
          </p:cNvSpPr>
          <p:nvPr/>
        </p:nvSpPr>
        <p:spPr bwMode="auto">
          <a:xfrm>
            <a:off x="0" y="457200"/>
            <a:ext cx="8686800" cy="7132638"/>
          </a:xfrm>
          <a:prstGeom prst="rect">
            <a:avLst/>
          </a:prstGeom>
          <a:noFill/>
          <a:ln w="9525">
            <a:noFill/>
            <a:miter lim="800000"/>
            <a:headEnd/>
            <a:tailEnd/>
          </a:ln>
          <a:effectLst/>
        </p:spPr>
        <p:txBody>
          <a:bodyPr>
            <a:spAutoFit/>
          </a:bodyPr>
          <a:lstStyle/>
          <a:p>
            <a:pPr algn="r" rtl="1">
              <a:spcBef>
                <a:spcPct val="50000"/>
              </a:spcBef>
            </a:pPr>
            <a:endParaRPr lang="en-US" altLang="en-US" sz="3200">
              <a:solidFill>
                <a:srgbClr val="FFFF00"/>
              </a:solidFill>
            </a:endParaRPr>
          </a:p>
          <a:p>
            <a:pPr algn="r" rtl="1">
              <a:spcBef>
                <a:spcPct val="50000"/>
              </a:spcBef>
            </a:pPr>
            <a:r>
              <a:rPr lang="ar-SA" altLang="en-US" sz="3200">
                <a:solidFill>
                  <a:srgbClr val="FFFF00"/>
                </a:solidFill>
              </a:rPr>
              <a:t>         </a:t>
            </a:r>
            <a:endParaRPr lang="en-US" altLang="en-US" sz="3600">
              <a:solidFill>
                <a:srgbClr val="FFFF00"/>
              </a:solidFill>
              <a:sym typeface="Symbol" pitchFamily="18" charset="2"/>
            </a:endParaRPr>
          </a:p>
          <a:p>
            <a:pPr algn="r" rtl="1">
              <a:spcBef>
                <a:spcPct val="50000"/>
              </a:spcBef>
            </a:pPr>
            <a:r>
              <a:rPr lang="ar-SA" altLang="en-US" sz="3600">
                <a:solidFill>
                  <a:srgbClr val="FFFF00"/>
                </a:solidFill>
                <a:sym typeface="Symbol" pitchFamily="18" charset="2"/>
              </a:rPr>
              <a:t>      </a:t>
            </a:r>
            <a:r>
              <a:rPr lang="ar-SA" altLang="en-US" sz="4000">
                <a:solidFill>
                  <a:srgbClr val="0000FF"/>
                </a:solidFill>
                <a:sym typeface="Symbol" pitchFamily="18" charset="2"/>
              </a:rPr>
              <a:t>أول من آمن من الرجال الأحرار الأشراف أبو بكر عبد الله بن عثمان- من بني تميم بن مرة- الوزير الأول لرسول الله صلى الله عليه وسلم والذي واساه بنفسه وماله، وأفضل الأمة الإسلامية بعد رسولها محمد صلى الله عليه وسلم.</a:t>
            </a:r>
            <a:endParaRPr lang="en-US" altLang="en-US" sz="4000">
              <a:solidFill>
                <a:srgbClr val="0000FF"/>
              </a:solidFill>
              <a:sym typeface="Symbol" pitchFamily="18" charset="2"/>
            </a:endParaRPr>
          </a:p>
          <a:p>
            <a:pPr algn="r" rtl="1">
              <a:spcBef>
                <a:spcPct val="50000"/>
              </a:spcBef>
            </a:pPr>
            <a:endParaRPr lang="en-US" altLang="en-US" sz="4000">
              <a:solidFill>
                <a:srgbClr val="FFFF00"/>
              </a:solidFill>
              <a:sym typeface="Symbol" pitchFamily="18" charset="2"/>
            </a:endParaRPr>
          </a:p>
          <a:p>
            <a:pPr algn="r" rtl="1">
              <a:spcBef>
                <a:spcPct val="50000"/>
              </a:spcBef>
            </a:pPr>
            <a:endParaRPr lang="en-US" altLang="en-US" sz="4000">
              <a:solidFill>
                <a:srgbClr val="FFFF00"/>
              </a:solidFill>
            </a:endParaRPr>
          </a:p>
          <a:p>
            <a:pPr algn="r" rtl="1">
              <a:spcBef>
                <a:spcPct val="50000"/>
              </a:spcBef>
            </a:pPr>
            <a:endParaRPr lang="en-US" altLang="en-US">
              <a:solidFill>
                <a:srgbClr val="FFFF00"/>
              </a:solidFill>
            </a:endParaRPr>
          </a:p>
        </p:txBody>
      </p:sp>
      <p:sp>
        <p:nvSpPr>
          <p:cNvPr id="143363" name="Text Box 3"/>
          <p:cNvSpPr txBox="1">
            <a:spLocks noChangeArrowheads="1"/>
          </p:cNvSpPr>
          <p:nvPr/>
        </p:nvSpPr>
        <p:spPr bwMode="auto">
          <a:xfrm>
            <a:off x="1143000" y="1219200"/>
            <a:ext cx="6248400" cy="641350"/>
          </a:xfrm>
          <a:prstGeom prst="rect">
            <a:avLst/>
          </a:prstGeom>
          <a:noFill/>
          <a:ln w="9525">
            <a:noFill/>
            <a:miter lim="800000"/>
            <a:headEnd/>
            <a:tailEnd/>
          </a:ln>
          <a:effectLst/>
        </p:spPr>
        <p:txBody>
          <a:bodyPr>
            <a:spAutoFit/>
          </a:bodyPr>
          <a:lstStyle/>
          <a:p>
            <a:pPr algn="r" rtl="1">
              <a:spcBef>
                <a:spcPct val="50000"/>
              </a:spcBef>
            </a:pPr>
            <a:r>
              <a:rPr lang="ar-SA" altLang="en-US" sz="3600">
                <a:solidFill>
                  <a:schemeClr val="bg1"/>
                </a:solidFill>
                <a:cs typeface="DecoType Naskh Extensions" pitchFamily="2" charset="-78"/>
                <a:sym typeface="Symbol" pitchFamily="18" charset="2"/>
              </a:rPr>
              <a:t>إسلام أبو بكر الصديق رضي الله عنه</a:t>
            </a:r>
            <a:endParaRPr lang="en-US" altLang="en-US" sz="3600">
              <a:solidFill>
                <a:srgbClr val="FFFF00"/>
              </a:solidFill>
              <a:sym typeface="Symbol" pitchFamily="18" charset="2"/>
            </a:endParaRPr>
          </a:p>
        </p:txBody>
      </p:sp>
    </p:spTree>
  </p:cSld>
  <p:clrMapOvr>
    <a:masterClrMapping/>
  </p:clrMapOvr>
  <p:transition advClick="0"/>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144386" name="Text Box 2"/>
          <p:cNvSpPr txBox="1">
            <a:spLocks noChangeArrowheads="1"/>
          </p:cNvSpPr>
          <p:nvPr/>
        </p:nvSpPr>
        <p:spPr bwMode="auto">
          <a:xfrm>
            <a:off x="431800" y="41275"/>
            <a:ext cx="8331200" cy="6035675"/>
          </a:xfrm>
          <a:prstGeom prst="rect">
            <a:avLst/>
          </a:prstGeom>
          <a:noFill/>
          <a:ln w="9525">
            <a:noFill/>
            <a:miter lim="800000"/>
            <a:headEnd/>
            <a:tailEnd/>
          </a:ln>
          <a:effectLst/>
        </p:spPr>
        <p:txBody>
          <a:bodyPr>
            <a:spAutoFit/>
          </a:bodyPr>
          <a:lstStyle/>
          <a:p>
            <a:pPr algn="ctr" rtl="1">
              <a:spcBef>
                <a:spcPct val="50000"/>
              </a:spcBef>
            </a:pPr>
            <a:endParaRPr lang="en-US" altLang="en-US" sz="3200">
              <a:solidFill>
                <a:schemeClr val="bg1"/>
              </a:solidFill>
            </a:endParaRPr>
          </a:p>
          <a:p>
            <a:pPr algn="just" rtl="1">
              <a:spcBef>
                <a:spcPct val="50000"/>
              </a:spcBef>
            </a:pPr>
            <a:r>
              <a:rPr lang="ar-SA" altLang="en-US" sz="3200">
                <a:solidFill>
                  <a:schemeClr val="bg1"/>
                </a:solidFill>
              </a:rPr>
              <a:t>         </a:t>
            </a:r>
            <a:endParaRPr lang="en-US" altLang="en-US" sz="3600">
              <a:solidFill>
                <a:schemeClr val="bg1"/>
              </a:solidFill>
              <a:sym typeface="Symbol" pitchFamily="18" charset="2"/>
            </a:endParaRPr>
          </a:p>
          <a:p>
            <a:pPr algn="just" rtl="1">
              <a:spcBef>
                <a:spcPct val="50000"/>
              </a:spcBef>
            </a:pPr>
            <a:r>
              <a:rPr lang="ar-SA" altLang="en-US" sz="3600">
                <a:solidFill>
                  <a:schemeClr val="bg1"/>
                </a:solidFill>
                <a:sym typeface="Symbol" pitchFamily="18" charset="2"/>
              </a:rPr>
              <a:t>           </a:t>
            </a:r>
            <a:r>
              <a:rPr lang="ar-SA" altLang="en-US" sz="4000">
                <a:solidFill>
                  <a:srgbClr val="0000FF"/>
                </a:solidFill>
                <a:sym typeface="Symbol" pitchFamily="18" charset="2"/>
              </a:rPr>
              <a:t>أول من آمن من الصبيان ابن عمه والمتربي في حجره- صلى الله عليه وسلم - وكان سنه عشر سنين على أرجح الأقوال فأسلم وحسن إسلامه فيقول:”لوددت أني كنت أسلمت يومئذ، فيكون لي ربع الإسلام” حديث صحيح...</a:t>
            </a:r>
            <a:endParaRPr lang="en-US" altLang="en-US" sz="4000">
              <a:solidFill>
                <a:srgbClr val="0000FF"/>
              </a:solidFill>
              <a:sym typeface="Symbol" pitchFamily="18" charset="2"/>
            </a:endParaRPr>
          </a:p>
          <a:p>
            <a:pPr rtl="1">
              <a:spcBef>
                <a:spcPct val="50000"/>
              </a:spcBef>
            </a:pPr>
            <a:endParaRPr lang="en-US" altLang="en-US" sz="3200">
              <a:solidFill>
                <a:srgbClr val="0000FF"/>
              </a:solidFill>
            </a:endParaRPr>
          </a:p>
          <a:p>
            <a:pPr rtl="1">
              <a:spcBef>
                <a:spcPct val="50000"/>
              </a:spcBef>
            </a:pPr>
            <a:r>
              <a:rPr lang="en-US" altLang="en-US">
                <a:solidFill>
                  <a:schemeClr val="bg1"/>
                </a:solidFill>
              </a:rPr>
              <a:t> </a:t>
            </a:r>
          </a:p>
        </p:txBody>
      </p:sp>
      <p:sp>
        <p:nvSpPr>
          <p:cNvPr id="144387" name="Text Box 3"/>
          <p:cNvSpPr txBox="1">
            <a:spLocks noChangeArrowheads="1"/>
          </p:cNvSpPr>
          <p:nvPr/>
        </p:nvSpPr>
        <p:spPr bwMode="auto">
          <a:xfrm>
            <a:off x="1676400" y="838200"/>
            <a:ext cx="4953000" cy="641350"/>
          </a:xfrm>
          <a:prstGeom prst="rect">
            <a:avLst/>
          </a:prstGeom>
          <a:noFill/>
          <a:ln w="9525">
            <a:noFill/>
            <a:miter lim="800000"/>
            <a:headEnd/>
            <a:tailEnd/>
          </a:ln>
          <a:effectLst/>
        </p:spPr>
        <p:txBody>
          <a:bodyPr>
            <a:spAutoFit/>
          </a:bodyPr>
          <a:lstStyle/>
          <a:p>
            <a:pPr rtl="1">
              <a:spcBef>
                <a:spcPct val="50000"/>
              </a:spcBef>
            </a:pPr>
            <a:r>
              <a:rPr lang="ar-SA" altLang="en-US" sz="3600">
                <a:solidFill>
                  <a:schemeClr val="bg1"/>
                </a:solidFill>
                <a:cs typeface="DecoType Naskh Extensions" pitchFamily="2" charset="-78"/>
                <a:sym typeface="Symbol" pitchFamily="18" charset="2"/>
              </a:rPr>
              <a:t>إسلام علي رضي الله عنه</a:t>
            </a:r>
            <a:endParaRPr lang="en-US" altLang="en-US" sz="3600">
              <a:solidFill>
                <a:schemeClr val="bg1"/>
              </a:solidFill>
              <a:sym typeface="Symbol" pitchFamily="18" charset="2"/>
            </a:endParaRPr>
          </a:p>
        </p:txBody>
      </p:sp>
      <p:sp>
        <p:nvSpPr>
          <p:cNvPr id="144388" name="Text Box 4"/>
          <p:cNvSpPr txBox="1">
            <a:spLocks noChangeArrowheads="1"/>
          </p:cNvSpPr>
          <p:nvPr/>
        </p:nvSpPr>
        <p:spPr bwMode="auto">
          <a:xfrm>
            <a:off x="381000" y="5181600"/>
            <a:ext cx="8305800" cy="1858963"/>
          </a:xfrm>
          <a:prstGeom prst="rect">
            <a:avLst/>
          </a:prstGeom>
          <a:noFill/>
          <a:ln w="9525">
            <a:noFill/>
            <a:miter lim="800000"/>
            <a:headEnd/>
            <a:tailEnd/>
          </a:ln>
          <a:effectLst/>
        </p:spPr>
        <p:txBody>
          <a:bodyPr>
            <a:spAutoFit/>
          </a:bodyPr>
          <a:lstStyle/>
          <a:p>
            <a:pPr algn="just" rtl="1">
              <a:spcBef>
                <a:spcPct val="50000"/>
              </a:spcBef>
            </a:pPr>
            <a:r>
              <a:rPr lang="ar-SA" altLang="en-US" sz="4000">
                <a:solidFill>
                  <a:srgbClr val="0000FF"/>
                </a:solidFill>
                <a:sym typeface="Symbol" pitchFamily="18" charset="2"/>
              </a:rPr>
              <a:t>فهذا يدل على النجابة والعبقرية والمعدن الرفيع الذي كان عليه علي بن أبي طالب رضي الله عنه.. </a:t>
            </a:r>
            <a:endParaRPr lang="en-US" altLang="en-US" sz="4000">
              <a:solidFill>
                <a:srgbClr val="0000FF"/>
              </a:solidFill>
              <a:sym typeface="Symbol" pitchFamily="18" charset="2"/>
            </a:endParaRPr>
          </a:p>
          <a:p>
            <a:pPr rtl="1">
              <a:spcBef>
                <a:spcPct val="50000"/>
              </a:spcBef>
            </a:pPr>
            <a:endParaRPr lang="en-US" altLang="en-US">
              <a:solidFill>
                <a:srgbClr val="0000FF"/>
              </a:solidFill>
            </a:endParaRPr>
          </a:p>
        </p:txBody>
      </p:sp>
    </p:spTree>
  </p:cSld>
  <p:clrMapOvr>
    <a:masterClrMapping/>
  </p:clrMapOvr>
  <p:transition advClick="0"/>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0">
          <a:blip r:embed="rId3" cstate="print"/>
          <a:srcRect/>
          <a:stretch>
            <a:fillRect/>
          </a:stretch>
        </a:blipFill>
        <a:effectLst/>
      </p:bgPr>
    </p:bg>
    <p:spTree>
      <p:nvGrpSpPr>
        <p:cNvPr id="1" name=""/>
        <p:cNvGrpSpPr/>
        <p:nvPr/>
      </p:nvGrpSpPr>
      <p:grpSpPr>
        <a:xfrm>
          <a:off x="0" y="0"/>
          <a:ext cx="0" cy="0"/>
          <a:chOff x="0" y="0"/>
          <a:chExt cx="0" cy="0"/>
        </a:xfrm>
      </p:grpSpPr>
      <p:sp>
        <p:nvSpPr>
          <p:cNvPr id="145410" name="Text Box 2"/>
          <p:cNvSpPr txBox="1">
            <a:spLocks noChangeArrowheads="1"/>
          </p:cNvSpPr>
          <p:nvPr/>
        </p:nvSpPr>
        <p:spPr bwMode="auto">
          <a:xfrm>
            <a:off x="660400" y="0"/>
            <a:ext cx="8483600" cy="5275263"/>
          </a:xfrm>
          <a:prstGeom prst="rect">
            <a:avLst/>
          </a:prstGeom>
          <a:noFill/>
          <a:ln w="9525">
            <a:noFill/>
            <a:miter lim="800000"/>
            <a:headEnd/>
            <a:tailEnd/>
          </a:ln>
          <a:effectLst/>
        </p:spPr>
        <p:txBody>
          <a:bodyPr>
            <a:spAutoFit/>
          </a:bodyPr>
          <a:lstStyle/>
          <a:p>
            <a:pPr algn="ctr" rtl="1">
              <a:spcBef>
                <a:spcPct val="50000"/>
              </a:spcBef>
            </a:pPr>
            <a:endParaRPr lang="en-US" altLang="en-US" sz="3200">
              <a:solidFill>
                <a:schemeClr val="bg1"/>
              </a:solidFill>
            </a:endParaRPr>
          </a:p>
          <a:p>
            <a:pPr algn="just" rtl="1">
              <a:spcBef>
                <a:spcPct val="50000"/>
              </a:spcBef>
            </a:pPr>
            <a:r>
              <a:rPr lang="ar-SA" altLang="en-US" sz="3200">
                <a:solidFill>
                  <a:schemeClr val="bg1"/>
                </a:solidFill>
              </a:rPr>
              <a:t>         </a:t>
            </a:r>
            <a:endParaRPr lang="en-US" altLang="en-US" sz="3600">
              <a:solidFill>
                <a:schemeClr val="bg1"/>
              </a:solidFill>
              <a:sym typeface="Symbol" pitchFamily="18" charset="2"/>
            </a:endParaRPr>
          </a:p>
          <a:p>
            <a:pPr algn="just" rtl="1">
              <a:spcBef>
                <a:spcPct val="50000"/>
              </a:spcBef>
            </a:pPr>
            <a:r>
              <a:rPr lang="ar-SA" altLang="en-US" sz="3600">
                <a:solidFill>
                  <a:schemeClr val="bg1"/>
                </a:solidFill>
                <a:sym typeface="Symbol" pitchFamily="18" charset="2"/>
              </a:rPr>
              <a:t>    </a:t>
            </a:r>
            <a:r>
              <a:rPr lang="ar-SA" altLang="en-US" sz="4000">
                <a:solidFill>
                  <a:srgbClr val="0000FF"/>
                </a:solidFill>
                <a:sym typeface="Symbol" pitchFamily="18" charset="2"/>
              </a:rPr>
              <a:t>وهو أول من آمن به من الموالي حبه ومولاه ومتبناة الذي آثر رسول الله صلى الله عليه وسلم على والده وأهله.</a:t>
            </a:r>
            <a:endParaRPr lang="en-US" altLang="en-US" sz="4000">
              <a:solidFill>
                <a:schemeClr val="bg1"/>
              </a:solidFill>
              <a:sym typeface="Symbol" pitchFamily="18" charset="2"/>
            </a:endParaRPr>
          </a:p>
          <a:p>
            <a:pPr algn="just" rtl="1">
              <a:spcBef>
                <a:spcPct val="50000"/>
              </a:spcBef>
            </a:pPr>
            <a:r>
              <a:rPr lang="ar-SA" altLang="en-US" sz="3600">
                <a:solidFill>
                  <a:schemeClr val="bg1"/>
                </a:solidFill>
                <a:sym typeface="Symbol" pitchFamily="18" charset="2"/>
              </a:rPr>
              <a:t>                </a:t>
            </a:r>
            <a:r>
              <a:rPr lang="ar-SA" altLang="en-US" sz="3200">
                <a:solidFill>
                  <a:schemeClr val="bg1"/>
                </a:solidFill>
              </a:rPr>
              <a:t> </a:t>
            </a:r>
            <a:endParaRPr lang="en-US" altLang="en-US" sz="3600">
              <a:solidFill>
                <a:schemeClr val="bg1"/>
              </a:solidFill>
              <a:sym typeface="Symbol" pitchFamily="18" charset="2"/>
            </a:endParaRPr>
          </a:p>
          <a:p>
            <a:pPr algn="just" rtl="1">
              <a:spcBef>
                <a:spcPct val="50000"/>
              </a:spcBef>
            </a:pPr>
            <a:r>
              <a:rPr lang="en-US" altLang="en-US" sz="4000">
                <a:solidFill>
                  <a:schemeClr val="bg1"/>
                </a:solidFill>
                <a:sym typeface="Symbol" pitchFamily="18" charset="2"/>
              </a:rPr>
              <a:t>   </a:t>
            </a:r>
          </a:p>
        </p:txBody>
      </p:sp>
      <p:sp>
        <p:nvSpPr>
          <p:cNvPr id="145411" name="Text Box 3"/>
          <p:cNvSpPr txBox="1">
            <a:spLocks noChangeArrowheads="1"/>
          </p:cNvSpPr>
          <p:nvPr/>
        </p:nvSpPr>
        <p:spPr bwMode="auto">
          <a:xfrm>
            <a:off x="1371600" y="762000"/>
            <a:ext cx="6400800" cy="701675"/>
          </a:xfrm>
          <a:prstGeom prst="rect">
            <a:avLst/>
          </a:prstGeom>
          <a:noFill/>
          <a:ln w="9525">
            <a:noFill/>
            <a:miter lim="800000"/>
            <a:headEnd/>
            <a:tailEnd/>
          </a:ln>
          <a:effectLst/>
        </p:spPr>
        <p:txBody>
          <a:bodyPr>
            <a:spAutoFit/>
          </a:bodyPr>
          <a:lstStyle/>
          <a:p>
            <a:pPr algn="ctr" rtl="1">
              <a:spcBef>
                <a:spcPct val="50000"/>
              </a:spcBef>
            </a:pPr>
            <a:r>
              <a:rPr lang="ar-SA" altLang="en-US" sz="4000">
                <a:solidFill>
                  <a:schemeClr val="bg1"/>
                </a:solidFill>
                <a:cs typeface="DecoType Naskh Extensions" pitchFamily="2" charset="-78"/>
                <a:sym typeface="Symbol" pitchFamily="18" charset="2"/>
              </a:rPr>
              <a:t>إسلام زيد بن حارثة رضي الله عنه</a:t>
            </a:r>
            <a:endParaRPr lang="en-US" altLang="en-US" sz="4000">
              <a:solidFill>
                <a:schemeClr val="bg1"/>
              </a:solidFill>
              <a:sym typeface="Symbol" pitchFamily="18" charset="2"/>
            </a:endParaRPr>
          </a:p>
        </p:txBody>
      </p:sp>
      <p:sp>
        <p:nvSpPr>
          <p:cNvPr id="145412" name="Text Box 4"/>
          <p:cNvSpPr txBox="1">
            <a:spLocks noChangeArrowheads="1"/>
          </p:cNvSpPr>
          <p:nvPr/>
        </p:nvSpPr>
        <p:spPr bwMode="auto">
          <a:xfrm>
            <a:off x="2311400" y="3886200"/>
            <a:ext cx="5181600" cy="457200"/>
          </a:xfrm>
          <a:prstGeom prst="rect">
            <a:avLst/>
          </a:prstGeom>
          <a:noFill/>
          <a:ln w="9525">
            <a:noFill/>
            <a:miter lim="800000"/>
            <a:headEnd/>
            <a:tailEnd/>
          </a:ln>
          <a:effectLst/>
        </p:spPr>
        <p:txBody>
          <a:bodyPr>
            <a:spAutoFit/>
          </a:bodyPr>
          <a:lstStyle/>
          <a:p>
            <a:pPr rtl="1"/>
            <a:endParaRPr lang="en-US" altLang="en-US">
              <a:solidFill>
                <a:schemeClr val="bg1"/>
              </a:solidFill>
            </a:endParaRPr>
          </a:p>
        </p:txBody>
      </p:sp>
      <p:sp>
        <p:nvSpPr>
          <p:cNvPr id="145413" name="Text Box 5"/>
          <p:cNvSpPr txBox="1">
            <a:spLocks noChangeArrowheads="1"/>
          </p:cNvSpPr>
          <p:nvPr/>
        </p:nvSpPr>
        <p:spPr bwMode="auto">
          <a:xfrm>
            <a:off x="2082800" y="3657600"/>
            <a:ext cx="5257800" cy="701675"/>
          </a:xfrm>
          <a:prstGeom prst="rect">
            <a:avLst/>
          </a:prstGeom>
          <a:noFill/>
          <a:ln w="9525">
            <a:noFill/>
            <a:miter lim="800000"/>
            <a:headEnd/>
            <a:tailEnd/>
          </a:ln>
          <a:effectLst/>
        </p:spPr>
        <p:txBody>
          <a:bodyPr>
            <a:spAutoFit/>
          </a:bodyPr>
          <a:lstStyle/>
          <a:p>
            <a:pPr rtl="1">
              <a:spcBef>
                <a:spcPct val="50000"/>
              </a:spcBef>
            </a:pPr>
            <a:r>
              <a:rPr lang="ar-SA" altLang="en-US" sz="4000">
                <a:solidFill>
                  <a:schemeClr val="bg1"/>
                </a:solidFill>
                <a:cs typeface="DecoType Naskh Extensions" pitchFamily="2" charset="-78"/>
                <a:sym typeface="Symbol" pitchFamily="18" charset="2"/>
              </a:rPr>
              <a:t>إسلام بلال بن رباح الحبشي</a:t>
            </a:r>
            <a:endParaRPr lang="en-US" altLang="en-US" sz="4000">
              <a:solidFill>
                <a:schemeClr val="bg1"/>
              </a:solidFill>
              <a:sym typeface="Symbol" pitchFamily="18" charset="2"/>
            </a:endParaRPr>
          </a:p>
        </p:txBody>
      </p:sp>
      <p:sp>
        <p:nvSpPr>
          <p:cNvPr id="145414" name="Text Box 6"/>
          <p:cNvSpPr txBox="1">
            <a:spLocks noChangeArrowheads="1"/>
          </p:cNvSpPr>
          <p:nvPr/>
        </p:nvSpPr>
        <p:spPr bwMode="auto">
          <a:xfrm>
            <a:off x="939800" y="4389438"/>
            <a:ext cx="8153400" cy="2468562"/>
          </a:xfrm>
          <a:prstGeom prst="rect">
            <a:avLst/>
          </a:prstGeom>
          <a:noFill/>
          <a:ln w="9525">
            <a:noFill/>
            <a:miter lim="800000"/>
            <a:headEnd/>
            <a:tailEnd/>
          </a:ln>
          <a:effectLst/>
        </p:spPr>
        <p:txBody>
          <a:bodyPr>
            <a:spAutoFit/>
          </a:bodyPr>
          <a:lstStyle/>
          <a:p>
            <a:pPr algn="just" rtl="1">
              <a:spcBef>
                <a:spcPct val="50000"/>
              </a:spcBef>
            </a:pPr>
            <a:r>
              <a:rPr lang="en-US" altLang="en-US" sz="4000">
                <a:solidFill>
                  <a:schemeClr val="bg1"/>
                </a:solidFill>
                <a:sym typeface="Symbol" pitchFamily="18" charset="2"/>
              </a:rPr>
              <a:t>    </a:t>
            </a:r>
            <a:r>
              <a:rPr lang="ar-SA" altLang="en-US" sz="4000">
                <a:solidFill>
                  <a:srgbClr val="0000FF"/>
                </a:solidFill>
                <a:sym typeface="Symbol" pitchFamily="18" charset="2"/>
              </a:rPr>
              <a:t>وهو أول من آمن من العبيد ، مولى الطاغية أمية بن خلف ، والذي صار فيما بعد مؤذن رسول الله عليه السلام..</a:t>
            </a:r>
            <a:endParaRPr lang="en-US" altLang="en-US" sz="4000">
              <a:solidFill>
                <a:srgbClr val="0000FF"/>
              </a:solidFill>
              <a:sym typeface="Symbol" pitchFamily="18" charset="2"/>
            </a:endParaRPr>
          </a:p>
          <a:p>
            <a:pPr rtl="1">
              <a:spcBef>
                <a:spcPct val="50000"/>
              </a:spcBef>
            </a:pPr>
            <a:endParaRPr lang="en-US" altLang="en-US">
              <a:solidFill>
                <a:srgbClr val="0000FF"/>
              </a:solidFill>
            </a:endParaRPr>
          </a:p>
        </p:txBody>
      </p:sp>
    </p:spTree>
  </p:cSld>
  <p:clrMapOvr>
    <a:masterClrMapping/>
  </p:clrMapOvr>
  <p:transition advClick="0"/>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147458" name="Text Box 2"/>
          <p:cNvSpPr txBox="1">
            <a:spLocks noChangeArrowheads="1"/>
          </p:cNvSpPr>
          <p:nvPr/>
        </p:nvSpPr>
        <p:spPr bwMode="auto">
          <a:xfrm>
            <a:off x="0" y="839788"/>
            <a:ext cx="8407400" cy="6018212"/>
          </a:xfrm>
          <a:prstGeom prst="rect">
            <a:avLst/>
          </a:prstGeom>
          <a:noFill/>
          <a:ln w="9525">
            <a:noFill/>
            <a:miter lim="800000"/>
            <a:headEnd/>
            <a:tailEnd/>
          </a:ln>
          <a:effectLst/>
        </p:spPr>
        <p:txBody>
          <a:bodyPr>
            <a:spAutoFit/>
          </a:bodyPr>
          <a:lstStyle/>
          <a:p>
            <a:pPr algn="r" rtl="1">
              <a:spcBef>
                <a:spcPct val="50000"/>
              </a:spcBef>
            </a:pPr>
            <a:endParaRPr lang="en-US" altLang="en-US" sz="3200"/>
          </a:p>
          <a:p>
            <a:pPr algn="r" rtl="1">
              <a:spcBef>
                <a:spcPct val="50000"/>
              </a:spcBef>
            </a:pPr>
            <a:r>
              <a:rPr lang="ar-SA" altLang="en-US" sz="3200">
                <a:solidFill>
                  <a:srgbClr val="008000"/>
                </a:solidFill>
              </a:rPr>
              <a:t>         </a:t>
            </a:r>
            <a:endParaRPr lang="en-US" altLang="en-US" sz="3600">
              <a:solidFill>
                <a:schemeClr val="accent2"/>
              </a:solidFill>
              <a:sym typeface="Symbol" pitchFamily="18" charset="2"/>
            </a:endParaRPr>
          </a:p>
          <a:p>
            <a:pPr algn="r" rtl="1">
              <a:spcBef>
                <a:spcPct val="50000"/>
              </a:spcBef>
            </a:pPr>
            <a:r>
              <a:rPr lang="ar-SA" altLang="en-US" sz="3600">
                <a:solidFill>
                  <a:schemeClr val="accent2"/>
                </a:solidFill>
                <a:sym typeface="Symbol" pitchFamily="18" charset="2"/>
              </a:rPr>
              <a:t>       </a:t>
            </a:r>
            <a:r>
              <a:rPr lang="ar-SA" altLang="en-US" sz="5400">
                <a:solidFill>
                  <a:srgbClr val="0000FF"/>
                </a:solidFill>
                <a:sym typeface="Symbol" pitchFamily="18" charset="2"/>
              </a:rPr>
              <a:t>أسلم سعد بن أبي وقاص على يد أبي بكر الصديق رضي الله عنه وكان يقول مكثت سبعة</a:t>
            </a:r>
            <a:r>
              <a:rPr lang="en-US" altLang="en-US" sz="5400">
                <a:solidFill>
                  <a:srgbClr val="0000FF"/>
                </a:solidFill>
                <a:sym typeface="Symbol" pitchFamily="18" charset="2"/>
              </a:rPr>
              <a:t> </a:t>
            </a:r>
            <a:r>
              <a:rPr lang="ar-SA" altLang="en-US" sz="5400">
                <a:solidFill>
                  <a:srgbClr val="0000FF"/>
                </a:solidFill>
                <a:sym typeface="Symbol" pitchFamily="18" charset="2"/>
              </a:rPr>
              <a:t>أيام</a:t>
            </a:r>
            <a:r>
              <a:rPr lang="en-US" altLang="en-US" sz="5400">
                <a:solidFill>
                  <a:srgbClr val="0000FF"/>
                </a:solidFill>
                <a:sym typeface="Symbol" pitchFamily="18" charset="2"/>
              </a:rPr>
              <a:t> </a:t>
            </a:r>
            <a:r>
              <a:rPr lang="ar-SA" altLang="en-US" sz="5400">
                <a:solidFill>
                  <a:srgbClr val="0000FF"/>
                </a:solidFill>
                <a:sym typeface="Symbol" pitchFamily="18" charset="2"/>
              </a:rPr>
              <a:t>وإني لثلث الإسلام ..</a:t>
            </a:r>
            <a:endParaRPr lang="en-US" altLang="en-US" sz="4000">
              <a:solidFill>
                <a:srgbClr val="FFFF00"/>
              </a:solidFill>
              <a:sym typeface="Symbol" pitchFamily="18" charset="2"/>
            </a:endParaRPr>
          </a:p>
          <a:p>
            <a:pPr algn="r" rtl="1">
              <a:spcBef>
                <a:spcPct val="50000"/>
              </a:spcBef>
            </a:pPr>
            <a:r>
              <a:rPr lang="en-US" altLang="en-US" sz="3600">
                <a:solidFill>
                  <a:srgbClr val="FF3300"/>
                </a:solidFill>
                <a:sym typeface="Symbol" pitchFamily="18" charset="2"/>
              </a:rPr>
              <a:t>          </a:t>
            </a:r>
            <a:endParaRPr lang="en-US" altLang="en-US" sz="4000">
              <a:solidFill>
                <a:srgbClr val="66FF33"/>
              </a:solidFill>
              <a:sym typeface="Symbol" pitchFamily="18" charset="2"/>
            </a:endParaRPr>
          </a:p>
        </p:txBody>
      </p:sp>
      <p:sp>
        <p:nvSpPr>
          <p:cNvPr id="147459" name="Text Box 3"/>
          <p:cNvSpPr txBox="1">
            <a:spLocks noChangeArrowheads="1"/>
          </p:cNvSpPr>
          <p:nvPr/>
        </p:nvSpPr>
        <p:spPr bwMode="auto">
          <a:xfrm>
            <a:off x="685800" y="990600"/>
            <a:ext cx="7162800" cy="701675"/>
          </a:xfrm>
          <a:prstGeom prst="rect">
            <a:avLst/>
          </a:prstGeom>
          <a:noFill/>
          <a:ln w="9525">
            <a:noFill/>
            <a:miter lim="800000"/>
            <a:headEnd/>
            <a:tailEnd/>
          </a:ln>
          <a:effectLst/>
        </p:spPr>
        <p:txBody>
          <a:bodyPr>
            <a:spAutoFit/>
          </a:bodyPr>
          <a:lstStyle/>
          <a:p>
            <a:pPr algn="r" rtl="1">
              <a:spcBef>
                <a:spcPct val="50000"/>
              </a:spcBef>
            </a:pPr>
            <a:r>
              <a:rPr lang="ar-SA" altLang="en-US" sz="4000">
                <a:solidFill>
                  <a:schemeClr val="bg1"/>
                </a:solidFill>
                <a:cs typeface="DecoType Naskh Extensions" pitchFamily="2" charset="-78"/>
                <a:sym typeface="Symbol" pitchFamily="18" charset="2"/>
              </a:rPr>
              <a:t>إسلام سعد بن أبي وقاص رضي الله عنه</a:t>
            </a:r>
            <a:endParaRPr lang="en-US" altLang="en-US" sz="4000">
              <a:solidFill>
                <a:srgbClr val="008000"/>
              </a:solidFill>
              <a:sym typeface="Symbol" pitchFamily="18" charset="2"/>
            </a:endParaRPr>
          </a:p>
        </p:txBody>
      </p:sp>
    </p:spTree>
  </p:cSld>
  <p:clrMapOvr>
    <a:masterClrMapping/>
  </p:clrMapOvr>
  <p:transition advClick="0"/>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148482" name="Rectangle 2"/>
          <p:cNvSpPr>
            <a:spLocks noChangeArrowheads="1"/>
          </p:cNvSpPr>
          <p:nvPr/>
        </p:nvSpPr>
        <p:spPr bwMode="auto">
          <a:xfrm>
            <a:off x="0" y="1143000"/>
            <a:ext cx="9144000" cy="3749675"/>
          </a:xfrm>
          <a:prstGeom prst="rect">
            <a:avLst/>
          </a:prstGeom>
          <a:noFill/>
          <a:ln w="9525">
            <a:noFill/>
            <a:miter lim="800000"/>
            <a:headEnd/>
            <a:tailEnd/>
          </a:ln>
          <a:effectLst/>
        </p:spPr>
        <p:txBody>
          <a:bodyPr>
            <a:spAutoFit/>
          </a:bodyPr>
          <a:lstStyle/>
          <a:p>
            <a:pPr algn="r" rtl="1">
              <a:spcBef>
                <a:spcPct val="50000"/>
              </a:spcBef>
            </a:pPr>
            <a:r>
              <a:rPr lang="ar-SA" altLang="en-US" sz="3600">
                <a:solidFill>
                  <a:schemeClr val="bg1"/>
                </a:solidFill>
                <a:sym typeface="Symbol" pitchFamily="18" charset="2"/>
              </a:rPr>
              <a:t>    </a:t>
            </a:r>
            <a:r>
              <a:rPr lang="ar-SA" altLang="en-US" sz="4000">
                <a:solidFill>
                  <a:srgbClr val="0000FF"/>
                </a:solidFill>
                <a:sym typeface="Symbol" pitchFamily="18" charset="2"/>
              </a:rPr>
              <a:t>سارع إلى الإسلام بنات النبي عليه السلام بما كان عليه أبوهن من الاستقامة وحسن السيرة والتنزه عما كان يفعله أهل الجاهلية من عبادة الأصنام والوقوع في الآثام واقتدائهن بأمهن خديجة في المسارعة إلى الإيمان .. عن عائشة رضي الله عنها قالت:” لما أكرم الله نبيه بالنبوة أسلمت خديجة وبناته” أخرجه البخاري</a:t>
            </a:r>
            <a:r>
              <a:rPr lang="ar-SA" altLang="en-US" sz="4000">
                <a:solidFill>
                  <a:schemeClr val="accent2"/>
                </a:solidFill>
                <a:sym typeface="Symbol" pitchFamily="18" charset="2"/>
              </a:rPr>
              <a:t>.</a:t>
            </a:r>
            <a:r>
              <a:rPr lang="ar-SA" altLang="en-US" sz="4000">
                <a:solidFill>
                  <a:schemeClr val="bg1"/>
                </a:solidFill>
                <a:sym typeface="Symbol" pitchFamily="18" charset="2"/>
              </a:rPr>
              <a:t>     </a:t>
            </a:r>
            <a:endParaRPr lang="en-US" altLang="en-US" sz="2800">
              <a:solidFill>
                <a:schemeClr val="bg1"/>
              </a:solidFill>
              <a:sym typeface="Symbol" pitchFamily="18" charset="2"/>
            </a:endParaRPr>
          </a:p>
        </p:txBody>
      </p:sp>
      <p:sp>
        <p:nvSpPr>
          <p:cNvPr id="148483" name="Text Box 3"/>
          <p:cNvSpPr txBox="1">
            <a:spLocks noChangeArrowheads="1"/>
          </p:cNvSpPr>
          <p:nvPr/>
        </p:nvSpPr>
        <p:spPr bwMode="auto">
          <a:xfrm>
            <a:off x="533400" y="5105400"/>
            <a:ext cx="8077200" cy="1311275"/>
          </a:xfrm>
          <a:prstGeom prst="rect">
            <a:avLst/>
          </a:prstGeom>
          <a:noFill/>
          <a:ln w="57150" cmpd="thinThick">
            <a:noFill/>
            <a:miter lim="800000"/>
            <a:headEnd/>
            <a:tailEnd/>
          </a:ln>
          <a:effectLst/>
        </p:spPr>
        <p:txBody>
          <a:bodyPr>
            <a:spAutoFit/>
          </a:bodyPr>
          <a:lstStyle/>
          <a:p>
            <a:pPr algn="r" rtl="1">
              <a:spcBef>
                <a:spcPct val="50000"/>
              </a:spcBef>
            </a:pPr>
            <a:r>
              <a:rPr lang="ar-SA" altLang="en-US" sz="4000">
                <a:solidFill>
                  <a:srgbClr val="00CC00"/>
                </a:solidFill>
                <a:latin typeface="Symbol" pitchFamily="18" charset="2"/>
                <a:cs typeface="Andalus" pitchFamily="2" charset="-78"/>
                <a:sym typeface="Symbol" pitchFamily="18" charset="2"/>
              </a:rPr>
              <a:t>عللي: سرعة استجابة بنات رسول الله إلى الدخول في الإسلام؟</a:t>
            </a:r>
            <a:endParaRPr lang="en-US" altLang="en-US" sz="4000">
              <a:solidFill>
                <a:schemeClr val="bg1"/>
              </a:solidFill>
              <a:latin typeface="Symbol" pitchFamily="18" charset="2"/>
              <a:cs typeface="Andalus" pitchFamily="2" charset="-78"/>
              <a:sym typeface="Symbol" pitchFamily="18" charset="2"/>
            </a:endParaRPr>
          </a:p>
        </p:txBody>
      </p:sp>
      <p:sp>
        <p:nvSpPr>
          <p:cNvPr id="148484" name="Text Box 4"/>
          <p:cNvSpPr txBox="1">
            <a:spLocks noChangeArrowheads="1"/>
          </p:cNvSpPr>
          <p:nvPr/>
        </p:nvSpPr>
        <p:spPr bwMode="auto">
          <a:xfrm>
            <a:off x="1524000" y="304800"/>
            <a:ext cx="5715000" cy="701675"/>
          </a:xfrm>
          <a:prstGeom prst="rect">
            <a:avLst/>
          </a:prstGeom>
          <a:noFill/>
          <a:ln w="9525">
            <a:noFill/>
            <a:miter lim="800000"/>
            <a:headEnd/>
            <a:tailEnd/>
          </a:ln>
          <a:effectLst/>
        </p:spPr>
        <p:txBody>
          <a:bodyPr>
            <a:spAutoFit/>
          </a:bodyPr>
          <a:lstStyle/>
          <a:p>
            <a:pPr algn="r" rtl="1">
              <a:spcBef>
                <a:spcPct val="50000"/>
              </a:spcBef>
            </a:pPr>
            <a:r>
              <a:rPr lang="ar-SA" altLang="en-US" sz="4000" b="1">
                <a:solidFill>
                  <a:schemeClr val="bg1"/>
                </a:solidFill>
                <a:cs typeface="DecoType Naskh Extensions" pitchFamily="2" charset="-78"/>
                <a:sym typeface="Symbol" pitchFamily="18" charset="2"/>
              </a:rPr>
              <a:t>بنات النبي صلى الله عليه وسلم</a:t>
            </a:r>
            <a:endParaRPr lang="en-US" altLang="en-US" sz="4000" b="1">
              <a:solidFill>
                <a:schemeClr val="bg1"/>
              </a:solidFill>
              <a:sym typeface="Symbol" pitchFamily="18" charset="2"/>
            </a:endParaRPr>
          </a:p>
        </p:txBody>
      </p:sp>
    </p:spTree>
  </p:cSld>
  <p:clrMapOvr>
    <a:masterClrMapping/>
  </p:clrMapOvr>
  <p:transition advClick="0"/>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149506" name="Text Box 2"/>
          <p:cNvSpPr txBox="1">
            <a:spLocks noChangeArrowheads="1"/>
          </p:cNvSpPr>
          <p:nvPr/>
        </p:nvSpPr>
        <p:spPr bwMode="auto">
          <a:xfrm>
            <a:off x="1219200" y="1295400"/>
            <a:ext cx="7696200" cy="457200"/>
          </a:xfrm>
          <a:prstGeom prst="rect">
            <a:avLst/>
          </a:prstGeom>
          <a:noFill/>
          <a:ln w="9525">
            <a:noFill/>
            <a:miter lim="800000"/>
            <a:headEnd/>
            <a:tailEnd/>
          </a:ln>
          <a:effectLst/>
        </p:spPr>
        <p:txBody>
          <a:bodyPr>
            <a:spAutoFit/>
          </a:bodyPr>
          <a:lstStyle/>
          <a:p>
            <a:pPr algn="ctr" rtl="1">
              <a:spcBef>
                <a:spcPct val="50000"/>
              </a:spcBef>
            </a:pPr>
            <a:endParaRPr lang="en-US" altLang="en-US">
              <a:solidFill>
                <a:schemeClr val="bg1"/>
              </a:solidFill>
            </a:endParaRPr>
          </a:p>
        </p:txBody>
      </p:sp>
      <p:sp>
        <p:nvSpPr>
          <p:cNvPr id="149507" name="Text Box 3"/>
          <p:cNvSpPr txBox="1">
            <a:spLocks noChangeArrowheads="1"/>
          </p:cNvSpPr>
          <p:nvPr/>
        </p:nvSpPr>
        <p:spPr bwMode="auto">
          <a:xfrm>
            <a:off x="2209800" y="533400"/>
            <a:ext cx="4419600" cy="1249363"/>
          </a:xfrm>
          <a:prstGeom prst="rect">
            <a:avLst/>
          </a:prstGeom>
          <a:noFill/>
          <a:ln w="9525">
            <a:noFill/>
            <a:miter lim="800000"/>
            <a:headEnd/>
            <a:tailEnd/>
          </a:ln>
          <a:effectLst/>
        </p:spPr>
        <p:txBody>
          <a:bodyPr>
            <a:spAutoFit/>
          </a:bodyPr>
          <a:lstStyle/>
          <a:p>
            <a:pPr algn="ctr" rtl="1">
              <a:spcBef>
                <a:spcPct val="50000"/>
              </a:spcBef>
            </a:pPr>
            <a:r>
              <a:rPr lang="ar-SA" altLang="en-US" sz="4000" b="1">
                <a:solidFill>
                  <a:schemeClr val="bg1"/>
                </a:solidFill>
                <a:cs typeface="DecoType Naskh Extensions" pitchFamily="2" charset="-78"/>
              </a:rPr>
              <a:t>أول من أسلم</a:t>
            </a:r>
            <a:endParaRPr lang="en-US" altLang="en-US">
              <a:solidFill>
                <a:schemeClr val="bg1"/>
              </a:solidFill>
            </a:endParaRPr>
          </a:p>
          <a:p>
            <a:pPr rtl="1">
              <a:spcBef>
                <a:spcPct val="50000"/>
              </a:spcBef>
            </a:pPr>
            <a:endParaRPr lang="en-US" altLang="en-US">
              <a:solidFill>
                <a:schemeClr val="bg1"/>
              </a:solidFill>
            </a:endParaRPr>
          </a:p>
        </p:txBody>
      </p:sp>
      <p:sp>
        <p:nvSpPr>
          <p:cNvPr id="149508" name="Text Box 4"/>
          <p:cNvSpPr txBox="1">
            <a:spLocks noChangeArrowheads="1"/>
          </p:cNvSpPr>
          <p:nvPr/>
        </p:nvSpPr>
        <p:spPr bwMode="auto">
          <a:xfrm>
            <a:off x="762000" y="1587500"/>
            <a:ext cx="8382000" cy="5270500"/>
          </a:xfrm>
          <a:prstGeom prst="rect">
            <a:avLst/>
          </a:prstGeom>
          <a:noFill/>
          <a:ln w="9525">
            <a:noFill/>
            <a:miter lim="800000"/>
            <a:headEnd/>
            <a:tailEnd/>
          </a:ln>
          <a:effectLst/>
        </p:spPr>
        <p:txBody>
          <a:bodyPr>
            <a:spAutoFit/>
          </a:bodyPr>
          <a:lstStyle/>
          <a:p>
            <a:pPr algn="ctr" rtl="1">
              <a:spcBef>
                <a:spcPct val="50000"/>
              </a:spcBef>
            </a:pPr>
            <a:r>
              <a:rPr lang="ar-SA" altLang="en-US" sz="3200">
                <a:solidFill>
                  <a:schemeClr val="bg1"/>
                </a:solidFill>
              </a:rPr>
              <a:t>      </a:t>
            </a:r>
            <a:r>
              <a:rPr lang="ar-SA" altLang="en-US" sz="3200">
                <a:solidFill>
                  <a:srgbClr val="0000FF"/>
                </a:solidFill>
              </a:rPr>
              <a:t>وقد اختلف في أول من أسلم اختلافا كثيرا فقيل: خديجة ، وقيل</a:t>
            </a:r>
            <a:r>
              <a:rPr lang="en-US" altLang="en-US" sz="3200">
                <a:solidFill>
                  <a:srgbClr val="0000FF"/>
                </a:solidFill>
              </a:rPr>
              <a:t> </a:t>
            </a:r>
            <a:r>
              <a:rPr lang="ar-SA" altLang="en-US" sz="3200">
                <a:solidFill>
                  <a:srgbClr val="0000FF"/>
                </a:solidFill>
              </a:rPr>
              <a:t> أبوبكر ، وقيل غير ذلك. وفي الجمع بين الأقوال يرد قول الإمام أبي حنيفة النعمان رحمه الله حيث قال :(والأورع أن يقال: أول من أسلم من الرجال الأحرار أبو بكر، ومن الصبيان علي ، ومن النساء خديجة ، ومن الموالي زيد ، ومن العبيد بلال ).</a:t>
            </a:r>
            <a:endParaRPr lang="en-US" altLang="en-US" sz="3200">
              <a:solidFill>
                <a:srgbClr val="0000FF"/>
              </a:solidFill>
            </a:endParaRPr>
          </a:p>
          <a:p>
            <a:pPr algn="just" rtl="1">
              <a:spcBef>
                <a:spcPct val="50000"/>
              </a:spcBef>
            </a:pPr>
            <a:r>
              <a:rPr lang="ar-SA" altLang="en-US" sz="3200">
                <a:solidFill>
                  <a:srgbClr val="0000FF"/>
                </a:solidFill>
              </a:rPr>
              <a:t>      وقد يكون السبب في ذلك في عدم تحديد الأولوية المطلقة لمن أسلم أولا كما يقول ابن كثير رحمه الله : هو أن المرحلة كانت سرية إذ يخفى عليهم من سبقهم إلى الإسلام فكل واحد يتكلم عن نفسه فقط ولا يعلم عن الآخرين جميعا ..</a:t>
            </a:r>
            <a:endParaRPr lang="en-US" altLang="en-US">
              <a:solidFill>
                <a:srgbClr val="0000FF"/>
              </a:solidFill>
            </a:endParaRPr>
          </a:p>
          <a:p>
            <a:pPr rtl="1">
              <a:spcBef>
                <a:spcPct val="50000"/>
              </a:spcBef>
            </a:pPr>
            <a:endParaRPr lang="en-US" altLang="en-US">
              <a:solidFill>
                <a:srgbClr val="0000FF"/>
              </a:solidFill>
            </a:endParaRPr>
          </a:p>
        </p:txBody>
      </p:sp>
    </p:spTree>
  </p:cSld>
  <p:clrMapOvr>
    <a:masterClrMapping/>
  </p:clrMapOvr>
  <p:transition advClick="0"/>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150530" name="Text Box 2"/>
          <p:cNvSpPr txBox="1">
            <a:spLocks noChangeArrowheads="1"/>
          </p:cNvSpPr>
          <p:nvPr/>
        </p:nvSpPr>
        <p:spPr bwMode="auto">
          <a:xfrm>
            <a:off x="0" y="701675"/>
            <a:ext cx="8458200" cy="5514975"/>
          </a:xfrm>
          <a:prstGeom prst="rect">
            <a:avLst/>
          </a:prstGeom>
          <a:noFill/>
          <a:ln w="9525">
            <a:noFill/>
            <a:miter lim="800000"/>
            <a:headEnd/>
            <a:tailEnd/>
          </a:ln>
          <a:effectLst/>
        </p:spPr>
        <p:txBody>
          <a:bodyPr>
            <a:spAutoFit/>
          </a:bodyPr>
          <a:lstStyle/>
          <a:p>
            <a:pPr algn="just" rtl="1">
              <a:spcBef>
                <a:spcPct val="50000"/>
              </a:spcBef>
            </a:pPr>
            <a:endParaRPr lang="ar-SA" altLang="en-US" sz="3200">
              <a:solidFill>
                <a:srgbClr val="0000FF"/>
              </a:solidFill>
            </a:endParaRPr>
          </a:p>
          <a:p>
            <a:pPr algn="just" rtl="1">
              <a:spcBef>
                <a:spcPct val="50000"/>
              </a:spcBef>
            </a:pPr>
            <a:endParaRPr lang="ar-SA" altLang="en-US" sz="3200">
              <a:solidFill>
                <a:srgbClr val="0000FF"/>
              </a:solidFill>
            </a:endParaRPr>
          </a:p>
          <a:p>
            <a:pPr algn="just" rtl="1">
              <a:spcBef>
                <a:spcPct val="50000"/>
              </a:spcBef>
            </a:pPr>
            <a:r>
              <a:rPr lang="ar-SA" altLang="en-US" sz="3600">
                <a:solidFill>
                  <a:srgbClr val="0000FF"/>
                </a:solidFill>
                <a:cs typeface="Andalus" pitchFamily="2" charset="-78"/>
              </a:rPr>
              <a:t>سر نجاح أبو بكر في دعوته ؟</a:t>
            </a:r>
            <a:endParaRPr lang="en-US" altLang="en-US">
              <a:solidFill>
                <a:srgbClr val="0000FF"/>
              </a:solidFill>
            </a:endParaRPr>
          </a:p>
          <a:p>
            <a:pPr algn="just" rtl="1">
              <a:spcBef>
                <a:spcPct val="50000"/>
              </a:spcBef>
            </a:pPr>
            <a:r>
              <a:rPr lang="ar-SA" altLang="en-US" sz="2800" b="1">
                <a:solidFill>
                  <a:srgbClr val="0000FF"/>
                </a:solidFill>
              </a:rPr>
              <a:t>ويكمن السر فيما يلي:</a:t>
            </a:r>
            <a:endParaRPr lang="en-US" altLang="en-US" sz="2800">
              <a:solidFill>
                <a:srgbClr val="0000FF"/>
              </a:solidFill>
            </a:endParaRPr>
          </a:p>
          <a:p>
            <a:pPr algn="ctr" rtl="1">
              <a:spcBef>
                <a:spcPct val="50000"/>
              </a:spcBef>
            </a:pPr>
            <a:endParaRPr lang="ar-SA" altLang="en-US">
              <a:solidFill>
                <a:srgbClr val="0000FF"/>
              </a:solidFill>
            </a:endParaRPr>
          </a:p>
          <a:p>
            <a:pPr algn="ctr" rtl="1">
              <a:spcBef>
                <a:spcPct val="50000"/>
              </a:spcBef>
            </a:pPr>
            <a:endParaRPr lang="ar-SA" altLang="en-US">
              <a:solidFill>
                <a:srgbClr val="0000FF"/>
              </a:solidFill>
            </a:endParaRPr>
          </a:p>
          <a:p>
            <a:pPr algn="ctr" rtl="1">
              <a:spcBef>
                <a:spcPct val="50000"/>
              </a:spcBef>
            </a:pPr>
            <a:endParaRPr lang="en-US" altLang="en-US">
              <a:solidFill>
                <a:srgbClr val="0000FF"/>
              </a:solidFill>
            </a:endParaRPr>
          </a:p>
          <a:p>
            <a:pPr algn="ctr" rtl="1">
              <a:spcBef>
                <a:spcPct val="50000"/>
              </a:spcBef>
            </a:pPr>
            <a:endParaRPr lang="ar-SA" altLang="en-US">
              <a:solidFill>
                <a:srgbClr val="0000FF"/>
              </a:solidFill>
            </a:endParaRPr>
          </a:p>
          <a:p>
            <a:pPr algn="ctr" rtl="1">
              <a:spcBef>
                <a:spcPct val="50000"/>
              </a:spcBef>
            </a:pPr>
            <a:endParaRPr lang="ar-SA" altLang="en-US">
              <a:solidFill>
                <a:srgbClr val="0000FF"/>
              </a:solidFill>
            </a:endParaRPr>
          </a:p>
        </p:txBody>
      </p:sp>
      <p:sp>
        <p:nvSpPr>
          <p:cNvPr id="150531" name="Text Box 3"/>
          <p:cNvSpPr txBox="1">
            <a:spLocks noChangeArrowheads="1"/>
          </p:cNvSpPr>
          <p:nvPr/>
        </p:nvSpPr>
        <p:spPr bwMode="auto">
          <a:xfrm>
            <a:off x="990600" y="381000"/>
            <a:ext cx="6705600" cy="1249363"/>
          </a:xfrm>
          <a:prstGeom prst="rect">
            <a:avLst/>
          </a:prstGeom>
          <a:noFill/>
          <a:ln w="9525">
            <a:noFill/>
            <a:miter lim="800000"/>
            <a:headEnd/>
            <a:tailEnd/>
          </a:ln>
          <a:effectLst/>
        </p:spPr>
        <p:txBody>
          <a:bodyPr>
            <a:spAutoFit/>
          </a:bodyPr>
          <a:lstStyle/>
          <a:p>
            <a:pPr algn="just" rtl="1">
              <a:spcBef>
                <a:spcPct val="50000"/>
              </a:spcBef>
            </a:pPr>
            <a:r>
              <a:rPr lang="ar-SA" altLang="en-US" sz="4000" b="1">
                <a:solidFill>
                  <a:srgbClr val="CCECFF"/>
                </a:solidFill>
                <a:cs typeface="Al-Kharashi 6" pitchFamily="2" charset="-78"/>
              </a:rPr>
              <a:t>السابقون الأولون (دعوة الأفراد)</a:t>
            </a:r>
            <a:endParaRPr lang="en-US" altLang="en-US">
              <a:solidFill>
                <a:schemeClr val="bg1"/>
              </a:solidFill>
            </a:endParaRPr>
          </a:p>
          <a:p>
            <a:pPr rtl="1">
              <a:spcBef>
                <a:spcPct val="50000"/>
              </a:spcBef>
            </a:pPr>
            <a:endParaRPr lang="en-US" altLang="en-US">
              <a:solidFill>
                <a:schemeClr val="bg1"/>
              </a:solidFill>
            </a:endParaRPr>
          </a:p>
        </p:txBody>
      </p:sp>
      <p:sp>
        <p:nvSpPr>
          <p:cNvPr id="150532" name="Text Box 4"/>
          <p:cNvSpPr txBox="1">
            <a:spLocks noChangeArrowheads="1"/>
          </p:cNvSpPr>
          <p:nvPr/>
        </p:nvSpPr>
        <p:spPr bwMode="auto">
          <a:xfrm>
            <a:off x="1524000" y="1295400"/>
            <a:ext cx="6705600" cy="1189038"/>
          </a:xfrm>
          <a:prstGeom prst="rect">
            <a:avLst/>
          </a:prstGeom>
          <a:noFill/>
          <a:ln w="9525">
            <a:noFill/>
            <a:miter lim="800000"/>
            <a:headEnd/>
            <a:tailEnd/>
          </a:ln>
          <a:effectLst/>
        </p:spPr>
        <p:txBody>
          <a:bodyPr>
            <a:spAutoFit/>
          </a:bodyPr>
          <a:lstStyle/>
          <a:p>
            <a:pPr algn="just" rtl="1">
              <a:spcBef>
                <a:spcPct val="50000"/>
              </a:spcBef>
            </a:pPr>
            <a:r>
              <a:rPr lang="ar-SA" altLang="en-US" sz="3600" b="1">
                <a:solidFill>
                  <a:srgbClr val="00CC00"/>
                </a:solidFill>
                <a:cs typeface="DecoType Naskh Extensions" pitchFamily="2" charset="-78"/>
              </a:rPr>
              <a:t>دعوة أبي بكر في إسلام بعض الصحابة</a:t>
            </a:r>
            <a:endParaRPr lang="en-US" altLang="en-US" sz="3600" b="1">
              <a:solidFill>
                <a:schemeClr val="bg1"/>
              </a:solidFill>
            </a:endParaRPr>
          </a:p>
          <a:p>
            <a:pPr rtl="1">
              <a:spcBef>
                <a:spcPct val="50000"/>
              </a:spcBef>
            </a:pPr>
            <a:endParaRPr lang="en-US" altLang="en-US">
              <a:solidFill>
                <a:schemeClr val="bg1"/>
              </a:solidFill>
            </a:endParaRPr>
          </a:p>
        </p:txBody>
      </p:sp>
      <p:sp>
        <p:nvSpPr>
          <p:cNvPr id="150533" name="Text Box 5"/>
          <p:cNvSpPr txBox="1">
            <a:spLocks noChangeArrowheads="1"/>
          </p:cNvSpPr>
          <p:nvPr/>
        </p:nvSpPr>
        <p:spPr bwMode="auto">
          <a:xfrm>
            <a:off x="1524000" y="3581400"/>
            <a:ext cx="5181600" cy="519113"/>
          </a:xfrm>
          <a:prstGeom prst="rect">
            <a:avLst/>
          </a:prstGeom>
          <a:noFill/>
          <a:ln w="9525">
            <a:noFill/>
            <a:miter lim="800000"/>
            <a:headEnd/>
            <a:tailEnd/>
          </a:ln>
          <a:effectLst/>
        </p:spPr>
        <p:txBody>
          <a:bodyPr>
            <a:spAutoFit/>
          </a:bodyPr>
          <a:lstStyle/>
          <a:p>
            <a:pPr rtl="1"/>
            <a:r>
              <a:rPr lang="ar-SA" altLang="en-US" sz="2800">
                <a:solidFill>
                  <a:srgbClr val="0000FF"/>
                </a:solidFill>
              </a:rPr>
              <a:t>أ</a:t>
            </a:r>
            <a:r>
              <a:rPr lang="ar-SA" altLang="en-US" b="1">
                <a:solidFill>
                  <a:srgbClr val="0000FF"/>
                </a:solidFill>
              </a:rPr>
              <a:t>- كان أبو بكر رضي الله عنه رجلا مؤلفا لقومه.</a:t>
            </a:r>
            <a:endParaRPr lang="en-US" altLang="en-US">
              <a:solidFill>
                <a:schemeClr val="bg1"/>
              </a:solidFill>
            </a:endParaRPr>
          </a:p>
        </p:txBody>
      </p:sp>
      <p:sp>
        <p:nvSpPr>
          <p:cNvPr id="150534" name="Text Box 6"/>
          <p:cNvSpPr txBox="1">
            <a:spLocks noChangeArrowheads="1"/>
          </p:cNvSpPr>
          <p:nvPr/>
        </p:nvSpPr>
        <p:spPr bwMode="auto">
          <a:xfrm>
            <a:off x="4114800" y="4114800"/>
            <a:ext cx="3048000" cy="1004888"/>
          </a:xfrm>
          <a:prstGeom prst="rect">
            <a:avLst/>
          </a:prstGeom>
          <a:noFill/>
          <a:ln w="9525">
            <a:noFill/>
            <a:miter lim="800000"/>
            <a:headEnd/>
            <a:tailEnd/>
          </a:ln>
          <a:effectLst/>
        </p:spPr>
        <p:txBody>
          <a:bodyPr>
            <a:spAutoFit/>
          </a:bodyPr>
          <a:lstStyle/>
          <a:p>
            <a:pPr algn="ctr" rtl="1">
              <a:spcBef>
                <a:spcPct val="50000"/>
              </a:spcBef>
            </a:pPr>
            <a:r>
              <a:rPr lang="ar-SA" altLang="en-US" b="1">
                <a:solidFill>
                  <a:srgbClr val="0000FF"/>
                </a:solidFill>
              </a:rPr>
              <a:t>ب- محببا سهلا.</a:t>
            </a:r>
            <a:endParaRPr lang="en-US" altLang="en-US">
              <a:solidFill>
                <a:srgbClr val="0000FF"/>
              </a:solidFill>
            </a:endParaRPr>
          </a:p>
          <a:p>
            <a:pPr rtl="1">
              <a:spcBef>
                <a:spcPct val="50000"/>
              </a:spcBef>
            </a:pPr>
            <a:endParaRPr lang="en-US" altLang="en-US">
              <a:solidFill>
                <a:schemeClr val="bg1"/>
              </a:solidFill>
            </a:endParaRPr>
          </a:p>
        </p:txBody>
      </p:sp>
      <p:sp>
        <p:nvSpPr>
          <p:cNvPr id="150535" name="Text Box 7"/>
          <p:cNvSpPr txBox="1">
            <a:spLocks noChangeArrowheads="1"/>
          </p:cNvSpPr>
          <p:nvPr/>
        </p:nvSpPr>
        <p:spPr bwMode="auto">
          <a:xfrm>
            <a:off x="3962400" y="4572000"/>
            <a:ext cx="2590800" cy="822325"/>
          </a:xfrm>
          <a:prstGeom prst="rect">
            <a:avLst/>
          </a:prstGeom>
          <a:noFill/>
          <a:ln w="9525">
            <a:noFill/>
            <a:miter lim="800000"/>
            <a:headEnd/>
            <a:tailEnd/>
          </a:ln>
          <a:effectLst/>
        </p:spPr>
        <p:txBody>
          <a:bodyPr>
            <a:spAutoFit/>
          </a:bodyPr>
          <a:lstStyle/>
          <a:p>
            <a:pPr rtl="1">
              <a:spcBef>
                <a:spcPct val="50000"/>
              </a:spcBef>
            </a:pPr>
            <a:r>
              <a:rPr lang="ar-SA" altLang="en-US" b="1">
                <a:solidFill>
                  <a:schemeClr val="bg1"/>
                </a:solidFill>
              </a:rPr>
              <a:t>ج- </a:t>
            </a:r>
            <a:r>
              <a:rPr lang="ar-SA" altLang="en-US" b="1">
                <a:solidFill>
                  <a:srgbClr val="0000FF"/>
                </a:solidFill>
              </a:rPr>
              <a:t>أنسب قريش لقريش .</a:t>
            </a:r>
            <a:endParaRPr lang="en-US" altLang="en-US">
              <a:solidFill>
                <a:schemeClr val="bg1"/>
              </a:solidFill>
            </a:endParaRPr>
          </a:p>
        </p:txBody>
      </p:sp>
      <p:sp>
        <p:nvSpPr>
          <p:cNvPr id="150536" name="Text Box 8"/>
          <p:cNvSpPr txBox="1">
            <a:spLocks noChangeArrowheads="1"/>
          </p:cNvSpPr>
          <p:nvPr/>
        </p:nvSpPr>
        <p:spPr bwMode="auto">
          <a:xfrm>
            <a:off x="3276600" y="5029200"/>
            <a:ext cx="3505200" cy="1004888"/>
          </a:xfrm>
          <a:prstGeom prst="rect">
            <a:avLst/>
          </a:prstGeom>
          <a:noFill/>
          <a:ln w="9525">
            <a:noFill/>
            <a:miter lim="800000"/>
            <a:headEnd/>
            <a:tailEnd/>
          </a:ln>
          <a:effectLst/>
        </p:spPr>
        <p:txBody>
          <a:bodyPr>
            <a:spAutoFit/>
          </a:bodyPr>
          <a:lstStyle/>
          <a:p>
            <a:pPr algn="ctr" rtl="1">
              <a:spcBef>
                <a:spcPct val="50000"/>
              </a:spcBef>
            </a:pPr>
            <a:r>
              <a:rPr lang="ar-SA" altLang="en-US">
                <a:solidFill>
                  <a:schemeClr val="bg1"/>
                </a:solidFill>
              </a:rPr>
              <a:t>د</a:t>
            </a:r>
            <a:r>
              <a:rPr lang="ar-SA" altLang="en-US" b="1">
                <a:solidFill>
                  <a:srgbClr val="0000FF"/>
                </a:solidFill>
              </a:rPr>
              <a:t>- رجلا معروفا في قريش .</a:t>
            </a:r>
            <a:endParaRPr lang="en-US" altLang="en-US">
              <a:solidFill>
                <a:schemeClr val="bg1"/>
              </a:solidFill>
            </a:endParaRPr>
          </a:p>
          <a:p>
            <a:pPr rtl="1">
              <a:spcBef>
                <a:spcPct val="50000"/>
              </a:spcBef>
            </a:pPr>
            <a:endParaRPr lang="en-US" altLang="en-US">
              <a:solidFill>
                <a:schemeClr val="bg1"/>
              </a:solidFill>
            </a:endParaRPr>
          </a:p>
        </p:txBody>
      </p:sp>
      <p:sp>
        <p:nvSpPr>
          <p:cNvPr id="150537" name="Text Box 9"/>
          <p:cNvSpPr txBox="1">
            <a:spLocks noChangeArrowheads="1"/>
          </p:cNvSpPr>
          <p:nvPr/>
        </p:nvSpPr>
        <p:spPr bwMode="auto">
          <a:xfrm>
            <a:off x="2438400" y="5562600"/>
            <a:ext cx="4375150" cy="822325"/>
          </a:xfrm>
          <a:prstGeom prst="rect">
            <a:avLst/>
          </a:prstGeom>
          <a:noFill/>
          <a:ln w="9525">
            <a:noFill/>
            <a:miter lim="800000"/>
            <a:headEnd/>
            <a:tailEnd/>
          </a:ln>
          <a:effectLst/>
        </p:spPr>
        <p:txBody>
          <a:bodyPr>
            <a:spAutoFit/>
          </a:bodyPr>
          <a:lstStyle/>
          <a:p>
            <a:pPr algn="ctr" rtl="1">
              <a:spcBef>
                <a:spcPct val="50000"/>
              </a:spcBef>
            </a:pPr>
            <a:r>
              <a:rPr lang="ar-SA" altLang="en-US">
                <a:solidFill>
                  <a:schemeClr val="bg1"/>
                </a:solidFill>
              </a:rPr>
              <a:t>ه</a:t>
            </a:r>
            <a:r>
              <a:rPr lang="ar-SA" altLang="en-US" b="1">
                <a:solidFill>
                  <a:srgbClr val="0000FF"/>
                </a:solidFill>
              </a:rPr>
              <a:t>- كان رضي الله عنه تاجرا ميسورا</a:t>
            </a:r>
            <a:r>
              <a:rPr lang="ar-SA" altLang="en-US">
                <a:solidFill>
                  <a:srgbClr val="0000FF"/>
                </a:solidFill>
              </a:rPr>
              <a:t>.</a:t>
            </a:r>
            <a:endParaRPr lang="en-US" altLang="en-US">
              <a:solidFill>
                <a:srgbClr val="0000FF"/>
              </a:solidFill>
            </a:endParaRPr>
          </a:p>
          <a:p>
            <a:pPr rtl="1"/>
            <a:endParaRPr lang="en-US" altLang="en-US">
              <a:solidFill>
                <a:schemeClr val="bg1"/>
              </a:solidFill>
            </a:endParaRPr>
          </a:p>
        </p:txBody>
      </p:sp>
      <p:sp>
        <p:nvSpPr>
          <p:cNvPr id="150538" name="Text Box 10"/>
          <p:cNvSpPr txBox="1">
            <a:spLocks noChangeArrowheads="1"/>
          </p:cNvSpPr>
          <p:nvPr/>
        </p:nvSpPr>
        <p:spPr bwMode="auto">
          <a:xfrm>
            <a:off x="2819400" y="6096000"/>
            <a:ext cx="3886200" cy="1004888"/>
          </a:xfrm>
          <a:prstGeom prst="rect">
            <a:avLst/>
          </a:prstGeom>
          <a:noFill/>
          <a:ln w="9525">
            <a:noFill/>
            <a:miter lim="800000"/>
            <a:headEnd/>
            <a:tailEnd/>
          </a:ln>
          <a:effectLst/>
        </p:spPr>
        <p:txBody>
          <a:bodyPr>
            <a:spAutoFit/>
          </a:bodyPr>
          <a:lstStyle/>
          <a:p>
            <a:pPr algn="ctr" rtl="1">
              <a:spcBef>
                <a:spcPct val="50000"/>
              </a:spcBef>
            </a:pPr>
            <a:r>
              <a:rPr lang="ar-SA" altLang="en-US" b="1">
                <a:solidFill>
                  <a:schemeClr val="bg1"/>
                </a:solidFill>
              </a:rPr>
              <a:t>و- </a:t>
            </a:r>
            <a:r>
              <a:rPr lang="ar-SA" altLang="en-US" b="1">
                <a:solidFill>
                  <a:srgbClr val="0000FF"/>
                </a:solidFill>
              </a:rPr>
              <a:t>كان رجال قومه يأتونه ويألفونه.</a:t>
            </a:r>
            <a:endParaRPr lang="en-US" altLang="en-US" b="1">
              <a:solidFill>
                <a:schemeClr val="bg1"/>
              </a:solidFill>
            </a:endParaRPr>
          </a:p>
          <a:p>
            <a:pPr rtl="1">
              <a:spcBef>
                <a:spcPct val="50000"/>
              </a:spcBef>
            </a:pPr>
            <a:endParaRPr lang="en-US" altLang="en-US" b="1">
              <a:solidFill>
                <a:schemeClr val="bg1"/>
              </a:solidFill>
            </a:endParaRPr>
          </a:p>
        </p:txBody>
      </p:sp>
    </p:spTree>
  </p:cSld>
  <p:clrMapOvr>
    <a:masterClrMapping/>
  </p:clrMapOvr>
  <p:transition advClick="0"/>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151554" name="Text Box 2"/>
          <p:cNvSpPr txBox="1">
            <a:spLocks noChangeArrowheads="1"/>
          </p:cNvSpPr>
          <p:nvPr/>
        </p:nvSpPr>
        <p:spPr bwMode="auto">
          <a:xfrm>
            <a:off x="533400" y="2590800"/>
            <a:ext cx="7696200" cy="2443163"/>
          </a:xfrm>
          <a:prstGeom prst="rect">
            <a:avLst/>
          </a:prstGeom>
          <a:noFill/>
          <a:ln w="9525">
            <a:noFill/>
            <a:miter lim="800000"/>
            <a:headEnd/>
            <a:tailEnd/>
          </a:ln>
          <a:effectLst/>
        </p:spPr>
        <p:txBody>
          <a:bodyPr>
            <a:spAutoFit/>
          </a:bodyPr>
          <a:lstStyle/>
          <a:p>
            <a:pPr algn="just" rtl="1">
              <a:spcBef>
                <a:spcPct val="50000"/>
              </a:spcBef>
            </a:pPr>
            <a:endParaRPr lang="ar-SA" altLang="en-US" sz="2800">
              <a:solidFill>
                <a:schemeClr val="bg1"/>
              </a:solidFill>
              <a:cs typeface="Akhbar MT" pitchFamily="2" charset="-78"/>
            </a:endParaRPr>
          </a:p>
          <a:p>
            <a:pPr algn="just" rtl="1">
              <a:spcBef>
                <a:spcPct val="50000"/>
              </a:spcBef>
            </a:pPr>
            <a:endParaRPr lang="ar-SA" altLang="en-US" sz="2800">
              <a:solidFill>
                <a:schemeClr val="bg1"/>
              </a:solidFill>
              <a:cs typeface="Akhbar MT" pitchFamily="2" charset="-78"/>
            </a:endParaRPr>
          </a:p>
          <a:p>
            <a:pPr algn="just" rtl="1">
              <a:spcBef>
                <a:spcPct val="50000"/>
              </a:spcBef>
            </a:pPr>
            <a:endParaRPr lang="ar-SA" altLang="en-US" sz="2800">
              <a:solidFill>
                <a:schemeClr val="bg1"/>
              </a:solidFill>
              <a:cs typeface="Akhbar MT" pitchFamily="2" charset="-78"/>
            </a:endParaRPr>
          </a:p>
          <a:p>
            <a:pPr algn="just" rtl="1">
              <a:spcBef>
                <a:spcPct val="50000"/>
              </a:spcBef>
            </a:pPr>
            <a:endParaRPr lang="ar-SA" altLang="en-US" sz="2800">
              <a:solidFill>
                <a:schemeClr val="bg1"/>
              </a:solidFill>
              <a:cs typeface="Akhbar MT" pitchFamily="2" charset="-78"/>
            </a:endParaRPr>
          </a:p>
        </p:txBody>
      </p:sp>
      <p:sp>
        <p:nvSpPr>
          <p:cNvPr id="151555" name="Text Box 3"/>
          <p:cNvSpPr txBox="1">
            <a:spLocks noChangeArrowheads="1"/>
          </p:cNvSpPr>
          <p:nvPr/>
        </p:nvSpPr>
        <p:spPr bwMode="auto">
          <a:xfrm>
            <a:off x="838200" y="381000"/>
            <a:ext cx="8077200" cy="2468563"/>
          </a:xfrm>
          <a:prstGeom prst="rect">
            <a:avLst/>
          </a:prstGeom>
          <a:noFill/>
          <a:ln w="9525">
            <a:noFill/>
            <a:miter lim="800000"/>
            <a:headEnd/>
            <a:tailEnd/>
          </a:ln>
          <a:effectLst/>
        </p:spPr>
        <p:txBody>
          <a:bodyPr>
            <a:spAutoFit/>
          </a:bodyPr>
          <a:lstStyle/>
          <a:p>
            <a:pPr algn="just" rtl="1">
              <a:spcBef>
                <a:spcPct val="50000"/>
              </a:spcBef>
            </a:pPr>
            <a:r>
              <a:rPr lang="ar-SA" altLang="en-US" sz="3000">
                <a:solidFill>
                  <a:schemeClr val="bg1"/>
                </a:solidFill>
              </a:rPr>
              <a:t>    </a:t>
            </a:r>
            <a:r>
              <a:rPr lang="ar-SA" altLang="en-US" sz="3000">
                <a:solidFill>
                  <a:srgbClr val="0000FF"/>
                </a:solidFill>
              </a:rPr>
              <a:t>ولم يكتف بالمسارعة إلى الإيمان والتصديق بالنبي صلى الله عليه وسلم بل قام بالدعوة إلى الإسلام سرا حيث كان له فضل في إسلام كثير من أشراف قريش وساداتها فأسلم بدعوته رضي الله عنه جماعة منهم :</a:t>
            </a:r>
            <a:endParaRPr lang="en-US" altLang="en-US">
              <a:solidFill>
                <a:srgbClr val="0000FF"/>
              </a:solidFill>
            </a:endParaRPr>
          </a:p>
          <a:p>
            <a:pPr rtl="1">
              <a:spcBef>
                <a:spcPct val="50000"/>
              </a:spcBef>
            </a:pPr>
            <a:endParaRPr lang="en-US" altLang="en-US">
              <a:solidFill>
                <a:srgbClr val="0000FF"/>
              </a:solidFill>
            </a:endParaRPr>
          </a:p>
        </p:txBody>
      </p:sp>
      <p:sp>
        <p:nvSpPr>
          <p:cNvPr id="151556" name="Text Box 4"/>
          <p:cNvSpPr txBox="1">
            <a:spLocks noChangeArrowheads="1"/>
          </p:cNvSpPr>
          <p:nvPr/>
        </p:nvSpPr>
        <p:spPr bwMode="auto">
          <a:xfrm>
            <a:off x="3505200" y="2438400"/>
            <a:ext cx="4572000" cy="1066800"/>
          </a:xfrm>
          <a:prstGeom prst="rect">
            <a:avLst/>
          </a:prstGeom>
          <a:noFill/>
          <a:ln w="9525">
            <a:noFill/>
            <a:miter lim="800000"/>
            <a:headEnd/>
            <a:tailEnd/>
          </a:ln>
          <a:effectLst/>
        </p:spPr>
        <p:txBody>
          <a:bodyPr>
            <a:spAutoFit/>
          </a:bodyPr>
          <a:lstStyle/>
          <a:p>
            <a:pPr algn="just" rtl="1">
              <a:spcBef>
                <a:spcPct val="50000"/>
              </a:spcBef>
            </a:pPr>
            <a:r>
              <a:rPr lang="ar-SA" altLang="en-US">
                <a:solidFill>
                  <a:schemeClr val="bg1"/>
                </a:solidFill>
              </a:rPr>
              <a:t>   1 </a:t>
            </a:r>
            <a:r>
              <a:rPr lang="ar-SA" altLang="en-US" sz="2800">
                <a:solidFill>
                  <a:schemeClr val="bg1"/>
                </a:solidFill>
              </a:rPr>
              <a:t>- </a:t>
            </a:r>
            <a:r>
              <a:rPr lang="ar-SA" altLang="en-US" sz="2800">
                <a:solidFill>
                  <a:schemeClr val="bg1"/>
                </a:solidFill>
                <a:cs typeface="Akhbar MT" pitchFamily="2" charset="-78"/>
              </a:rPr>
              <a:t>عثمان بن عفان.</a:t>
            </a:r>
            <a:endParaRPr lang="en-US" altLang="en-US" sz="2800">
              <a:solidFill>
                <a:schemeClr val="bg1"/>
              </a:solidFill>
              <a:cs typeface="Akhbar MT" pitchFamily="2" charset="-78"/>
            </a:endParaRPr>
          </a:p>
          <a:p>
            <a:pPr rtl="1">
              <a:spcBef>
                <a:spcPct val="50000"/>
              </a:spcBef>
            </a:pPr>
            <a:endParaRPr lang="en-US" altLang="en-US">
              <a:solidFill>
                <a:schemeClr val="bg1"/>
              </a:solidFill>
            </a:endParaRPr>
          </a:p>
        </p:txBody>
      </p:sp>
      <p:sp>
        <p:nvSpPr>
          <p:cNvPr id="151557" name="Text Box 5"/>
          <p:cNvSpPr txBox="1">
            <a:spLocks noChangeArrowheads="1"/>
          </p:cNvSpPr>
          <p:nvPr/>
        </p:nvSpPr>
        <p:spPr bwMode="auto">
          <a:xfrm>
            <a:off x="4343400" y="2895600"/>
            <a:ext cx="3581400" cy="1066800"/>
          </a:xfrm>
          <a:prstGeom prst="rect">
            <a:avLst/>
          </a:prstGeom>
          <a:noFill/>
          <a:ln w="9525">
            <a:noFill/>
            <a:miter lim="800000"/>
            <a:headEnd/>
            <a:tailEnd/>
          </a:ln>
          <a:effectLst/>
        </p:spPr>
        <p:txBody>
          <a:bodyPr>
            <a:spAutoFit/>
          </a:bodyPr>
          <a:lstStyle/>
          <a:p>
            <a:pPr algn="just" rtl="1">
              <a:spcBef>
                <a:spcPct val="50000"/>
              </a:spcBef>
            </a:pPr>
            <a:r>
              <a:rPr lang="ar-SA" altLang="en-US" sz="2800">
                <a:solidFill>
                  <a:schemeClr val="bg1"/>
                </a:solidFill>
                <a:cs typeface="Akhbar MT" pitchFamily="2" charset="-78"/>
              </a:rPr>
              <a:t>2- الزبير بن العوام .</a:t>
            </a:r>
            <a:endParaRPr lang="en-US" altLang="en-US" sz="2800">
              <a:solidFill>
                <a:schemeClr val="bg1"/>
              </a:solidFill>
              <a:cs typeface="Akhbar MT" pitchFamily="2" charset="-78"/>
            </a:endParaRPr>
          </a:p>
          <a:p>
            <a:pPr rtl="1">
              <a:spcBef>
                <a:spcPct val="50000"/>
              </a:spcBef>
            </a:pPr>
            <a:endParaRPr lang="en-US" altLang="en-US">
              <a:solidFill>
                <a:schemeClr val="bg1"/>
              </a:solidFill>
            </a:endParaRPr>
          </a:p>
        </p:txBody>
      </p:sp>
      <p:sp>
        <p:nvSpPr>
          <p:cNvPr id="151558" name="Text Box 6"/>
          <p:cNvSpPr txBox="1">
            <a:spLocks noChangeArrowheads="1"/>
          </p:cNvSpPr>
          <p:nvPr/>
        </p:nvSpPr>
        <p:spPr bwMode="auto">
          <a:xfrm>
            <a:off x="4876800" y="3429000"/>
            <a:ext cx="3048000" cy="1066800"/>
          </a:xfrm>
          <a:prstGeom prst="rect">
            <a:avLst/>
          </a:prstGeom>
          <a:noFill/>
          <a:ln w="9525">
            <a:noFill/>
            <a:miter lim="800000"/>
            <a:headEnd/>
            <a:tailEnd/>
          </a:ln>
          <a:effectLst/>
        </p:spPr>
        <p:txBody>
          <a:bodyPr>
            <a:spAutoFit/>
          </a:bodyPr>
          <a:lstStyle/>
          <a:p>
            <a:pPr algn="just" rtl="1">
              <a:spcBef>
                <a:spcPct val="50000"/>
              </a:spcBef>
            </a:pPr>
            <a:r>
              <a:rPr lang="ar-SA" altLang="en-US" sz="2800">
                <a:solidFill>
                  <a:schemeClr val="bg1"/>
                </a:solidFill>
                <a:cs typeface="Akhbar MT" pitchFamily="2" charset="-78"/>
              </a:rPr>
              <a:t>3- عبد الرحمن بن عوف.</a:t>
            </a:r>
            <a:endParaRPr lang="en-US" altLang="en-US" sz="2800">
              <a:solidFill>
                <a:schemeClr val="bg1"/>
              </a:solidFill>
              <a:cs typeface="Akhbar MT" pitchFamily="2" charset="-78"/>
            </a:endParaRPr>
          </a:p>
          <a:p>
            <a:pPr rtl="1">
              <a:spcBef>
                <a:spcPct val="50000"/>
              </a:spcBef>
            </a:pPr>
            <a:endParaRPr lang="en-US" altLang="en-US">
              <a:solidFill>
                <a:schemeClr val="bg1"/>
              </a:solidFill>
            </a:endParaRPr>
          </a:p>
        </p:txBody>
      </p:sp>
      <p:sp>
        <p:nvSpPr>
          <p:cNvPr id="151559" name="Text Box 7"/>
          <p:cNvSpPr txBox="1">
            <a:spLocks noChangeArrowheads="1"/>
          </p:cNvSpPr>
          <p:nvPr/>
        </p:nvSpPr>
        <p:spPr bwMode="auto">
          <a:xfrm>
            <a:off x="2971800" y="3886200"/>
            <a:ext cx="5029200" cy="1708150"/>
          </a:xfrm>
          <a:prstGeom prst="rect">
            <a:avLst/>
          </a:prstGeom>
          <a:noFill/>
          <a:ln w="9525">
            <a:noFill/>
            <a:miter lim="800000"/>
            <a:headEnd/>
            <a:tailEnd/>
          </a:ln>
          <a:effectLst/>
        </p:spPr>
        <p:txBody>
          <a:bodyPr>
            <a:spAutoFit/>
          </a:bodyPr>
          <a:lstStyle/>
          <a:p>
            <a:pPr algn="just" rtl="1">
              <a:spcBef>
                <a:spcPct val="50000"/>
              </a:spcBef>
            </a:pPr>
            <a:r>
              <a:rPr lang="ar-SA" altLang="en-US" sz="2800">
                <a:solidFill>
                  <a:schemeClr val="bg1"/>
                </a:solidFill>
                <a:cs typeface="Akhbar MT" pitchFamily="2" charset="-78"/>
              </a:rPr>
              <a:t>4- سعد بن أبي وقاص .</a:t>
            </a:r>
            <a:endParaRPr lang="en-US" altLang="en-US" sz="2800">
              <a:solidFill>
                <a:schemeClr val="bg1"/>
              </a:solidFill>
              <a:cs typeface="Akhbar MT" pitchFamily="2" charset="-78"/>
            </a:endParaRPr>
          </a:p>
          <a:p>
            <a:pPr algn="just" rtl="1">
              <a:spcBef>
                <a:spcPct val="50000"/>
              </a:spcBef>
            </a:pPr>
            <a:r>
              <a:rPr lang="ar-SA" altLang="en-US" sz="2800">
                <a:solidFill>
                  <a:schemeClr val="bg1"/>
                </a:solidFill>
                <a:cs typeface="Akhbar MT" pitchFamily="2" charset="-78"/>
              </a:rPr>
              <a:t>5- طلحة بن عبيد الله . (رضي الله عنهم وأرضاهم )</a:t>
            </a:r>
            <a:endParaRPr lang="en-US" altLang="en-US">
              <a:solidFill>
                <a:schemeClr val="bg1"/>
              </a:solidFill>
            </a:endParaRPr>
          </a:p>
          <a:p>
            <a:pPr rtl="1">
              <a:spcBef>
                <a:spcPct val="50000"/>
              </a:spcBef>
            </a:pPr>
            <a:endParaRPr lang="en-US" altLang="en-US">
              <a:solidFill>
                <a:schemeClr val="bg1"/>
              </a:solidFill>
            </a:endParaRPr>
          </a:p>
        </p:txBody>
      </p:sp>
      <p:sp>
        <p:nvSpPr>
          <p:cNvPr id="151560" name="Text Box 8"/>
          <p:cNvSpPr txBox="1">
            <a:spLocks noChangeArrowheads="1"/>
          </p:cNvSpPr>
          <p:nvPr/>
        </p:nvSpPr>
        <p:spPr bwMode="auto">
          <a:xfrm>
            <a:off x="1143000" y="5273675"/>
            <a:ext cx="7391400" cy="1584325"/>
          </a:xfrm>
          <a:prstGeom prst="rect">
            <a:avLst/>
          </a:prstGeom>
          <a:noFill/>
          <a:ln w="9525">
            <a:noFill/>
            <a:miter lim="800000"/>
            <a:headEnd/>
            <a:tailEnd/>
          </a:ln>
          <a:effectLst/>
        </p:spPr>
        <p:txBody>
          <a:bodyPr>
            <a:spAutoFit/>
          </a:bodyPr>
          <a:lstStyle/>
          <a:p>
            <a:pPr algn="just" rtl="1">
              <a:spcBef>
                <a:spcPct val="50000"/>
              </a:spcBef>
            </a:pPr>
            <a:r>
              <a:rPr lang="ar-SA" altLang="en-US" sz="3000">
                <a:solidFill>
                  <a:srgbClr val="0000FF"/>
                </a:solidFill>
              </a:rPr>
              <a:t>وهكذا كان الإقبال في الدخول إلى دين الله الكثير من السابقين الأولين من ذكرت أسمائهم في المطولات من الكتب</a:t>
            </a:r>
            <a:r>
              <a:rPr lang="ar-SA" altLang="en-US" sz="3200">
                <a:solidFill>
                  <a:srgbClr val="0000FF"/>
                </a:solidFill>
              </a:rPr>
              <a:t> ..</a:t>
            </a:r>
            <a:r>
              <a:rPr lang="ar-SA" altLang="en-US">
                <a:solidFill>
                  <a:srgbClr val="0000FF"/>
                </a:solidFill>
              </a:rPr>
              <a:t> </a:t>
            </a:r>
            <a:endParaRPr lang="en-US" altLang="en-US">
              <a:solidFill>
                <a:srgbClr val="0000FF"/>
              </a:solidFill>
            </a:endParaRPr>
          </a:p>
          <a:p>
            <a:pPr rtl="1">
              <a:spcBef>
                <a:spcPct val="50000"/>
              </a:spcBef>
            </a:pPr>
            <a:endParaRPr lang="en-US" altLang="en-US">
              <a:solidFill>
                <a:srgbClr val="0000FF"/>
              </a:solidFill>
            </a:endParaRPr>
          </a:p>
        </p:txBody>
      </p:sp>
    </p:spTree>
  </p:cSld>
  <p:clrMapOvr>
    <a:masterClrMapping/>
  </p:clrMapOvr>
  <p:transition advClick="0"/>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152578" name="Text Box 2"/>
          <p:cNvSpPr txBox="1">
            <a:spLocks noChangeArrowheads="1"/>
          </p:cNvSpPr>
          <p:nvPr/>
        </p:nvSpPr>
        <p:spPr bwMode="auto">
          <a:xfrm>
            <a:off x="457200" y="1828800"/>
            <a:ext cx="8229600" cy="4211638"/>
          </a:xfrm>
          <a:prstGeom prst="rect">
            <a:avLst/>
          </a:prstGeom>
          <a:noFill/>
          <a:ln w="57150" cap="rnd" cmpd="thinThick">
            <a:noFill/>
            <a:miter lim="800000"/>
            <a:headEnd/>
            <a:tailEnd/>
          </a:ln>
          <a:effectLst/>
        </p:spPr>
        <p:txBody>
          <a:bodyPr>
            <a:spAutoFit/>
          </a:bodyPr>
          <a:lstStyle/>
          <a:p>
            <a:pPr algn="just" rtl="1">
              <a:spcBef>
                <a:spcPct val="50000"/>
              </a:spcBef>
            </a:pPr>
            <a:r>
              <a:rPr lang="ar-AE" altLang="en-US" sz="3600">
                <a:solidFill>
                  <a:schemeClr val="bg1"/>
                </a:solidFill>
              </a:rPr>
              <a:t>        </a:t>
            </a:r>
            <a:r>
              <a:rPr lang="ar-AE" altLang="en-US" sz="3600">
                <a:solidFill>
                  <a:schemeClr val="hlink"/>
                </a:solidFill>
                <a:latin typeface="Arial" pitchFamily="34" charset="0"/>
                <a:cs typeface="Andalus" pitchFamily="2" charset="-78"/>
              </a:rPr>
              <a:t>وهذه صورة عظيمة من صور الإنفعال بهذا الدين والاستجابة لله ولرسول الله صلى الله عليه وسلم.</a:t>
            </a:r>
          </a:p>
          <a:p>
            <a:pPr algn="just" rtl="1">
              <a:spcBef>
                <a:spcPct val="50000"/>
              </a:spcBef>
            </a:pPr>
            <a:r>
              <a:rPr lang="ar-AE" altLang="en-US" sz="3600">
                <a:solidFill>
                  <a:schemeClr val="hlink"/>
                </a:solidFill>
                <a:latin typeface="Arial" pitchFamily="34" charset="0"/>
                <a:cs typeface="Andalus" pitchFamily="2" charset="-78"/>
              </a:rPr>
              <a:t>ولقد كان دخول الواحد منهم في الإسلام ، وشعوره بالقرب من الله ، وأنسه بربه ، وحياة قلبه وقرة عينه بسماع القرآن سببا في شعورهم الحقيقي بالتميز عن الجاهلية من حولهم ، الجاهلية التي تضج بالفوضى والفساد والجفاف والإنحلال .</a:t>
            </a:r>
            <a:r>
              <a:rPr lang="ar-AE" altLang="en-US" sz="3600">
                <a:solidFill>
                  <a:schemeClr val="bg1"/>
                </a:solidFill>
                <a:latin typeface="DfW Printer" pitchFamily="49" charset="2"/>
                <a:cs typeface="Akhbar MT" pitchFamily="2" charset="-78"/>
              </a:rPr>
              <a:t>  </a:t>
            </a:r>
            <a:endParaRPr lang="en-GB" altLang="en-US" sz="3600">
              <a:solidFill>
                <a:schemeClr val="bg1"/>
              </a:solidFill>
              <a:latin typeface="DfW Printer" pitchFamily="49" charset="2"/>
              <a:cs typeface="Akhbar MT" pitchFamily="2" charset="-78"/>
            </a:endParaRPr>
          </a:p>
        </p:txBody>
      </p:sp>
      <p:sp>
        <p:nvSpPr>
          <p:cNvPr id="152579" name="Text Box 3"/>
          <p:cNvSpPr txBox="1">
            <a:spLocks noChangeArrowheads="1"/>
          </p:cNvSpPr>
          <p:nvPr/>
        </p:nvSpPr>
        <p:spPr bwMode="auto">
          <a:xfrm>
            <a:off x="2895600" y="457200"/>
            <a:ext cx="2743200" cy="823913"/>
          </a:xfrm>
          <a:prstGeom prst="rect">
            <a:avLst/>
          </a:prstGeom>
          <a:noFill/>
          <a:ln w="9525">
            <a:noFill/>
            <a:miter lim="800000"/>
            <a:headEnd/>
            <a:tailEnd/>
          </a:ln>
          <a:effectLst/>
        </p:spPr>
        <p:txBody>
          <a:bodyPr>
            <a:spAutoFit/>
          </a:bodyPr>
          <a:lstStyle/>
          <a:p>
            <a:pPr algn="ctr" rtl="1">
              <a:spcBef>
                <a:spcPct val="50000"/>
              </a:spcBef>
            </a:pPr>
            <a:r>
              <a:rPr lang="ar-SA" altLang="en-US" sz="4800">
                <a:solidFill>
                  <a:srgbClr val="0000FF"/>
                </a:solidFill>
                <a:cs typeface="DecoType Naskh Extensions" pitchFamily="2" charset="-78"/>
              </a:rPr>
              <a:t>تعليق</a:t>
            </a:r>
            <a:endParaRPr lang="en-US" altLang="en-US">
              <a:solidFill>
                <a:schemeClr val="bg1"/>
              </a:solidFill>
            </a:endParaRPr>
          </a:p>
        </p:txBody>
      </p:sp>
    </p:spTree>
  </p:cSld>
  <p:clrMapOvr>
    <a:masterClrMapping/>
  </p:clrMapOvr>
  <p:transition advClick="0"/>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153602" name="Text Box 2"/>
          <p:cNvSpPr txBox="1">
            <a:spLocks noChangeArrowheads="1"/>
          </p:cNvSpPr>
          <p:nvPr/>
        </p:nvSpPr>
        <p:spPr bwMode="auto">
          <a:xfrm>
            <a:off x="1066800" y="838200"/>
            <a:ext cx="7772400" cy="1465263"/>
          </a:xfrm>
          <a:prstGeom prst="rect">
            <a:avLst/>
          </a:prstGeom>
          <a:noFill/>
          <a:ln w="9525">
            <a:noFill/>
            <a:miter lim="800000"/>
            <a:headEnd/>
            <a:tailEnd/>
          </a:ln>
          <a:effectLst>
            <a:outerShdw dist="35921" dir="2700000" algn="ctr" rotWithShape="0">
              <a:schemeClr val="bg2"/>
            </a:outerShdw>
          </a:effectLst>
        </p:spPr>
        <p:txBody>
          <a:bodyPr>
            <a:spAutoFit/>
          </a:bodyPr>
          <a:lstStyle/>
          <a:p>
            <a:pPr marL="457200" indent="-457200" algn="just">
              <a:spcBef>
                <a:spcPct val="50000"/>
              </a:spcBef>
            </a:pPr>
            <a:endParaRPr lang="ar-AE" altLang="en-US" sz="3600"/>
          </a:p>
          <a:p>
            <a:pPr marL="457200" indent="-457200" algn="just">
              <a:spcBef>
                <a:spcPct val="50000"/>
              </a:spcBef>
            </a:pPr>
            <a:r>
              <a:rPr lang="ar-AE" altLang="en-US" sz="3600">
                <a:solidFill>
                  <a:srgbClr val="FFFFFF"/>
                </a:solidFill>
              </a:rPr>
              <a:t>       </a:t>
            </a:r>
            <a:endParaRPr lang="en-GB" altLang="en-US" sz="3600">
              <a:solidFill>
                <a:srgbClr val="FFFFFF"/>
              </a:solidFill>
            </a:endParaRPr>
          </a:p>
        </p:txBody>
      </p:sp>
      <p:sp>
        <p:nvSpPr>
          <p:cNvPr id="153603" name="Text Box 3"/>
          <p:cNvSpPr txBox="1">
            <a:spLocks noChangeArrowheads="1"/>
          </p:cNvSpPr>
          <p:nvPr/>
        </p:nvSpPr>
        <p:spPr bwMode="auto">
          <a:xfrm>
            <a:off x="838200" y="609600"/>
            <a:ext cx="7162800" cy="1249363"/>
          </a:xfrm>
          <a:prstGeom prst="rect">
            <a:avLst/>
          </a:prstGeom>
          <a:noFill/>
          <a:ln w="9525">
            <a:noFill/>
            <a:miter lim="800000"/>
            <a:headEnd/>
            <a:tailEnd/>
          </a:ln>
          <a:effectLst/>
        </p:spPr>
        <p:txBody>
          <a:bodyPr>
            <a:spAutoFit/>
          </a:bodyPr>
          <a:lstStyle/>
          <a:p>
            <a:pPr algn="ctr">
              <a:spcBef>
                <a:spcPct val="50000"/>
              </a:spcBef>
            </a:pPr>
            <a:r>
              <a:rPr lang="ar-AE" altLang="en-US" sz="4000" b="1">
                <a:cs typeface="DecoType Naskh Extensions" pitchFamily="2" charset="-78"/>
              </a:rPr>
              <a:t>دار الأرقم بن أبي الأرقم رضي الله عنه</a:t>
            </a:r>
            <a:r>
              <a:rPr lang="ar-AE" altLang="en-US" sz="2800" b="1"/>
              <a:t> </a:t>
            </a:r>
          </a:p>
          <a:p>
            <a:pPr>
              <a:spcBef>
                <a:spcPct val="50000"/>
              </a:spcBef>
            </a:pPr>
            <a:endParaRPr lang="en-US" altLang="en-US"/>
          </a:p>
        </p:txBody>
      </p:sp>
      <p:sp>
        <p:nvSpPr>
          <p:cNvPr id="153604" name="Text Box 4"/>
          <p:cNvSpPr txBox="1">
            <a:spLocks noChangeArrowheads="1"/>
          </p:cNvSpPr>
          <p:nvPr/>
        </p:nvSpPr>
        <p:spPr bwMode="auto">
          <a:xfrm>
            <a:off x="381000" y="2438400"/>
            <a:ext cx="8229600" cy="2836863"/>
          </a:xfrm>
          <a:prstGeom prst="rect">
            <a:avLst/>
          </a:prstGeom>
          <a:noFill/>
          <a:ln w="9525">
            <a:noFill/>
            <a:miter lim="800000"/>
            <a:headEnd/>
            <a:tailEnd/>
          </a:ln>
          <a:effectLst/>
        </p:spPr>
        <p:txBody>
          <a:bodyPr>
            <a:spAutoFit/>
          </a:bodyPr>
          <a:lstStyle/>
          <a:p>
            <a:pPr algn="just" rtl="1">
              <a:spcBef>
                <a:spcPct val="50000"/>
              </a:spcBef>
            </a:pPr>
            <a:r>
              <a:rPr lang="ar-AE" altLang="en-US" sz="3600">
                <a:solidFill>
                  <a:srgbClr val="FFFFFF"/>
                </a:solidFill>
              </a:rPr>
              <a:t>        </a:t>
            </a:r>
            <a:r>
              <a:rPr lang="ar-AE" altLang="en-US" sz="3600">
                <a:solidFill>
                  <a:srgbClr val="0000FF"/>
                </a:solidFill>
              </a:rPr>
              <a:t>نتيجة طغيان الانحراف العقدي والسلوكي أجبر صاحب الدعوة محمد صلى الله عليه وسلم و من آمن معه أن يمروا بمرحلة الدعوة السرية والنصيحة الفردية ، والتربية الهادئة في دار الأرقم بعيدا عن أعين المشركين. </a:t>
            </a:r>
          </a:p>
          <a:p>
            <a:pPr algn="just" rtl="1">
              <a:spcBef>
                <a:spcPct val="50000"/>
              </a:spcBef>
            </a:pPr>
            <a:endParaRPr lang="en-US" altLang="en-US">
              <a:solidFill>
                <a:srgbClr val="0000FF"/>
              </a:solidFill>
            </a:endParaRPr>
          </a:p>
        </p:txBody>
      </p:sp>
    </p:spTree>
  </p:cSld>
  <p:clrMapOvr>
    <a:masterClrMapping/>
  </p:clrMapOvr>
  <p:transition advClick="0"/>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154626" name="Text Box 2"/>
          <p:cNvSpPr txBox="1">
            <a:spLocks noChangeArrowheads="1"/>
          </p:cNvSpPr>
          <p:nvPr/>
        </p:nvSpPr>
        <p:spPr bwMode="auto">
          <a:xfrm>
            <a:off x="0" y="0"/>
            <a:ext cx="9144000" cy="3084513"/>
          </a:xfrm>
          <a:prstGeom prst="rect">
            <a:avLst/>
          </a:prstGeom>
          <a:noFill/>
          <a:ln w="9525">
            <a:noFill/>
            <a:miter lim="800000"/>
            <a:headEnd/>
            <a:tailEnd/>
          </a:ln>
          <a:effectLst/>
        </p:spPr>
        <p:txBody>
          <a:bodyPr>
            <a:spAutoFit/>
          </a:bodyPr>
          <a:lstStyle/>
          <a:p>
            <a:pPr marL="457200" indent="-457200" algn="ctr" rtl="1">
              <a:spcBef>
                <a:spcPct val="50000"/>
              </a:spcBef>
            </a:pPr>
            <a:endParaRPr lang="ar-AE" altLang="en-US" sz="2800" b="1">
              <a:solidFill>
                <a:srgbClr val="0000FF"/>
              </a:solidFill>
            </a:endParaRPr>
          </a:p>
          <a:p>
            <a:pPr marL="457200" indent="-457200" algn="ctr" rtl="1">
              <a:spcBef>
                <a:spcPct val="50000"/>
              </a:spcBef>
            </a:pPr>
            <a:endParaRPr lang="ar-AE" altLang="en-US" sz="2800" b="1">
              <a:solidFill>
                <a:srgbClr val="0000FF"/>
              </a:solidFill>
            </a:endParaRPr>
          </a:p>
          <a:p>
            <a:pPr marL="457200" indent="-457200" algn="ctr" rtl="1">
              <a:spcBef>
                <a:spcPct val="50000"/>
              </a:spcBef>
            </a:pPr>
            <a:r>
              <a:rPr lang="ar-AE" altLang="en-US" sz="2800" b="1">
                <a:solidFill>
                  <a:srgbClr val="0000FF"/>
                </a:solidFill>
              </a:rPr>
              <a:t>     أ - لميزة الموقع               ب- بعيدا عن أنظار المشركين .     </a:t>
            </a:r>
          </a:p>
          <a:p>
            <a:pPr marL="457200" indent="-457200" algn="ctr" rtl="1">
              <a:spcBef>
                <a:spcPct val="50000"/>
              </a:spcBef>
            </a:pPr>
            <a:r>
              <a:rPr lang="ar-AE" altLang="en-US" sz="2800" b="1">
                <a:solidFill>
                  <a:srgbClr val="0000FF"/>
                </a:solidFill>
              </a:rPr>
              <a:t>ج-  ميزةصاحبها ومكانته في قومه .               د- صغر سنه .</a:t>
            </a:r>
          </a:p>
          <a:p>
            <a:pPr marL="457200" indent="-457200" algn="ctr" rtl="1">
              <a:spcBef>
                <a:spcPct val="50000"/>
              </a:spcBef>
              <a:buFontTx/>
              <a:buAutoNum type="arabic2Minus"/>
            </a:pPr>
            <a:endParaRPr lang="ar-AE" altLang="en-US" sz="2800" b="1">
              <a:solidFill>
                <a:srgbClr val="0000FF"/>
              </a:solidFill>
            </a:endParaRPr>
          </a:p>
        </p:txBody>
      </p:sp>
      <p:sp>
        <p:nvSpPr>
          <p:cNvPr id="154627" name="Text Box 3"/>
          <p:cNvSpPr txBox="1">
            <a:spLocks noChangeArrowheads="1"/>
          </p:cNvSpPr>
          <p:nvPr/>
        </p:nvSpPr>
        <p:spPr bwMode="auto">
          <a:xfrm>
            <a:off x="0" y="3124200"/>
            <a:ext cx="8839200" cy="3082925"/>
          </a:xfrm>
          <a:prstGeom prst="rect">
            <a:avLst/>
          </a:prstGeom>
          <a:noFill/>
          <a:ln w="9525">
            <a:noFill/>
            <a:miter lim="800000"/>
            <a:headEnd/>
            <a:tailEnd/>
          </a:ln>
          <a:effectLst/>
        </p:spPr>
        <p:txBody>
          <a:bodyPr>
            <a:spAutoFit/>
          </a:bodyPr>
          <a:lstStyle/>
          <a:p>
            <a:pPr marL="457200" indent="-457200" algn="just" rtl="1">
              <a:spcBef>
                <a:spcPct val="50000"/>
              </a:spcBef>
            </a:pPr>
            <a:r>
              <a:rPr lang="ar-AE" altLang="en-US" sz="2800" b="1">
                <a:solidFill>
                  <a:srgbClr val="0000FF"/>
                </a:solidFill>
              </a:rPr>
              <a:t>ه- الأرقم بن أبي الأرقم من قبيلة مخزوم ورسول الله من قبيلة بني هاشم ، فكانتا هاتين القبيلتين بينهما عداوة ، إذ لا يخطر على بال أحد أن يكون الإجتماع في مكان من يعادونهم.</a:t>
            </a:r>
          </a:p>
          <a:p>
            <a:pPr marL="457200" indent="-457200" algn="just" rtl="1">
              <a:spcBef>
                <a:spcPct val="50000"/>
              </a:spcBef>
            </a:pPr>
            <a:r>
              <a:rPr lang="ar-AE" altLang="en-US" sz="2800" b="1">
                <a:solidFill>
                  <a:srgbClr val="0000FF"/>
                </a:solidFill>
              </a:rPr>
              <a:t>و- لم يعرف الأرقم بن أبي الأرقم بإسلامه وبالتالي يأتي في أذهان الناس أن رسول الله لا يجتمع في دار مشرك .</a:t>
            </a:r>
          </a:p>
          <a:p>
            <a:pPr marL="457200" indent="-457200" rtl="1">
              <a:spcBef>
                <a:spcPct val="50000"/>
              </a:spcBef>
            </a:pPr>
            <a:endParaRPr lang="en-GB" altLang="en-US" sz="2800" b="1">
              <a:solidFill>
                <a:srgbClr val="0000FF"/>
              </a:solidFill>
            </a:endParaRPr>
          </a:p>
        </p:txBody>
      </p:sp>
      <p:sp>
        <p:nvSpPr>
          <p:cNvPr id="154628" name="Text Box 4"/>
          <p:cNvSpPr txBox="1">
            <a:spLocks noChangeArrowheads="1"/>
          </p:cNvSpPr>
          <p:nvPr/>
        </p:nvSpPr>
        <p:spPr bwMode="auto">
          <a:xfrm>
            <a:off x="2133600" y="533400"/>
            <a:ext cx="6019800" cy="1160463"/>
          </a:xfrm>
          <a:prstGeom prst="rect">
            <a:avLst/>
          </a:prstGeom>
          <a:noFill/>
          <a:ln w="9525">
            <a:noFill/>
            <a:miter lim="800000"/>
            <a:headEnd/>
            <a:tailEnd/>
          </a:ln>
          <a:effectLst/>
        </p:spPr>
        <p:txBody>
          <a:bodyPr>
            <a:spAutoFit/>
          </a:bodyPr>
          <a:lstStyle/>
          <a:p>
            <a:pPr algn="ctr" rtl="1">
              <a:spcBef>
                <a:spcPct val="50000"/>
              </a:spcBef>
            </a:pPr>
            <a:r>
              <a:rPr lang="ar-AE" altLang="en-US" sz="2800" b="1" i="1" u="sng">
                <a:solidFill>
                  <a:srgbClr val="0000FF"/>
                </a:solidFill>
              </a:rPr>
              <a:t>وكان اختيار هذه الدار لأسباب عدة : </a:t>
            </a:r>
          </a:p>
          <a:p>
            <a:pPr rtl="1">
              <a:spcBef>
                <a:spcPct val="50000"/>
              </a:spcBef>
            </a:pPr>
            <a:endParaRPr lang="en-US" altLang="en-US" sz="2800" b="1">
              <a:solidFill>
                <a:srgbClr val="0000FF"/>
              </a:solidFill>
            </a:endParaRPr>
          </a:p>
        </p:txBody>
      </p:sp>
    </p:spTree>
  </p:cSld>
  <p:clrMapOvr>
    <a:masterClrMapping/>
  </p:clrMapOvr>
  <p:transition advClick="0"/>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155650" name="Text Box 2"/>
          <p:cNvSpPr txBox="1">
            <a:spLocks noChangeArrowheads="1"/>
          </p:cNvSpPr>
          <p:nvPr/>
        </p:nvSpPr>
        <p:spPr bwMode="auto">
          <a:xfrm>
            <a:off x="457200" y="1066800"/>
            <a:ext cx="8229600" cy="5454650"/>
          </a:xfrm>
          <a:prstGeom prst="rect">
            <a:avLst/>
          </a:prstGeom>
          <a:noFill/>
          <a:ln w="9525">
            <a:noFill/>
            <a:miter lim="800000"/>
            <a:headEnd/>
            <a:tailEnd/>
          </a:ln>
          <a:effectLst/>
        </p:spPr>
        <p:txBody>
          <a:bodyPr>
            <a:spAutoFit/>
          </a:bodyPr>
          <a:lstStyle/>
          <a:p>
            <a:pPr algn="just" rtl="1">
              <a:spcBef>
                <a:spcPct val="50000"/>
              </a:spcBef>
            </a:pPr>
            <a:r>
              <a:rPr lang="ar-SA" altLang="en-US" sz="3200">
                <a:solidFill>
                  <a:schemeClr val="bg1"/>
                </a:solidFill>
              </a:rPr>
              <a:t>    </a:t>
            </a:r>
            <a:r>
              <a:rPr lang="ar-SA" altLang="en-US" sz="3200">
                <a:solidFill>
                  <a:srgbClr val="0000FF"/>
                </a:solidFill>
              </a:rPr>
              <a:t>لقد كانت هذه الدار – دار الأرقم بن أبي الأرقم – محضن تربية ، ومعهد علم، ومجتمع تدريب ، تربت فيه العصابة الأولى من المؤمنين، وترسخت فيه ثوابت القاعدة الصلبة التي تميزت بسمات الإيمان والفداء والتضحية والفهم في كل موقع من مواقع العطاء .</a:t>
            </a:r>
          </a:p>
          <a:p>
            <a:pPr algn="just" rtl="1">
              <a:spcBef>
                <a:spcPct val="50000"/>
              </a:spcBef>
            </a:pPr>
            <a:r>
              <a:rPr lang="ar-SA" altLang="en-US" sz="3200">
                <a:solidFill>
                  <a:srgbClr val="0000FF"/>
                </a:solidFill>
              </a:rPr>
              <a:t>ولذا وجدت فرصة البناء التربوي ، والأثر الدعوي بارزا واضحا في الإقتداء والتربية على يد محمد صلى الله عليه وسلم .</a:t>
            </a:r>
          </a:p>
          <a:p>
            <a:pPr algn="just" rtl="1">
              <a:spcBef>
                <a:spcPct val="50000"/>
              </a:spcBef>
            </a:pPr>
            <a:r>
              <a:rPr lang="ar-SA" altLang="en-US" sz="3200">
                <a:solidFill>
                  <a:srgbClr val="0000FF"/>
                </a:solidFill>
              </a:rPr>
              <a:t>ولم يزل المسلمين مستخفين في دار الأرقم حتى إسلام عمر بن الخطاب رضي الله عنه ، ووصل عدد المسلمين حوالي 38 رجلا</a:t>
            </a:r>
            <a:r>
              <a:rPr lang="ar-SA" altLang="en-US" sz="3200">
                <a:solidFill>
                  <a:schemeClr val="bg1"/>
                </a:solidFill>
              </a:rPr>
              <a:t> .</a:t>
            </a:r>
            <a:endParaRPr lang="en-GB" altLang="en-US" sz="3200">
              <a:solidFill>
                <a:schemeClr val="bg1"/>
              </a:solidFill>
            </a:endParaRPr>
          </a:p>
        </p:txBody>
      </p:sp>
    </p:spTree>
  </p:cSld>
  <p:clrMapOvr>
    <a:masterClrMapping/>
  </p:clrMapOvr>
  <p:transition advClick="0"/>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156674" name="Text Box 2"/>
          <p:cNvSpPr txBox="1">
            <a:spLocks noChangeArrowheads="1"/>
          </p:cNvSpPr>
          <p:nvPr/>
        </p:nvSpPr>
        <p:spPr bwMode="auto">
          <a:xfrm>
            <a:off x="990600" y="0"/>
            <a:ext cx="6934200" cy="1801813"/>
          </a:xfrm>
          <a:prstGeom prst="rect">
            <a:avLst/>
          </a:prstGeom>
          <a:noFill/>
          <a:ln w="9525">
            <a:noFill/>
            <a:miter lim="800000"/>
            <a:headEnd/>
            <a:tailEnd/>
          </a:ln>
          <a:effectLst/>
        </p:spPr>
        <p:txBody>
          <a:bodyPr>
            <a:spAutoFit/>
          </a:bodyPr>
          <a:lstStyle/>
          <a:p>
            <a:pPr algn="r" rtl="1">
              <a:spcBef>
                <a:spcPct val="50000"/>
              </a:spcBef>
            </a:pPr>
            <a:endParaRPr lang="ar-SA" altLang="en-US" sz="2800" b="1"/>
          </a:p>
          <a:p>
            <a:pPr algn="r" rtl="1">
              <a:spcBef>
                <a:spcPct val="50000"/>
              </a:spcBef>
            </a:pPr>
            <a:r>
              <a:rPr lang="ar-SA" altLang="en-US" sz="2800" b="1">
                <a:solidFill>
                  <a:srgbClr val="990033"/>
                </a:solidFill>
              </a:rPr>
              <a:t> </a:t>
            </a:r>
          </a:p>
          <a:p>
            <a:pPr algn="r" rtl="1">
              <a:spcBef>
                <a:spcPct val="50000"/>
              </a:spcBef>
              <a:buFontTx/>
              <a:buChar char="•"/>
            </a:pPr>
            <a:endParaRPr lang="en-GB" altLang="en-US" sz="2800" b="1">
              <a:solidFill>
                <a:srgbClr val="FFFFFF"/>
              </a:solidFill>
            </a:endParaRPr>
          </a:p>
        </p:txBody>
      </p:sp>
      <p:sp>
        <p:nvSpPr>
          <p:cNvPr id="156675" name="Text Box 3"/>
          <p:cNvSpPr txBox="1">
            <a:spLocks noChangeArrowheads="1"/>
          </p:cNvSpPr>
          <p:nvPr/>
        </p:nvSpPr>
        <p:spPr bwMode="auto">
          <a:xfrm>
            <a:off x="381000" y="533400"/>
            <a:ext cx="8763000" cy="1801813"/>
          </a:xfrm>
          <a:prstGeom prst="rect">
            <a:avLst/>
          </a:prstGeom>
          <a:noFill/>
          <a:ln w="9525">
            <a:noFill/>
            <a:miter lim="800000"/>
            <a:headEnd/>
            <a:tailEnd/>
          </a:ln>
          <a:effectLst/>
        </p:spPr>
        <p:txBody>
          <a:bodyPr>
            <a:spAutoFit/>
          </a:bodyPr>
          <a:lstStyle/>
          <a:p>
            <a:pPr algn="ctr" rtl="1">
              <a:spcBef>
                <a:spcPct val="50000"/>
              </a:spcBef>
            </a:pPr>
            <a:r>
              <a:rPr lang="ar-SA" altLang="en-US" sz="2800">
                <a:solidFill>
                  <a:srgbClr val="0000FF"/>
                </a:solidFill>
                <a:cs typeface="DecoType Naskh Extensions" pitchFamily="2" charset="-78"/>
              </a:rPr>
              <a:t>خروج الرسول والصحابة والمسلمين </a:t>
            </a:r>
          </a:p>
          <a:p>
            <a:pPr algn="ctr" rtl="1">
              <a:spcBef>
                <a:spcPct val="50000"/>
              </a:spcBef>
            </a:pPr>
            <a:r>
              <a:rPr lang="ar-SA" altLang="en-US" sz="2800">
                <a:solidFill>
                  <a:srgbClr val="0000FF"/>
                </a:solidFill>
                <a:cs typeface="DecoType Naskh Extensions" pitchFamily="2" charset="-78"/>
              </a:rPr>
              <a:t>إلى المسجد الحرام</a:t>
            </a:r>
            <a:endParaRPr lang="ar-SA" altLang="en-US" sz="2800">
              <a:solidFill>
                <a:srgbClr val="0000FF"/>
              </a:solidFill>
            </a:endParaRPr>
          </a:p>
          <a:p>
            <a:pPr algn="ctr" rtl="1">
              <a:spcBef>
                <a:spcPct val="50000"/>
              </a:spcBef>
            </a:pPr>
            <a:endParaRPr lang="en-US" altLang="en-US" sz="2800">
              <a:solidFill>
                <a:srgbClr val="0000FF"/>
              </a:solidFill>
            </a:endParaRPr>
          </a:p>
        </p:txBody>
      </p:sp>
      <p:sp>
        <p:nvSpPr>
          <p:cNvPr id="156676" name="Text Box 4"/>
          <p:cNvSpPr txBox="1">
            <a:spLocks noChangeArrowheads="1"/>
          </p:cNvSpPr>
          <p:nvPr/>
        </p:nvSpPr>
        <p:spPr bwMode="auto">
          <a:xfrm>
            <a:off x="685800" y="2590800"/>
            <a:ext cx="6934200" cy="2227263"/>
          </a:xfrm>
          <a:prstGeom prst="rect">
            <a:avLst/>
          </a:prstGeom>
          <a:noFill/>
          <a:ln w="9525">
            <a:noFill/>
            <a:miter lim="800000"/>
            <a:headEnd/>
            <a:tailEnd/>
          </a:ln>
          <a:effectLst/>
        </p:spPr>
        <p:txBody>
          <a:bodyPr>
            <a:spAutoFit/>
          </a:bodyPr>
          <a:lstStyle/>
          <a:p>
            <a:pPr algn="r" rtl="1">
              <a:spcBef>
                <a:spcPct val="50000"/>
              </a:spcBef>
              <a:buFontTx/>
              <a:buChar char="•"/>
            </a:pPr>
            <a:endParaRPr lang="ar-SA" altLang="en-US" sz="2600" b="1">
              <a:solidFill>
                <a:srgbClr val="FFFFFF"/>
              </a:solidFill>
            </a:endParaRPr>
          </a:p>
          <a:p>
            <a:pPr algn="r" rtl="1">
              <a:spcBef>
                <a:spcPct val="50000"/>
              </a:spcBef>
              <a:buFontTx/>
              <a:buChar char="•"/>
            </a:pPr>
            <a:endParaRPr lang="ar-SA" altLang="en-US" sz="2600" b="1">
              <a:solidFill>
                <a:srgbClr val="FFFFFF"/>
              </a:solidFill>
            </a:endParaRPr>
          </a:p>
          <a:p>
            <a:pPr algn="r" rtl="1">
              <a:spcBef>
                <a:spcPct val="50000"/>
              </a:spcBef>
              <a:buFontTx/>
              <a:buChar char="•"/>
            </a:pPr>
            <a:endParaRPr lang="ar-SA" altLang="en-US" sz="2600" b="1">
              <a:solidFill>
                <a:srgbClr val="FFFFFF"/>
              </a:solidFill>
            </a:endParaRPr>
          </a:p>
          <a:p>
            <a:pPr algn="r" rtl="1">
              <a:spcBef>
                <a:spcPct val="50000"/>
              </a:spcBef>
            </a:pPr>
            <a:endParaRPr lang="en-US" altLang="en-US"/>
          </a:p>
        </p:txBody>
      </p:sp>
      <p:sp>
        <p:nvSpPr>
          <p:cNvPr id="156677" name="Text Box 5"/>
          <p:cNvSpPr txBox="1">
            <a:spLocks noChangeArrowheads="1"/>
          </p:cNvSpPr>
          <p:nvPr/>
        </p:nvSpPr>
        <p:spPr bwMode="auto">
          <a:xfrm>
            <a:off x="2514600" y="2667000"/>
            <a:ext cx="5638800" cy="488950"/>
          </a:xfrm>
          <a:prstGeom prst="rect">
            <a:avLst/>
          </a:prstGeom>
          <a:noFill/>
          <a:ln w="9525">
            <a:noFill/>
            <a:miter lim="800000"/>
            <a:headEnd/>
            <a:tailEnd/>
          </a:ln>
          <a:effectLst/>
        </p:spPr>
        <p:txBody>
          <a:bodyPr>
            <a:spAutoFit/>
          </a:bodyPr>
          <a:lstStyle/>
          <a:p>
            <a:pPr algn="r" rtl="1">
              <a:spcBef>
                <a:spcPct val="50000"/>
              </a:spcBef>
              <a:buFontTx/>
              <a:buChar char="•"/>
            </a:pPr>
            <a:r>
              <a:rPr lang="ar-SA" altLang="en-US" sz="2600" b="1">
                <a:solidFill>
                  <a:srgbClr val="FFFFFF"/>
                </a:solidFill>
              </a:rPr>
              <a:t>   خطبة أبي بكر الصديق رضي الله عنه .</a:t>
            </a:r>
            <a:endParaRPr lang="en-US" altLang="en-US" sz="2600" b="1">
              <a:solidFill>
                <a:srgbClr val="FFFFFF"/>
              </a:solidFill>
            </a:endParaRPr>
          </a:p>
        </p:txBody>
      </p:sp>
      <p:sp>
        <p:nvSpPr>
          <p:cNvPr id="156678" name="Text Box 6"/>
          <p:cNvSpPr txBox="1">
            <a:spLocks noChangeArrowheads="1"/>
          </p:cNvSpPr>
          <p:nvPr/>
        </p:nvSpPr>
        <p:spPr bwMode="auto">
          <a:xfrm>
            <a:off x="2743200" y="3733800"/>
            <a:ext cx="5410200" cy="1036638"/>
          </a:xfrm>
          <a:prstGeom prst="rect">
            <a:avLst/>
          </a:prstGeom>
          <a:noFill/>
          <a:ln w="9525">
            <a:noFill/>
            <a:miter lim="800000"/>
            <a:headEnd/>
            <a:tailEnd/>
          </a:ln>
          <a:effectLst/>
        </p:spPr>
        <p:txBody>
          <a:bodyPr>
            <a:spAutoFit/>
          </a:bodyPr>
          <a:lstStyle/>
          <a:p>
            <a:pPr algn="r" rtl="1">
              <a:spcBef>
                <a:spcPct val="50000"/>
              </a:spcBef>
              <a:buFontTx/>
              <a:buChar char="•"/>
            </a:pPr>
            <a:r>
              <a:rPr lang="ar-SA" altLang="en-US" sz="2600" b="1">
                <a:solidFill>
                  <a:srgbClr val="FFFFFF"/>
                </a:solidFill>
              </a:rPr>
              <a:t>   ثورة المشركين على أبي بكر وتعذيبه . </a:t>
            </a:r>
          </a:p>
          <a:p>
            <a:pPr algn="r" rtl="1">
              <a:spcBef>
                <a:spcPct val="50000"/>
              </a:spcBef>
            </a:pPr>
            <a:endParaRPr lang="en-US" altLang="en-US"/>
          </a:p>
        </p:txBody>
      </p:sp>
      <p:sp>
        <p:nvSpPr>
          <p:cNvPr id="156679" name="Text Box 7"/>
          <p:cNvSpPr txBox="1">
            <a:spLocks noChangeArrowheads="1"/>
          </p:cNvSpPr>
          <p:nvPr/>
        </p:nvSpPr>
        <p:spPr bwMode="auto">
          <a:xfrm>
            <a:off x="914400" y="4648200"/>
            <a:ext cx="7239000" cy="1036638"/>
          </a:xfrm>
          <a:prstGeom prst="rect">
            <a:avLst/>
          </a:prstGeom>
          <a:noFill/>
          <a:ln w="9525">
            <a:noFill/>
            <a:miter lim="800000"/>
            <a:headEnd/>
            <a:tailEnd/>
          </a:ln>
          <a:effectLst/>
        </p:spPr>
        <p:txBody>
          <a:bodyPr>
            <a:spAutoFit/>
          </a:bodyPr>
          <a:lstStyle/>
          <a:p>
            <a:pPr algn="r" rtl="1">
              <a:spcBef>
                <a:spcPct val="50000"/>
              </a:spcBef>
              <a:buFontTx/>
              <a:buChar char="•"/>
            </a:pPr>
            <a:r>
              <a:rPr lang="ar-SA" altLang="en-US" sz="2600" b="1">
                <a:solidFill>
                  <a:srgbClr val="FFFFFF"/>
                </a:solidFill>
              </a:rPr>
              <a:t>    خروج أبي بكر لرؤية الرسول عليه السلام في دار الأرقم.</a:t>
            </a:r>
          </a:p>
          <a:p>
            <a:pPr algn="r" rtl="1">
              <a:spcBef>
                <a:spcPct val="50000"/>
              </a:spcBef>
            </a:pPr>
            <a:endParaRPr lang="en-US" altLang="en-US"/>
          </a:p>
        </p:txBody>
      </p:sp>
      <p:sp>
        <p:nvSpPr>
          <p:cNvPr id="156680" name="Text Box 8"/>
          <p:cNvSpPr txBox="1">
            <a:spLocks noChangeArrowheads="1"/>
          </p:cNvSpPr>
          <p:nvPr/>
        </p:nvSpPr>
        <p:spPr bwMode="auto">
          <a:xfrm>
            <a:off x="2743200" y="5821363"/>
            <a:ext cx="5334000" cy="1036637"/>
          </a:xfrm>
          <a:prstGeom prst="rect">
            <a:avLst/>
          </a:prstGeom>
          <a:noFill/>
          <a:ln w="9525">
            <a:noFill/>
            <a:miter lim="800000"/>
            <a:headEnd/>
            <a:tailEnd/>
          </a:ln>
          <a:effectLst/>
        </p:spPr>
        <p:txBody>
          <a:bodyPr>
            <a:spAutoFit/>
          </a:bodyPr>
          <a:lstStyle/>
          <a:p>
            <a:pPr algn="r" rtl="1">
              <a:spcBef>
                <a:spcPct val="50000"/>
              </a:spcBef>
              <a:buFontTx/>
              <a:buChar char="•"/>
            </a:pPr>
            <a:r>
              <a:rPr lang="ar-SA" altLang="en-US" sz="2600" b="1">
                <a:solidFill>
                  <a:srgbClr val="FFFFFF"/>
                </a:solidFill>
              </a:rPr>
              <a:t>   دخول أم أبي بكر رضي الله عنها في دين الله . </a:t>
            </a:r>
          </a:p>
          <a:p>
            <a:pPr algn="r" rtl="1">
              <a:spcBef>
                <a:spcPct val="50000"/>
              </a:spcBef>
            </a:pPr>
            <a:endParaRPr lang="en-US" altLang="en-US"/>
          </a:p>
        </p:txBody>
      </p:sp>
    </p:spTree>
  </p:cSld>
  <p:clrMapOvr>
    <a:masterClrMapping/>
  </p:clrMapOvr>
  <p:transition advClick="0"/>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157698" name="Text Box 2"/>
          <p:cNvSpPr txBox="1">
            <a:spLocks noChangeArrowheads="1"/>
          </p:cNvSpPr>
          <p:nvPr/>
        </p:nvSpPr>
        <p:spPr bwMode="auto">
          <a:xfrm>
            <a:off x="1371600" y="381000"/>
            <a:ext cx="6096000" cy="1858963"/>
          </a:xfrm>
          <a:prstGeom prst="rect">
            <a:avLst/>
          </a:prstGeom>
          <a:noFill/>
          <a:ln w="9525">
            <a:noFill/>
            <a:miter lim="800000"/>
            <a:headEnd/>
            <a:tailEnd/>
          </a:ln>
          <a:effectLst/>
        </p:spPr>
        <p:txBody>
          <a:bodyPr>
            <a:spAutoFit/>
          </a:bodyPr>
          <a:lstStyle/>
          <a:p>
            <a:pPr algn="ctr" rtl="1">
              <a:spcBef>
                <a:spcPct val="50000"/>
              </a:spcBef>
            </a:pPr>
            <a:r>
              <a:rPr lang="ar-SA" altLang="en-US" sz="3200" b="1" i="1" u="sng">
                <a:solidFill>
                  <a:srgbClr val="0000FF"/>
                </a:solidFill>
                <a:cs typeface="DecoType Naskh Extensions" pitchFamily="2" charset="-78"/>
              </a:rPr>
              <a:t>وسائل الدعوة في المرحلة السرية</a:t>
            </a:r>
            <a:endParaRPr lang="ar-SA" altLang="en-US" sz="3200" b="1" i="1" u="sng">
              <a:solidFill>
                <a:schemeClr val="accent2"/>
              </a:solidFill>
            </a:endParaRPr>
          </a:p>
          <a:p>
            <a:pPr rtl="1">
              <a:spcBef>
                <a:spcPct val="50000"/>
              </a:spcBef>
            </a:pPr>
            <a:endParaRPr lang="ar-SA" altLang="en-US" sz="3200" b="1" i="1" u="sng">
              <a:solidFill>
                <a:schemeClr val="accent2"/>
              </a:solidFill>
            </a:endParaRPr>
          </a:p>
          <a:p>
            <a:pPr rtl="1">
              <a:spcBef>
                <a:spcPct val="50000"/>
              </a:spcBef>
            </a:pPr>
            <a:endParaRPr lang="en-US" altLang="en-US"/>
          </a:p>
        </p:txBody>
      </p:sp>
      <p:sp>
        <p:nvSpPr>
          <p:cNvPr id="157699" name="Text Box 3"/>
          <p:cNvSpPr txBox="1">
            <a:spLocks noChangeArrowheads="1"/>
          </p:cNvSpPr>
          <p:nvPr/>
        </p:nvSpPr>
        <p:spPr bwMode="auto">
          <a:xfrm>
            <a:off x="381000" y="1447800"/>
            <a:ext cx="8153400" cy="4211638"/>
          </a:xfrm>
          <a:prstGeom prst="rect">
            <a:avLst/>
          </a:prstGeom>
          <a:noFill/>
          <a:ln w="9525">
            <a:noFill/>
            <a:miter lim="800000"/>
            <a:headEnd/>
            <a:tailEnd/>
          </a:ln>
          <a:effectLst/>
        </p:spPr>
        <p:txBody>
          <a:bodyPr>
            <a:spAutoFit/>
          </a:bodyPr>
          <a:lstStyle/>
          <a:p>
            <a:pPr algn="just" rtl="1">
              <a:spcBef>
                <a:spcPct val="50000"/>
              </a:spcBef>
              <a:buFontTx/>
              <a:buChar char="•"/>
            </a:pPr>
            <a:r>
              <a:rPr lang="ar-SA" altLang="en-US" sz="3200"/>
              <a:t> </a:t>
            </a:r>
            <a:r>
              <a:rPr lang="ar-SA" altLang="en-US" sz="2800">
                <a:solidFill>
                  <a:schemeClr val="bg1"/>
                </a:solidFill>
                <a:latin typeface="Arial" pitchFamily="34" charset="0"/>
                <a:cs typeface="Arial" pitchFamily="34" charset="0"/>
              </a:rPr>
              <a:t>الانتقاء والاصطفاء الشخصي بعيدا عن أنضار المشركين.</a:t>
            </a:r>
            <a:endParaRPr lang="en-US" altLang="en-US" sz="2800">
              <a:solidFill>
                <a:schemeClr val="bg1"/>
              </a:solidFill>
              <a:latin typeface="Arial" pitchFamily="34" charset="0"/>
              <a:cs typeface="Arial" pitchFamily="34" charset="0"/>
            </a:endParaRPr>
          </a:p>
          <a:p>
            <a:pPr algn="just" rtl="1">
              <a:spcBef>
                <a:spcPct val="50000"/>
              </a:spcBef>
              <a:buFontTx/>
              <a:buChar char="•"/>
            </a:pPr>
            <a:r>
              <a:rPr lang="ar-SA" altLang="en-US" sz="2800">
                <a:solidFill>
                  <a:schemeClr val="bg1"/>
                </a:solidFill>
                <a:latin typeface="Arial" pitchFamily="34" charset="0"/>
                <a:cs typeface="Arial" pitchFamily="34" charset="0"/>
              </a:rPr>
              <a:t> كان صلى الله عليه وسلم يزور الناس في بيوتهم ويدعوهم إلى   الإسلام سرا .</a:t>
            </a:r>
          </a:p>
          <a:p>
            <a:pPr algn="just" rtl="1">
              <a:spcBef>
                <a:spcPct val="50000"/>
              </a:spcBef>
              <a:buFontTx/>
              <a:buChar char="•"/>
            </a:pPr>
            <a:r>
              <a:rPr lang="ar-SA" altLang="en-US" sz="2800">
                <a:solidFill>
                  <a:schemeClr val="bg1"/>
                </a:solidFill>
                <a:latin typeface="Arial" pitchFamily="34" charset="0"/>
                <a:cs typeface="Arial" pitchFamily="34" charset="0"/>
              </a:rPr>
              <a:t>  اتصال الرسول عليه السلام بالصحابة سرا في دار الأرقم  بن أبي الأرقم رضي الله عنه .</a:t>
            </a:r>
            <a:endParaRPr lang="en-US" altLang="en-US" sz="2800">
              <a:solidFill>
                <a:schemeClr val="bg1"/>
              </a:solidFill>
              <a:latin typeface="Arial" pitchFamily="34" charset="0"/>
              <a:cs typeface="Arial" pitchFamily="34" charset="0"/>
            </a:endParaRPr>
          </a:p>
          <a:p>
            <a:pPr algn="just" rtl="1">
              <a:spcBef>
                <a:spcPct val="50000"/>
              </a:spcBef>
              <a:buFontTx/>
              <a:buChar char="•"/>
            </a:pPr>
            <a:r>
              <a:rPr lang="ar-SA" altLang="en-US" sz="2800">
                <a:solidFill>
                  <a:schemeClr val="bg1"/>
                </a:solidFill>
                <a:latin typeface="Arial" pitchFamily="34" charset="0"/>
                <a:cs typeface="Arial" pitchFamily="34" charset="0"/>
              </a:rPr>
              <a:t> عبادتهم كانت تتم في دار الأرقم من مواعظ وعبر وقراءة القرآن ، وارشادهم بأخذ الحيطة والحذر من الكفار من أجل الوصول إلى الغاية والهدف مع التوكل على الله .</a:t>
            </a:r>
            <a:endParaRPr lang="en-US" altLang="en-US" sz="2800">
              <a:latin typeface="Arial" pitchFamily="34" charset="0"/>
              <a:cs typeface="Arial" pitchFamily="34" charset="0"/>
            </a:endParaRPr>
          </a:p>
        </p:txBody>
      </p:sp>
    </p:spTree>
  </p:cSld>
  <p:clrMapOvr>
    <a:masterClrMapping/>
  </p:clrMapOvr>
  <p:transition advClick="0"/>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bg>
      <p:bgPr>
        <a:blipFill dpi="0" rotWithShape="0">
          <a:blip r:embed="rId3" cstate="print"/>
          <a:srcRect/>
          <a:stretch>
            <a:fillRect/>
          </a:stretch>
        </a:blipFill>
        <a:effectLst/>
      </p:bgPr>
    </p:bg>
    <p:spTree>
      <p:nvGrpSpPr>
        <p:cNvPr id="1" name=""/>
        <p:cNvGrpSpPr/>
        <p:nvPr/>
      </p:nvGrpSpPr>
      <p:grpSpPr>
        <a:xfrm>
          <a:off x="0" y="0"/>
          <a:ext cx="0" cy="0"/>
          <a:chOff x="0" y="0"/>
          <a:chExt cx="0" cy="0"/>
        </a:xfrm>
      </p:grpSpPr>
      <p:sp>
        <p:nvSpPr>
          <p:cNvPr id="158722" name="Text Box 2"/>
          <p:cNvSpPr txBox="1">
            <a:spLocks noChangeArrowheads="1"/>
          </p:cNvSpPr>
          <p:nvPr/>
        </p:nvSpPr>
        <p:spPr bwMode="auto">
          <a:xfrm>
            <a:off x="0" y="850900"/>
            <a:ext cx="9018588" cy="5764213"/>
          </a:xfrm>
          <a:prstGeom prst="rect">
            <a:avLst/>
          </a:prstGeom>
          <a:noFill/>
          <a:ln w="9525">
            <a:noFill/>
            <a:prstDash val="sysDot"/>
            <a:miter lim="800000"/>
            <a:headEnd/>
            <a:tailEnd/>
          </a:ln>
          <a:effectLst/>
        </p:spPr>
        <p:txBody>
          <a:bodyPr>
            <a:spAutoFit/>
          </a:bodyPr>
          <a:lstStyle/>
          <a:p>
            <a:pPr algn="ctr" rtl="1">
              <a:spcBef>
                <a:spcPct val="50000"/>
              </a:spcBef>
            </a:pPr>
            <a:endParaRPr lang="en-US" altLang="en-US" sz="3600" b="1" u="sng">
              <a:solidFill>
                <a:schemeClr val="bg1"/>
              </a:solidFill>
            </a:endParaRPr>
          </a:p>
          <a:p>
            <a:pPr algn="just" rtl="1">
              <a:spcBef>
                <a:spcPct val="50000"/>
              </a:spcBef>
            </a:pPr>
            <a:endParaRPr lang="ar-SA" altLang="en-US" sz="3200">
              <a:solidFill>
                <a:schemeClr val="bg1"/>
              </a:solidFill>
            </a:endParaRPr>
          </a:p>
          <a:p>
            <a:pPr algn="just" rtl="1">
              <a:spcBef>
                <a:spcPct val="50000"/>
              </a:spcBef>
            </a:pPr>
            <a:endParaRPr lang="ar-SA" altLang="en-US" sz="3200">
              <a:solidFill>
                <a:schemeClr val="bg1"/>
              </a:solidFill>
            </a:endParaRPr>
          </a:p>
          <a:p>
            <a:pPr algn="just" rtl="1">
              <a:spcBef>
                <a:spcPct val="50000"/>
              </a:spcBef>
            </a:pPr>
            <a:endParaRPr lang="ar-SA" altLang="en-US" sz="3200">
              <a:solidFill>
                <a:schemeClr val="bg1"/>
              </a:solidFill>
            </a:endParaRPr>
          </a:p>
          <a:p>
            <a:pPr algn="just" rtl="1">
              <a:spcBef>
                <a:spcPct val="50000"/>
              </a:spcBef>
            </a:pPr>
            <a:endParaRPr lang="ar-SA" altLang="en-US" sz="3200">
              <a:solidFill>
                <a:schemeClr val="bg1"/>
              </a:solidFill>
            </a:endParaRPr>
          </a:p>
          <a:p>
            <a:pPr algn="just" rtl="1">
              <a:spcBef>
                <a:spcPct val="50000"/>
              </a:spcBef>
            </a:pPr>
            <a:endParaRPr lang="ar-SA" altLang="en-US" sz="3200">
              <a:solidFill>
                <a:schemeClr val="bg1"/>
              </a:solidFill>
            </a:endParaRPr>
          </a:p>
          <a:p>
            <a:pPr algn="just" rtl="1">
              <a:spcBef>
                <a:spcPct val="50000"/>
              </a:spcBef>
            </a:pPr>
            <a:endParaRPr lang="en-US" altLang="en-US" sz="3200">
              <a:solidFill>
                <a:schemeClr val="bg1"/>
              </a:solidFill>
            </a:endParaRPr>
          </a:p>
          <a:p>
            <a:pPr rtl="1">
              <a:spcBef>
                <a:spcPct val="50000"/>
              </a:spcBef>
            </a:pPr>
            <a:endParaRPr lang="en-US" altLang="en-US" sz="3200">
              <a:solidFill>
                <a:schemeClr val="bg1"/>
              </a:solidFill>
            </a:endParaRPr>
          </a:p>
        </p:txBody>
      </p:sp>
      <p:sp>
        <p:nvSpPr>
          <p:cNvPr id="158723" name="Text Box 3"/>
          <p:cNvSpPr txBox="1">
            <a:spLocks noChangeArrowheads="1"/>
          </p:cNvSpPr>
          <p:nvPr/>
        </p:nvSpPr>
        <p:spPr bwMode="auto">
          <a:xfrm>
            <a:off x="3352800" y="533400"/>
            <a:ext cx="3048000" cy="641350"/>
          </a:xfrm>
          <a:prstGeom prst="rect">
            <a:avLst/>
          </a:prstGeom>
          <a:noFill/>
          <a:ln w="9525">
            <a:noFill/>
            <a:miter lim="800000"/>
            <a:headEnd/>
            <a:tailEnd/>
          </a:ln>
          <a:effectLst/>
        </p:spPr>
        <p:txBody>
          <a:bodyPr>
            <a:spAutoFit/>
          </a:bodyPr>
          <a:lstStyle/>
          <a:p>
            <a:pPr algn="ctr" rtl="1">
              <a:spcBef>
                <a:spcPct val="50000"/>
              </a:spcBef>
            </a:pPr>
            <a:r>
              <a:rPr lang="ar-SA" altLang="en-US" sz="3600" b="1" u="sng">
                <a:solidFill>
                  <a:schemeClr val="bg1"/>
                </a:solidFill>
                <a:cs typeface="DecoType Naskh Extensions" pitchFamily="2" charset="-78"/>
              </a:rPr>
              <a:t>الدروس والعبر</a:t>
            </a:r>
            <a:endParaRPr lang="en-US" altLang="en-US" sz="3600" b="1" u="sng">
              <a:solidFill>
                <a:schemeClr val="bg1"/>
              </a:solidFill>
            </a:endParaRPr>
          </a:p>
        </p:txBody>
      </p:sp>
      <p:sp>
        <p:nvSpPr>
          <p:cNvPr id="158724" name="Text Box 4"/>
          <p:cNvSpPr txBox="1">
            <a:spLocks noChangeArrowheads="1"/>
          </p:cNvSpPr>
          <p:nvPr/>
        </p:nvSpPr>
        <p:spPr bwMode="auto">
          <a:xfrm>
            <a:off x="533400" y="1524000"/>
            <a:ext cx="8153400" cy="1722438"/>
          </a:xfrm>
          <a:prstGeom prst="rect">
            <a:avLst/>
          </a:prstGeom>
          <a:noFill/>
          <a:ln w="9525">
            <a:noFill/>
            <a:miter lim="800000"/>
            <a:headEnd/>
            <a:tailEnd/>
          </a:ln>
          <a:effectLst/>
        </p:spPr>
        <p:txBody>
          <a:bodyPr>
            <a:spAutoFit/>
          </a:bodyPr>
          <a:lstStyle/>
          <a:p>
            <a:pPr algn="just" rtl="1">
              <a:spcBef>
                <a:spcPct val="50000"/>
              </a:spcBef>
            </a:pPr>
            <a:r>
              <a:rPr lang="ar-SA" altLang="en-US" sz="3200">
                <a:solidFill>
                  <a:schemeClr val="bg1"/>
                </a:solidFill>
              </a:rPr>
              <a:t>- </a:t>
            </a:r>
            <a:r>
              <a:rPr lang="ar-SA" altLang="en-US" sz="3000">
                <a:solidFill>
                  <a:srgbClr val="0000FF"/>
                </a:solidFill>
              </a:rPr>
              <a:t>يستجيب للدعوة من كانت فطرته سليمة، وعقله مستقيم ويبتعد   عنها من عقم ذهنه ، واختل عقله ، وفسدت فطرته.</a:t>
            </a:r>
            <a:endParaRPr lang="en-US" altLang="en-US" sz="3000">
              <a:solidFill>
                <a:srgbClr val="0000FF"/>
              </a:solidFill>
            </a:endParaRPr>
          </a:p>
          <a:p>
            <a:pPr rtl="1">
              <a:spcBef>
                <a:spcPct val="50000"/>
              </a:spcBef>
            </a:pPr>
            <a:endParaRPr lang="en-US" altLang="en-US" sz="3000">
              <a:solidFill>
                <a:srgbClr val="0000FF"/>
              </a:solidFill>
            </a:endParaRPr>
          </a:p>
        </p:txBody>
      </p:sp>
      <p:sp>
        <p:nvSpPr>
          <p:cNvPr id="158725" name="Text Box 5"/>
          <p:cNvSpPr txBox="1">
            <a:spLocks noChangeArrowheads="1"/>
          </p:cNvSpPr>
          <p:nvPr/>
        </p:nvSpPr>
        <p:spPr bwMode="auto">
          <a:xfrm>
            <a:off x="0" y="2743200"/>
            <a:ext cx="8610600" cy="1722438"/>
          </a:xfrm>
          <a:prstGeom prst="rect">
            <a:avLst/>
          </a:prstGeom>
          <a:noFill/>
          <a:ln w="9525">
            <a:noFill/>
            <a:miter lim="800000"/>
            <a:headEnd/>
            <a:tailEnd/>
          </a:ln>
          <a:effectLst/>
        </p:spPr>
        <p:txBody>
          <a:bodyPr>
            <a:spAutoFit/>
          </a:bodyPr>
          <a:lstStyle/>
          <a:p>
            <a:pPr algn="just" rtl="1">
              <a:spcBef>
                <a:spcPct val="50000"/>
              </a:spcBef>
            </a:pPr>
            <a:r>
              <a:rPr lang="ar-SA" altLang="en-US" sz="3200">
                <a:solidFill>
                  <a:schemeClr val="bg1"/>
                </a:solidFill>
              </a:rPr>
              <a:t>- </a:t>
            </a:r>
            <a:r>
              <a:rPr lang="ar-SA" altLang="en-US" sz="3000">
                <a:solidFill>
                  <a:srgbClr val="0000FF"/>
                </a:solidFill>
              </a:rPr>
              <a:t>تبدأ الدعوات دائما بالعدد القليل وبالمستضعفين من الناس ثم تكبر   وترشد .</a:t>
            </a:r>
            <a:endParaRPr lang="en-US" altLang="en-US" sz="3000">
              <a:solidFill>
                <a:srgbClr val="0000FF"/>
              </a:solidFill>
            </a:endParaRPr>
          </a:p>
          <a:p>
            <a:pPr rtl="1">
              <a:spcBef>
                <a:spcPct val="50000"/>
              </a:spcBef>
            </a:pPr>
            <a:endParaRPr lang="en-US" altLang="en-US" sz="3000">
              <a:solidFill>
                <a:srgbClr val="0000FF"/>
              </a:solidFill>
            </a:endParaRPr>
          </a:p>
        </p:txBody>
      </p:sp>
      <p:sp>
        <p:nvSpPr>
          <p:cNvPr id="158726" name="Text Box 6"/>
          <p:cNvSpPr txBox="1">
            <a:spLocks noChangeArrowheads="1"/>
          </p:cNvSpPr>
          <p:nvPr/>
        </p:nvSpPr>
        <p:spPr bwMode="auto">
          <a:xfrm>
            <a:off x="457200" y="3276600"/>
            <a:ext cx="8153400" cy="2863850"/>
          </a:xfrm>
          <a:prstGeom prst="rect">
            <a:avLst/>
          </a:prstGeom>
          <a:noFill/>
          <a:ln w="9525">
            <a:noFill/>
            <a:miter lim="800000"/>
            <a:headEnd/>
            <a:tailEnd/>
          </a:ln>
          <a:effectLst/>
        </p:spPr>
        <p:txBody>
          <a:bodyPr>
            <a:spAutoFit/>
          </a:bodyPr>
          <a:lstStyle/>
          <a:p>
            <a:pPr algn="just" rtl="1">
              <a:spcBef>
                <a:spcPct val="50000"/>
              </a:spcBef>
            </a:pPr>
            <a:endParaRPr lang="ar-SA" altLang="en-US" sz="3200">
              <a:solidFill>
                <a:srgbClr val="0000FF"/>
              </a:solidFill>
            </a:endParaRPr>
          </a:p>
          <a:p>
            <a:pPr algn="just" rtl="1">
              <a:spcBef>
                <a:spcPct val="50000"/>
              </a:spcBef>
            </a:pPr>
            <a:r>
              <a:rPr lang="ar-SA" altLang="en-US" sz="3200">
                <a:solidFill>
                  <a:srgbClr val="0000FF"/>
                </a:solidFill>
              </a:rPr>
              <a:t>- </a:t>
            </a:r>
            <a:r>
              <a:rPr lang="ar-SA" altLang="en-US" sz="3000">
                <a:solidFill>
                  <a:srgbClr val="0000FF"/>
                </a:solidFill>
              </a:rPr>
              <a:t>على الداعية أن لايفشي سرا  يتعلق بالعقيدة الإسلامية لاسيما إذا كان في وقت انتشار الفتن إلا لمن يأمن سره وأهلا للثقة .</a:t>
            </a:r>
            <a:r>
              <a:rPr lang="ar-SA" altLang="en-US" sz="3200">
                <a:solidFill>
                  <a:srgbClr val="0000FF"/>
                </a:solidFill>
              </a:rPr>
              <a:t> </a:t>
            </a:r>
            <a:endParaRPr lang="en-US" altLang="en-US" sz="3200">
              <a:solidFill>
                <a:srgbClr val="0000FF"/>
              </a:solidFill>
            </a:endParaRPr>
          </a:p>
          <a:p>
            <a:pPr rtl="1">
              <a:spcBef>
                <a:spcPct val="50000"/>
              </a:spcBef>
            </a:pPr>
            <a:endParaRPr lang="ar-SA" altLang="en-US">
              <a:solidFill>
                <a:srgbClr val="0000FF"/>
              </a:solidFill>
            </a:endParaRPr>
          </a:p>
          <a:p>
            <a:pPr rtl="1">
              <a:spcBef>
                <a:spcPct val="50000"/>
              </a:spcBef>
            </a:pPr>
            <a:endParaRPr lang="en-US" altLang="en-US">
              <a:solidFill>
                <a:srgbClr val="0000FF"/>
              </a:solidFill>
            </a:endParaRPr>
          </a:p>
        </p:txBody>
      </p:sp>
      <p:sp>
        <p:nvSpPr>
          <p:cNvPr id="158727" name="Text Box 7"/>
          <p:cNvSpPr txBox="1">
            <a:spLocks noChangeArrowheads="1"/>
          </p:cNvSpPr>
          <p:nvPr/>
        </p:nvSpPr>
        <p:spPr bwMode="auto">
          <a:xfrm>
            <a:off x="0" y="5426075"/>
            <a:ext cx="9144000" cy="1431925"/>
          </a:xfrm>
          <a:prstGeom prst="rect">
            <a:avLst/>
          </a:prstGeom>
          <a:noFill/>
          <a:ln w="9525">
            <a:noFill/>
            <a:miter lim="800000"/>
            <a:headEnd/>
            <a:tailEnd/>
          </a:ln>
          <a:effectLst/>
        </p:spPr>
        <p:txBody>
          <a:bodyPr>
            <a:spAutoFit/>
          </a:bodyPr>
          <a:lstStyle/>
          <a:p>
            <a:pPr algn="just" rtl="1">
              <a:spcBef>
                <a:spcPct val="50000"/>
              </a:spcBef>
            </a:pPr>
            <a:r>
              <a:rPr lang="ar-SA" altLang="en-US" sz="3200">
                <a:solidFill>
                  <a:schemeClr val="bg1"/>
                </a:solidFill>
              </a:rPr>
              <a:t>      </a:t>
            </a:r>
            <a:r>
              <a:rPr lang="ar-SA" altLang="en-US" sz="3200">
                <a:solidFill>
                  <a:srgbClr val="0000FF"/>
                </a:solidFill>
              </a:rPr>
              <a:t>- إذا أراد المؤمن أن يتزود بالطاعة فيختار وقت كمثل الناس فيه      نيام ، وأن يكون المكان غير مكشوف ، كما فعل صلى الله عليه وسلم.</a:t>
            </a:r>
            <a:endParaRPr lang="en-US" altLang="en-US" sz="3200">
              <a:solidFill>
                <a:srgbClr val="0000FF"/>
              </a:solidFill>
            </a:endParaRPr>
          </a:p>
          <a:p>
            <a:pPr rtl="1"/>
            <a:endParaRPr lang="en-US" altLang="en-US">
              <a:solidFill>
                <a:srgbClr val="0000FF"/>
              </a:solidFill>
            </a:endParaRPr>
          </a:p>
        </p:txBody>
      </p:sp>
      <p:sp>
        <p:nvSpPr>
          <p:cNvPr id="158728" name="WordArt 8">
            <a:hlinkClick r:id="rId4" action="ppaction://hlinksldjump"/>
          </p:cNvPr>
          <p:cNvSpPr>
            <a:spLocks noChangeArrowheads="1" noChangeShapeType="1" noTextEdit="1"/>
          </p:cNvSpPr>
          <p:nvPr/>
        </p:nvSpPr>
        <p:spPr bwMode="auto">
          <a:xfrm>
            <a:off x="304800" y="228600"/>
            <a:ext cx="2362200" cy="676275"/>
          </a:xfrm>
          <a:prstGeom prst="rect">
            <a:avLst/>
          </a:prstGeom>
        </p:spPr>
        <p:txBody>
          <a:bodyPr wrap="none" fromWordArt="1">
            <a:prstTxWarp prst="textFadeUp">
              <a:avLst>
                <a:gd name="adj" fmla="val 7593"/>
              </a:avLst>
            </a:prstTxWarp>
          </a:bodyPr>
          <a:lstStyle/>
          <a:p>
            <a:pPr algn="ctr" rtl="1"/>
            <a:r>
              <a:rPr lang="ar-EG" sz="3600" kern="10">
                <a:ln w="12700">
                  <a:solidFill>
                    <a:srgbClr val="FFFF00"/>
                  </a:solidFill>
                  <a:round/>
                  <a:headEnd type="none" w="sm" len="sm"/>
                  <a:tailEnd type="none" w="sm" len="sm"/>
                </a:ln>
                <a:gradFill rotWithShape="0">
                  <a:gsLst>
                    <a:gs pos="0">
                      <a:srgbClr val="520402"/>
                    </a:gs>
                    <a:gs pos="100000">
                      <a:srgbClr val="FFCC00"/>
                    </a:gs>
                  </a:gsLst>
                  <a:lin ang="5400000" scaled="1"/>
                </a:gradFill>
                <a:effectLst>
                  <a:outerShdw dist="35921" dir="2700000" sy="50000" rotWithShape="0">
                    <a:srgbClr val="875B0D"/>
                  </a:outerShdw>
                </a:effectLst>
                <a:latin typeface="Arial"/>
                <a:cs typeface="Arial"/>
              </a:rPr>
              <a:t>عودة للبداية</a:t>
            </a:r>
          </a:p>
        </p:txBody>
      </p:sp>
    </p:spTree>
  </p:cSld>
  <p:clrMapOvr>
    <a:masterClrMapping/>
  </p:clrMapOvr>
  <p:transition advClick="0"/>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162820" name="Rectangle 4">
            <a:hlinkClick r:id="rId3"/>
          </p:cNvPr>
          <p:cNvSpPr>
            <a:spLocks noChangeArrowheads="1"/>
          </p:cNvSpPr>
          <p:nvPr/>
        </p:nvSpPr>
        <p:spPr bwMode="auto">
          <a:xfrm>
            <a:off x="3619500" y="2805113"/>
            <a:ext cx="9144000" cy="0"/>
          </a:xfrm>
          <a:prstGeom prst="rect">
            <a:avLst/>
          </a:prstGeom>
          <a:noFill/>
          <a:ln w="12700">
            <a:noFill/>
            <a:miter lim="800000"/>
            <a:headEnd type="none" w="sm" len="sm"/>
            <a:tailEnd type="none" w="sm" len="sm"/>
          </a:ln>
          <a:effectLst/>
        </p:spPr>
        <p:txBody>
          <a:bodyPr>
            <a:spAutoFit/>
          </a:bodyPr>
          <a:lstStyle/>
          <a:p>
            <a:endParaRPr lang="ar-EG"/>
          </a:p>
        </p:txBody>
      </p:sp>
      <p:sp>
        <p:nvSpPr>
          <p:cNvPr id="162821" name="Rectangle 5"/>
          <p:cNvSpPr>
            <a:spLocks noChangeArrowheads="1"/>
          </p:cNvSpPr>
          <p:nvPr/>
        </p:nvSpPr>
        <p:spPr bwMode="auto">
          <a:xfrm>
            <a:off x="3738563" y="2795588"/>
            <a:ext cx="9144000" cy="0"/>
          </a:xfrm>
          <a:prstGeom prst="rect">
            <a:avLst/>
          </a:prstGeom>
          <a:noFill/>
          <a:ln w="12700">
            <a:noFill/>
            <a:miter lim="800000"/>
            <a:headEnd type="none" w="sm" len="sm"/>
            <a:tailEnd type="none" w="sm" len="sm"/>
          </a:ln>
          <a:effectLst/>
        </p:spPr>
        <p:txBody>
          <a:bodyPr>
            <a:spAutoFit/>
          </a:bodyPr>
          <a:lstStyle/>
          <a:p>
            <a:endParaRPr lang="ar-EG"/>
          </a:p>
        </p:txBody>
      </p:sp>
      <p:sp>
        <p:nvSpPr>
          <p:cNvPr id="162823" name="WordArt 7"/>
          <p:cNvSpPr>
            <a:spLocks noChangeArrowheads="1" noChangeShapeType="1" noTextEdit="1"/>
          </p:cNvSpPr>
          <p:nvPr/>
        </p:nvSpPr>
        <p:spPr bwMode="auto">
          <a:xfrm>
            <a:off x="1371600" y="1981200"/>
            <a:ext cx="6415110" cy="1790700"/>
          </a:xfrm>
          <a:prstGeom prst="rect">
            <a:avLst/>
          </a:prstGeom>
        </p:spPr>
        <p:txBody>
          <a:bodyPr wrap="none" fromWordArt="1">
            <a:prstTxWarp prst="textFadeUp">
              <a:avLst>
                <a:gd name="adj" fmla="val 0"/>
              </a:avLst>
            </a:prstTxWarp>
          </a:bodyPr>
          <a:lstStyle/>
          <a:p>
            <a:pPr algn="ctr" rtl="1"/>
            <a:r>
              <a:rPr lang="ar-EG" sz="3600" kern="10" dirty="0">
                <a:ln w="12700">
                  <a:solidFill>
                    <a:srgbClr val="B2B2B2"/>
                  </a:solidFill>
                  <a:round/>
                  <a:headEnd type="none" w="sm" len="sm"/>
                  <a:tailEnd type="none" w="sm" len="sm"/>
                </a:ln>
                <a:gradFill rotWithShape="0">
                  <a:gsLst>
                    <a:gs pos="0">
                      <a:srgbClr val="520402"/>
                    </a:gs>
                    <a:gs pos="100000">
                      <a:srgbClr val="FFCC00"/>
                    </a:gs>
                  </a:gsLst>
                  <a:lin ang="5400000" scaled="1"/>
                </a:gradFill>
                <a:effectLst>
                  <a:outerShdw dist="35921" dir="2700000" sy="50000" rotWithShape="0">
                    <a:srgbClr val="875B0D"/>
                  </a:outerShdw>
                </a:effectLst>
                <a:latin typeface="Al-Kharashi 20"/>
              </a:rPr>
              <a:t>الدعوة العلنية في مكة</a:t>
            </a:r>
          </a:p>
        </p:txBody>
      </p:sp>
    </p:spTree>
  </p:cSld>
  <p:clrMapOvr>
    <a:masterClrMapping/>
  </p:clrMapOvr>
  <p:transition advClick="0"/>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164866" name="Rectangle 2"/>
          <p:cNvSpPr>
            <a:spLocks noGrp="1" noChangeArrowheads="1"/>
          </p:cNvSpPr>
          <p:nvPr>
            <p:ph type="title"/>
          </p:nvPr>
        </p:nvSpPr>
        <p:spPr>
          <a:noFill/>
        </p:spPr>
        <p:txBody>
          <a:bodyPr/>
          <a:lstStyle/>
          <a:p>
            <a:pPr rtl="1"/>
            <a:r>
              <a:rPr lang="ar-SA" altLang="en-US" u="sng">
                <a:solidFill>
                  <a:schemeClr val="tx1"/>
                </a:solidFill>
                <a:cs typeface="DecoType Naskh Extensions" pitchFamily="2" charset="-78"/>
              </a:rPr>
              <a:t>أولا:الجهر بالدعوة من جبل الصفا</a:t>
            </a:r>
            <a:endParaRPr lang="en-US" altLang="en-US">
              <a:solidFill>
                <a:schemeClr val="tx1"/>
              </a:solidFill>
            </a:endParaRPr>
          </a:p>
        </p:txBody>
      </p:sp>
      <p:sp>
        <p:nvSpPr>
          <p:cNvPr id="164867" name="Rectangle 3"/>
          <p:cNvSpPr>
            <a:spLocks noGrp="1" noChangeArrowheads="1"/>
          </p:cNvSpPr>
          <p:nvPr>
            <p:ph type="body" sz="half" idx="1"/>
          </p:nvPr>
        </p:nvSpPr>
        <p:spPr>
          <a:xfrm>
            <a:off x="0" y="1447800"/>
            <a:ext cx="8915400" cy="4191000"/>
          </a:xfrm>
          <a:noFill/>
        </p:spPr>
        <p:txBody>
          <a:bodyPr/>
          <a:lstStyle/>
          <a:p>
            <a:pPr algn="just" rtl="1">
              <a:buFontTx/>
              <a:buNone/>
            </a:pPr>
            <a:r>
              <a:rPr lang="en-US" altLang="en-US" sz="2800">
                <a:solidFill>
                  <a:schemeClr val="bg1"/>
                </a:solidFill>
              </a:rPr>
              <a:t>. </a:t>
            </a:r>
            <a:r>
              <a:rPr lang="en-US" altLang="en-US" sz="3600">
                <a:solidFill>
                  <a:srgbClr val="FF99CC"/>
                </a:solidFill>
              </a:rPr>
              <a:t>  </a:t>
            </a:r>
            <a:r>
              <a:rPr lang="ar-SA" altLang="en-US" sz="3600" b="1">
                <a:solidFill>
                  <a:srgbClr val="00CC00"/>
                </a:solidFill>
              </a:rPr>
              <a:t>لما نزلت هـذه الآية :(و أنذر عشيرتك الأقربين</a:t>
            </a:r>
            <a:r>
              <a:rPr lang="en-US" altLang="en-US" sz="3600" b="1">
                <a:solidFill>
                  <a:srgbClr val="00CC00"/>
                </a:solidFill>
              </a:rPr>
              <a:t>)</a:t>
            </a:r>
          </a:p>
          <a:p>
            <a:pPr algn="just" rtl="1">
              <a:buFontTx/>
              <a:buNone/>
            </a:pPr>
            <a:r>
              <a:rPr lang="en-US" altLang="en-US" sz="3600" b="1">
                <a:solidFill>
                  <a:srgbClr val="00CC00"/>
                </a:solidFill>
              </a:rPr>
              <a:t> </a:t>
            </a:r>
            <a:r>
              <a:rPr lang="ar-SA" altLang="en-US" sz="3600" b="1">
                <a:solidFill>
                  <a:srgbClr val="00CC00"/>
                </a:solidFill>
              </a:rPr>
              <a:t>صعد رسول اللّه (صلى الله عليه وسلم ) ذات يـوم الـصـفـا فـقـال :يا صباحاه اخبرتكم ان العدو مصبحكم او ممسيكم اما كنتم تصدقوني ؟ قالوا بلى فقال: فاني نذير لكم بين يدي عذاب شديد</a:t>
            </a:r>
            <a:r>
              <a:rPr lang="en-US" altLang="en-US" sz="3600" b="1">
                <a:solidFill>
                  <a:srgbClr val="00CC00"/>
                </a:solidFill>
              </a:rPr>
              <a:t>.</a:t>
            </a:r>
          </a:p>
          <a:p>
            <a:pPr algn="just" rtl="1">
              <a:buFontTx/>
              <a:buNone/>
            </a:pPr>
            <a:r>
              <a:rPr lang="ar-SA" altLang="en-US" sz="3600" b="1">
                <a:solidFill>
                  <a:srgbClr val="00CC00"/>
                </a:solidFill>
              </a:rPr>
              <a:t>فقال ابو لهب :تبا لك الهذا دعوتنا جميعا ؟</a:t>
            </a:r>
            <a:r>
              <a:rPr lang="en-US" altLang="en-US" sz="3600" b="1">
                <a:solidFill>
                  <a:srgbClr val="00CC00"/>
                </a:solidFill>
              </a:rPr>
              <a:t> </a:t>
            </a:r>
          </a:p>
          <a:p>
            <a:pPr algn="just" rtl="1">
              <a:buFontTx/>
              <a:buNone/>
            </a:pPr>
            <a:r>
              <a:rPr lang="ar-SA" altLang="en-US" sz="3600" b="1">
                <a:solidFill>
                  <a:srgbClr val="00CC00"/>
                </a:solidFill>
              </a:rPr>
              <a:t>فانزل اللّه تعالى : ( تبت يدا ابي لهب وتب ) الى آخر السورة على ابو لهب</a:t>
            </a:r>
            <a:endParaRPr lang="en-US" altLang="en-US" sz="2800" b="1">
              <a:solidFill>
                <a:schemeClr val="bg1"/>
              </a:solidFill>
            </a:endParaRPr>
          </a:p>
        </p:txBody>
      </p:sp>
    </p:spTree>
  </p:cSld>
  <p:clrMapOvr>
    <a:masterClrMapping/>
  </p:clrMapOvr>
  <p:transition advClick="0"/>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165890" name="Rectangle 2"/>
          <p:cNvSpPr>
            <a:spLocks noGrp="1" noChangeArrowheads="1"/>
          </p:cNvSpPr>
          <p:nvPr>
            <p:ph type="body" idx="1"/>
          </p:nvPr>
        </p:nvSpPr>
        <p:spPr>
          <a:xfrm>
            <a:off x="304800" y="533400"/>
            <a:ext cx="8839200" cy="7848600"/>
          </a:xfrm>
          <a:noFill/>
        </p:spPr>
        <p:txBody>
          <a:bodyPr/>
          <a:lstStyle/>
          <a:p>
            <a:pPr algn="just" rtl="1">
              <a:buFontTx/>
              <a:buNone/>
            </a:pPr>
            <a:r>
              <a:rPr lang="ar-SA" altLang="en-US" b="1">
                <a:solidFill>
                  <a:srgbClr val="00CC00"/>
                </a:solidFill>
              </a:rPr>
              <a:t>روي ا نه لما نزل قوله ( وانـذر عشيرتك الاقربين ) (أي بعد هذه المرحلة ) صعد رسول اللّه ـ ذات يوم ـ الصفا , فقال : يا صـبـاحـاه ممسيكم ما كنتم تصدقونني ؟ قالوا : بلى , قال : فاني نذير لكم بين يدي عذاب شديد. ثم انه خطب فقال : أيها الناس , ان الرائد لا يكذب أهله ,ولو كنت كاذبا لما كذبتكم , واللّه الـذي لا الـه إلا هـو , أنى رسول اللّه إليكم حقا خاصة والى الناس عامة , واللّه لتموتون كما تـنـامـون ,ولـتـبـعـثـون كما تستيقظون , ولتحاسبون كما تعملون , ولتجزون بالإحسان إحسانا وبالسؤ سؤا, وإنها الجنة أبدا أو النار أبدا وإنكم أول من أنذرتم</a:t>
            </a:r>
            <a:r>
              <a:rPr lang="en-US" altLang="en-US" b="1">
                <a:solidFill>
                  <a:srgbClr val="00CC00"/>
                </a:solidFill>
              </a:rPr>
              <a:t> .</a:t>
            </a:r>
            <a:endParaRPr lang="en-US" altLang="en-US">
              <a:solidFill>
                <a:srgbClr val="00CC00"/>
              </a:solidFill>
            </a:endParaRPr>
          </a:p>
          <a:p>
            <a:pPr algn="r" rtl="1"/>
            <a:endParaRPr lang="en-US" altLang="en-US"/>
          </a:p>
        </p:txBody>
      </p:sp>
    </p:spTree>
  </p:cSld>
  <p:clrMapOvr>
    <a:masterClrMapping/>
  </p:clrMapOvr>
  <p:transition advClick="0"/>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166915" name="Rectangle 3"/>
          <p:cNvSpPr>
            <a:spLocks noGrp="1" noChangeArrowheads="1"/>
          </p:cNvSpPr>
          <p:nvPr>
            <p:ph type="body" sz="half" idx="1"/>
          </p:nvPr>
        </p:nvSpPr>
        <p:spPr>
          <a:xfrm>
            <a:off x="0" y="571480"/>
            <a:ext cx="8686800" cy="5753120"/>
          </a:xfrm>
          <a:noFill/>
        </p:spPr>
        <p:txBody>
          <a:bodyPr/>
          <a:lstStyle/>
          <a:p>
            <a:pPr algn="just" rtl="1">
              <a:buFontTx/>
              <a:buNone/>
            </a:pPr>
            <a:r>
              <a:rPr lang="en-US" altLang="en-US" b="1" dirty="0">
                <a:solidFill>
                  <a:srgbClr val="00CC00"/>
                </a:solidFill>
              </a:rPr>
              <a:t>( </a:t>
            </a:r>
            <a:r>
              <a:rPr lang="ar-SA" altLang="en-US" b="1" dirty="0" err="1">
                <a:solidFill>
                  <a:srgbClr val="00CC00"/>
                </a:solidFill>
              </a:rPr>
              <a:t>فاصدع</a:t>
            </a:r>
            <a:r>
              <a:rPr lang="ar-SA" altLang="en-US" b="1" dirty="0">
                <a:solidFill>
                  <a:srgbClr val="00CC00"/>
                </a:solidFill>
              </a:rPr>
              <a:t> بما تؤمر واعرض عن المشركين  ) </a:t>
            </a:r>
            <a:r>
              <a:rPr lang="ar-SA" altLang="en-US" b="1" dirty="0" smtClean="0">
                <a:solidFill>
                  <a:srgbClr val="00CC00"/>
                </a:solidFill>
              </a:rPr>
              <a:t>أي </a:t>
            </a:r>
            <a:r>
              <a:rPr lang="ar-SA" altLang="en-US" b="1" dirty="0">
                <a:solidFill>
                  <a:srgbClr val="00CC00"/>
                </a:solidFill>
              </a:rPr>
              <a:t>اظهر </a:t>
            </a:r>
            <a:r>
              <a:rPr lang="ar-SA" altLang="en-US" b="1" dirty="0" smtClean="0">
                <a:solidFill>
                  <a:srgbClr val="00CC00"/>
                </a:solidFill>
              </a:rPr>
              <a:t>وأعلن  </a:t>
            </a:r>
            <a:r>
              <a:rPr lang="ar-SA" altLang="en-US" b="1" dirty="0">
                <a:solidFill>
                  <a:srgbClr val="00CC00"/>
                </a:solidFill>
              </a:rPr>
              <a:t>خطب النبي (ص ) للدعوة العلنية :. (يـا مـعـشـر قريش , يا معشر العرب , ادعوكم إلى شهادة </a:t>
            </a:r>
            <a:r>
              <a:rPr lang="ar-SA" altLang="en-US" b="1" dirty="0" err="1">
                <a:solidFill>
                  <a:srgbClr val="00CC00"/>
                </a:solidFill>
              </a:rPr>
              <a:t>ان</a:t>
            </a:r>
            <a:r>
              <a:rPr lang="ar-SA" altLang="en-US" b="1" dirty="0">
                <a:solidFill>
                  <a:srgbClr val="00CC00"/>
                </a:solidFill>
              </a:rPr>
              <a:t> لا اله إلا اللّه  </a:t>
            </a:r>
            <a:r>
              <a:rPr lang="ar-SA" altLang="en-US" b="1" dirty="0" err="1">
                <a:solidFill>
                  <a:srgbClr val="00CC00"/>
                </a:solidFill>
              </a:rPr>
              <a:t>و</a:t>
            </a:r>
            <a:r>
              <a:rPr lang="ar-SA" altLang="en-US" b="1" dirty="0">
                <a:solidFill>
                  <a:srgbClr val="00CC00"/>
                </a:solidFill>
              </a:rPr>
              <a:t> ا ني رسول اللّه , وآمركم بخلع </a:t>
            </a:r>
            <a:r>
              <a:rPr lang="ar-SA" altLang="en-US" b="1" dirty="0" smtClean="0">
                <a:solidFill>
                  <a:srgbClr val="00CC00"/>
                </a:solidFill>
              </a:rPr>
              <a:t>الأنداد والأصنام </a:t>
            </a:r>
            <a:r>
              <a:rPr lang="ar-SA" altLang="en-US" b="1" dirty="0">
                <a:solidFill>
                  <a:srgbClr val="00CC00"/>
                </a:solidFill>
              </a:rPr>
              <a:t>, فأجيبوني تملكوا </a:t>
            </a:r>
            <a:r>
              <a:rPr lang="ar-SA" altLang="en-US" b="1" dirty="0" err="1" smtClean="0">
                <a:solidFill>
                  <a:srgbClr val="00CC00"/>
                </a:solidFill>
              </a:rPr>
              <a:t>بها</a:t>
            </a:r>
            <a:r>
              <a:rPr lang="ar-SA" altLang="en-US" b="1" dirty="0" smtClean="0">
                <a:solidFill>
                  <a:srgbClr val="00CC00"/>
                </a:solidFill>
              </a:rPr>
              <a:t> العرب </a:t>
            </a:r>
            <a:r>
              <a:rPr lang="ar-SA" altLang="en-US" b="1" dirty="0">
                <a:solidFill>
                  <a:srgbClr val="00CC00"/>
                </a:solidFill>
              </a:rPr>
              <a:t>وتدين لكم العجم , وتكونوا ملوكا في الجنة )).(أني رسول اللّه , ادعوكم إلى عبادة اللّه وحده وترك عبادة الأصنام التي لا تنفع ولا تضر , ولا تخلق ولا ترزق , ولا تحيي ولا تميت )) فاستهزأت </a:t>
            </a:r>
            <a:r>
              <a:rPr lang="ar-SA" altLang="en-US" b="1" dirty="0" err="1">
                <a:solidFill>
                  <a:srgbClr val="00CC00"/>
                </a:solidFill>
              </a:rPr>
              <a:t>به</a:t>
            </a:r>
            <a:r>
              <a:rPr lang="ar-SA" altLang="en-US" b="1" dirty="0">
                <a:solidFill>
                  <a:srgbClr val="00CC00"/>
                </a:solidFill>
              </a:rPr>
              <a:t> قريش وآذته</a:t>
            </a:r>
            <a:r>
              <a:rPr lang="en-US" altLang="en-US" sz="2800" dirty="0"/>
              <a:t> </a:t>
            </a:r>
          </a:p>
        </p:txBody>
      </p:sp>
      <p:pic>
        <p:nvPicPr>
          <p:cNvPr id="166916" name="Picture 4" descr="من جبال مكة"/>
          <p:cNvPicPr>
            <a:picLocks noGrp="1" noChangeAspect="1" noChangeArrowheads="1"/>
          </p:cNvPicPr>
          <p:nvPr>
            <p:ph type="clipArt" sz="half" idx="2"/>
          </p:nvPr>
        </p:nvPicPr>
        <p:blipFill>
          <a:blip r:embed="rId3" r:link="rId4" cstate="print"/>
          <a:srcRect/>
          <a:stretch>
            <a:fillRect/>
          </a:stretch>
        </p:blipFill>
        <p:spPr>
          <a:xfrm>
            <a:off x="304800" y="5181600"/>
            <a:ext cx="2095500" cy="1416050"/>
          </a:xfrm>
          <a:noFill/>
          <a:ln/>
        </p:spPr>
      </p:pic>
    </p:spTree>
  </p:cSld>
  <p:clrMapOvr>
    <a:masterClrMapping/>
  </p:clrMapOvr>
  <p:transition advClick="0"/>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167938" name="Rectangle 2"/>
          <p:cNvSpPr>
            <a:spLocks noGrp="1" noChangeArrowheads="1"/>
          </p:cNvSpPr>
          <p:nvPr>
            <p:ph type="title"/>
          </p:nvPr>
        </p:nvSpPr>
        <p:spPr>
          <a:noFill/>
        </p:spPr>
        <p:txBody>
          <a:bodyPr/>
          <a:lstStyle/>
          <a:p>
            <a:r>
              <a:rPr lang="ar-SA" altLang="en-US" b="1" i="1">
                <a:solidFill>
                  <a:srgbClr val="0000FF"/>
                </a:solidFill>
                <a:cs typeface="DecoType Naskh Extensions" pitchFamily="2" charset="-78"/>
              </a:rPr>
              <a:t>كانت الدعوة تتم على ثلاث اتجاهات</a:t>
            </a:r>
            <a:endParaRPr lang="en-US" altLang="en-US" b="1" i="1"/>
          </a:p>
        </p:txBody>
      </p:sp>
      <p:sp>
        <p:nvSpPr>
          <p:cNvPr id="167939" name="Rectangle 3"/>
          <p:cNvSpPr>
            <a:spLocks noGrp="1" noChangeArrowheads="1"/>
          </p:cNvSpPr>
          <p:nvPr>
            <p:ph type="body" idx="1"/>
          </p:nvPr>
        </p:nvSpPr>
        <p:spPr>
          <a:xfrm>
            <a:off x="685800" y="1524000"/>
            <a:ext cx="7772400" cy="3352800"/>
          </a:xfrm>
          <a:noFill/>
        </p:spPr>
        <p:txBody>
          <a:bodyPr/>
          <a:lstStyle/>
          <a:p>
            <a:pPr algn="just" rtl="1">
              <a:buFontTx/>
              <a:buNone/>
            </a:pPr>
            <a:r>
              <a:rPr lang="ar-SA" altLang="en-US" b="1">
                <a:solidFill>
                  <a:srgbClr val="00CC00"/>
                </a:solidFill>
              </a:rPr>
              <a:t>الأول: بيان معني الشرك بالله .وتجعله من الخاسرين في الدنيا والآخرة</a:t>
            </a:r>
            <a:r>
              <a:rPr lang="en-US" altLang="en-US" b="1">
                <a:solidFill>
                  <a:srgbClr val="00CC00"/>
                </a:solidFill>
              </a:rPr>
              <a:t>.</a:t>
            </a:r>
          </a:p>
          <a:p>
            <a:pPr algn="just" rtl="1">
              <a:buFontTx/>
              <a:buNone/>
            </a:pPr>
            <a:r>
              <a:rPr lang="ar-SA" altLang="en-US" b="1">
                <a:solidFill>
                  <a:srgbClr val="00CC00"/>
                </a:solidFill>
              </a:rPr>
              <a:t>الثاني: بيان أن هناك يوما أخر يبعث فيه الناس بعد موتهم للجزاء خير أو شر</a:t>
            </a:r>
            <a:r>
              <a:rPr lang="en-US" altLang="en-US" b="1">
                <a:solidFill>
                  <a:srgbClr val="00CC00"/>
                </a:solidFill>
              </a:rPr>
              <a:t>.</a:t>
            </a:r>
          </a:p>
          <a:p>
            <a:pPr algn="just" rtl="1">
              <a:buFontTx/>
              <a:buNone/>
            </a:pPr>
            <a:r>
              <a:rPr lang="ar-SA" altLang="en-US" b="1">
                <a:solidFill>
                  <a:srgbClr val="00CC00"/>
                </a:solidFill>
              </a:rPr>
              <a:t>الثالث: محاربة السلوكيات الخاطئة وبيان أحكامها</a:t>
            </a:r>
            <a:r>
              <a:rPr lang="en-US" altLang="en-US">
                <a:solidFill>
                  <a:srgbClr val="00CC00"/>
                </a:solidFill>
              </a:rPr>
              <a:t>.</a:t>
            </a:r>
            <a:endParaRPr lang="en-US" altLang="en-US"/>
          </a:p>
        </p:txBody>
      </p:sp>
      <p:sp>
        <p:nvSpPr>
          <p:cNvPr id="167940" name="Rectangle 4"/>
          <p:cNvSpPr>
            <a:spLocks noChangeArrowheads="1"/>
          </p:cNvSpPr>
          <p:nvPr/>
        </p:nvSpPr>
        <p:spPr bwMode="auto">
          <a:xfrm>
            <a:off x="3886200" y="2800350"/>
            <a:ext cx="9144000" cy="0"/>
          </a:xfrm>
          <a:prstGeom prst="rect">
            <a:avLst/>
          </a:prstGeom>
          <a:noFill/>
          <a:ln w="12700">
            <a:noFill/>
            <a:miter lim="800000"/>
            <a:headEnd type="none" w="sm" len="sm"/>
            <a:tailEnd type="none" w="sm" len="sm"/>
          </a:ln>
          <a:effectLst/>
        </p:spPr>
        <p:txBody>
          <a:bodyPr>
            <a:spAutoFit/>
          </a:bodyPr>
          <a:lstStyle/>
          <a:p>
            <a:endParaRPr lang="ar-EG"/>
          </a:p>
        </p:txBody>
      </p:sp>
      <p:pic>
        <p:nvPicPr>
          <p:cNvPr id="167941" name="Picture 5" descr="http://www.islamweb.net/seera/images/20w2.JPG"/>
          <p:cNvPicPr>
            <a:picLocks noChangeAspect="1" noChangeArrowheads="1"/>
          </p:cNvPicPr>
          <p:nvPr/>
        </p:nvPicPr>
        <p:blipFill>
          <a:blip r:embed="rId3" r:link="rId4" cstate="print"/>
          <a:srcRect/>
          <a:stretch>
            <a:fillRect/>
          </a:stretch>
        </p:blipFill>
        <p:spPr bwMode="auto">
          <a:xfrm>
            <a:off x="0" y="4343400"/>
            <a:ext cx="2286000" cy="2514600"/>
          </a:xfrm>
          <a:prstGeom prst="rect">
            <a:avLst/>
          </a:prstGeom>
          <a:noFill/>
        </p:spPr>
      </p:pic>
      <p:sp>
        <p:nvSpPr>
          <p:cNvPr id="167942" name="WordArt 6">
            <a:hlinkClick r:id="rId5" action="ppaction://hlinksldjump"/>
          </p:cNvPr>
          <p:cNvSpPr>
            <a:spLocks noChangeArrowheads="1" noChangeShapeType="1" noTextEdit="1"/>
          </p:cNvSpPr>
          <p:nvPr/>
        </p:nvSpPr>
        <p:spPr bwMode="auto">
          <a:xfrm>
            <a:off x="3505200" y="5791200"/>
            <a:ext cx="2362200" cy="676275"/>
          </a:xfrm>
          <a:prstGeom prst="rect">
            <a:avLst/>
          </a:prstGeom>
        </p:spPr>
        <p:txBody>
          <a:bodyPr wrap="none" fromWordArt="1">
            <a:prstTxWarp prst="textFadeUp">
              <a:avLst>
                <a:gd name="adj" fmla="val 7593"/>
              </a:avLst>
            </a:prstTxWarp>
          </a:bodyPr>
          <a:lstStyle/>
          <a:p>
            <a:pPr algn="ctr" rtl="1"/>
            <a:r>
              <a:rPr lang="ar-EG" sz="3600" kern="10">
                <a:ln w="12700">
                  <a:solidFill>
                    <a:srgbClr val="FFFF00"/>
                  </a:solidFill>
                  <a:round/>
                  <a:headEnd type="none" w="sm" len="sm"/>
                  <a:tailEnd type="none" w="sm" len="sm"/>
                </a:ln>
                <a:gradFill rotWithShape="0">
                  <a:gsLst>
                    <a:gs pos="0">
                      <a:srgbClr val="520402"/>
                    </a:gs>
                    <a:gs pos="100000">
                      <a:srgbClr val="FFCC00"/>
                    </a:gs>
                  </a:gsLst>
                  <a:lin ang="5400000" scaled="1"/>
                </a:gradFill>
                <a:effectLst>
                  <a:outerShdw dist="35921" dir="2700000" sy="50000" rotWithShape="0">
                    <a:srgbClr val="875B0D"/>
                  </a:outerShdw>
                </a:effectLst>
                <a:latin typeface="Arial"/>
                <a:cs typeface="Arial"/>
              </a:rPr>
              <a:t>عودة للبداية</a:t>
            </a:r>
          </a:p>
        </p:txBody>
      </p:sp>
    </p:spTree>
  </p:cSld>
  <p:clrMapOvr>
    <a:masterClrMapping/>
  </p:clrMapOvr>
  <p:transition advClick="0"/>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585730" name="WordArt 2"/>
          <p:cNvSpPr>
            <a:spLocks noChangeArrowheads="1" noChangeShapeType="1" noTextEdit="1"/>
          </p:cNvSpPr>
          <p:nvPr/>
        </p:nvSpPr>
        <p:spPr bwMode="auto">
          <a:xfrm>
            <a:off x="3124200" y="4724400"/>
            <a:ext cx="5638800" cy="1409700"/>
          </a:xfrm>
          <a:prstGeom prst="rect">
            <a:avLst/>
          </a:prstGeom>
        </p:spPr>
        <p:txBody>
          <a:bodyPr wrap="none" fromWordArt="1">
            <a:prstTxWarp prst="textFadeUp">
              <a:avLst>
                <a:gd name="adj" fmla="val 0"/>
              </a:avLst>
            </a:prstTxWarp>
          </a:bodyPr>
          <a:lstStyle/>
          <a:p>
            <a:pPr algn="ctr" rtl="1"/>
            <a:r>
              <a:rPr lang="ar-EG" sz="3600" kern="10">
                <a:ln w="12700">
                  <a:solidFill>
                    <a:srgbClr val="00CC00"/>
                  </a:solidFill>
                  <a:round/>
                  <a:headEnd type="none" w="sm" len="sm"/>
                  <a:tailEnd type="none" w="sm" len="sm"/>
                </a:ln>
                <a:gradFill rotWithShape="0">
                  <a:gsLst>
                    <a:gs pos="0">
                      <a:srgbClr val="520402"/>
                    </a:gs>
                    <a:gs pos="100000">
                      <a:srgbClr val="FFCC00"/>
                    </a:gs>
                  </a:gsLst>
                  <a:lin ang="5400000" scaled="1"/>
                </a:gradFill>
                <a:effectLst>
                  <a:outerShdw dist="35921" dir="2700000" sy="50000" rotWithShape="0">
                    <a:srgbClr val="875B0D"/>
                  </a:outerShdw>
                </a:effectLst>
                <a:latin typeface="Al-Kharshi 10"/>
              </a:rPr>
              <a:t>ولا تنسونا من صالح دعائكم</a:t>
            </a:r>
          </a:p>
        </p:txBody>
      </p:sp>
      <p:sp>
        <p:nvSpPr>
          <p:cNvPr id="585731" name="WordArt 3"/>
          <p:cNvSpPr>
            <a:spLocks noChangeArrowheads="1" noChangeShapeType="1" noTextEdit="1"/>
          </p:cNvSpPr>
          <p:nvPr/>
        </p:nvSpPr>
        <p:spPr bwMode="auto">
          <a:xfrm>
            <a:off x="228600" y="3200400"/>
            <a:ext cx="2717800" cy="609600"/>
          </a:xfrm>
          <a:prstGeom prst="rect">
            <a:avLst/>
          </a:prstGeom>
        </p:spPr>
        <p:txBody>
          <a:bodyPr wrap="none" fromWordArt="1">
            <a:prstTxWarp prst="textFadeUp">
              <a:avLst>
                <a:gd name="adj" fmla="val 9991"/>
              </a:avLst>
            </a:prstTxWarp>
          </a:bodyPr>
          <a:lstStyle/>
          <a:p>
            <a:pPr algn="ctr" rtl="1"/>
            <a:r>
              <a:rPr lang="ar-EG" sz="3600" kern="10">
                <a:ln w="12700">
                  <a:solidFill>
                    <a:srgbClr val="00CC00"/>
                  </a:solidFill>
                  <a:round/>
                  <a:headEnd type="none" w="sm" len="sm"/>
                  <a:tailEnd type="none" w="sm" len="sm"/>
                </a:ln>
                <a:gradFill rotWithShape="0">
                  <a:gsLst>
                    <a:gs pos="0">
                      <a:srgbClr val="520402"/>
                    </a:gs>
                    <a:gs pos="100000">
                      <a:srgbClr val="FFCC00"/>
                    </a:gs>
                  </a:gsLst>
                  <a:lin ang="5400000" scaled="1"/>
                </a:gradFill>
                <a:effectLst>
                  <a:outerShdw dist="35921" dir="2700000" sy="50000" rotWithShape="0">
                    <a:srgbClr val="875B0D"/>
                  </a:outerShdw>
                </a:effectLst>
                <a:latin typeface="Al-Kharshi 10"/>
              </a:rPr>
              <a:t>معا على الدرب</a:t>
            </a:r>
          </a:p>
        </p:txBody>
      </p:sp>
    </p:spTree>
  </p:cSld>
  <p:clrMapOvr>
    <a:masterClrMapping/>
  </p:clrMapOvr>
  <p:transition advClick="0"/>
  <p:timing>
    <p:tnLst>
      <p:par>
        <p:cTn id="1" dur="indefinite" restart="never" nodeType="tmRoot"/>
      </p:par>
    </p:tnLst>
  </p:timing>
</p:sld>
</file>

<file path=ppt/theme/theme1.xml><?xml version="1.0" encoding="utf-8"?>
<a:theme xmlns:a="http://schemas.openxmlformats.org/drawingml/2006/main" name="Default Design">
  <a:themeElements>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imes New Roman"/>
        <a:ea typeface=""/>
        <a:cs typeface="Times New Roman"/>
      </a:majorFont>
      <a:minorFont>
        <a:latin typeface="Times New Roman"/>
        <a:ea typeface=""/>
        <a:cs typeface="Times New Roma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cs typeface="Times New Roman" pitchFamily="18"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cs typeface="Times New Roman" pitchFamily="18" charset="0"/>
          </a:defRPr>
        </a:defPPr>
      </a:lstStyle>
    </a:lnDef>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سمة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سمة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3583</TotalTime>
  <Words>2805</Words>
  <Application>Microsoft Office PowerPoint</Application>
  <PresentationFormat>عرض على الشاشة (3:4)‏</PresentationFormat>
  <Paragraphs>257</Paragraphs>
  <Slides>44</Slides>
  <Notes>3</Notes>
  <HiddenSlides>0</HiddenSlides>
  <MMClips>0</MMClips>
  <ScaleCrop>false</ScaleCrop>
  <HeadingPairs>
    <vt:vector size="6" baseType="variant">
      <vt:variant>
        <vt:lpstr>نسق</vt:lpstr>
      </vt:variant>
      <vt:variant>
        <vt:i4>1</vt:i4>
      </vt:variant>
      <vt:variant>
        <vt:lpstr>خوادم OLE مضمنة</vt:lpstr>
      </vt:variant>
      <vt:variant>
        <vt:i4>1</vt:i4>
      </vt:variant>
      <vt:variant>
        <vt:lpstr>عناوين الشرائح</vt:lpstr>
      </vt:variant>
      <vt:variant>
        <vt:i4>44</vt:i4>
      </vt:variant>
    </vt:vector>
  </HeadingPairs>
  <TitlesOfParts>
    <vt:vector size="46" baseType="lpstr">
      <vt:lpstr>Default Design</vt:lpstr>
      <vt:lpstr>حزمة</vt:lpstr>
      <vt:lpstr>عرض تقديمي في PowerPoint</vt:lpstr>
      <vt:lpstr>محاضرات في فقه السيرة</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أولا:الجهر بالدعوة من جبل الصفا</vt:lpstr>
      <vt:lpstr>عرض تقديمي في PowerPoint</vt:lpstr>
      <vt:lpstr>عرض تقديمي في PowerPoint</vt:lpstr>
      <vt:lpstr>كانت الدعوة تتم على ثلاث اتجاهات</vt:lpstr>
      <vt:lpstr>عرض تقديمي في PowerPoint</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soso</dc:creator>
  <cp:lastModifiedBy>user</cp:lastModifiedBy>
  <cp:revision>301</cp:revision>
  <cp:lastPrinted>2000-05-14T05:39:45Z</cp:lastPrinted>
  <dcterms:created xsi:type="dcterms:W3CDTF">2000-02-25T19:54:01Z</dcterms:created>
  <dcterms:modified xsi:type="dcterms:W3CDTF">2012-02-15T06:47:00Z</dcterms:modified>
</cp:coreProperties>
</file>