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notesMasterIdLst>
    <p:notesMasterId r:id="rId24"/>
  </p:notesMasterIdLst>
  <p:sldIdLst>
    <p:sldId id="256" r:id="rId2"/>
    <p:sldId id="269" r:id="rId3"/>
    <p:sldId id="270" r:id="rId4"/>
    <p:sldId id="257" r:id="rId5"/>
    <p:sldId id="258" r:id="rId6"/>
    <p:sldId id="278" r:id="rId7"/>
    <p:sldId id="275" r:id="rId8"/>
    <p:sldId id="259" r:id="rId9"/>
    <p:sldId id="279" r:id="rId10"/>
    <p:sldId id="277" r:id="rId11"/>
    <p:sldId id="271" r:id="rId12"/>
    <p:sldId id="266" r:id="rId13"/>
    <p:sldId id="280" r:id="rId14"/>
    <p:sldId id="267" r:id="rId15"/>
    <p:sldId id="268" r:id="rId16"/>
    <p:sldId id="281" r:id="rId17"/>
    <p:sldId id="282" r:id="rId18"/>
    <p:sldId id="283" r:id="rId19"/>
    <p:sldId id="264" r:id="rId20"/>
    <p:sldId id="265" r:id="rId21"/>
    <p:sldId id="274" r:id="rId22"/>
    <p:sldId id="284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88506" autoAdjust="0"/>
  </p:normalViewPr>
  <p:slideViewPr>
    <p:cSldViewPr>
      <p:cViewPr varScale="1">
        <p:scale>
          <a:sx n="64" d="100"/>
          <a:sy n="64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F306E57-6D9A-498D-8104-3F7B02097725}" type="datetimeFigureOut">
              <a:rPr lang="ar-SA" smtClean="0"/>
              <a:pPr/>
              <a:t>05/04/33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F90569A-F842-4686-8F5B-9852A0D2628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0569A-F842-4686-8F5B-9852A0D26284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0569A-F842-4686-8F5B-9852A0D26284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296E-9327-48A9-A529-E68FC737577F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B3096-4264-4A50-85DE-770F87E65496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AECE-F7F9-4192-8551-EB30AA39DF6D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428C-C344-43BB-9092-C4A877D40C6E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6075E-8EC7-4F84-9159-2D9C6D4D75B8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8AC1-B107-4E2F-B11B-A3A376F1588D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6065-F88A-4408-AFFE-AC5CEFB77F43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406-3DEA-45AC-942D-63DD88DF59FB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162-FD85-4632-A385-0AEA0194E250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0CC7-2E6A-47FA-BC2B-60FD069DC88D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71C6-64DF-495B-BB64-417FABC2D2AD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7DF60A-28E7-443B-9206-B31B88307902}" type="datetime1">
              <a:rPr lang="ar-SA" smtClean="0"/>
              <a:pPr/>
              <a:t>05/04/33</a:t>
            </a:fld>
            <a:endParaRPr lang="ar-SA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Prepared by: Laila al-Hasan</a:t>
            </a:r>
            <a:endParaRPr lang="ar-S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5C6F79-6578-43F4-8EBC-0CE16EF11B55}" type="slidenum">
              <a:rPr lang="ar-SA" smtClean="0"/>
              <a:pPr/>
              <a:t>‹#›</a:t>
            </a:fld>
            <a:endParaRPr lang="ar-SA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1196753"/>
            <a:ext cx="5472608" cy="2304255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/>
            </a:r>
            <a:br>
              <a:rPr lang="en-GB" sz="3600" b="1" dirty="0" smtClean="0">
                <a:solidFill>
                  <a:srgbClr val="FF0000"/>
                </a:solidFill>
              </a:rPr>
            </a:br>
            <a:r>
              <a:rPr lang="en-GB" sz="3600" b="1" dirty="0" smtClean="0">
                <a:solidFill>
                  <a:srgbClr val="FF0000"/>
                </a:solidFill>
              </a:rPr>
              <a:t/>
            </a:r>
            <a:br>
              <a:rPr lang="en-GB" sz="3600" b="1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/>
            </a:r>
            <a:br>
              <a:rPr lang="en-GB" sz="3600" dirty="0" smtClean="0">
                <a:solidFill>
                  <a:srgbClr val="FF0000"/>
                </a:solidFill>
              </a:rPr>
            </a:br>
            <a:r>
              <a:rPr lang="en-GB" sz="3600" b="1" dirty="0" smtClean="0">
                <a:solidFill>
                  <a:srgbClr val="FF0000"/>
                </a:solidFill>
              </a:rPr>
              <a:t>Unit 2</a:t>
            </a:r>
            <a:br>
              <a:rPr lang="en-GB" sz="3600" b="1" dirty="0" smtClean="0">
                <a:solidFill>
                  <a:srgbClr val="FF0000"/>
                </a:solidFill>
              </a:rPr>
            </a:br>
            <a:r>
              <a:rPr lang="en-GB" sz="3600" b="1" dirty="0" smtClean="0">
                <a:solidFill>
                  <a:srgbClr val="FF0000"/>
                </a:solidFill>
              </a:rPr>
              <a:t>Country Life vs. City Life</a:t>
            </a:r>
            <a:br>
              <a:rPr lang="en-GB" sz="3600" b="1" dirty="0" smtClean="0">
                <a:solidFill>
                  <a:srgbClr val="FF0000"/>
                </a:solidFill>
              </a:rPr>
            </a:br>
            <a:r>
              <a:rPr lang="en-GB" sz="3600" dirty="0" smtClean="0">
                <a:solidFill>
                  <a:srgbClr val="FF0000"/>
                </a:solidFill>
              </a:rPr>
              <a:t>Lecture 1 (Part 1)</a:t>
            </a:r>
            <a:r>
              <a:rPr lang="en-GB" sz="3600" b="1" dirty="0" smtClean="0">
                <a:solidFill>
                  <a:srgbClr val="FF0000"/>
                </a:solidFill>
              </a:rPr>
              <a:t/>
            </a:r>
            <a:br>
              <a:rPr lang="en-GB" sz="3600" b="1" dirty="0" smtClean="0">
                <a:solidFill>
                  <a:srgbClr val="FF0000"/>
                </a:solidFill>
              </a:rPr>
            </a:br>
            <a:r>
              <a:rPr lang="en-GB" sz="3600" b="1" dirty="0" smtClean="0">
                <a:solidFill>
                  <a:srgbClr val="FF0000"/>
                </a:solidFill>
              </a:rPr>
              <a:t/>
            </a:r>
            <a:br>
              <a:rPr lang="en-GB" sz="3600" b="1" dirty="0" smtClean="0">
                <a:solidFill>
                  <a:srgbClr val="FF0000"/>
                </a:solidFill>
              </a:rPr>
            </a:br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744" y="3228536"/>
            <a:ext cx="7854696" cy="17526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</a:t>
            </a:fld>
            <a:endParaRPr lang="ar-SA" dirty="0"/>
          </a:p>
        </p:txBody>
      </p:sp>
      <p:pic>
        <p:nvPicPr>
          <p:cNvPr id="4" name="Picture 3" descr="C:\Users\laila alhasan\Downloads\cityvscountr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7" y="2924944"/>
            <a:ext cx="364331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0.gstatic.com/images?q=tbn:ANd9GcQjXSAIRnleQCVNq8-B-HFdA9yhb9A4qLbEU0vYVbyVpc9OG9h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5" y="2924944"/>
            <a:ext cx="1800199" cy="144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653136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Prepared by: Laila al-Hasan</a:t>
            </a:r>
            <a:endParaRPr lang="ar-SA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5373216"/>
            <a:ext cx="15841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704088"/>
            <a:ext cx="7848872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</a:rPr>
              <a:t>Unit 2: Country Life vs. City Life</a:t>
            </a:r>
            <a:br>
              <a:rPr lang="en-GB" sz="2400" b="1" dirty="0" smtClean="0">
                <a:solidFill>
                  <a:srgbClr val="FF0000"/>
                </a:solidFill>
              </a:rPr>
            </a:b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912" y="2151504"/>
            <a:ext cx="6861448" cy="4229824"/>
          </a:xfrm>
        </p:spPr>
        <p:txBody>
          <a:bodyPr>
            <a:noAutofit/>
          </a:bodyPr>
          <a:lstStyle/>
          <a:p>
            <a:pPr marL="342900" indent="-342900" algn="ctr" rtl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Part 1: Introduction</a:t>
            </a:r>
          </a:p>
          <a:p>
            <a:pPr marL="342900" indent="-342900" algn="ctr" rtl="0">
              <a:buNone/>
            </a:pPr>
            <a:endParaRPr lang="en-GB" sz="2000" b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Part 2:Vocabulary</a:t>
            </a:r>
          </a:p>
          <a:p>
            <a:pPr marL="342900" indent="-342900" algn="ctr" rtl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Definitions</a:t>
            </a:r>
          </a:p>
          <a:p>
            <a:pPr marL="342900" indent="-342900" algn="ctr" rtl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Exercises</a:t>
            </a:r>
          </a:p>
          <a:p>
            <a:pPr marL="342900" indent="-342900" algn="ctr" rtl="0">
              <a:buNone/>
            </a:pPr>
            <a:endParaRPr lang="en-GB" sz="2000" b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 marL="342900" indent="-342900" algn="ctr" rtl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/>
            </a:r>
            <a:br>
              <a:rPr lang="en-US" sz="2000" b="1" dirty="0" smtClean="0">
                <a:solidFill>
                  <a:schemeClr val="accent1"/>
                </a:solidFill>
              </a:rPr>
            </a:b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95520"/>
            <a:ext cx="6912768" cy="2357616"/>
          </a:xfrm>
        </p:spPr>
        <p:txBody>
          <a:bodyPr>
            <a:normAutofit/>
          </a:bodyPr>
          <a:lstStyle/>
          <a:p>
            <a:pPr marL="342900" indent="-342900" algn="ctr" rtl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Part 1: Introduction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3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22920" y="845840"/>
            <a:ext cx="7077472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</a:rPr>
              <a:t>Unit 2: Country Life vs. City Life</a:t>
            </a:r>
            <a:br>
              <a:rPr lang="en-GB" sz="2400" b="1" dirty="0" smtClean="0">
                <a:solidFill>
                  <a:srgbClr val="FF0000"/>
                </a:solidFill>
              </a:rPr>
            </a:b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C:\Users\laila alhasan\Downloads\images (1)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33123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4</a:t>
            </a:fld>
            <a:endParaRPr lang="ar-SA" dirty="0"/>
          </a:p>
        </p:txBody>
      </p:sp>
      <p:pic>
        <p:nvPicPr>
          <p:cNvPr id="5" name="Picture 4" descr="C:\Users\laila alhasan\Downloads\images (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33123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laila alhasan\Downloads\images (3).jpg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043608" y="3861048"/>
            <a:ext cx="33123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laila alhasan\Downloads\images (5).jpg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16016" y="3861048"/>
            <a:ext cx="33123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15616" y="773832"/>
            <a:ext cx="6933456" cy="710952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Part1: Introduction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2" name="Picture 11" descr="http://wikimapia.org/p/00/01/13/33/39_big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laila alhasan\Downloads\images (9).jpg"/>
          <p:cNvPicPr preferRelativeResize="0"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1700808"/>
            <a:ext cx="338437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5</a:t>
            </a:fld>
            <a:endParaRPr lang="ar-SA" dirty="0"/>
          </a:p>
        </p:txBody>
      </p:sp>
      <p:pic>
        <p:nvPicPr>
          <p:cNvPr id="5" name="Picture 4" descr="C:\Users\laila alhasan\Downloads\images (10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700808"/>
            <a:ext cx="338437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laila alhasan\Downloads\images (6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933056"/>
            <a:ext cx="345638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3.gstatic.com/images?q=tbn:ANd9GcSGzXFyUpOI3jrJEuhOHzW-UVm4raO4d9eK_TtVBAJG7Z990yUXvQ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933055"/>
            <a:ext cx="3456384" cy="18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94928" y="773832"/>
            <a:ext cx="6933456" cy="710952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Part1: Introduction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9" name="Picture 8" descr="http://wikimapia.org/p/00/01/13/33/39_big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896" y="1935480"/>
            <a:ext cx="7725544" cy="4229824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>
                <a:solidFill>
                  <a:schemeClr val="accent1"/>
                </a:solidFill>
              </a:rPr>
              <a:t>Look at the pictures, </a:t>
            </a:r>
            <a:r>
              <a:rPr lang="en-US" sz="1600" dirty="0" smtClean="0">
                <a:solidFill>
                  <a:schemeClr val="accent1"/>
                </a:solidFill>
              </a:rPr>
              <a:t>then answer these </a:t>
            </a:r>
            <a:r>
              <a:rPr lang="en-US" sz="1600" dirty="0">
                <a:solidFill>
                  <a:schemeClr val="accent1"/>
                </a:solidFill>
              </a:rPr>
              <a:t>questions.</a:t>
            </a:r>
          </a:p>
          <a:p>
            <a:pPr algn="l" rtl="0">
              <a:buNone/>
            </a:pPr>
            <a:r>
              <a:rPr lang="en-US" sz="1600" dirty="0">
                <a:solidFill>
                  <a:schemeClr val="accent1"/>
                </a:solidFill>
              </a:rPr>
              <a:t> 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chemeClr val="accent1"/>
                </a:solidFill>
              </a:rPr>
              <a:t> Where would </a:t>
            </a:r>
            <a:r>
              <a:rPr lang="en-US" sz="1600" dirty="0">
                <a:solidFill>
                  <a:schemeClr val="accent1"/>
                </a:solidFill>
              </a:rPr>
              <a:t>you see </a:t>
            </a:r>
            <a:r>
              <a:rPr lang="en-US" sz="1600" dirty="0" smtClean="0">
                <a:solidFill>
                  <a:schemeClr val="accent1"/>
                </a:solidFill>
              </a:rPr>
              <a:t>the scenes in the two slides? 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600" dirty="0" smtClean="0">
                <a:solidFill>
                  <a:schemeClr val="accent1"/>
                </a:solidFill>
              </a:rPr>
              <a:t>What </a:t>
            </a:r>
            <a:r>
              <a:rPr lang="en-US" sz="1600" dirty="0">
                <a:solidFill>
                  <a:schemeClr val="accent1"/>
                </a:solidFill>
              </a:rPr>
              <a:t>are the people in the pictures doing? Where do they live</a:t>
            </a:r>
            <a:r>
              <a:rPr lang="en-US" sz="1600" dirty="0" smtClean="0">
                <a:solidFill>
                  <a:schemeClr val="accent1"/>
                </a:solidFill>
              </a:rPr>
              <a:t>?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1600" dirty="0" smtClean="0">
                <a:solidFill>
                  <a:schemeClr val="accent1"/>
                </a:solidFill>
              </a:rPr>
              <a:t>How do people in the city spend their time? 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</a:t>
            </a:r>
            <a:endParaRPr lang="en-US" sz="1600" dirty="0">
              <a:solidFill>
                <a:schemeClr val="accent1"/>
              </a:solidFill>
            </a:endParaRPr>
          </a:p>
          <a:p>
            <a:pPr marL="342900" indent="-342900" algn="l" rtl="0">
              <a:buNone/>
            </a:pPr>
            <a:r>
              <a:rPr lang="en-US" sz="1600" dirty="0">
                <a:solidFill>
                  <a:schemeClr val="accent1"/>
                </a:solidFill>
              </a:rPr>
              <a:t> </a:t>
            </a: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6</a:t>
            </a:fld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94928" y="845840"/>
            <a:ext cx="6933456" cy="71095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Part1: Introduction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896" y="1772816"/>
            <a:ext cx="7509520" cy="4101088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US" sz="1600" dirty="0" smtClean="0">
                <a:solidFill>
                  <a:schemeClr val="accent1"/>
                </a:solidFill>
              </a:rPr>
              <a:t>How do people in the country spend their time? </a:t>
            </a:r>
          </a:p>
          <a:p>
            <a:pPr marL="273050" indent="-27305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1600" dirty="0" smtClean="0">
                <a:solidFill>
                  <a:schemeClr val="accent1"/>
                </a:solidFill>
              </a:rPr>
              <a:t>Where do you live?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6"/>
            </a:pPr>
            <a:r>
              <a:rPr lang="en-US" sz="1600" dirty="0" smtClean="0">
                <a:solidFill>
                  <a:schemeClr val="accent1"/>
                </a:solidFill>
              </a:rPr>
              <a:t>Where did you grow up?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7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7"/>
            </a:pPr>
            <a:r>
              <a:rPr lang="en-US" sz="1600" dirty="0" smtClean="0">
                <a:solidFill>
                  <a:schemeClr val="accent1"/>
                </a:solidFill>
              </a:rPr>
              <a:t>Where did your parents grow up?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8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8"/>
            </a:pPr>
            <a:r>
              <a:rPr lang="en-US" sz="1600" dirty="0" smtClean="0">
                <a:solidFill>
                  <a:schemeClr val="accent1"/>
                </a:solidFill>
              </a:rPr>
              <a:t>Where did your grandparents grow up?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 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7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22920" y="404664"/>
            <a:ext cx="7149480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Part1: Introduction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844824"/>
            <a:ext cx="7725544" cy="4229824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1600" dirty="0">
                <a:solidFill>
                  <a:schemeClr val="accent1"/>
                </a:solidFill>
              </a:rPr>
              <a:t> 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chemeClr val="accent1"/>
                </a:solidFill>
              </a:rPr>
              <a:t> The scenes in the first slide can be seen in the country. The scenes in the 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  second slide can be seen in the city.</a:t>
            </a:r>
            <a:endParaRPr lang="en-US" sz="1600" dirty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US" sz="1600" dirty="0" smtClean="0">
                <a:solidFill>
                  <a:schemeClr val="accent1"/>
                </a:solidFill>
              </a:rPr>
              <a:t>The little girl is milking the cow. She lives in the country. The two men and </a:t>
            </a:r>
          </a:p>
          <a:p>
            <a:pPr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      the woman in the second slide are working in an office . They live in the city.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3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3"/>
            </a:pPr>
            <a:r>
              <a:rPr lang="en-US" sz="1600" dirty="0" smtClean="0">
                <a:solidFill>
                  <a:schemeClr val="accent1"/>
                </a:solidFill>
              </a:rPr>
              <a:t>People in the city spend their time working in offices. </a:t>
            </a:r>
          </a:p>
          <a:p>
            <a:pPr algn="l" rtl="0"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342900" indent="-342900" algn="l" rtl="0">
              <a:buNone/>
            </a:pPr>
            <a:r>
              <a:rPr lang="en-US" sz="1600" dirty="0">
                <a:solidFill>
                  <a:schemeClr val="accent1"/>
                </a:solidFill>
              </a:rPr>
              <a:t> </a:t>
            </a: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8</a:t>
            </a:fld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22920" y="845840"/>
            <a:ext cx="6933456" cy="71095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Part1: Introduction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Answers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896" y="1772816"/>
            <a:ext cx="7509520" cy="4101088"/>
          </a:xfrm>
        </p:spPr>
        <p:txBody>
          <a:bodyPr>
            <a:noAutofit/>
          </a:bodyPr>
          <a:lstStyle/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US" sz="1600" dirty="0" smtClean="0">
                <a:solidFill>
                  <a:schemeClr val="accent1"/>
                </a:solidFill>
              </a:rPr>
              <a:t>People in the country spend their time working on the farm; milking the cows,   ploughing the land , growing crops and feeding the animals  .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US" sz="1600" dirty="0" smtClean="0">
                <a:solidFill>
                  <a:schemeClr val="accent1"/>
                </a:solidFill>
              </a:rPr>
              <a:t>I live in ( a city- a small town – the country).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US" sz="1600" dirty="0" smtClean="0">
                <a:solidFill>
                  <a:schemeClr val="accent1"/>
                </a:solidFill>
              </a:rPr>
              <a:t>I grew up in ( a city- a small town – the country).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4"/>
            </a:pPr>
            <a:r>
              <a:rPr lang="en-US" sz="1600" dirty="0" smtClean="0">
                <a:solidFill>
                  <a:schemeClr val="accent1"/>
                </a:solidFill>
              </a:rPr>
              <a:t>They grew up ( a city- a small town – the country). 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US" sz="1600" dirty="0" smtClean="0">
                <a:solidFill>
                  <a:schemeClr val="accent1"/>
                </a:solidFill>
              </a:rPr>
              <a:t> </a:t>
            </a: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8"/>
            </a:pPr>
            <a:r>
              <a:rPr lang="en-US" sz="1600" dirty="0" smtClean="0">
                <a:solidFill>
                  <a:schemeClr val="accent1"/>
                </a:solidFill>
              </a:rPr>
              <a:t> They grew up ( a city- a small town – the country). 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9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22920" y="764704"/>
            <a:ext cx="7149480" cy="782960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Part1: Introduction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Answers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935480"/>
            <a:ext cx="7056784" cy="43891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Read the statements and answer the following questions.</a:t>
            </a:r>
          </a:p>
          <a:p>
            <a:pPr algn="l" rtl="0"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GB" sz="1600" b="1" i="1" dirty="0" smtClean="0">
                <a:solidFill>
                  <a:schemeClr val="accent1"/>
                </a:solidFill>
              </a:rPr>
              <a:t>In 1900, 50 percent of all Americans worked or lived on farms. In 2000, less than 1 percent of all Americans lived or worked on farms. </a:t>
            </a:r>
          </a:p>
          <a:p>
            <a:pPr algn="l" rtl="0">
              <a:buClr>
                <a:schemeClr val="accent1"/>
              </a:buClr>
            </a:pPr>
            <a:endParaRPr lang="en-GB" sz="1600" b="1" i="1" dirty="0" smtClean="0">
              <a:solidFill>
                <a:schemeClr val="accent1"/>
              </a:solidFill>
            </a:endParaRPr>
          </a:p>
          <a:p>
            <a:pPr algn="l" rtl="0">
              <a:buClr>
                <a:schemeClr val="accent1"/>
              </a:buClr>
              <a:buFont typeface="Wingdings" pitchFamily="2" charset="2"/>
              <a:buChar char="q"/>
            </a:pPr>
            <a:r>
              <a:rPr lang="en-GB" sz="1600" b="1" i="1" dirty="0" smtClean="0">
                <a:solidFill>
                  <a:schemeClr val="accent1"/>
                </a:solidFill>
              </a:rPr>
              <a:t>In the late 1990s, agritourism ( vacationing on small family farms) made up 5 to 10 percent of the tourism trade in Europe. Experts think this number will increase in the next 20 years. </a:t>
            </a:r>
          </a:p>
          <a:p>
            <a:pPr algn="l" rtl="0"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/>
            </a:pPr>
            <a:r>
              <a:rPr lang="en-GB" sz="1600" dirty="0" smtClean="0">
                <a:solidFill>
                  <a:schemeClr val="accent1"/>
                </a:solidFill>
              </a:rPr>
              <a:t>Where are people living now if they are not living on farms?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</a:t>
            </a:r>
            <a:r>
              <a:rPr lang="en-GB" sz="1600" dirty="0" smtClean="0">
                <a:solidFill>
                  <a:srgbClr val="FF0000"/>
                </a:solidFill>
              </a:rPr>
              <a:t>They are living in the city.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buClr>
                <a:schemeClr val="accent1"/>
              </a:buClr>
              <a:buFont typeface="+mj-lt"/>
              <a:buAutoNum type="arabicPeriod" startAt="2"/>
            </a:pPr>
            <a:r>
              <a:rPr lang="en-GB" sz="1600" dirty="0" smtClean="0">
                <a:solidFill>
                  <a:schemeClr val="accent1"/>
                </a:solidFill>
              </a:rPr>
              <a:t>Why do you think tourists want to visit farms for their vacations</a:t>
            </a:r>
          </a:p>
          <a:p>
            <a:pPr marL="342900" indent="-342900" algn="l" rtl="0"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</a:t>
            </a:r>
            <a:r>
              <a:rPr lang="en-GB" sz="1600" dirty="0" smtClean="0">
                <a:solidFill>
                  <a:srgbClr val="FF0000"/>
                </a:solidFill>
              </a:rPr>
              <a:t>Tourists want to visit farms for their vacations because they are quite and relaxing and also because the air there is fresh and the food is healthy.   </a:t>
            </a:r>
            <a:endParaRPr lang="ar-SA" sz="16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10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Part1: Introduction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Book P20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95520"/>
            <a:ext cx="6984776" cy="3077696"/>
          </a:xfrm>
        </p:spPr>
        <p:txBody>
          <a:bodyPr>
            <a:normAutofit/>
          </a:bodyPr>
          <a:lstStyle/>
          <a:p>
            <a:pPr marL="342900" indent="-342900" algn="ctr" rtl="0">
              <a:buNone/>
            </a:pPr>
            <a:r>
              <a:rPr lang="en-GB" sz="1800" b="1" dirty="0" smtClean="0">
                <a:solidFill>
                  <a:schemeClr val="accent1"/>
                </a:solidFill>
              </a:rPr>
              <a:t>Part 2: Vocabulary</a:t>
            </a:r>
          </a:p>
          <a:p>
            <a:pPr marL="342900" indent="-342900" algn="ctr" rtl="0">
              <a:buNone/>
            </a:pPr>
            <a:r>
              <a:rPr lang="en-GB" sz="1800" b="1" dirty="0" smtClean="0">
                <a:solidFill>
                  <a:schemeClr val="accent1"/>
                </a:solidFill>
              </a:rPr>
              <a:t>Definitions</a:t>
            </a:r>
          </a:p>
          <a:p>
            <a:pPr marL="342900" indent="-342900" algn="ctr" rtl="0">
              <a:buNone/>
            </a:pPr>
            <a:r>
              <a:rPr lang="en-GB" sz="1800" b="1" dirty="0" smtClean="0">
                <a:solidFill>
                  <a:schemeClr val="accent1"/>
                </a:solidFill>
              </a:rPr>
              <a:t>Exercises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11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50912" y="704088"/>
            <a:ext cx="7221488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2400" b="1" dirty="0" smtClean="0">
                <a:solidFill>
                  <a:srgbClr val="FF0000"/>
                </a:solidFill>
              </a:rPr>
              <a:t>Unit 2: Country Life vs. City Life</a:t>
            </a:r>
            <a:br>
              <a:rPr lang="en-GB" sz="2400" b="1" dirty="0" smtClean="0">
                <a:solidFill>
                  <a:srgbClr val="FF0000"/>
                </a:solidFill>
              </a:rPr>
            </a:b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71600" y="908721"/>
          <a:ext cx="7200800" cy="50405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038492"/>
                <a:gridCol w="1162308"/>
              </a:tblGrid>
              <a:tr h="969003">
                <a:tc gridSpan="2">
                  <a:txBody>
                    <a:bodyPr/>
                    <a:lstStyle/>
                    <a:p>
                      <a:pPr marL="342900" indent="-342900" algn="ctr" rtl="0">
                        <a:buNone/>
                      </a:pPr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6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862170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LAND -  An area of land used for growing crops</a:t>
                      </a:r>
                    </a:p>
                    <a:p>
                      <a:pPr algn="l" rtl="0">
                        <a:buFont typeface="Wingdings" pitchFamily="2" charset="2"/>
                        <a:buChar char="q"/>
                      </a:pPr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 A field of corn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fields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862170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PLANTS - A plant such as a grain, fruit, or vegetable that is grown in large amounts by farmers.</a:t>
                      </a:r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crops 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932739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animals/crops- to make an animal or crop grow</a:t>
                      </a:r>
                    </a:p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to raise chickens/sheep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raise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414478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PLANTS AND ANIMALS - All the plants, creatures, substances, and forces that exist in the universe, which are not made by people and which are created by God.</a:t>
                      </a:r>
                    </a:p>
                    <a:p>
                      <a:pPr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I like to get out and enjoy nature.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nature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12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71600" y="908721"/>
          <a:ext cx="7200800" cy="5040561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5588286"/>
                <a:gridCol w="1612514"/>
              </a:tblGrid>
              <a:tr h="656312">
                <a:tc gridSpan="2">
                  <a:txBody>
                    <a:bodyPr/>
                    <a:lstStyle/>
                    <a:p>
                      <a:pPr marL="342900" indent="-342900" algn="ctr" rtl="0">
                        <a:buNone/>
                      </a:pPr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6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1485340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Something that it is your job or duty to deal with</a:t>
                      </a:r>
                    </a:p>
                    <a:p>
                      <a:pPr lvl="0" algn="l" rtl="0">
                        <a:buNone/>
                      </a:pPr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The manager has a lot of responsibilities.</a:t>
                      </a:r>
                    </a:p>
                    <a:p>
                      <a:pPr lvl="0" algn="l" rtl="0">
                        <a:buNone/>
                      </a:pPr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[+ to do sth]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It is your responsibility to make sure that your homework is done on time. </a:t>
                      </a: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responsibility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137227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 AREA (also woods) - A large area of trees growing near each other.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We went for a walk in the woods. 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wood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761682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PURPOSE If you use something, you do something with it for a particular purpose.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Can I use your pen?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She uses her car for work.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Nick used the money to buy a CD player.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use</a:t>
                      </a:r>
                      <a:endParaRPr lang="ar-SA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rtl="0"/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13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71600" y="908719"/>
          <a:ext cx="7200800" cy="5040562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5539796"/>
                <a:gridCol w="1661004"/>
              </a:tblGrid>
              <a:tr h="866103">
                <a:tc gridSpan="2">
                  <a:txBody>
                    <a:bodyPr/>
                    <a:lstStyle/>
                    <a:p>
                      <a:pPr marL="342900" indent="-342900" algn="ctr" rtl="0">
                        <a:buNone/>
                      </a:pPr>
                      <a:r>
                        <a:rPr lang="en-GB" sz="18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2098430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used to do/be something-  If something used to happen or a situation used to exist, it happened regularly or existed in the past ,but it does not happen or exist now.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I used to go out every night when I was a student.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Monica used to live in Glasgow.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He used to be a lot fatter.</a:t>
                      </a:r>
                    </a:p>
                    <a:p>
                      <a:pPr lvl="0" algn="l" rtl="0">
                        <a:buFont typeface="Courier New" pitchFamily="49" charset="0"/>
                        <a:buNone/>
                      </a:pPr>
                      <a:endParaRPr lang="en-US" sz="16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used to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831197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When the sun appears in the morning and the sky becomes bright.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sunrise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244832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Needing the help of someone or something in order to exist or continue as before.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She's completely dependent on her parents for money.</a:t>
                      </a:r>
                    </a:p>
                    <a:p>
                      <a:pPr lvl="0" algn="l" rtl="0">
                        <a:buFont typeface="Courier New" pitchFamily="49" charset="0"/>
                        <a:buNone/>
                      </a:pPr>
                      <a:endParaRPr lang="en-US" sz="16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dependent on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14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71600" y="908721"/>
          <a:ext cx="7200800" cy="50405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036768"/>
                <a:gridCol w="1164032"/>
              </a:tblGrid>
              <a:tr h="861634">
                <a:tc gridSpan="2">
                  <a:txBody>
                    <a:bodyPr/>
                    <a:lstStyle/>
                    <a:p>
                      <a:pPr marL="342900" indent="-342900" algn="ctr" rtl="0">
                        <a:buNone/>
                      </a:pPr>
                      <a:r>
                        <a:rPr lang="en-GB" sz="18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63206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NOT WORK - to leave your job or school permanently.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She recently quit her job to spend more time with her family.</a:t>
                      </a:r>
                    </a:p>
                    <a:p>
                      <a:pPr lvl="0" algn="l" rtl="0">
                        <a:buNone/>
                      </a:pPr>
                      <a:endParaRPr lang="en-US" sz="16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quit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852514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The ability to deal with dangerous or difficult situations without being frightened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The soldiers fought with great courage.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She didn't have the courage to tell him the truth. </a:t>
                      </a:r>
                    </a:p>
                    <a:p>
                      <a:pPr lvl="0" algn="l" rtl="0">
                        <a:buNone/>
                      </a:pPr>
                      <a:endParaRPr lang="en-US" sz="16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courage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163206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BECOME ADULT to become older or an adult</a:t>
                      </a:r>
                    </a:p>
                    <a:p>
                      <a:pPr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She grew up in New York.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grow up 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15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71600" y="908720"/>
          <a:ext cx="7200800" cy="50405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6036768"/>
                <a:gridCol w="1164032"/>
              </a:tblGrid>
              <a:tr h="806490">
                <a:tc gridSpan="2">
                  <a:txBody>
                    <a:bodyPr/>
                    <a:lstStyle/>
                    <a:p>
                      <a:pPr marL="342900" indent="-342900" algn="ctr" rtl="0">
                        <a:buNone/>
                      </a:pPr>
                      <a:r>
                        <a:rPr lang="en-GB" sz="1800" dirty="0" smtClean="0">
                          <a:solidFill>
                            <a:srgbClr val="FF0000"/>
                          </a:solidFill>
                        </a:rPr>
                        <a:t>Definitions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88761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money that you earn by working, investing, or producing goods</a:t>
                      </a:r>
                    </a:p>
                    <a:p>
                      <a:pPr algn="l" rtl="0">
                        <a:buNone/>
                      </a:pPr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 families on low incomes</a:t>
                      </a:r>
                    </a:p>
                    <a:p>
                      <a:pPr algn="l" rtl="0"/>
                      <a:endParaRPr lang="ar-SA" sz="16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income </a:t>
                      </a:r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733953"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1600" b="0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PLEASED-  feeling very pleased about something you have done, something you own, or someone you know.</a:t>
                      </a:r>
                    </a:p>
                    <a:p>
                      <a:pPr lvl="0" algn="l" rtl="0"/>
                      <a:r>
                        <a:rPr kumimoji="0" lang="en-US" sz="1600" b="0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She was so proud of her son.</a:t>
                      </a:r>
                    </a:p>
                    <a:p>
                      <a:pPr algn="l" rtl="0"/>
                      <a:r>
                        <a:rPr kumimoji="0" lang="en-US" sz="1600" b="0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[+ to do sth]</a:t>
                      </a:r>
                    </a:p>
                    <a:p>
                      <a:pPr algn="l" rtl="0">
                        <a:buFont typeface="Wingdings" pitchFamily="2" charset="2"/>
                        <a:buChar char="q"/>
                      </a:pPr>
                      <a:r>
                        <a:rPr kumimoji="0" lang="en-US" sz="1600" b="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I'm very proud to be in this project. </a:t>
                      </a:r>
                    </a:p>
                    <a:p>
                      <a:pPr algn="l" rtl="0"/>
                      <a:endParaRPr lang="ar-SA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proud of </a:t>
                      </a:r>
                    </a:p>
                    <a:p>
                      <a:pPr algn="l" rtl="0"/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411356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solidFill>
                            <a:schemeClr val="accent1"/>
                          </a:solidFill>
                        </a:rPr>
                        <a:t>give birth-  When a woman or an animal gives birth, she produces a baby from her body.</a:t>
                      </a:r>
                    </a:p>
                    <a:p>
                      <a:pPr lvl="0" algn="l" rtl="0">
                        <a:buFont typeface="Wingdings" pitchFamily="2" charset="2"/>
                        <a:buChar char="q"/>
                      </a:pPr>
                      <a:r>
                        <a:rPr lang="en-US" sz="1600" i="1" dirty="0" smtClean="0">
                          <a:solidFill>
                            <a:srgbClr val="FF0000"/>
                          </a:solidFill>
                        </a:rPr>
                        <a:t> She gave birth to twins.</a:t>
                      </a:r>
                    </a:p>
                    <a:p>
                      <a:pPr algn="l" rtl="0"/>
                      <a:endParaRPr lang="ar-SA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birth</a:t>
                      </a:r>
                      <a:endParaRPr lang="ar-SA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rtl="0"/>
                      <a:endParaRPr lang="ar-S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16</a:t>
            </a:fld>
            <a:endParaRPr lang="ar-S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41568" cy="1152128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 2: Vocabulary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Exercises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Vocabulary For Comprehension - Book P21-22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95608"/>
            <a:ext cx="7992888" cy="4657728"/>
          </a:xfrm>
        </p:spPr>
        <p:txBody>
          <a:bodyPr>
            <a:noAutofit/>
          </a:bodyPr>
          <a:lstStyle/>
          <a:p>
            <a:pPr marL="182563" indent="-182563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        </a:t>
            </a:r>
            <a:r>
              <a:rPr lang="en-GB" sz="1600" u="sng" dirty="0" smtClean="0">
                <a:solidFill>
                  <a:schemeClr val="accent1"/>
                </a:solidFill>
              </a:rPr>
              <a:t>Read each statement. Then circle the correct definition of the underlined words.</a:t>
            </a:r>
          </a:p>
          <a:p>
            <a:pPr marL="342900" indent="-34290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1600" dirty="0" smtClean="0">
                <a:solidFill>
                  <a:schemeClr val="accent1"/>
                </a:solidFill>
              </a:rPr>
              <a:t>There is a beautiful view from this window. I can watch the farmers at work in the </a:t>
            </a:r>
            <a:r>
              <a:rPr lang="en-GB" sz="1600" u="sng" dirty="0" smtClean="0">
                <a:solidFill>
                  <a:srgbClr val="FF0000"/>
                </a:solidFill>
              </a:rPr>
              <a:t>fields</a:t>
            </a:r>
            <a:r>
              <a:rPr lang="en-GB" sz="1600" dirty="0" smtClean="0">
                <a:solidFill>
                  <a:schemeClr val="accent1"/>
                </a:solidFill>
              </a:rPr>
              <a:t>. In winter; the fields are brown; in spring, they are green; in summer and fall I can see the tomatoes and pumpkins planted there.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a)  pieces of land covered with trees              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 b) pieces of land for planting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2"/>
            </a:pPr>
            <a:r>
              <a:rPr lang="en-GB" sz="1600" dirty="0" smtClean="0">
                <a:solidFill>
                  <a:schemeClr val="accent1"/>
                </a:solidFill>
              </a:rPr>
              <a:t>We planted the </a:t>
            </a:r>
            <a:r>
              <a:rPr lang="en-GB" sz="1600" u="sng" dirty="0" smtClean="0">
                <a:solidFill>
                  <a:srgbClr val="FF0000"/>
                </a:solidFill>
              </a:rPr>
              <a:t>crops</a:t>
            </a:r>
            <a:r>
              <a:rPr lang="en-GB" sz="1600" dirty="0" smtClean="0">
                <a:solidFill>
                  <a:schemeClr val="accent1"/>
                </a:solidFill>
              </a:rPr>
              <a:t> really early this year, we got the corn, wheat, and tomatoes in the ground by the end of April.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 a)  plants that a farmer grow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                       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b) pieces of land</a:t>
            </a:r>
          </a:p>
          <a:p>
            <a:pPr marL="342900" indent="-342900" algn="l" rtl="0">
              <a:lnSpc>
                <a:spcPct val="150000"/>
              </a:lnSpc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617220" lvl="1" indent="-342900" algn="l" rtl="0">
              <a:lnSpc>
                <a:spcPct val="150000"/>
              </a:lnSpc>
              <a:buNone/>
            </a:pP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41568" cy="1152128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 2: Vocabulary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Exercises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Vocabulary For Comprehension - Book P21-22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67616"/>
            <a:ext cx="8136904" cy="4873752"/>
          </a:xfrm>
        </p:spPr>
        <p:txBody>
          <a:bodyPr>
            <a:noAutofit/>
          </a:bodyPr>
          <a:lstStyle/>
          <a:p>
            <a:pPr marL="342900" indent="-34290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3"/>
            </a:pPr>
            <a:r>
              <a:rPr lang="en-GB" sz="1600" dirty="0" smtClean="0">
                <a:solidFill>
                  <a:schemeClr val="accent1"/>
                </a:solidFill>
              </a:rPr>
              <a:t>She </a:t>
            </a:r>
            <a:r>
              <a:rPr lang="en-GB" sz="1600" u="sng" dirty="0" smtClean="0">
                <a:solidFill>
                  <a:srgbClr val="FF0000"/>
                </a:solidFill>
              </a:rPr>
              <a:t>raises</a:t>
            </a:r>
            <a:r>
              <a:rPr lang="en-GB" sz="1600" u="sng" dirty="0" smtClean="0">
                <a:solidFill>
                  <a:schemeClr val="accent1"/>
                </a:solidFill>
              </a:rPr>
              <a:t> </a:t>
            </a:r>
            <a:r>
              <a:rPr lang="en-GB" sz="1600" dirty="0" smtClean="0">
                <a:solidFill>
                  <a:schemeClr val="accent1"/>
                </a:solidFill>
              </a:rPr>
              <a:t>sheep on her farm. She is with them from the time they are born until she sells them.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takes care of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GB" sz="1600" dirty="0" smtClean="0">
                <a:solidFill>
                  <a:schemeClr val="accent1"/>
                </a:solidFill>
              </a:rPr>
              <a:t>                                       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b) brings farm animals to market to sell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342900" indent="-34290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3"/>
            </a:pPr>
            <a:r>
              <a:rPr lang="en-GB" sz="1600" dirty="0" smtClean="0">
                <a:solidFill>
                  <a:schemeClr val="accent1"/>
                </a:solidFill>
              </a:rPr>
              <a:t>He </a:t>
            </a:r>
            <a:r>
              <a:rPr lang="en-GB" sz="1600" u="sng" dirty="0" smtClean="0">
                <a:solidFill>
                  <a:srgbClr val="FF0000"/>
                </a:solidFill>
              </a:rPr>
              <a:t>used to </a:t>
            </a:r>
            <a:r>
              <a:rPr lang="en-GB" sz="1600" dirty="0" smtClean="0">
                <a:solidFill>
                  <a:schemeClr val="accent1"/>
                </a:solidFill>
              </a:rPr>
              <a:t>be a farmer when he was young. After 20 years of farming, he decided to change careers now he is a teacher.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a) wanted to                                           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b) was before but isn’t now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endParaRPr lang="en-GB" sz="1600" dirty="0" smtClean="0">
              <a:solidFill>
                <a:srgbClr val="FF0000"/>
              </a:solidFill>
            </a:endParaRPr>
          </a:p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                      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41568" cy="1152128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 2: Vocabulary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Exercises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Vocabulary For Comprehension - Book P21-22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67616"/>
            <a:ext cx="8136904" cy="4513712"/>
          </a:xfrm>
        </p:spPr>
        <p:txBody>
          <a:bodyPr>
            <a:noAutofit/>
          </a:bodyPr>
          <a:lstStyle/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5"/>
            </a:pPr>
            <a:r>
              <a:rPr lang="en-GB" sz="1600" dirty="0" smtClean="0">
                <a:solidFill>
                  <a:schemeClr val="accent1"/>
                </a:solidFill>
              </a:rPr>
              <a:t>Most people who live in the city find ways to enjoy </a:t>
            </a:r>
            <a:r>
              <a:rPr lang="en-GB" sz="1600" u="sng" dirty="0" smtClean="0">
                <a:solidFill>
                  <a:srgbClr val="FF0000"/>
                </a:solidFill>
              </a:rPr>
              <a:t>nature</a:t>
            </a:r>
            <a:r>
              <a:rPr lang="en-GB" sz="1600" dirty="0" smtClean="0">
                <a:solidFill>
                  <a:schemeClr val="accent1"/>
                </a:solidFill>
              </a:rPr>
              <a:t>. They visit the city parks, keep flowers in their windows, and go away for weekend visits to the country, to the beach, or to the mountains. </a:t>
            </a:r>
          </a:p>
          <a:p>
            <a:pPr marL="1062990" lvl="2" indent="-514350" algn="l" rtl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activities in the city                           </a:t>
            </a:r>
          </a:p>
          <a:p>
            <a:pPr marL="1062990" lvl="2" indent="-514350" algn="l" rtl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b) the world and everything in it which people have not made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</a:p>
          <a:p>
            <a:pPr marL="1062990" lvl="2" indent="-514350" algn="l" rtl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None/>
            </a:pPr>
            <a:endParaRPr lang="en-GB" sz="1600" dirty="0" smtClean="0">
              <a:solidFill>
                <a:srgbClr val="FF0000"/>
              </a:solidFill>
              <a:sym typeface="Wingdings"/>
            </a:endParaRPr>
          </a:p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6"/>
            </a:pPr>
            <a:r>
              <a:rPr lang="en-GB" sz="1600" dirty="0" smtClean="0">
                <a:solidFill>
                  <a:schemeClr val="accent1"/>
                </a:solidFill>
              </a:rPr>
              <a:t>Unlike most of her friends, 12- year- old Sally has a great sense of </a:t>
            </a:r>
            <a:r>
              <a:rPr lang="en-GB" sz="1600" u="sng" dirty="0" smtClean="0">
                <a:solidFill>
                  <a:srgbClr val="FF0000"/>
                </a:solidFill>
              </a:rPr>
              <a:t>responsibility</a:t>
            </a:r>
            <a:r>
              <a:rPr lang="en-GB" sz="1600" dirty="0" smtClean="0">
                <a:solidFill>
                  <a:schemeClr val="accent1"/>
                </a:solidFill>
              </a:rPr>
              <a:t>. She has to take care of her baby sister every day after school, and she always does it very well. </a:t>
            </a:r>
          </a:p>
          <a:p>
            <a:pPr marL="1062990" lvl="2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something that you have to do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GB" sz="1600" dirty="0" smtClean="0">
                <a:solidFill>
                  <a:schemeClr val="accent1"/>
                </a:solidFill>
              </a:rPr>
              <a:t>                  </a:t>
            </a:r>
          </a:p>
          <a:p>
            <a:pPr marL="1062990" lvl="2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b)  something  that you want to do</a:t>
            </a:r>
          </a:p>
          <a:p>
            <a:pPr marL="1062990" lvl="2" indent="-514350" algn="l" rtl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None/>
            </a:pPr>
            <a:endParaRPr lang="en-GB" sz="1600" dirty="0" smtClean="0">
              <a:solidFill>
                <a:srgbClr val="FF0000"/>
              </a:solidFill>
            </a:endParaRPr>
          </a:p>
          <a:p>
            <a:pPr marL="1062990" lvl="2" indent="-514350" algn="l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                                                                                      </a:t>
            </a:r>
          </a:p>
          <a:p>
            <a:pPr marL="617220" lvl="1" indent="-342900" algn="l" rtl="0">
              <a:lnSpc>
                <a:spcPct val="150000"/>
              </a:lnSpc>
              <a:buNone/>
            </a:pPr>
            <a:endParaRPr lang="ar-SA" sz="16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19</a:t>
            </a:fld>
            <a:endParaRPr lang="ar-S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4304"/>
            <a:ext cx="7992888" cy="4463008"/>
          </a:xfrm>
        </p:spPr>
        <p:txBody>
          <a:bodyPr>
            <a:noAutofit/>
          </a:bodyPr>
          <a:lstStyle/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7"/>
            </a:pPr>
            <a:r>
              <a:rPr lang="en-GB" sz="1600" dirty="0" smtClean="0">
                <a:solidFill>
                  <a:schemeClr val="accent1"/>
                </a:solidFill>
              </a:rPr>
              <a:t>A lot of children from New York City have never been in a </a:t>
            </a:r>
            <a:r>
              <a:rPr lang="en-GB" sz="1600" u="sng" dirty="0" smtClean="0">
                <a:solidFill>
                  <a:srgbClr val="FF0000"/>
                </a:solidFill>
              </a:rPr>
              <a:t>wood</a:t>
            </a:r>
            <a:r>
              <a:rPr lang="en-GB" sz="1600" dirty="0" smtClean="0">
                <a:solidFill>
                  <a:schemeClr val="accent1"/>
                </a:solidFill>
              </a:rPr>
              <a:t>. They don’t know what it’s like to walk in the cool dark space where lots of plants and animals live under lots and lots of trees. </a:t>
            </a:r>
          </a:p>
          <a:p>
            <a:pPr marL="1062990" lvl="2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 park                                                            </a:t>
            </a:r>
          </a:p>
          <a:p>
            <a:pPr marL="1062990" lvl="2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b) area with a large number of trees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en-GB" sz="1600" dirty="0" smtClean="0">
              <a:solidFill>
                <a:srgbClr val="FF0000"/>
              </a:solidFill>
            </a:endParaRPr>
          </a:p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8"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8"/>
            </a:pPr>
            <a:r>
              <a:rPr lang="en-GB" sz="1600" dirty="0" smtClean="0">
                <a:solidFill>
                  <a:schemeClr val="accent1"/>
                </a:solidFill>
              </a:rPr>
              <a:t>They had stayed up all night. Just when they were ready to go to sleep, they saw a pink light in the sky. They decided to stay up just a little longer to watch the </a:t>
            </a:r>
            <a:r>
              <a:rPr lang="en-GB" sz="1600" u="sng" dirty="0" smtClean="0">
                <a:solidFill>
                  <a:srgbClr val="FF0000"/>
                </a:solidFill>
              </a:rPr>
              <a:t>sunrise.</a:t>
            </a:r>
            <a:r>
              <a:rPr lang="en-GB" sz="1600" dirty="0" smtClean="0">
                <a:solidFill>
                  <a:srgbClr val="FF0000"/>
                </a:solidFill>
              </a:rPr>
              <a:t> </a:t>
            </a:r>
          </a:p>
          <a:p>
            <a:pPr marL="1062990" lvl="2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city lights                                                     </a:t>
            </a:r>
          </a:p>
          <a:p>
            <a:pPr marL="1062990" lvl="2" indent="-514350" algn="l" rtl="0">
              <a:lnSpc>
                <a:spcPct val="15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b) sun coming up in the morning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en-GB" sz="1600" dirty="0" smtClean="0">
              <a:solidFill>
                <a:srgbClr val="FF0000"/>
              </a:solidFill>
            </a:endParaRPr>
          </a:p>
          <a:p>
            <a:pPr marL="514350" indent="-514350" algn="l" rtl="0">
              <a:lnSpc>
                <a:spcPct val="150000"/>
              </a:lnSpc>
              <a:buClr>
                <a:schemeClr val="accent1"/>
              </a:buClr>
              <a:buFont typeface="+mj-lt"/>
              <a:buAutoNum type="arabicPeriod" startAt="10"/>
            </a:pPr>
            <a:endParaRPr lang="en-GB" sz="16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20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41568" cy="1152128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 2: Vocabulary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Exercises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Vocabulary For Comprehension - Book P21-22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8192"/>
            <a:ext cx="8229600" cy="4389120"/>
          </a:xfrm>
        </p:spPr>
        <p:txBody>
          <a:bodyPr>
            <a:noAutofit/>
          </a:bodyPr>
          <a:lstStyle/>
          <a:p>
            <a:pPr marL="514350" indent="-514350" algn="l" rtl="0">
              <a:lnSpc>
                <a:spcPct val="160000"/>
              </a:lnSpc>
              <a:buClr>
                <a:schemeClr val="accent1"/>
              </a:buClr>
              <a:buFont typeface="+mj-lt"/>
              <a:buAutoNum type="arabicPeriod" startAt="9"/>
            </a:pPr>
            <a:r>
              <a:rPr lang="en-GB" sz="1600" dirty="0" smtClean="0">
                <a:solidFill>
                  <a:schemeClr val="accent1"/>
                </a:solidFill>
              </a:rPr>
              <a:t>Eli’s dog, Spot, </a:t>
            </a:r>
            <a:r>
              <a:rPr lang="en-GB" sz="1600" dirty="0" smtClean="0">
                <a:solidFill>
                  <a:srgbClr val="FF0000"/>
                </a:solidFill>
              </a:rPr>
              <a:t>is </a:t>
            </a:r>
            <a:r>
              <a:rPr lang="en-GB" sz="1600" u="sng" dirty="0" smtClean="0">
                <a:solidFill>
                  <a:srgbClr val="FF0000"/>
                </a:solidFill>
              </a:rPr>
              <a:t>dependent on </a:t>
            </a:r>
            <a:r>
              <a:rPr lang="en-GB" sz="1600" dirty="0" smtClean="0">
                <a:solidFill>
                  <a:schemeClr val="accent1"/>
                </a:solidFill>
              </a:rPr>
              <a:t>him. Spot needs Eli to give her food and water.</a:t>
            </a:r>
          </a:p>
          <a:p>
            <a:pPr marL="6102350" lvl="2" indent="-5554663" algn="l" rtl="0">
              <a:lnSpc>
                <a:spcPct val="16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needing someone or something to help or support you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GB" sz="1600" dirty="0" smtClean="0">
                <a:solidFill>
                  <a:schemeClr val="accent1"/>
                </a:solidFill>
              </a:rPr>
              <a:t>     </a:t>
            </a:r>
          </a:p>
          <a:p>
            <a:pPr marL="6102350" lvl="2" indent="-5554663" algn="l" rtl="0">
              <a:lnSpc>
                <a:spcPct val="16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b) loving someone or something.</a:t>
            </a:r>
          </a:p>
          <a:p>
            <a:pPr marL="6102350" lvl="2" indent="-5554663" algn="l" rtl="0">
              <a:lnSpc>
                <a:spcPct val="160000"/>
              </a:lnSpc>
              <a:buClr>
                <a:schemeClr val="accent1"/>
              </a:buClr>
              <a:buNone/>
            </a:pPr>
            <a:endParaRPr lang="en-GB" sz="1600" dirty="0" smtClean="0">
              <a:solidFill>
                <a:schemeClr val="accent1"/>
              </a:solidFill>
            </a:endParaRPr>
          </a:p>
          <a:p>
            <a:pPr marL="514350" indent="-514350" algn="l" rtl="0">
              <a:lnSpc>
                <a:spcPct val="160000"/>
              </a:lnSpc>
              <a:buClr>
                <a:schemeClr val="accent1"/>
              </a:buClr>
              <a:buFont typeface="+mj-lt"/>
              <a:buAutoNum type="arabicPeriod" startAt="10"/>
            </a:pPr>
            <a:r>
              <a:rPr lang="en-GB" sz="1600" dirty="0" smtClean="0">
                <a:solidFill>
                  <a:schemeClr val="accent1"/>
                </a:solidFill>
              </a:rPr>
              <a:t>Julia was at the </a:t>
            </a:r>
            <a:r>
              <a:rPr lang="en-GB" sz="1600" u="sng" dirty="0" smtClean="0">
                <a:solidFill>
                  <a:srgbClr val="FF0000"/>
                </a:solidFill>
              </a:rPr>
              <a:t>birth</a:t>
            </a:r>
            <a:r>
              <a:rPr lang="en-GB" sz="1600" dirty="0" smtClean="0">
                <a:solidFill>
                  <a:schemeClr val="accent1"/>
                </a:solidFill>
              </a:rPr>
              <a:t> of her first pony. She has taken care of this pony ever since the first day he came into the world. </a:t>
            </a:r>
          </a:p>
          <a:p>
            <a:pPr marL="4398963" lvl="2" indent="-3851275" algn="l" rtl="0">
              <a:lnSpc>
                <a:spcPct val="16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when a baby is born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GB" sz="1600" dirty="0" smtClean="0">
                <a:solidFill>
                  <a:schemeClr val="accent1"/>
                </a:solidFill>
              </a:rPr>
              <a:t>                            </a:t>
            </a:r>
          </a:p>
          <a:p>
            <a:pPr marL="4398963" lvl="2" indent="-3851275" algn="l" rtl="0">
              <a:lnSpc>
                <a:spcPct val="16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b) when someone gives something to another person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21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41568" cy="1152128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 2: Vocabulary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Exercises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Vocabulary For Comprehension - Book P21-22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8192"/>
            <a:ext cx="8229600" cy="4389120"/>
          </a:xfrm>
        </p:spPr>
        <p:txBody>
          <a:bodyPr>
            <a:noAutofit/>
          </a:bodyPr>
          <a:lstStyle/>
          <a:p>
            <a:pPr marL="514350" indent="-514350" algn="l" rtl="0">
              <a:lnSpc>
                <a:spcPct val="160000"/>
              </a:lnSpc>
              <a:buClr>
                <a:schemeClr val="accent1"/>
              </a:buClr>
              <a:buFont typeface="+mj-lt"/>
              <a:buAutoNum type="arabicPeriod" startAt="11"/>
            </a:pPr>
            <a:r>
              <a:rPr lang="en-GB" sz="1600" dirty="0" smtClean="0">
                <a:solidFill>
                  <a:schemeClr val="accent1"/>
                </a:solidFill>
              </a:rPr>
              <a:t>Mr. Gow was very </a:t>
            </a:r>
            <a:r>
              <a:rPr lang="en-GB" sz="1600" u="sng" dirty="0" smtClean="0">
                <a:solidFill>
                  <a:srgbClr val="FF0000"/>
                </a:solidFill>
              </a:rPr>
              <a:t>proud of </a:t>
            </a:r>
            <a:r>
              <a:rPr lang="en-GB" sz="1600" dirty="0" smtClean="0">
                <a:solidFill>
                  <a:schemeClr val="accent1"/>
                </a:solidFill>
              </a:rPr>
              <a:t>his daughter. She worked very hard for many years to start her own restaurant. Last week the newspaper said it was the best restaurant in town. </a:t>
            </a:r>
          </a:p>
          <a:p>
            <a:pPr marL="5380038" lvl="2" indent="-4832350" algn="l" rtl="0">
              <a:lnSpc>
                <a:spcPct val="16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a) happy that someone is making a lot of money </a:t>
            </a:r>
          </a:p>
          <a:p>
            <a:pPr marL="5380038" lvl="2" indent="-4927600" algn="l" rtl="0">
              <a:lnSpc>
                <a:spcPct val="160000"/>
              </a:lnSpc>
              <a:buClr>
                <a:schemeClr val="accent1"/>
              </a:buClr>
              <a:buNone/>
            </a:pPr>
            <a:r>
              <a:rPr lang="en-GB" sz="1600" dirty="0" smtClean="0">
                <a:solidFill>
                  <a:schemeClr val="accent1"/>
                </a:solidFill>
              </a:rPr>
              <a:t>  b) happy about someone’s good actions</a:t>
            </a:r>
            <a:r>
              <a:rPr lang="en-GB" sz="1600" dirty="0" smtClean="0">
                <a:solidFill>
                  <a:schemeClr val="accent1"/>
                </a:solidFill>
                <a:sym typeface="Wingdings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ar-SA" sz="16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C6F79-6578-43F4-8EBC-0CE16EF11B55}" type="slidenum">
              <a:rPr lang="ar-SA" smtClean="0"/>
              <a:pPr/>
              <a:t>22</a:t>
            </a:fld>
            <a:endParaRPr lang="ar-S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41568" cy="1152128"/>
          </a:xfrm>
        </p:spPr>
        <p:txBody>
          <a:bodyPr>
            <a:normAutofit/>
          </a:bodyPr>
          <a:lstStyle/>
          <a:p>
            <a:pPr algn="ctr" rtl="0"/>
            <a:r>
              <a:rPr lang="en-GB" sz="2000" dirty="0" smtClean="0">
                <a:solidFill>
                  <a:srgbClr val="FF0000"/>
                </a:solidFill>
              </a:rPr>
              <a:t>Part 2: Vocabulary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Exercises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Vocabulary For Comprehension - Book P21-22 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ikimapia.org/p/00/01/13/33/39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165304"/>
            <a:ext cx="720079" cy="49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2021</TotalTime>
  <Words>1549</Words>
  <Application>Microsoft Office PowerPoint</Application>
  <PresentationFormat>عرض على الشاشة (3:4)‏</PresentationFormat>
  <Paragraphs>231</Paragraphs>
  <Slides>22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Flow</vt:lpstr>
      <vt:lpstr>          Unit 2 Country Life vs. City Life Lecture 1 (Part 1)  </vt:lpstr>
      <vt:lpstr>Unit 2: Country Life vs. City Life </vt:lpstr>
      <vt:lpstr>Unit 2: Country Life vs. City Life </vt:lpstr>
      <vt:lpstr>Part1: Introduction</vt:lpstr>
      <vt:lpstr>Part1: Introduction</vt:lpstr>
      <vt:lpstr>الشريحة 6</vt:lpstr>
      <vt:lpstr>Part1: Introduction</vt:lpstr>
      <vt:lpstr>الشريحة 8</vt:lpstr>
      <vt:lpstr>Part1: Introduction Answers</vt:lpstr>
      <vt:lpstr>Part1: Introduction Book P20</vt:lpstr>
      <vt:lpstr>Unit 2: Country Life vs. City Life </vt:lpstr>
      <vt:lpstr>الشريحة 12</vt:lpstr>
      <vt:lpstr>الشريحة 13</vt:lpstr>
      <vt:lpstr>الشريحة 14</vt:lpstr>
      <vt:lpstr>الشريحة 15</vt:lpstr>
      <vt:lpstr>الشريحة 16</vt:lpstr>
      <vt:lpstr>Part 2: Vocabulary Exercises Vocabulary For Comprehension - Book P21-22 </vt:lpstr>
      <vt:lpstr>Part 2: Vocabulary Exercises Vocabulary For Comprehension - Book P21-22 </vt:lpstr>
      <vt:lpstr>Part 2: Vocabulary Exercises Vocabulary For Comprehension - Book P21-22 </vt:lpstr>
      <vt:lpstr>Part 2: Vocabulary Exercises Vocabulary For Comprehension - Book P21-22 </vt:lpstr>
      <vt:lpstr>Part 2: Vocabulary Exercises Vocabulary For Comprehension - Book P21-22 </vt:lpstr>
      <vt:lpstr>Part 2: Vocabulary Exercises Vocabulary For Comprehension - Book P21-22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  Country Life vs. City Life lecture 1</dc:title>
  <dc:creator>laila alhasan</dc:creator>
  <cp:lastModifiedBy>Marhaba</cp:lastModifiedBy>
  <cp:revision>74</cp:revision>
  <dcterms:created xsi:type="dcterms:W3CDTF">2011-10-26T16:30:53Z</dcterms:created>
  <dcterms:modified xsi:type="dcterms:W3CDTF">2012-02-27T19:06:50Z</dcterms:modified>
</cp:coreProperties>
</file>