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6" r:id="rId2"/>
    <p:sldId id="293" r:id="rId3"/>
    <p:sldId id="290" r:id="rId4"/>
    <p:sldId id="291" r:id="rId5"/>
    <p:sldId id="313" r:id="rId6"/>
    <p:sldId id="292" r:id="rId7"/>
    <p:sldId id="314" r:id="rId8"/>
    <p:sldId id="315" r:id="rId9"/>
    <p:sldId id="316" r:id="rId10"/>
    <p:sldId id="317" r:id="rId11"/>
    <p:sldId id="312" r:id="rId12"/>
    <p:sldId id="318" r:id="rId13"/>
    <p:sldId id="319" r:id="rId14"/>
    <p:sldId id="320" r:id="rId15"/>
    <p:sldId id="296" r:id="rId16"/>
    <p:sldId id="322" r:id="rId17"/>
    <p:sldId id="323" r:id="rId18"/>
    <p:sldId id="324" r:id="rId19"/>
    <p:sldId id="326" r:id="rId20"/>
    <p:sldId id="328" r:id="rId21"/>
    <p:sldId id="329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88" autoAdjust="0"/>
    <p:restoredTop sz="94660"/>
  </p:normalViewPr>
  <p:slideViewPr>
    <p:cSldViewPr>
      <p:cViewPr varScale="1">
        <p:scale>
          <a:sx n="64" d="100"/>
          <a:sy n="64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D46ED9-E60B-4C41-B6AE-1F319A11DC7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4DADD5-3E3F-47DC-9B69-25296375F6CF}">
      <dgm:prSet phldrT="[Text]" custT="1"/>
      <dgm:spPr/>
      <dgm:t>
        <a:bodyPr/>
        <a:lstStyle/>
        <a:p>
          <a:pPr rtl="0"/>
          <a:r>
            <a:rPr lang="en-US" sz="3200" b="1" dirty="0" smtClean="0">
              <a:solidFill>
                <a:schemeClr val="bg1"/>
              </a:solidFill>
            </a:rPr>
            <a:t>Parts of a paragraph</a:t>
          </a:r>
          <a:endParaRPr lang="en-US" sz="3200" dirty="0">
            <a:solidFill>
              <a:schemeClr val="bg1"/>
            </a:solidFill>
          </a:endParaRPr>
        </a:p>
      </dgm:t>
    </dgm:pt>
    <dgm:pt modelId="{484E2B92-FDD2-4597-94A9-38EE62A296A6}" type="parTrans" cxnId="{6FB01F62-2104-4F4B-9E2C-69848527A40A}">
      <dgm:prSet/>
      <dgm:spPr/>
      <dgm:t>
        <a:bodyPr/>
        <a:lstStyle/>
        <a:p>
          <a:endParaRPr lang="en-US"/>
        </a:p>
      </dgm:t>
    </dgm:pt>
    <dgm:pt modelId="{121F7FDA-F155-4819-BAFE-796BD6535BB4}" type="sibTrans" cxnId="{6FB01F62-2104-4F4B-9E2C-69848527A40A}">
      <dgm:prSet/>
      <dgm:spPr/>
      <dgm:t>
        <a:bodyPr/>
        <a:lstStyle/>
        <a:p>
          <a:endParaRPr lang="en-US"/>
        </a:p>
      </dgm:t>
    </dgm:pt>
    <dgm:pt modelId="{ADBA98CC-E733-4E40-8025-81261B06729B}">
      <dgm:prSet phldrT="[Text]" custT="1"/>
      <dgm:spPr/>
      <dgm:t>
        <a:bodyPr/>
        <a:lstStyle/>
        <a:p>
          <a:r>
            <a:rPr lang="en-US" sz="3200" dirty="0" smtClean="0"/>
            <a:t>Topic sentence</a:t>
          </a:r>
          <a:endParaRPr lang="en-US" sz="3200" dirty="0"/>
        </a:p>
      </dgm:t>
    </dgm:pt>
    <dgm:pt modelId="{3FB138AE-8506-487C-A71D-C71AA4F29ADA}" type="parTrans" cxnId="{F743C78F-4F08-479B-9AA8-D904F4A03E2E}">
      <dgm:prSet/>
      <dgm:spPr/>
      <dgm:t>
        <a:bodyPr/>
        <a:lstStyle/>
        <a:p>
          <a:endParaRPr lang="en-US"/>
        </a:p>
      </dgm:t>
    </dgm:pt>
    <dgm:pt modelId="{706F0D25-6CFC-4D7C-B8C5-AD8C2F69A8F8}" type="sibTrans" cxnId="{F743C78F-4F08-479B-9AA8-D904F4A03E2E}">
      <dgm:prSet/>
      <dgm:spPr/>
      <dgm:t>
        <a:bodyPr/>
        <a:lstStyle/>
        <a:p>
          <a:endParaRPr lang="en-US"/>
        </a:p>
      </dgm:t>
    </dgm:pt>
    <dgm:pt modelId="{E85441F6-0D41-43E4-802B-0BD9B00E532C}">
      <dgm:prSet phldrT="[Text]" custT="1"/>
      <dgm:spPr/>
      <dgm:t>
        <a:bodyPr/>
        <a:lstStyle/>
        <a:p>
          <a:r>
            <a:rPr lang="en-US" sz="3200" dirty="0" smtClean="0"/>
            <a:t>Supporting sentences</a:t>
          </a:r>
          <a:endParaRPr lang="en-US" sz="3200" dirty="0"/>
        </a:p>
      </dgm:t>
    </dgm:pt>
    <dgm:pt modelId="{D14C40B2-5A51-40C0-929D-38636C02A439}" type="parTrans" cxnId="{A9F4554C-B8B2-49C0-99FB-144CDF38E917}">
      <dgm:prSet/>
      <dgm:spPr/>
      <dgm:t>
        <a:bodyPr/>
        <a:lstStyle/>
        <a:p>
          <a:endParaRPr lang="en-US"/>
        </a:p>
      </dgm:t>
    </dgm:pt>
    <dgm:pt modelId="{E284978A-E296-4B0F-8400-B0210E6A750E}" type="sibTrans" cxnId="{A9F4554C-B8B2-49C0-99FB-144CDF38E917}">
      <dgm:prSet/>
      <dgm:spPr/>
      <dgm:t>
        <a:bodyPr/>
        <a:lstStyle/>
        <a:p>
          <a:endParaRPr lang="en-US"/>
        </a:p>
      </dgm:t>
    </dgm:pt>
    <dgm:pt modelId="{D4B6830E-9D39-425C-AA70-100080E3D7A4}">
      <dgm:prSet phldrT="[Text]" custT="1"/>
      <dgm:spPr/>
      <dgm:t>
        <a:bodyPr/>
        <a:lstStyle/>
        <a:p>
          <a:r>
            <a:rPr lang="en-US" sz="3200" dirty="0" smtClean="0"/>
            <a:t>Concluding sentence</a:t>
          </a:r>
        </a:p>
      </dgm:t>
    </dgm:pt>
    <dgm:pt modelId="{82B0C7D2-9E0F-4A07-AA78-1437376C2066}" type="parTrans" cxnId="{14ECC85E-FEB1-4E9F-94A2-AB03D1100739}">
      <dgm:prSet/>
      <dgm:spPr/>
      <dgm:t>
        <a:bodyPr/>
        <a:lstStyle/>
        <a:p>
          <a:endParaRPr lang="en-US"/>
        </a:p>
      </dgm:t>
    </dgm:pt>
    <dgm:pt modelId="{9B49D25C-97EA-4E1F-9014-821D95E64F0B}" type="sibTrans" cxnId="{14ECC85E-FEB1-4E9F-94A2-AB03D1100739}">
      <dgm:prSet/>
      <dgm:spPr/>
      <dgm:t>
        <a:bodyPr/>
        <a:lstStyle/>
        <a:p>
          <a:endParaRPr lang="en-US"/>
        </a:p>
      </dgm:t>
    </dgm:pt>
    <dgm:pt modelId="{A364B7CB-A8EE-4033-A2D8-CC4FEF4EBA12}" type="pres">
      <dgm:prSet presAssocID="{E4D46ED9-E60B-4C41-B6AE-1F319A11DC7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43C567B-6767-4943-8D47-30717BF097FF}" type="pres">
      <dgm:prSet presAssocID="{DF4DADD5-3E3F-47DC-9B69-25296375F6CF}" presName="hierRoot1" presStyleCnt="0">
        <dgm:presLayoutVars>
          <dgm:hierBranch val="init"/>
        </dgm:presLayoutVars>
      </dgm:prSet>
      <dgm:spPr/>
    </dgm:pt>
    <dgm:pt modelId="{CE30754E-8CCD-4A29-876F-2B6B7FFD6FCC}" type="pres">
      <dgm:prSet presAssocID="{DF4DADD5-3E3F-47DC-9B69-25296375F6CF}" presName="rootComposite1" presStyleCnt="0"/>
      <dgm:spPr/>
    </dgm:pt>
    <dgm:pt modelId="{601FE5DD-7FBF-4734-A786-C841335C4CEA}" type="pres">
      <dgm:prSet presAssocID="{DF4DADD5-3E3F-47DC-9B69-25296375F6C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BDF6E9-3CC7-4B23-AEE9-85308054CE45}" type="pres">
      <dgm:prSet presAssocID="{DF4DADD5-3E3F-47DC-9B69-25296375F6C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7CD6666-FCDF-410A-8995-75AEF6CA126D}" type="pres">
      <dgm:prSet presAssocID="{DF4DADD5-3E3F-47DC-9B69-25296375F6CF}" presName="hierChild2" presStyleCnt="0"/>
      <dgm:spPr/>
    </dgm:pt>
    <dgm:pt modelId="{928BCE50-ECF7-437D-AABF-2CD5FD9CCEF3}" type="pres">
      <dgm:prSet presAssocID="{3FB138AE-8506-487C-A71D-C71AA4F29AD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CDA42AC8-1B94-41E6-A1C4-B40013A2CF5B}" type="pres">
      <dgm:prSet presAssocID="{ADBA98CC-E733-4E40-8025-81261B06729B}" presName="hierRoot2" presStyleCnt="0">
        <dgm:presLayoutVars>
          <dgm:hierBranch val="init"/>
        </dgm:presLayoutVars>
      </dgm:prSet>
      <dgm:spPr/>
    </dgm:pt>
    <dgm:pt modelId="{34BE176C-095C-40FB-B496-19D6F01B979C}" type="pres">
      <dgm:prSet presAssocID="{ADBA98CC-E733-4E40-8025-81261B06729B}" presName="rootComposite" presStyleCnt="0"/>
      <dgm:spPr/>
    </dgm:pt>
    <dgm:pt modelId="{D5FB9A5A-7944-4DA8-B614-25C70A1EE61C}" type="pres">
      <dgm:prSet presAssocID="{ADBA98CC-E733-4E40-8025-81261B06729B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7480BF-8576-4133-9E70-7D70146A9981}" type="pres">
      <dgm:prSet presAssocID="{ADBA98CC-E733-4E40-8025-81261B06729B}" presName="rootConnector" presStyleLbl="node2" presStyleIdx="0" presStyleCnt="3"/>
      <dgm:spPr/>
      <dgm:t>
        <a:bodyPr/>
        <a:lstStyle/>
        <a:p>
          <a:endParaRPr lang="en-US"/>
        </a:p>
      </dgm:t>
    </dgm:pt>
    <dgm:pt modelId="{449A31BB-7086-4A5F-8874-8A57449775E7}" type="pres">
      <dgm:prSet presAssocID="{ADBA98CC-E733-4E40-8025-81261B06729B}" presName="hierChild4" presStyleCnt="0"/>
      <dgm:spPr/>
    </dgm:pt>
    <dgm:pt modelId="{75ED26DA-D099-4F30-AE4D-75998D8A5C2D}" type="pres">
      <dgm:prSet presAssocID="{ADBA98CC-E733-4E40-8025-81261B06729B}" presName="hierChild5" presStyleCnt="0"/>
      <dgm:spPr/>
    </dgm:pt>
    <dgm:pt modelId="{BF59A4E4-E511-4DF8-BEDD-35FE6247A809}" type="pres">
      <dgm:prSet presAssocID="{D14C40B2-5A51-40C0-929D-38636C02A439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31B1428-71C4-42BF-B79E-9AEEF2FF093F}" type="pres">
      <dgm:prSet presAssocID="{E85441F6-0D41-43E4-802B-0BD9B00E532C}" presName="hierRoot2" presStyleCnt="0">
        <dgm:presLayoutVars>
          <dgm:hierBranch val="init"/>
        </dgm:presLayoutVars>
      </dgm:prSet>
      <dgm:spPr/>
    </dgm:pt>
    <dgm:pt modelId="{B61AFA7A-422B-409F-AB9F-C836CD904662}" type="pres">
      <dgm:prSet presAssocID="{E85441F6-0D41-43E4-802B-0BD9B00E532C}" presName="rootComposite" presStyleCnt="0"/>
      <dgm:spPr/>
    </dgm:pt>
    <dgm:pt modelId="{12D6EF34-DE43-470E-B5B7-6FFF1A2A4B4B}" type="pres">
      <dgm:prSet presAssocID="{E85441F6-0D41-43E4-802B-0BD9B00E532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EB2782-0B7E-4E5F-A665-034091583160}" type="pres">
      <dgm:prSet presAssocID="{E85441F6-0D41-43E4-802B-0BD9B00E532C}" presName="rootConnector" presStyleLbl="node2" presStyleIdx="1" presStyleCnt="3"/>
      <dgm:spPr/>
      <dgm:t>
        <a:bodyPr/>
        <a:lstStyle/>
        <a:p>
          <a:endParaRPr lang="en-US"/>
        </a:p>
      </dgm:t>
    </dgm:pt>
    <dgm:pt modelId="{6B351BB7-2D5E-4332-934E-48A702BFF893}" type="pres">
      <dgm:prSet presAssocID="{E85441F6-0D41-43E4-802B-0BD9B00E532C}" presName="hierChild4" presStyleCnt="0"/>
      <dgm:spPr/>
    </dgm:pt>
    <dgm:pt modelId="{AE140583-7EA8-4B01-B943-78524408C26D}" type="pres">
      <dgm:prSet presAssocID="{E85441F6-0D41-43E4-802B-0BD9B00E532C}" presName="hierChild5" presStyleCnt="0"/>
      <dgm:spPr/>
    </dgm:pt>
    <dgm:pt modelId="{92114FC6-50B7-4A75-8405-8155332E59FB}" type="pres">
      <dgm:prSet presAssocID="{82B0C7D2-9E0F-4A07-AA78-1437376C2066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B97709E-D396-4A52-8D0A-0CBFC19ED553}" type="pres">
      <dgm:prSet presAssocID="{D4B6830E-9D39-425C-AA70-100080E3D7A4}" presName="hierRoot2" presStyleCnt="0">
        <dgm:presLayoutVars>
          <dgm:hierBranch val="init"/>
        </dgm:presLayoutVars>
      </dgm:prSet>
      <dgm:spPr/>
    </dgm:pt>
    <dgm:pt modelId="{8E3FC0CD-E96D-421F-A24F-81CB777AD8C4}" type="pres">
      <dgm:prSet presAssocID="{D4B6830E-9D39-425C-AA70-100080E3D7A4}" presName="rootComposite" presStyleCnt="0"/>
      <dgm:spPr/>
    </dgm:pt>
    <dgm:pt modelId="{7E49B36C-7589-4CCA-B56E-0460046F28D9}" type="pres">
      <dgm:prSet presAssocID="{D4B6830E-9D39-425C-AA70-100080E3D7A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B1198A-70FF-4923-A16A-03CB92CA72DB}" type="pres">
      <dgm:prSet presAssocID="{D4B6830E-9D39-425C-AA70-100080E3D7A4}" presName="rootConnector" presStyleLbl="node2" presStyleIdx="2" presStyleCnt="3"/>
      <dgm:spPr/>
      <dgm:t>
        <a:bodyPr/>
        <a:lstStyle/>
        <a:p>
          <a:endParaRPr lang="en-US"/>
        </a:p>
      </dgm:t>
    </dgm:pt>
    <dgm:pt modelId="{938A7DD6-12EA-4AFF-8C54-4686D8E9960D}" type="pres">
      <dgm:prSet presAssocID="{D4B6830E-9D39-425C-AA70-100080E3D7A4}" presName="hierChild4" presStyleCnt="0"/>
      <dgm:spPr/>
    </dgm:pt>
    <dgm:pt modelId="{6C030CA6-DD7C-42B8-9A7D-BB7CAB65E323}" type="pres">
      <dgm:prSet presAssocID="{D4B6830E-9D39-425C-AA70-100080E3D7A4}" presName="hierChild5" presStyleCnt="0"/>
      <dgm:spPr/>
    </dgm:pt>
    <dgm:pt modelId="{EEBA95F7-049B-44F6-839E-3C95B393DA42}" type="pres">
      <dgm:prSet presAssocID="{DF4DADD5-3E3F-47DC-9B69-25296375F6CF}" presName="hierChild3" presStyleCnt="0"/>
      <dgm:spPr/>
    </dgm:pt>
  </dgm:ptLst>
  <dgm:cxnLst>
    <dgm:cxn modelId="{F885DA1B-324A-498C-8009-D1EF1A82A73B}" type="presOf" srcId="{D14C40B2-5A51-40C0-929D-38636C02A439}" destId="{BF59A4E4-E511-4DF8-BEDD-35FE6247A809}" srcOrd="0" destOrd="0" presId="urn:microsoft.com/office/officeart/2005/8/layout/orgChart1"/>
    <dgm:cxn modelId="{30060C20-D499-4778-9003-42272AB5E235}" type="presOf" srcId="{ADBA98CC-E733-4E40-8025-81261B06729B}" destId="{D5FB9A5A-7944-4DA8-B614-25C70A1EE61C}" srcOrd="0" destOrd="0" presId="urn:microsoft.com/office/officeart/2005/8/layout/orgChart1"/>
    <dgm:cxn modelId="{77358DCF-0F96-4640-846F-C33F865DBD78}" type="presOf" srcId="{82B0C7D2-9E0F-4A07-AA78-1437376C2066}" destId="{92114FC6-50B7-4A75-8405-8155332E59FB}" srcOrd="0" destOrd="0" presId="urn:microsoft.com/office/officeart/2005/8/layout/orgChart1"/>
    <dgm:cxn modelId="{B2983BC1-A3F1-4EE5-A2E4-0D1968E69AF3}" type="presOf" srcId="{E4D46ED9-E60B-4C41-B6AE-1F319A11DC79}" destId="{A364B7CB-A8EE-4033-A2D8-CC4FEF4EBA12}" srcOrd="0" destOrd="0" presId="urn:microsoft.com/office/officeart/2005/8/layout/orgChart1"/>
    <dgm:cxn modelId="{FFF32CDD-713D-4B25-8BEB-F29F1FEAAC07}" type="presOf" srcId="{DF4DADD5-3E3F-47DC-9B69-25296375F6CF}" destId="{601FE5DD-7FBF-4734-A786-C841335C4CEA}" srcOrd="0" destOrd="0" presId="urn:microsoft.com/office/officeart/2005/8/layout/orgChart1"/>
    <dgm:cxn modelId="{14ECC85E-FEB1-4E9F-94A2-AB03D1100739}" srcId="{DF4DADD5-3E3F-47DC-9B69-25296375F6CF}" destId="{D4B6830E-9D39-425C-AA70-100080E3D7A4}" srcOrd="2" destOrd="0" parTransId="{82B0C7D2-9E0F-4A07-AA78-1437376C2066}" sibTransId="{9B49D25C-97EA-4E1F-9014-821D95E64F0B}"/>
    <dgm:cxn modelId="{6FB01F62-2104-4F4B-9E2C-69848527A40A}" srcId="{E4D46ED9-E60B-4C41-B6AE-1F319A11DC79}" destId="{DF4DADD5-3E3F-47DC-9B69-25296375F6CF}" srcOrd="0" destOrd="0" parTransId="{484E2B92-FDD2-4597-94A9-38EE62A296A6}" sibTransId="{121F7FDA-F155-4819-BAFE-796BD6535BB4}"/>
    <dgm:cxn modelId="{3A30E299-2071-4706-978F-994AD0912936}" type="presOf" srcId="{D4B6830E-9D39-425C-AA70-100080E3D7A4}" destId="{7E49B36C-7589-4CCA-B56E-0460046F28D9}" srcOrd="0" destOrd="0" presId="urn:microsoft.com/office/officeart/2005/8/layout/orgChart1"/>
    <dgm:cxn modelId="{7A804245-CCEB-4298-96BF-C68378FBA242}" type="presOf" srcId="{ADBA98CC-E733-4E40-8025-81261B06729B}" destId="{F17480BF-8576-4133-9E70-7D70146A9981}" srcOrd="1" destOrd="0" presId="urn:microsoft.com/office/officeart/2005/8/layout/orgChart1"/>
    <dgm:cxn modelId="{01B04811-EEA6-4086-9BCC-3DDC230A92C6}" type="presOf" srcId="{D4B6830E-9D39-425C-AA70-100080E3D7A4}" destId="{9CB1198A-70FF-4923-A16A-03CB92CA72DB}" srcOrd="1" destOrd="0" presId="urn:microsoft.com/office/officeart/2005/8/layout/orgChart1"/>
    <dgm:cxn modelId="{A9F4554C-B8B2-49C0-99FB-144CDF38E917}" srcId="{DF4DADD5-3E3F-47DC-9B69-25296375F6CF}" destId="{E85441F6-0D41-43E4-802B-0BD9B00E532C}" srcOrd="1" destOrd="0" parTransId="{D14C40B2-5A51-40C0-929D-38636C02A439}" sibTransId="{E284978A-E296-4B0F-8400-B0210E6A750E}"/>
    <dgm:cxn modelId="{C02AF355-6846-4686-A977-6A2094344534}" type="presOf" srcId="{3FB138AE-8506-487C-A71D-C71AA4F29ADA}" destId="{928BCE50-ECF7-437D-AABF-2CD5FD9CCEF3}" srcOrd="0" destOrd="0" presId="urn:microsoft.com/office/officeart/2005/8/layout/orgChart1"/>
    <dgm:cxn modelId="{95FEEA7D-7044-4A6C-9155-52389D3DF3C6}" type="presOf" srcId="{E85441F6-0D41-43E4-802B-0BD9B00E532C}" destId="{0AEB2782-0B7E-4E5F-A665-034091583160}" srcOrd="1" destOrd="0" presId="urn:microsoft.com/office/officeart/2005/8/layout/orgChart1"/>
    <dgm:cxn modelId="{8BB789C5-7930-44F2-9593-19A9052D004A}" type="presOf" srcId="{DF4DADD5-3E3F-47DC-9B69-25296375F6CF}" destId="{06BDF6E9-3CC7-4B23-AEE9-85308054CE45}" srcOrd="1" destOrd="0" presId="urn:microsoft.com/office/officeart/2005/8/layout/orgChart1"/>
    <dgm:cxn modelId="{F743C78F-4F08-479B-9AA8-D904F4A03E2E}" srcId="{DF4DADD5-3E3F-47DC-9B69-25296375F6CF}" destId="{ADBA98CC-E733-4E40-8025-81261B06729B}" srcOrd="0" destOrd="0" parTransId="{3FB138AE-8506-487C-A71D-C71AA4F29ADA}" sibTransId="{706F0D25-6CFC-4D7C-B8C5-AD8C2F69A8F8}"/>
    <dgm:cxn modelId="{EB9ADC51-DD8A-4923-A2B6-765DEF3B09FB}" type="presOf" srcId="{E85441F6-0D41-43E4-802B-0BD9B00E532C}" destId="{12D6EF34-DE43-470E-B5B7-6FFF1A2A4B4B}" srcOrd="0" destOrd="0" presId="urn:microsoft.com/office/officeart/2005/8/layout/orgChart1"/>
    <dgm:cxn modelId="{80AA2C0A-06DD-41C1-AC66-FE069E50D31E}" type="presParOf" srcId="{A364B7CB-A8EE-4033-A2D8-CC4FEF4EBA12}" destId="{543C567B-6767-4943-8D47-30717BF097FF}" srcOrd="0" destOrd="0" presId="urn:microsoft.com/office/officeart/2005/8/layout/orgChart1"/>
    <dgm:cxn modelId="{F509D8FF-A385-43E7-A96C-68E3F282E0F3}" type="presParOf" srcId="{543C567B-6767-4943-8D47-30717BF097FF}" destId="{CE30754E-8CCD-4A29-876F-2B6B7FFD6FCC}" srcOrd="0" destOrd="0" presId="urn:microsoft.com/office/officeart/2005/8/layout/orgChart1"/>
    <dgm:cxn modelId="{6EDDB808-735E-404E-BC80-64B169251808}" type="presParOf" srcId="{CE30754E-8CCD-4A29-876F-2B6B7FFD6FCC}" destId="{601FE5DD-7FBF-4734-A786-C841335C4CEA}" srcOrd="0" destOrd="0" presId="urn:microsoft.com/office/officeart/2005/8/layout/orgChart1"/>
    <dgm:cxn modelId="{908C5C5E-585A-4055-A301-EF56B1D5672D}" type="presParOf" srcId="{CE30754E-8CCD-4A29-876F-2B6B7FFD6FCC}" destId="{06BDF6E9-3CC7-4B23-AEE9-85308054CE45}" srcOrd="1" destOrd="0" presId="urn:microsoft.com/office/officeart/2005/8/layout/orgChart1"/>
    <dgm:cxn modelId="{8CA6EA64-7DFA-4634-B998-C0C36F6E9499}" type="presParOf" srcId="{543C567B-6767-4943-8D47-30717BF097FF}" destId="{77CD6666-FCDF-410A-8995-75AEF6CA126D}" srcOrd="1" destOrd="0" presId="urn:microsoft.com/office/officeart/2005/8/layout/orgChart1"/>
    <dgm:cxn modelId="{6B6FB7D1-776F-4E3A-9978-84722C64C437}" type="presParOf" srcId="{77CD6666-FCDF-410A-8995-75AEF6CA126D}" destId="{928BCE50-ECF7-437D-AABF-2CD5FD9CCEF3}" srcOrd="0" destOrd="0" presId="urn:microsoft.com/office/officeart/2005/8/layout/orgChart1"/>
    <dgm:cxn modelId="{11F865D2-C06B-47F3-B6DF-DAE7BFCC9D51}" type="presParOf" srcId="{77CD6666-FCDF-410A-8995-75AEF6CA126D}" destId="{CDA42AC8-1B94-41E6-A1C4-B40013A2CF5B}" srcOrd="1" destOrd="0" presId="urn:microsoft.com/office/officeart/2005/8/layout/orgChart1"/>
    <dgm:cxn modelId="{B263BBB7-D782-419A-A7D4-62685E399C38}" type="presParOf" srcId="{CDA42AC8-1B94-41E6-A1C4-B40013A2CF5B}" destId="{34BE176C-095C-40FB-B496-19D6F01B979C}" srcOrd="0" destOrd="0" presId="urn:microsoft.com/office/officeart/2005/8/layout/orgChart1"/>
    <dgm:cxn modelId="{58DB3F3D-9944-453A-A076-317258EF62AB}" type="presParOf" srcId="{34BE176C-095C-40FB-B496-19D6F01B979C}" destId="{D5FB9A5A-7944-4DA8-B614-25C70A1EE61C}" srcOrd="0" destOrd="0" presId="urn:microsoft.com/office/officeart/2005/8/layout/orgChart1"/>
    <dgm:cxn modelId="{460F5C55-F66A-41BC-85EE-B6385680A092}" type="presParOf" srcId="{34BE176C-095C-40FB-B496-19D6F01B979C}" destId="{F17480BF-8576-4133-9E70-7D70146A9981}" srcOrd="1" destOrd="0" presId="urn:microsoft.com/office/officeart/2005/8/layout/orgChart1"/>
    <dgm:cxn modelId="{B6538475-1C0A-4E8B-A06A-AB41B2602A3F}" type="presParOf" srcId="{CDA42AC8-1B94-41E6-A1C4-B40013A2CF5B}" destId="{449A31BB-7086-4A5F-8874-8A57449775E7}" srcOrd="1" destOrd="0" presId="urn:microsoft.com/office/officeart/2005/8/layout/orgChart1"/>
    <dgm:cxn modelId="{468C3712-ED9B-4FBE-B02E-22AC46797DDA}" type="presParOf" srcId="{CDA42AC8-1B94-41E6-A1C4-B40013A2CF5B}" destId="{75ED26DA-D099-4F30-AE4D-75998D8A5C2D}" srcOrd="2" destOrd="0" presId="urn:microsoft.com/office/officeart/2005/8/layout/orgChart1"/>
    <dgm:cxn modelId="{E2F26287-758D-4108-B546-5B41E890D3BC}" type="presParOf" srcId="{77CD6666-FCDF-410A-8995-75AEF6CA126D}" destId="{BF59A4E4-E511-4DF8-BEDD-35FE6247A809}" srcOrd="2" destOrd="0" presId="urn:microsoft.com/office/officeart/2005/8/layout/orgChart1"/>
    <dgm:cxn modelId="{D3E77D69-1436-4906-B056-9328A5C803F6}" type="presParOf" srcId="{77CD6666-FCDF-410A-8995-75AEF6CA126D}" destId="{731B1428-71C4-42BF-B79E-9AEEF2FF093F}" srcOrd="3" destOrd="0" presId="urn:microsoft.com/office/officeart/2005/8/layout/orgChart1"/>
    <dgm:cxn modelId="{514E5F0A-F3A1-49DB-BD42-6362515A2A42}" type="presParOf" srcId="{731B1428-71C4-42BF-B79E-9AEEF2FF093F}" destId="{B61AFA7A-422B-409F-AB9F-C836CD904662}" srcOrd="0" destOrd="0" presId="urn:microsoft.com/office/officeart/2005/8/layout/orgChart1"/>
    <dgm:cxn modelId="{30725B17-982C-4ABB-A247-DD2476A4FED7}" type="presParOf" srcId="{B61AFA7A-422B-409F-AB9F-C836CD904662}" destId="{12D6EF34-DE43-470E-B5B7-6FFF1A2A4B4B}" srcOrd="0" destOrd="0" presId="urn:microsoft.com/office/officeart/2005/8/layout/orgChart1"/>
    <dgm:cxn modelId="{857B61D0-1896-404F-8A99-37E0D956C11A}" type="presParOf" srcId="{B61AFA7A-422B-409F-AB9F-C836CD904662}" destId="{0AEB2782-0B7E-4E5F-A665-034091583160}" srcOrd="1" destOrd="0" presId="urn:microsoft.com/office/officeart/2005/8/layout/orgChart1"/>
    <dgm:cxn modelId="{EB7B05EF-FBC6-40CD-BDE3-CFCB8CB54630}" type="presParOf" srcId="{731B1428-71C4-42BF-B79E-9AEEF2FF093F}" destId="{6B351BB7-2D5E-4332-934E-48A702BFF893}" srcOrd="1" destOrd="0" presId="urn:microsoft.com/office/officeart/2005/8/layout/orgChart1"/>
    <dgm:cxn modelId="{7E286D1B-897A-4EA1-B25D-1120EE959CBA}" type="presParOf" srcId="{731B1428-71C4-42BF-B79E-9AEEF2FF093F}" destId="{AE140583-7EA8-4B01-B943-78524408C26D}" srcOrd="2" destOrd="0" presId="urn:microsoft.com/office/officeart/2005/8/layout/orgChart1"/>
    <dgm:cxn modelId="{E5A75504-141D-4A25-BB6A-B257C8BCAA0E}" type="presParOf" srcId="{77CD6666-FCDF-410A-8995-75AEF6CA126D}" destId="{92114FC6-50B7-4A75-8405-8155332E59FB}" srcOrd="4" destOrd="0" presId="urn:microsoft.com/office/officeart/2005/8/layout/orgChart1"/>
    <dgm:cxn modelId="{D5050EC0-3391-4D25-ACDC-E7F9CF926CC6}" type="presParOf" srcId="{77CD6666-FCDF-410A-8995-75AEF6CA126D}" destId="{FB97709E-D396-4A52-8D0A-0CBFC19ED553}" srcOrd="5" destOrd="0" presId="urn:microsoft.com/office/officeart/2005/8/layout/orgChart1"/>
    <dgm:cxn modelId="{49437FAE-49DC-44BE-A223-9897941BE301}" type="presParOf" srcId="{FB97709E-D396-4A52-8D0A-0CBFC19ED553}" destId="{8E3FC0CD-E96D-421F-A24F-81CB777AD8C4}" srcOrd="0" destOrd="0" presId="urn:microsoft.com/office/officeart/2005/8/layout/orgChart1"/>
    <dgm:cxn modelId="{25F69796-D685-4972-821D-8D80A7BCA286}" type="presParOf" srcId="{8E3FC0CD-E96D-421F-A24F-81CB777AD8C4}" destId="{7E49B36C-7589-4CCA-B56E-0460046F28D9}" srcOrd="0" destOrd="0" presId="urn:microsoft.com/office/officeart/2005/8/layout/orgChart1"/>
    <dgm:cxn modelId="{0F002487-8D76-40D2-A218-A7BC6AC677C8}" type="presParOf" srcId="{8E3FC0CD-E96D-421F-A24F-81CB777AD8C4}" destId="{9CB1198A-70FF-4923-A16A-03CB92CA72DB}" srcOrd="1" destOrd="0" presId="urn:microsoft.com/office/officeart/2005/8/layout/orgChart1"/>
    <dgm:cxn modelId="{6AD7C1AD-9648-4643-9250-43CF4EFA3FA4}" type="presParOf" srcId="{FB97709E-D396-4A52-8D0A-0CBFC19ED553}" destId="{938A7DD6-12EA-4AFF-8C54-4686D8E9960D}" srcOrd="1" destOrd="0" presId="urn:microsoft.com/office/officeart/2005/8/layout/orgChart1"/>
    <dgm:cxn modelId="{F5824977-7630-4484-90D3-1E660A8CEDFC}" type="presParOf" srcId="{FB97709E-D396-4A52-8D0A-0CBFC19ED553}" destId="{6C030CA6-DD7C-42B8-9A7D-BB7CAB65E323}" srcOrd="2" destOrd="0" presId="urn:microsoft.com/office/officeart/2005/8/layout/orgChart1"/>
    <dgm:cxn modelId="{2C8CCA41-EF77-4037-9FDE-69414F2915F4}" type="presParOf" srcId="{543C567B-6767-4943-8D47-30717BF097FF}" destId="{EEBA95F7-049B-44F6-839E-3C95B393DA4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114FC6-50B7-4A75-8405-8155332E59FB}">
      <dsp:nvSpPr>
        <dsp:cNvPr id="0" name=""/>
        <dsp:cNvSpPr/>
      </dsp:nvSpPr>
      <dsp:spPr>
        <a:xfrm>
          <a:off x="4145632" y="1235941"/>
          <a:ext cx="2933065" cy="509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22"/>
              </a:lnTo>
              <a:lnTo>
                <a:pt x="2933065" y="254522"/>
              </a:lnTo>
              <a:lnTo>
                <a:pt x="2933065" y="5090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A4E4-E511-4DF8-BEDD-35FE6247A809}">
      <dsp:nvSpPr>
        <dsp:cNvPr id="0" name=""/>
        <dsp:cNvSpPr/>
      </dsp:nvSpPr>
      <dsp:spPr>
        <a:xfrm>
          <a:off x="4099912" y="1235941"/>
          <a:ext cx="91440" cy="5090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90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8BCE50-ECF7-437D-AABF-2CD5FD9CCEF3}">
      <dsp:nvSpPr>
        <dsp:cNvPr id="0" name=""/>
        <dsp:cNvSpPr/>
      </dsp:nvSpPr>
      <dsp:spPr>
        <a:xfrm>
          <a:off x="1212566" y="1235941"/>
          <a:ext cx="2933065" cy="509044"/>
        </a:xfrm>
        <a:custGeom>
          <a:avLst/>
          <a:gdLst/>
          <a:ahLst/>
          <a:cxnLst/>
          <a:rect l="0" t="0" r="0" b="0"/>
          <a:pathLst>
            <a:path>
              <a:moveTo>
                <a:pt x="2933065" y="0"/>
              </a:moveTo>
              <a:lnTo>
                <a:pt x="2933065" y="254522"/>
              </a:lnTo>
              <a:lnTo>
                <a:pt x="0" y="254522"/>
              </a:lnTo>
              <a:lnTo>
                <a:pt x="0" y="5090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FE5DD-7FBF-4734-A786-C841335C4CEA}">
      <dsp:nvSpPr>
        <dsp:cNvPr id="0" name=""/>
        <dsp:cNvSpPr/>
      </dsp:nvSpPr>
      <dsp:spPr>
        <a:xfrm>
          <a:off x="2933621" y="23930"/>
          <a:ext cx="2424020" cy="121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Parts of a paragraph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2933621" y="23930"/>
        <a:ext cx="2424020" cy="1212010"/>
      </dsp:txXfrm>
    </dsp:sp>
    <dsp:sp modelId="{D5FB9A5A-7944-4DA8-B614-25C70A1EE61C}">
      <dsp:nvSpPr>
        <dsp:cNvPr id="0" name=""/>
        <dsp:cNvSpPr/>
      </dsp:nvSpPr>
      <dsp:spPr>
        <a:xfrm>
          <a:off x="556" y="1744985"/>
          <a:ext cx="2424020" cy="121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Topic sentence</a:t>
          </a:r>
          <a:endParaRPr lang="en-US" sz="3200" kern="1200" dirty="0"/>
        </a:p>
      </dsp:txBody>
      <dsp:txXfrm>
        <a:off x="556" y="1744985"/>
        <a:ext cx="2424020" cy="1212010"/>
      </dsp:txXfrm>
    </dsp:sp>
    <dsp:sp modelId="{12D6EF34-DE43-470E-B5B7-6FFF1A2A4B4B}">
      <dsp:nvSpPr>
        <dsp:cNvPr id="0" name=""/>
        <dsp:cNvSpPr/>
      </dsp:nvSpPr>
      <dsp:spPr>
        <a:xfrm>
          <a:off x="2933621" y="1744985"/>
          <a:ext cx="2424020" cy="121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Supporting sentences</a:t>
          </a:r>
          <a:endParaRPr lang="en-US" sz="3200" kern="1200" dirty="0"/>
        </a:p>
      </dsp:txBody>
      <dsp:txXfrm>
        <a:off x="2933621" y="1744985"/>
        <a:ext cx="2424020" cy="1212010"/>
      </dsp:txXfrm>
    </dsp:sp>
    <dsp:sp modelId="{7E49B36C-7589-4CCA-B56E-0460046F28D9}">
      <dsp:nvSpPr>
        <dsp:cNvPr id="0" name=""/>
        <dsp:cNvSpPr/>
      </dsp:nvSpPr>
      <dsp:spPr>
        <a:xfrm>
          <a:off x="5866686" y="1744985"/>
          <a:ext cx="2424020" cy="121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Concluding sentence</a:t>
          </a:r>
        </a:p>
      </dsp:txBody>
      <dsp:txXfrm>
        <a:off x="5866686" y="1744985"/>
        <a:ext cx="2424020" cy="1212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D113DFB-6721-411E-87B5-A7D3EF4408B6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299A1D0-AE46-4959-98B8-33605D2224F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ECBE5-4D8E-4DE4-91CE-BE6233231A8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136904" cy="5416868"/>
          </a:xfrm>
          <a:solidFill>
            <a:schemeClr val="tx2"/>
          </a:solidFill>
          <a:ln>
            <a:noFill/>
          </a:ln>
          <a:effectLst>
            <a:outerShdw blurRad="50800" dist="50800" dir="5400000" algn="ctr" rotWithShape="0">
              <a:schemeClr val="tx2"/>
            </a:outerShdw>
          </a:effectLst>
        </p:spPr>
        <p:txBody>
          <a:bodyPr wrap="square" lIns="0" tIns="0" rIns="0" bIns="0">
            <a:spAutoFit/>
          </a:bodyPr>
          <a:lstStyle/>
          <a:p>
            <a:pPr rtl="0"/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University of </a:t>
            </a:r>
            <a:r>
              <a:rPr lang="en-US" sz="3200" b="1" dirty="0" err="1" smtClean="0">
                <a:solidFill>
                  <a:srgbClr val="FFFF00"/>
                </a:solidFill>
              </a:rPr>
              <a:t>Dammam</a:t>
            </a:r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Course: General English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Book: North Star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Basic / Low Intermediate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By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Natasha </a:t>
            </a:r>
            <a:r>
              <a:rPr lang="en-US" sz="3200" b="1" dirty="0" err="1" smtClean="0">
                <a:solidFill>
                  <a:srgbClr val="FFFF00"/>
                </a:solidFill>
              </a:rPr>
              <a:t>Haugnes</a:t>
            </a:r>
            <a:r>
              <a:rPr lang="en-US" sz="3200" b="1" dirty="0" smtClean="0">
                <a:solidFill>
                  <a:srgbClr val="FFFF00"/>
                </a:solidFill>
              </a:rPr>
              <a:t> &amp; Beth Maher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endParaRPr lang="ar-SA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6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WRITING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 main focus here is on how to write a paragraph.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What is a paragraph?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paragraph is two or more sentences about </a:t>
            </a:r>
            <a:r>
              <a:rPr lang="en-US" u="sng" dirty="0" smtClean="0">
                <a:solidFill>
                  <a:schemeClr val="bg1"/>
                </a:solidFill>
              </a:rPr>
              <a:t>ONE</a:t>
            </a:r>
            <a:r>
              <a:rPr lang="en-US" dirty="0" smtClean="0">
                <a:solidFill>
                  <a:schemeClr val="bg1"/>
                </a:solidFill>
              </a:rPr>
              <a:t> main idea.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Parts of a paragraph</a:t>
            </a:r>
            <a:endParaRPr lang="en-US" b="1" dirty="0">
              <a:solidFill>
                <a:srgbClr val="FFFF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91264" cy="2980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536" y="4725144"/>
            <a:ext cx="842493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500" b="1" dirty="0" smtClean="0">
                <a:solidFill>
                  <a:srgbClr val="FFFF00"/>
                </a:solidFill>
              </a:rPr>
              <a:t>How do you know a paragraph has stopped or started?</a:t>
            </a:r>
          </a:p>
          <a:p>
            <a:pPr algn="l" rtl="0"/>
            <a:endParaRPr lang="en-US" sz="2500" b="1" dirty="0" smtClean="0">
              <a:solidFill>
                <a:srgbClr val="FFFF00"/>
              </a:solidFill>
            </a:endParaRPr>
          </a:p>
          <a:p>
            <a:pPr algn="l" rtl="0"/>
            <a:r>
              <a:rPr lang="en-US" sz="2300" dirty="0" smtClean="0">
                <a:solidFill>
                  <a:schemeClr val="bg1"/>
                </a:solidFill>
              </a:rPr>
              <a:t>It starts by leaving a space at the beginning  and  the first word starts with a capital letter.(This is called indentation). After finishing the paragraph we must put a full stop.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Topic sentence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is the topic sentence?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 topic sentence is the first sentence in a  paragraph.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it do?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introduces the main idea of the paragraph.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How do we write it?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Summarize the main idea of the paragraph in one sentence. It shows what the whole paragraph is about.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 rtl="0"/>
            <a:r>
              <a:rPr lang="en-US" sz="3500" b="1" dirty="0" smtClean="0">
                <a:solidFill>
                  <a:srgbClr val="FFFF00"/>
                </a:solidFill>
              </a:rPr>
              <a:t>Example</a:t>
            </a:r>
            <a:br>
              <a:rPr lang="en-US" sz="3500" b="1" dirty="0" smtClean="0">
                <a:solidFill>
                  <a:srgbClr val="FFFF00"/>
                </a:solidFill>
              </a:rPr>
            </a:br>
            <a:r>
              <a:rPr lang="en-US" sz="3500" b="1" dirty="0" smtClean="0">
                <a:solidFill>
                  <a:srgbClr val="FFFF00"/>
                </a:solidFill>
              </a:rPr>
              <a:t>The Farm School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 rtl="0">
              <a:buNone/>
            </a:pPr>
            <a:r>
              <a:rPr lang="en-US" sz="2300" dirty="0" smtClean="0">
                <a:solidFill>
                  <a:schemeClr val="accent6">
                    <a:lumMod val="75000"/>
                  </a:schemeClr>
                </a:solidFill>
              </a:rPr>
              <a:t>		</a:t>
            </a:r>
            <a:r>
              <a:rPr lang="en-US" sz="2300" dirty="0" smtClean="0">
                <a:solidFill>
                  <a:srgbClr val="FFC000"/>
                </a:solidFill>
              </a:rPr>
              <a:t>The Farm School in Athol, Massachusetts, is a working farm that takes in schoolchildren. </a:t>
            </a:r>
            <a:r>
              <a:rPr lang="en-US" sz="2300" dirty="0" smtClean="0">
                <a:solidFill>
                  <a:schemeClr val="bg1"/>
                </a:solidFill>
              </a:rPr>
              <a:t>They stay for three days to learn about life on a farm, to taste a little bit of nature, and to understand the value of hard work. With the help from the Farm School teachers , the children do the work of the farmers: they milk the cows; plant the vegetables; collect the eggs; make cheese; brush Mac, the horse; or fix buildings and fences. Working on the farm makes kids feel great about themselves and their hard work.</a:t>
            </a:r>
          </a:p>
          <a:p>
            <a:pPr algn="just" rtl="0">
              <a:buNone/>
            </a:pPr>
            <a:endParaRPr lang="en-US" sz="2300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What is this paragraph about?</a:t>
            </a:r>
          </a:p>
          <a:p>
            <a:pPr algn="just" rtl="0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It’s about the working Farm School in Athol.</a:t>
            </a:r>
          </a:p>
          <a:p>
            <a:pPr algn="just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The topic sentence is: </a:t>
            </a:r>
          </a:p>
          <a:p>
            <a:pPr algn="just" rtl="0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The Farm School</a:t>
            </a:r>
            <a:r>
              <a:rPr lang="en-US" sz="2300" dirty="0" smtClean="0">
                <a:solidFill>
                  <a:srgbClr val="FFC000"/>
                </a:solidFill>
              </a:rPr>
              <a:t>(Subject) </a:t>
            </a:r>
            <a:r>
              <a:rPr lang="en-US" sz="2300" dirty="0" smtClean="0">
                <a:solidFill>
                  <a:schemeClr val="bg1"/>
                </a:solidFill>
              </a:rPr>
              <a:t>in Athol, Massachusetts, is</a:t>
            </a:r>
            <a:r>
              <a:rPr lang="en-US" sz="2300" dirty="0" smtClean="0">
                <a:solidFill>
                  <a:srgbClr val="FFC000"/>
                </a:solidFill>
              </a:rPr>
              <a:t>(Verb)</a:t>
            </a:r>
            <a:r>
              <a:rPr lang="en-US" sz="2300" dirty="0" smtClean="0">
                <a:solidFill>
                  <a:schemeClr val="bg1"/>
                </a:solidFill>
              </a:rPr>
              <a:t> a working farm that takes in schoolchildren.</a:t>
            </a:r>
          </a:p>
          <a:p>
            <a:pPr algn="just" rtl="0">
              <a:buNone/>
            </a:pPr>
            <a:endParaRPr lang="en-US" sz="2300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Notice that the sentence must have a subject and a verb.</a:t>
            </a:r>
            <a:endParaRPr lang="en-US" sz="23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Supporting sentences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are the supporting sentences?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They are one or more sentences that come after the topic sentence, making up the body of the paragraph.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 they do?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They explain or discuss the main idea. They might give examples or explain why the main idea is true.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How do we write them?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We should give supporting facts, details, and examples.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 rtl="0"/>
            <a:r>
              <a:rPr lang="en-US" sz="3500" b="1" dirty="0" smtClean="0">
                <a:solidFill>
                  <a:srgbClr val="FFFF00"/>
                </a:solidFill>
              </a:rPr>
              <a:t>Example</a:t>
            </a:r>
            <a:br>
              <a:rPr lang="en-US" sz="3500" b="1" dirty="0" smtClean="0">
                <a:solidFill>
                  <a:srgbClr val="FFFF00"/>
                </a:solidFill>
              </a:rPr>
            </a:br>
            <a:r>
              <a:rPr lang="en-US" sz="3500" b="1" dirty="0" smtClean="0">
                <a:solidFill>
                  <a:srgbClr val="FFFF00"/>
                </a:solidFill>
              </a:rPr>
              <a:t>The Farm School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just" rtl="0">
              <a:buNone/>
            </a:pPr>
            <a:r>
              <a:rPr lang="en-US" sz="23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The Farm School in Athol, Massachusetts, is a working farm that takes in schoolchildren. </a:t>
            </a:r>
            <a:r>
              <a:rPr lang="en-US" dirty="0" smtClean="0">
                <a:solidFill>
                  <a:srgbClr val="FFC000"/>
                </a:solidFill>
              </a:rPr>
              <a:t>They stay for three days to learn about life on a farm, to taste a little bit of nature, and to understand the value of hard work. With the help from the Farm School teachers , the children do the work of the farmers: they milk the cows; plant the vegetables; collect the eggs; make cheese; brush Mac, the horse; or fix buildings and fences</a:t>
            </a:r>
            <a:r>
              <a:rPr lang="en-US" dirty="0" smtClean="0">
                <a:solidFill>
                  <a:schemeClr val="bg1"/>
                </a:solidFill>
              </a:rPr>
              <a:t>. Working on the farm makes kids feel great about themselves and their hard work.</a:t>
            </a:r>
          </a:p>
          <a:p>
            <a:pPr algn="just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The supporting sentences are: </a:t>
            </a:r>
          </a:p>
          <a:p>
            <a:pPr marL="0" indent="0" algn="just" rtl="0">
              <a:buNone/>
            </a:pPr>
            <a:r>
              <a:rPr lang="en-US" dirty="0" smtClean="0">
                <a:solidFill>
                  <a:srgbClr val="FFC000"/>
                </a:solidFill>
              </a:rPr>
              <a:t>They stay for three days to learn about life on a farm, to taste a little bit of nature, and to understand the value of hard work. With the help from the Farm School teachers , the children do the work of the farmers: they milk the cows; plant the vegetables; collect the eggs; make cheese; brush Mac, the horse; or fix buildings and fences.</a:t>
            </a:r>
          </a:p>
          <a:p>
            <a:pPr algn="just" rtl="0">
              <a:buNone/>
            </a:pPr>
            <a:endParaRPr lang="en-US" sz="2300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They give details about what the children do in this school.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Concluding sentence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is the concluding sentence?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is the concluding or closing sentence. Sometimes at the end of the paragraph there is a sentence that repeats the main idea of the paragraph.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it do?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restates the main idea of the paragraph.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How do we write it?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We rewrite the main idea using different words.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 rtl="0"/>
            <a:r>
              <a:rPr lang="en-US" sz="3500" b="1" dirty="0" smtClean="0">
                <a:solidFill>
                  <a:srgbClr val="FFFF00"/>
                </a:solidFill>
              </a:rPr>
              <a:t>Example</a:t>
            </a:r>
            <a:br>
              <a:rPr lang="en-US" sz="3500" b="1" dirty="0" smtClean="0">
                <a:solidFill>
                  <a:srgbClr val="FFFF00"/>
                </a:solidFill>
              </a:rPr>
            </a:br>
            <a:r>
              <a:rPr lang="en-US" sz="3500" b="1" dirty="0" smtClean="0">
                <a:solidFill>
                  <a:srgbClr val="FFFF00"/>
                </a:solidFill>
              </a:rPr>
              <a:t>The Farm School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 rtl="0">
              <a:buNone/>
            </a:pPr>
            <a:r>
              <a:rPr lang="en-US" sz="23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The Farm School in Athol, Massachusetts, is a working farm that takes in schoolchildren. They stay for three days to learn about life on a farm, to taste a little bit of nature, and to understand the value of hard work. With the help from the Farm School teachers , the children do the work of the farmers: they milk the cows; plant the vegetables; collect the eggs; make cheese; brush Mac, the horse; or fix buildings and fences. </a:t>
            </a:r>
            <a:r>
              <a:rPr lang="en-US" dirty="0" smtClean="0">
                <a:solidFill>
                  <a:srgbClr val="FFC000"/>
                </a:solidFill>
              </a:rPr>
              <a:t>Working on the farm makes kids feel great about themselves and their hard work.</a:t>
            </a:r>
          </a:p>
          <a:p>
            <a:pPr algn="just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The concluding sentence is:</a:t>
            </a:r>
          </a:p>
          <a:p>
            <a:pPr marL="0" indent="0" algn="just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Working on the farm makes kids feel great about themselves and their hard work.</a:t>
            </a:r>
          </a:p>
          <a:p>
            <a:pPr marL="0" indent="0" algn="just" rtl="0">
              <a:buNone/>
            </a:pPr>
            <a:endParaRPr lang="en-US" sz="2300" dirty="0" smtClean="0">
              <a:solidFill>
                <a:schemeClr val="bg1"/>
              </a:solidFill>
            </a:endParaRPr>
          </a:p>
          <a:p>
            <a:pPr algn="just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It shows the importance of this school.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788024" y="3933056"/>
            <a:ext cx="352839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971600" y="4005064"/>
            <a:ext cx="352839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Writing a Paragraph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 we do to write a paragraph?</a:t>
            </a:r>
          </a:p>
          <a:p>
            <a:pPr algn="l" rtl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411760" y="2420888"/>
            <a:ext cx="1296144" cy="86409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436096" y="2348880"/>
            <a:ext cx="1080120" cy="9361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15616" y="3429000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Prewriting Paragraphs</a:t>
            </a:r>
          </a:p>
          <a:p>
            <a:pPr algn="ctr" rtl="0"/>
            <a:endParaRPr lang="en-US" sz="24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Thinking and organizing ideas.</a:t>
            </a:r>
            <a:endParaRPr lang="en-US" dirty="0" smtClean="0"/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6 Prewriting Steps.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771800" y="5085184"/>
            <a:ext cx="0" cy="9361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88024" y="3429000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Writing Paragraphs</a:t>
            </a:r>
          </a:p>
          <a:p>
            <a:pPr algn="ctr" rtl="0"/>
            <a:endParaRPr lang="en-US" sz="24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Turning ideas into sentences</a:t>
            </a:r>
            <a:endParaRPr lang="en-US" dirty="0" smtClean="0"/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l" rtl="0"/>
            <a:endParaRPr lang="en-US" sz="24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2400" dirty="0" smtClean="0">
                <a:solidFill>
                  <a:schemeClr val="bg1"/>
                </a:solidFill>
              </a:rPr>
              <a:t>4 writing Steps.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444208" y="5085184"/>
            <a:ext cx="0" cy="9361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6 Prewriting steps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 algn="l" rtl="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Think Carefully about what you are going to write.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Ask yourself: </a:t>
            </a:r>
            <a:r>
              <a:rPr lang="en-US" dirty="0" smtClean="0">
                <a:solidFill>
                  <a:schemeClr val="bg1"/>
                </a:solidFill>
              </a:rPr>
              <a:t>-  what question am I going to 			    	answer in this paragraph?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- how can I best answer this question?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- what is the most important part of my 		answer?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- how can I make the introductory sentence?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- what facts or  ideas can I use to support my 		introductory sentence?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- how can I make this paragraph interesting?</a:t>
            </a:r>
          </a:p>
          <a:p>
            <a:pPr marL="514350" indent="-514350"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6 Prewriting steps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2. Write out your answers to the above questions.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3. Collect facts related to your paragrah and write down your ideas.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4. Find the main idea of your paragraph. Choose the most important point you are going to present. 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5. Organize your facts and ideas in a way that develops your main ideas.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6. Write the concluding sentence by repeating your main idea using different words.</a:t>
            </a:r>
            <a:endParaRPr lang="en-US" sz="2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4 writing steps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1. Write the topic sentence, supporting sentences, and closing sentences.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2. Write clear and simple sentences to express your meaning 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3. Focus on the main idea of your paragraph. 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4. Use the dictionary to help you find additional words to express your ideas.</a:t>
            </a:r>
          </a:p>
          <a:p>
            <a:pPr marL="514350" indent="-514350" algn="l" rtl="0">
              <a:buNone/>
            </a:pPr>
            <a:endParaRPr lang="en-US" sz="2300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Answer the exercises on pages 32,33.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Grammar</a:t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 marL="514350" indent="-514350" algn="ctr" rtl="0">
              <a:buAutoNum type="alphaUcParenBoth"/>
            </a:pPr>
            <a:r>
              <a:rPr lang="en-US" b="1" u="sng" dirty="0" smtClean="0">
                <a:solidFill>
                  <a:srgbClr val="FFFF00"/>
                </a:solidFill>
              </a:rPr>
              <a:t>Simple Past Tense</a:t>
            </a:r>
          </a:p>
          <a:p>
            <a:pPr marL="514350" indent="-514350" algn="ctr" rtl="0">
              <a:buAutoNum type="alphaUcParenBoth"/>
            </a:pPr>
            <a:endParaRPr lang="en-US" u="sng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The simple past tense refers to: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</a:p>
          <a:p>
            <a:pPr algn="l" rtl="0">
              <a:buNone/>
            </a:pPr>
            <a:r>
              <a:rPr lang="en-US" u="sng" dirty="0" smtClean="0">
                <a:solidFill>
                  <a:srgbClr val="FFFF00"/>
                </a:solidFill>
              </a:rPr>
              <a:t>1- Action which occurred at a specific time in the past 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Ex: I ate lunch at noon today.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He drove to work yesterday.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u="sng" dirty="0" smtClean="0">
                <a:solidFill>
                  <a:srgbClr val="FFFF00"/>
                </a:solidFill>
              </a:rPr>
              <a:t>2- Completed action: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Ex: She finally mailed the letter.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Sara finished her report.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u="sng" dirty="0" smtClean="0">
                <a:solidFill>
                  <a:srgbClr val="FFFF00"/>
                </a:solidFill>
              </a:rPr>
              <a:t>3- Past Status: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Ex: John was still singing.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Jane was a movie star.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4000" b="1" dirty="0" smtClean="0">
                <a:solidFill>
                  <a:srgbClr val="FFFF00"/>
                </a:solidFill>
              </a:rPr>
              <a:t>Forming the Simple Past Tense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2000" b="1" u="sng" dirty="0" smtClean="0">
                <a:solidFill>
                  <a:srgbClr val="FFFF00"/>
                </a:solidFill>
              </a:rPr>
              <a:t>Regular verbs: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With most verbs , the simple past is crested simply by adding –ED. However, with some verbs, you need to add –D or change the ending a little. 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Here are the rules: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8" y="2708920"/>
          <a:ext cx="7176120" cy="3970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040"/>
                <a:gridCol w="2392040"/>
                <a:gridCol w="2392040"/>
              </a:tblGrid>
              <a:tr h="676912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u="sng" dirty="0" smtClean="0">
                          <a:solidFill>
                            <a:srgbClr val="FFFF00"/>
                          </a:solidFill>
                        </a:rPr>
                        <a:t>Verbs ending in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u="sng" dirty="0" smtClean="0">
                          <a:solidFill>
                            <a:srgbClr val="FFFF00"/>
                          </a:solidFill>
                        </a:rPr>
                        <a:t>how to </a:t>
                      </a:r>
                      <a:r>
                        <a:rPr lang="en-US" sz="1800" b="1" u="sng" dirty="0" err="1" smtClean="0">
                          <a:solidFill>
                            <a:srgbClr val="FFFF00"/>
                          </a:solidFill>
                        </a:rPr>
                        <a:t>maket</a:t>
                      </a:r>
                      <a:r>
                        <a:rPr lang="en-US" sz="1800" b="1" u="sng" dirty="0" smtClean="0">
                          <a:solidFill>
                            <a:srgbClr val="FFFF00"/>
                          </a:solidFill>
                        </a:rPr>
                        <a:t> he simple tense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u="sng" dirty="0" smtClean="0">
                          <a:solidFill>
                            <a:srgbClr val="FFFF00"/>
                          </a:solidFill>
                        </a:rPr>
                        <a:t>Examples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92179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Add –D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live-&gt; lived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76912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Consonant +y	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change y to I, then add –ED	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try-&gt;tried</a:t>
                      </a:r>
                    </a:p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cry-&gt; cried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67017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One vowel + One consonant (but NOT w or y)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double the consonant then add –ED	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tap-&gt;tapped</a:t>
                      </a:r>
                    </a:p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commit-&gt;committed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57123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Anything else including W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add –ED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Boil-&gt; boiled</a:t>
                      </a:r>
                    </a:p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Fill-&gt;filled</a:t>
                      </a:r>
                    </a:p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Hand-&gt;handed</a:t>
                      </a:r>
                    </a:p>
                    <a:p>
                      <a:pPr algn="l" rtl="0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Show-&gt;showed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4000" b="1" dirty="0" smtClean="0">
                <a:solidFill>
                  <a:srgbClr val="FFFF00"/>
                </a:solidFill>
              </a:rPr>
              <a:t>Forming the Simple Past Tense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2000" b="1" u="sng" dirty="0" smtClean="0">
                <a:solidFill>
                  <a:srgbClr val="FFFF00"/>
                </a:solidFill>
              </a:rPr>
              <a:t>irregular verbs: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Many verbs have irregular past tense forms. 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Here are some of these irregular forms: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Be -&gt; was/were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do -&gt; did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have -&gt; had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eat -&gt; ate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get -&gt; got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go -&gt; went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make -&gt; made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say -&gt; said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4000" b="1" dirty="0" smtClean="0">
                <a:solidFill>
                  <a:srgbClr val="FFFF00"/>
                </a:solidFill>
              </a:rPr>
              <a:t>Forming the Simple Past Tense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2000" b="1" u="sng" dirty="0" smtClean="0">
                <a:solidFill>
                  <a:srgbClr val="FFFF00"/>
                </a:solidFill>
              </a:rPr>
              <a:t>The negative statements: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Use didn’t (Did not) + base form of the verb, except with the verb be.</a:t>
            </a:r>
          </a:p>
          <a:p>
            <a:pPr marL="514350" indent="-514350" algn="l" rtl="0">
              <a:buNone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Examples: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need -&gt; didn’t need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want -&gt; didn’t want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be -&gt; wasn’t/weren’t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rgbClr val="FFFF00"/>
                </a:solidFill>
              </a:rPr>
              <a:t>Exercises</a:t>
            </a:r>
            <a:br>
              <a:rPr lang="en-US" u="sng" dirty="0" smtClean="0">
                <a:solidFill>
                  <a:srgbClr val="FFFF00"/>
                </a:solidFill>
              </a:rPr>
            </a:br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A. Change the verbs in the following sentence into past tense:</a:t>
            </a:r>
          </a:p>
          <a:p>
            <a:pPr algn="l" rtl="0">
              <a:buNone/>
            </a:pPr>
            <a:endParaRPr lang="en-US" b="1" u="sng" dirty="0" smtClean="0">
              <a:solidFill>
                <a:srgbClr val="FFFF00"/>
              </a:solidFill>
            </a:endParaRP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Yesterday, I (go) to the restaurant with a client.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We (</a:t>
            </a:r>
            <a:r>
              <a:rPr lang="en-US" b="1" dirty="0" smtClean="0">
                <a:solidFill>
                  <a:schemeClr val="bg1"/>
                </a:solidFill>
              </a:rPr>
              <a:t>drive) </a:t>
            </a:r>
            <a:r>
              <a:rPr lang="en-US" b="1" dirty="0" smtClean="0">
                <a:solidFill>
                  <a:schemeClr val="bg1"/>
                </a:solidFill>
              </a:rPr>
              <a:t>around the parking lot for 20 minutes in order to find a parking space.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When we (arrive) at the restaurant, the place (is) full.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The waitress (</a:t>
            </a:r>
            <a:r>
              <a:rPr lang="en-US" b="1" dirty="0" smtClean="0">
                <a:solidFill>
                  <a:schemeClr val="bg1"/>
                </a:solidFill>
              </a:rPr>
              <a:t>ask) </a:t>
            </a:r>
            <a:r>
              <a:rPr lang="en-US" b="1" dirty="0" smtClean="0">
                <a:solidFill>
                  <a:schemeClr val="bg1"/>
                </a:solidFill>
              </a:rPr>
              <a:t>us if we (have) reservations.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I (say) “No, my secretary (</a:t>
            </a:r>
            <a:r>
              <a:rPr lang="en-US" b="1" dirty="0" smtClean="0">
                <a:solidFill>
                  <a:schemeClr val="bg1"/>
                </a:solidFill>
              </a:rPr>
              <a:t>forget) </a:t>
            </a:r>
            <a:r>
              <a:rPr lang="en-US" b="1" dirty="0" smtClean="0">
                <a:solidFill>
                  <a:schemeClr val="bg1"/>
                </a:solidFill>
              </a:rPr>
              <a:t>to make them”.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The waitress </a:t>
            </a:r>
            <a:r>
              <a:rPr lang="en-US" b="1" smtClean="0">
                <a:solidFill>
                  <a:schemeClr val="bg1"/>
                </a:solidFill>
              </a:rPr>
              <a:t>(</a:t>
            </a:r>
            <a:r>
              <a:rPr lang="en-US" b="1" smtClean="0">
                <a:solidFill>
                  <a:schemeClr val="bg1"/>
                </a:solidFill>
              </a:rPr>
              <a:t>tell) </a:t>
            </a:r>
            <a:r>
              <a:rPr lang="en-US" b="1" dirty="0" smtClean="0">
                <a:solidFill>
                  <a:schemeClr val="bg1"/>
                </a:solidFill>
              </a:rPr>
              <a:t>us to come back in two hours.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My client and I slowly (walk) back to the car.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Then we (see) a small grocery store.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We (stop) in the grocery store and (buy) some sandwiches.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That (is) better than waiting for two hours.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sz="4000" b="1" dirty="0" smtClean="0">
                <a:solidFill>
                  <a:srgbClr val="FFFF00"/>
                </a:solidFill>
              </a:rPr>
              <a:t>Common problems with the Past Tense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021907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1- Using the present tense when the past tense is required: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Ex: </a:t>
            </a:r>
            <a:r>
              <a:rPr lang="en-US" sz="2000" b="1" dirty="0" smtClean="0">
                <a:solidFill>
                  <a:schemeClr val="bg1"/>
                </a:solidFill>
              </a:rPr>
              <a:t>Last week, Tonya fix her neighbor's car		</a:t>
            </a:r>
            <a:r>
              <a:rPr lang="en-US" sz="2000" b="1" dirty="0" smtClean="0">
                <a:solidFill>
                  <a:srgbClr val="FFC000"/>
                </a:solidFill>
              </a:rPr>
              <a:t>Incorrect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	 	Last week, Tonya fixed her neighbor's car </a:t>
            </a:r>
            <a:r>
              <a:rPr lang="en-US" sz="2000" b="1" dirty="0" smtClean="0">
                <a:solidFill>
                  <a:srgbClr val="FFFF00"/>
                </a:solidFill>
              </a:rPr>
              <a:t>		</a:t>
            </a:r>
            <a:r>
              <a:rPr lang="en-US" sz="2000" b="1" dirty="0" smtClean="0">
                <a:solidFill>
                  <a:srgbClr val="FFC000"/>
                </a:solidFill>
              </a:rPr>
              <a:t>Correct</a:t>
            </a:r>
          </a:p>
          <a:p>
            <a:pPr marL="514350" indent="-514350" algn="l" rtl="0">
              <a:buNone/>
            </a:pPr>
            <a:endParaRPr lang="en-US" sz="2000" b="1" dirty="0" smtClean="0">
              <a:solidFill>
                <a:srgbClr val="FFC000"/>
              </a:solidFill>
            </a:endParaRPr>
          </a:p>
          <a:p>
            <a:pPr marL="514350" indent="-514350" algn="l" rtl="0">
              <a:buNone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2- Using “was” with verbs in the past tense:</a:t>
            </a: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	Ex: </a:t>
            </a:r>
            <a:r>
              <a:rPr lang="en-US" sz="2000" b="1" dirty="0" smtClean="0">
                <a:solidFill>
                  <a:schemeClr val="bg1"/>
                </a:solidFill>
              </a:rPr>
              <a:t>It was happened one night in September		</a:t>
            </a:r>
            <a:r>
              <a:rPr lang="en-US" sz="2000" b="1" dirty="0" smtClean="0">
                <a:solidFill>
                  <a:srgbClr val="FFC000"/>
                </a:solidFill>
              </a:rPr>
              <a:t> Incorrect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l" rtl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		It happened one night in September		</a:t>
            </a:r>
            <a:r>
              <a:rPr lang="en-US" sz="2000" b="1" dirty="0" smtClean="0">
                <a:solidFill>
                  <a:srgbClr val="FFC000"/>
                </a:solidFill>
              </a:rPr>
              <a:t> Correct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rgbClr val="FFFF00"/>
                </a:solidFill>
              </a:rPr>
              <a:t>Exercises</a:t>
            </a:r>
            <a:br>
              <a:rPr lang="en-US" u="sng" dirty="0" smtClean="0">
                <a:solidFill>
                  <a:srgbClr val="FFFF00"/>
                </a:solidFill>
              </a:rPr>
            </a:br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700" b="1" u="sng" dirty="0" smtClean="0">
                <a:solidFill>
                  <a:srgbClr val="FFFF00"/>
                </a:solidFill>
              </a:rPr>
              <a:t>B. Correct the mistakes in the following sentences:</a:t>
            </a:r>
          </a:p>
          <a:p>
            <a:pPr algn="l" rtl="0">
              <a:buNone/>
            </a:pPr>
            <a:endParaRPr lang="en-US" sz="2700" b="1" u="sng" dirty="0" smtClean="0">
              <a:solidFill>
                <a:srgbClr val="FFFF00"/>
              </a:solidFill>
            </a:endParaRPr>
          </a:p>
          <a:p>
            <a:pPr marL="514350" indent="-514350" algn="l" rtl="0">
              <a:buAutoNum type="arabicPeriod"/>
            </a:pPr>
            <a:r>
              <a:rPr lang="en-US" sz="2700" b="1" dirty="0" smtClean="0">
                <a:solidFill>
                  <a:schemeClr val="bg1"/>
                </a:solidFill>
              </a:rPr>
              <a:t>Last night, Samantha have pizza for supper.</a:t>
            </a:r>
          </a:p>
          <a:p>
            <a:pPr marL="514350" indent="-514350" algn="l" rtl="0">
              <a:buAutoNum type="arabicPeriod"/>
            </a:pPr>
            <a:r>
              <a:rPr lang="en-US" sz="2700" b="1" dirty="0" smtClean="0">
                <a:solidFill>
                  <a:schemeClr val="bg1"/>
                </a:solidFill>
              </a:rPr>
              <a:t>My pet lizard was dies last month.</a:t>
            </a:r>
          </a:p>
          <a:p>
            <a:pPr marL="514350" indent="-514350" algn="l" rtl="0">
              <a:buAutoNum type="arabicPeriod"/>
            </a:pPr>
            <a:r>
              <a:rPr lang="en-US" sz="2700" b="1" dirty="0" smtClean="0">
                <a:solidFill>
                  <a:schemeClr val="bg1"/>
                </a:solidFill>
              </a:rPr>
              <a:t>Yesterday I spend two hours cleaning my living room.</a:t>
            </a:r>
          </a:p>
          <a:p>
            <a:pPr marL="514350" indent="-514350" algn="l" rtl="0">
              <a:buAutoNum type="arabicPeriod"/>
            </a:pPr>
            <a:r>
              <a:rPr lang="en-US" sz="2700" b="1" dirty="0" smtClean="0">
                <a:solidFill>
                  <a:schemeClr val="bg1"/>
                </a:solidFill>
              </a:rPr>
              <a:t>This morning before coming to class, jack eats two bowls of cereal.</a:t>
            </a:r>
          </a:p>
          <a:p>
            <a:pPr marL="514350" indent="-514350" algn="l" rtl="0">
              <a:buAutoNum type="arabicPeriod"/>
            </a:pPr>
            <a:r>
              <a:rPr lang="en-US" sz="2700" b="1" dirty="0" smtClean="0">
                <a:solidFill>
                  <a:schemeClr val="bg1"/>
                </a:solidFill>
              </a:rPr>
              <a:t>What was happened to your leg?.</a:t>
            </a:r>
          </a:p>
          <a:p>
            <a:pPr marL="514350" indent="-514350" algn="l" rtl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514350" indent="-514350" algn="l" rtl="0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926</Words>
  <Application>Microsoft Office PowerPoint</Application>
  <PresentationFormat>On-screen Show (4:3)</PresentationFormat>
  <Paragraphs>201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University of Dammam    Course: General English Book: North Star Basic / Low Intermediate By Natasha Haugnes &amp; Beth Maher   </vt:lpstr>
      <vt:lpstr>Lecture 6</vt:lpstr>
      <vt:lpstr>II. FOCUS ON WRITING</vt:lpstr>
      <vt:lpstr>Parts of a paragraph</vt:lpstr>
      <vt:lpstr>Topic sentence</vt:lpstr>
      <vt:lpstr>Example The Farm School</vt:lpstr>
      <vt:lpstr>Supporting sentences</vt:lpstr>
      <vt:lpstr>Example The Farm School</vt:lpstr>
      <vt:lpstr>Concluding sentence</vt:lpstr>
      <vt:lpstr>Example The Farm School</vt:lpstr>
      <vt:lpstr>Writing a Paragraph</vt:lpstr>
      <vt:lpstr>6 Prewriting steps</vt:lpstr>
      <vt:lpstr>6 Prewriting steps</vt:lpstr>
      <vt:lpstr>4 writing steps</vt:lpstr>
      <vt:lpstr>Grammar </vt:lpstr>
      <vt:lpstr>Forming the Simple Past Tense</vt:lpstr>
      <vt:lpstr>Forming the Simple Past Tense</vt:lpstr>
      <vt:lpstr>Forming the Simple Past Tense</vt:lpstr>
      <vt:lpstr>Exercises </vt:lpstr>
      <vt:lpstr>Common problems with the Past Tense</vt:lpstr>
      <vt:lpstr>Exercises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</dc:title>
  <dc:creator>laila alhasan</dc:creator>
  <cp:lastModifiedBy>Naglaa</cp:lastModifiedBy>
  <cp:revision>119</cp:revision>
  <dcterms:created xsi:type="dcterms:W3CDTF">2011-06-24T14:22:32Z</dcterms:created>
  <dcterms:modified xsi:type="dcterms:W3CDTF">2012-02-29T19:41:06Z</dcterms:modified>
</cp:coreProperties>
</file>