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16/04/1433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16/04/1433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16/04/1433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16/04/1433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16/04/1433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16/04/1433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16/04/1433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16/04/1433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16/04/1433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16/04/1433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16/04/1433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 rtl="1"/>
              <a:t>16/04/1433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988840"/>
            <a:ext cx="7772400" cy="1470025"/>
          </a:xfrm>
        </p:spPr>
        <p:txBody>
          <a:bodyPr>
            <a:normAutofit/>
          </a:bodyPr>
          <a:lstStyle/>
          <a:p>
            <a:pPr rtl="0"/>
            <a:r>
              <a:rPr lang="en-US" sz="7200" b="1" dirty="0" smtClean="0">
                <a:solidFill>
                  <a:srgbClr val="FFFF00"/>
                </a:solidFill>
              </a:rPr>
              <a:t>Lecture 7</a:t>
            </a:r>
            <a:endParaRPr lang="en-US" sz="7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988840"/>
            <a:ext cx="7772400" cy="1470025"/>
          </a:xfrm>
        </p:spPr>
        <p:txBody>
          <a:bodyPr>
            <a:normAutofit/>
          </a:bodyPr>
          <a:lstStyle/>
          <a:p>
            <a:pPr rtl="0"/>
            <a:r>
              <a:rPr lang="en-US" sz="7200" b="1" dirty="0" smtClean="0">
                <a:solidFill>
                  <a:srgbClr val="FFFF00"/>
                </a:solidFill>
              </a:rPr>
              <a:t>Part 2</a:t>
            </a:r>
            <a:endParaRPr lang="en-US" sz="7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C- Preparing to read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Background</a:t>
            </a:r>
          </a:p>
          <a:p>
            <a:pPr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On page 79 you have a graph showing the number of Email addresses worldwide. </a:t>
            </a:r>
          </a:p>
          <a:p>
            <a:pPr algn="l" rtl="0">
              <a:buNone/>
            </a:pPr>
            <a:endParaRPr lang="en-US" sz="2800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Look at the graph then answer the questions that follow.</a:t>
            </a:r>
          </a:p>
          <a:p>
            <a:pPr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b="1" dirty="0" smtClean="0">
                <a:solidFill>
                  <a:srgbClr val="FFFF00"/>
                </a:solidFill>
              </a:rPr>
              <a:t> Vocabulary for comprehension</a:t>
            </a:r>
            <a:endParaRPr lang="ar-SA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 lIns="0" tIns="0" rIns="0" bIns="0">
            <a:normAutofit fontScale="92500" lnSpcReduction="10000"/>
          </a:bodyPr>
          <a:lstStyle/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Calm</a:t>
            </a:r>
            <a:r>
              <a:rPr lang="en-US" sz="3000" b="1" dirty="0" smtClean="0">
                <a:solidFill>
                  <a:srgbClr val="FFFF00"/>
                </a:solidFill>
              </a:rPr>
              <a:t>: quiet</a:t>
            </a:r>
          </a:p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Upse</a:t>
            </a:r>
            <a:r>
              <a:rPr lang="en-US" sz="3000" b="1" dirty="0" smtClean="0">
                <a:solidFill>
                  <a:srgbClr val="FFFF00"/>
                </a:solidFill>
              </a:rPr>
              <a:t>t: Sad</a:t>
            </a:r>
          </a:p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Rude</a:t>
            </a:r>
            <a:r>
              <a:rPr lang="en-US" sz="3000" b="1" dirty="0" smtClean="0">
                <a:solidFill>
                  <a:srgbClr val="FFFF00"/>
                </a:solidFill>
              </a:rPr>
              <a:t>: not polite</a:t>
            </a:r>
          </a:p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Polite</a:t>
            </a:r>
            <a:r>
              <a:rPr lang="en-US" sz="3000" b="1" dirty="0" smtClean="0">
                <a:solidFill>
                  <a:srgbClr val="FFFF00"/>
                </a:solidFill>
              </a:rPr>
              <a:t>: nice</a:t>
            </a:r>
          </a:p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Reply</a:t>
            </a:r>
            <a:r>
              <a:rPr lang="en-US" sz="3000" b="1" dirty="0" smtClean="0">
                <a:solidFill>
                  <a:srgbClr val="FFFF00"/>
                </a:solidFill>
              </a:rPr>
              <a:t>: answer</a:t>
            </a:r>
          </a:p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Organize</a:t>
            </a:r>
            <a:r>
              <a:rPr lang="en-US" sz="3000" b="1" dirty="0" smtClean="0">
                <a:solidFill>
                  <a:srgbClr val="FFFF00"/>
                </a:solidFill>
              </a:rPr>
              <a:t>: arrange</a:t>
            </a:r>
          </a:p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Subject</a:t>
            </a:r>
            <a:r>
              <a:rPr lang="en-US" sz="3000" b="1" dirty="0" smtClean="0">
                <a:solidFill>
                  <a:srgbClr val="FFFF00"/>
                </a:solidFill>
              </a:rPr>
              <a:t>:  theme</a:t>
            </a:r>
          </a:p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Receive</a:t>
            </a:r>
            <a:r>
              <a:rPr lang="en-US" sz="3000" b="1" dirty="0" smtClean="0">
                <a:solidFill>
                  <a:srgbClr val="FFFF00"/>
                </a:solidFill>
              </a:rPr>
              <a:t>: get</a:t>
            </a:r>
          </a:p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Communicate</a:t>
            </a:r>
            <a:r>
              <a:rPr lang="en-US" sz="3000" b="1" dirty="0" smtClean="0">
                <a:solidFill>
                  <a:srgbClr val="FFFF00"/>
                </a:solidFill>
              </a:rPr>
              <a:t>: interact</a:t>
            </a:r>
          </a:p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Private</a:t>
            </a:r>
            <a:r>
              <a:rPr lang="en-US" sz="3000" b="1" dirty="0" smtClean="0">
                <a:solidFill>
                  <a:srgbClr val="FFFF00"/>
                </a:solidFill>
              </a:rPr>
              <a:t>: personal</a:t>
            </a:r>
            <a:endParaRPr lang="en-US" sz="2400" dirty="0">
              <a:solidFill>
                <a:srgbClr val="FFFF00"/>
              </a:solidFill>
            </a:endParaRPr>
          </a:p>
          <a:p>
            <a:pPr algn="l" rtl="0">
              <a:buNone/>
            </a:pPr>
            <a:endParaRPr lang="ar-SA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 rtl="0"/>
            <a:r>
              <a:rPr lang="en-US" b="1" dirty="0" smtClean="0">
                <a:solidFill>
                  <a:srgbClr val="FFFF00"/>
                </a:solidFill>
              </a:rPr>
              <a:t>II. FOCUS ON READING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514350" indent="-514350" algn="l" rtl="0">
              <a:buAutoNum type="alphaUcPeriod"/>
            </a:pPr>
            <a:r>
              <a:rPr lang="en-US" dirty="0" smtClean="0">
                <a:solidFill>
                  <a:srgbClr val="FFFF00"/>
                </a:solidFill>
              </a:rPr>
              <a:t>Reading One: </a:t>
            </a:r>
            <a:r>
              <a:rPr lang="en-US" dirty="0" smtClean="0">
                <a:solidFill>
                  <a:schemeClr val="bg1"/>
                </a:solidFill>
              </a:rPr>
              <a:t>“Netiquette” do’s and don’t</a:t>
            </a:r>
          </a:p>
          <a:p>
            <a:pPr marL="514350" indent="-514350"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			this is an article taken from an online news letter for banking employees.</a:t>
            </a:r>
          </a:p>
          <a:p>
            <a:pPr marL="514350" indent="-514350"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Main idea of the text: 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	What is “netiquette”?</a:t>
            </a:r>
          </a:p>
          <a:p>
            <a:pPr marL="0" indent="0"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	Sarah Byrne writes a list of what people must do and another list of what  people must not do when they use e-mail</a:t>
            </a:r>
          </a:p>
          <a:p>
            <a:pPr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After reading the text answer exercises on P.82-83.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 rtl="0"/>
            <a:r>
              <a:rPr lang="en-US" b="1" dirty="0" smtClean="0">
                <a:solidFill>
                  <a:srgbClr val="FFFF00"/>
                </a:solidFill>
              </a:rPr>
              <a:t>II. FOCUS ON READING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B. Reading Two: </a:t>
            </a:r>
            <a:r>
              <a:rPr lang="en-US" dirty="0" smtClean="0">
                <a:solidFill>
                  <a:schemeClr val="bg1"/>
                </a:solidFill>
              </a:rPr>
              <a:t>Dear Debbie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This is an excerpt from a newspaper advice column called “Dear Debbie”.</a:t>
            </a:r>
          </a:p>
          <a:p>
            <a:pPr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Let us find out what each e-mail is about.</a:t>
            </a:r>
          </a:p>
          <a:p>
            <a:pPr algn="l" rtl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 rtl="0"/>
            <a:r>
              <a:rPr lang="en-US" b="1" dirty="0" smtClean="0">
                <a:solidFill>
                  <a:srgbClr val="FFFF00"/>
                </a:solidFill>
              </a:rPr>
              <a:t>II. FOCUS ON READING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C. Linking readings one and Two:</a:t>
            </a: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Choose one of the three e-mail bloopers and fill the following letter outline with the appropriate information.</a:t>
            </a:r>
          </a:p>
          <a:p>
            <a:pPr algn="l" rtl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151</Words>
  <Application>Microsoft Office PowerPoint</Application>
  <PresentationFormat>On-screen Show (4:3)</PresentationFormat>
  <Paragraphs>36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1_Office Theme</vt:lpstr>
      <vt:lpstr>Lecture 7</vt:lpstr>
      <vt:lpstr>Part 2</vt:lpstr>
      <vt:lpstr>C- Preparing to read</vt:lpstr>
      <vt:lpstr> Vocabulary for comprehension</vt:lpstr>
      <vt:lpstr>II. FOCUS ON READING</vt:lpstr>
      <vt:lpstr>II. FOCUS ON READING</vt:lpstr>
      <vt:lpstr>II. FOCUS ON READING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7</dc:title>
  <dc:creator>Naglaa</dc:creator>
  <cp:lastModifiedBy>Naglaa</cp:lastModifiedBy>
  <cp:revision>1</cp:revision>
  <dcterms:created xsi:type="dcterms:W3CDTF">2012-03-09T10:55:16Z</dcterms:created>
  <dcterms:modified xsi:type="dcterms:W3CDTF">2012-03-09T10:56:36Z</dcterms:modified>
</cp:coreProperties>
</file>