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0"/>
  </p:notesMasterIdLst>
  <p:sldIdLst>
    <p:sldId id="256" r:id="rId2"/>
    <p:sldId id="282" r:id="rId3"/>
    <p:sldId id="293" r:id="rId4"/>
    <p:sldId id="261" r:id="rId5"/>
    <p:sldId id="257" r:id="rId6"/>
    <p:sldId id="284" r:id="rId7"/>
    <p:sldId id="312" r:id="rId8"/>
    <p:sldId id="313" r:id="rId9"/>
    <p:sldId id="314" r:id="rId10"/>
    <p:sldId id="315" r:id="rId11"/>
    <p:sldId id="316" r:id="rId12"/>
    <p:sldId id="287" r:id="rId13"/>
    <p:sldId id="288" r:id="rId14"/>
    <p:sldId id="289" r:id="rId15"/>
    <p:sldId id="258" r:id="rId16"/>
    <p:sldId id="290" r:id="rId17"/>
    <p:sldId id="291" r:id="rId18"/>
    <p:sldId id="317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088" autoAdjust="0"/>
    <p:restoredTop sz="94660"/>
  </p:normalViewPr>
  <p:slideViewPr>
    <p:cSldViewPr>
      <p:cViewPr varScale="1">
        <p:scale>
          <a:sx n="64" d="100"/>
          <a:sy n="64" d="100"/>
        </p:scale>
        <p:origin x="-14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D113DFB-6721-411E-87B5-A7D3EF4408B6}" type="datetimeFigureOut">
              <a:rPr lang="ar-SA" smtClean="0"/>
              <a:pPr/>
              <a:t>09/04/1433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299A1D0-AE46-4959-98B8-33605D2224FC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09/04/1433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09/04/1433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09/04/1433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09/04/1433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09/04/1433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09/04/1433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09/04/1433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09/04/1433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09/04/1433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09/04/1433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/>
              <a:pPr/>
              <a:t>09/04/1433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ECBE5-4D8E-4DE4-91CE-BE6233231A82}" type="datetimeFigureOut">
              <a:rPr lang="ar-SA" smtClean="0"/>
              <a:pPr/>
              <a:t>09/04/1433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0B02A-BAED-4E6B-8CD0-2D2A7446DC1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476672"/>
            <a:ext cx="8136904" cy="5416868"/>
          </a:xfrm>
          <a:solidFill>
            <a:schemeClr val="tx2"/>
          </a:solidFill>
          <a:ln>
            <a:noFill/>
          </a:ln>
          <a:effectLst>
            <a:outerShdw blurRad="50800" dist="50800" dir="5400000" algn="ctr" rotWithShape="0">
              <a:schemeClr val="tx2"/>
            </a:outerShdw>
          </a:effectLst>
        </p:spPr>
        <p:txBody>
          <a:bodyPr wrap="square" lIns="0" tIns="0" rIns="0" bIns="0">
            <a:spAutoFit/>
          </a:bodyPr>
          <a:lstStyle/>
          <a:p>
            <a:pPr rtl="0"/>
            <a:r>
              <a:rPr lang="en-US" sz="3200" b="1" dirty="0" smtClean="0">
                <a:solidFill>
                  <a:srgbClr val="FFFF00"/>
                </a:solidFill>
              </a:rPr>
              <a:t/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University of Dammam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GB" sz="3200" b="1" dirty="0" smtClean="0">
                <a:solidFill>
                  <a:srgbClr val="FFFF00"/>
                </a:solidFill>
              </a:rPr>
              <a:t/>
            </a:r>
            <a:br>
              <a:rPr lang="en-GB" sz="3200" b="1" dirty="0" smtClean="0">
                <a:solidFill>
                  <a:srgbClr val="FFFF00"/>
                </a:solidFill>
              </a:rPr>
            </a:br>
            <a:r>
              <a:rPr lang="en-GB" sz="3200" b="1" dirty="0" smtClean="0">
                <a:solidFill>
                  <a:srgbClr val="FFFF00"/>
                </a:solidFill>
              </a:rPr>
              <a:t/>
            </a:r>
            <a:br>
              <a:rPr lang="en-GB" sz="3200" b="1" dirty="0" smtClean="0">
                <a:solidFill>
                  <a:srgbClr val="FFFF00"/>
                </a:solidFill>
              </a:rPr>
            </a:br>
            <a:r>
              <a:rPr lang="ar-SA" sz="3200" b="1" dirty="0" smtClean="0">
                <a:solidFill>
                  <a:srgbClr val="FFFF00"/>
                </a:solidFill>
              </a:rPr>
              <a:t> </a:t>
            </a:r>
            <a:r>
              <a:rPr lang="en-US" sz="3200" b="1" dirty="0" smtClean="0">
                <a:solidFill>
                  <a:srgbClr val="FFFF00"/>
                </a:solidFill>
              </a:rPr>
              <a:t>Course: General English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Book: North Star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Basic / Low Intermediate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By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Natasha Haugnes &amp; Beth Maher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ar-SA" sz="3200" b="1" dirty="0" smtClean="0">
                <a:solidFill>
                  <a:srgbClr val="FFFF00"/>
                </a:solidFill>
              </a:rPr>
              <a:t> </a:t>
            </a:r>
            <a:r>
              <a:rPr lang="en-GB" sz="3200" b="1" dirty="0" smtClean="0">
                <a:solidFill>
                  <a:srgbClr val="FFFF00"/>
                </a:solidFill>
              </a:rPr>
              <a:t/>
            </a:r>
            <a:br>
              <a:rPr lang="en-GB" sz="3200" b="1" dirty="0" smtClean="0">
                <a:solidFill>
                  <a:srgbClr val="FFFF00"/>
                </a:solidFill>
              </a:rPr>
            </a:br>
            <a:endParaRPr lang="ar-SA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Unit 5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2708920"/>
            <a:ext cx="6552728" cy="2160240"/>
          </a:xfrm>
        </p:spPr>
        <p:txBody>
          <a:bodyPr>
            <a:noAutofit/>
          </a:bodyPr>
          <a:lstStyle/>
          <a:p>
            <a:pPr rtl="0"/>
            <a:r>
              <a:rPr lang="en-US" dirty="0" smtClean="0"/>
              <a:t> 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rtl="0"/>
            <a:r>
              <a:rPr lang="en-US" sz="4400" dirty="0" smtClean="0">
                <a:solidFill>
                  <a:schemeClr val="bg1"/>
                </a:solidFill>
                <a:latin typeface="+mj-lt"/>
              </a:rPr>
              <a:t>Netiquette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7772400" cy="1470025"/>
          </a:xfrm>
        </p:spPr>
        <p:txBody>
          <a:bodyPr>
            <a:normAutofit/>
          </a:bodyPr>
          <a:lstStyle/>
          <a:p>
            <a:pPr rtl="0"/>
            <a:r>
              <a:rPr lang="en-US" sz="7200" b="1" dirty="0" smtClean="0">
                <a:solidFill>
                  <a:srgbClr val="FFFF00"/>
                </a:solidFill>
              </a:rPr>
              <a:t>Lecture 7</a:t>
            </a:r>
            <a:endParaRPr lang="en-US" sz="7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634335"/>
            <a:ext cx="9144000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Netiquette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Scope of unit 5: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Theme: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“Netiquette” or the network etiquette.</a:t>
            </a:r>
          </a:p>
          <a:p>
            <a:pPr marL="1828800" lvl="3" indent="-45720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	(the basic rules of e-mail use)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Introduction to main theme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Reading skills </a:t>
            </a: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Readin</a:t>
            </a: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g two passages for main ideas, scanning for 		         details.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371600" lvl="2" indent="-45720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		      -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“Netiquette” do’s and don’t:</a:t>
            </a:r>
          </a:p>
          <a:p>
            <a:pPr marL="1371600" lvl="2" indent="-45720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			An Article about the basic rules of email use </a:t>
            </a:r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371600" lvl="2" indent="-45720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		     - Dear Debbie:</a:t>
            </a:r>
          </a:p>
          <a:p>
            <a:pPr marL="1371600" lvl="2" indent="-45720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			A newspaper advice column called “Dear 		          Debbie”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Vocabulary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Introducing  “Prefix”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Writing skills: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Punctuation</a:t>
            </a:r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Grammar:</a:t>
            </a:r>
            <a:r>
              <a:rPr 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Verbs plus gerunds and infinitives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57250" indent="-857250" rtl="0">
              <a:buFont typeface="+mj-lt"/>
              <a:buAutoNum type="romanUcPeriod"/>
            </a:pPr>
            <a:r>
              <a:rPr lang="en-GB" b="1" dirty="0" smtClean="0">
                <a:solidFill>
                  <a:srgbClr val="FFFF00"/>
                </a:solidFill>
              </a:rPr>
              <a:t>FOCUS ON THE TOPIC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3568" y="1556792"/>
            <a:ext cx="7776864" cy="5312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FF00"/>
                </a:solidFill>
              </a:rPr>
              <a:t>A- Prediction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342900" lvl="0" indent="-342900" algn="l" rtl="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FFFF00"/>
                </a:solidFill>
              </a:rPr>
              <a:t>What are these people doing?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They are writing messages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and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sending e-mails.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342900" indent="-342900" algn="l" rtl="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FFFF00"/>
                </a:solidFill>
              </a:rPr>
              <a:t>Can you tell how each </a:t>
            </a:r>
            <a:r>
              <a:rPr lang="en-US" sz="2400" dirty="0" smtClean="0">
                <a:solidFill>
                  <a:srgbClr val="FFFF00"/>
                </a:solidFill>
              </a:rPr>
              <a:t>person</a:t>
            </a:r>
          </a:p>
          <a:p>
            <a:pPr marL="342900" indent="-342900" algn="l" rtl="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feels?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Some are happy and some are not.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342900" lvl="0" indent="-342900" algn="l" rtl="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FFFF00"/>
                </a:solidFill>
              </a:rPr>
              <a:t>When are these symbols [:) , </a:t>
            </a:r>
            <a:r>
              <a:rPr lang="en-US" sz="2400" dirty="0" smtClean="0">
                <a:solidFill>
                  <a:srgbClr val="FFFF00"/>
                </a:solidFill>
                <a:sym typeface="Wingdings" pitchFamily="2" charset="2"/>
              </a:rPr>
              <a:t>:)), :D, :O, &gt;:( , :(</a:t>
            </a:r>
            <a:r>
              <a:rPr lang="en-US" sz="2400" dirty="0" smtClean="0">
                <a:solidFill>
                  <a:srgbClr val="FFFF00"/>
                </a:solidFill>
              </a:rPr>
              <a:t> ] used in an email? What do they communicate?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They communicate different feelings.</a:t>
            </a:r>
          </a:p>
        </p:txBody>
      </p:sp>
      <p:pic>
        <p:nvPicPr>
          <p:cNvPr id="4" name="Picture 3" descr="Scan0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1556792"/>
            <a:ext cx="4499991" cy="338931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FF00"/>
                </a:solidFill>
              </a:rPr>
              <a:t>Picture 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is Jackson doing?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He is sending an e-mail saying 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“can’t wait to see you !:)”.</a:t>
            </a:r>
          </a:p>
          <a:p>
            <a:pPr algn="l" rtl="0">
              <a:buNone/>
            </a:pPr>
            <a:endParaRPr lang="en-US" sz="3900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do you think he feels?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He is happy and smiling.</a:t>
            </a:r>
          </a:p>
          <a:p>
            <a:pPr algn="l" rtl="0">
              <a:buNone/>
            </a:pPr>
            <a:endParaRPr lang="en-US" sz="3900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does the symbol :) he uses communicates?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It communicates his feeling of happiness.</a:t>
            </a:r>
          </a:p>
          <a:p>
            <a:endParaRPr lang="en-US" dirty="0"/>
          </a:p>
        </p:txBody>
      </p:sp>
      <p:pic>
        <p:nvPicPr>
          <p:cNvPr id="4" name="Picture 3" descr="jacks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1651548"/>
            <a:ext cx="3039704" cy="30015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FF00"/>
                </a:solidFill>
              </a:rPr>
              <a:t>Picture 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is Tomi doing?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She is sending an e-mail saying 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“I won! Can you believe it?</a:t>
            </a:r>
            <a:r>
              <a:rPr lang="en-US" sz="3900" dirty="0" smtClean="0">
                <a:solidFill>
                  <a:schemeClr val="bg1"/>
                </a:solidFill>
                <a:sym typeface="Wingdings" pitchFamily="2" charset="2"/>
              </a:rPr>
              <a:t>:))</a:t>
            </a:r>
            <a:r>
              <a:rPr lang="en-US" sz="3900" dirty="0" smtClean="0">
                <a:solidFill>
                  <a:schemeClr val="bg1"/>
                </a:solidFill>
              </a:rPr>
              <a:t>”.</a:t>
            </a:r>
          </a:p>
          <a:p>
            <a:pPr algn="l" rtl="0">
              <a:buNone/>
            </a:pPr>
            <a:endParaRPr lang="en-US" sz="3900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do you think she feels?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She is very happy.</a:t>
            </a:r>
          </a:p>
          <a:p>
            <a:pPr algn="l" rtl="0">
              <a:buNone/>
            </a:pPr>
            <a:endParaRPr lang="en-US" sz="3900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does the symbol :)) she uses communicates?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It communicates her extreme feeling of happiness.</a:t>
            </a:r>
          </a:p>
          <a:p>
            <a:endParaRPr lang="en-US" dirty="0"/>
          </a:p>
        </p:txBody>
      </p:sp>
      <p:pic>
        <p:nvPicPr>
          <p:cNvPr id="4" name="Picture 3" descr="Tom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1556792"/>
            <a:ext cx="3058761" cy="311593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FF00"/>
                </a:solidFill>
              </a:rPr>
              <a:t>Picture 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is Omar doing?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He is sending an e-mail saying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 “I didn’t get the job..</a:t>
            </a:r>
            <a:r>
              <a:rPr lang="en-US" sz="3900" dirty="0" smtClean="0">
                <a:solidFill>
                  <a:schemeClr val="bg1"/>
                </a:solidFill>
                <a:sym typeface="Wingdings" pitchFamily="2" charset="2"/>
              </a:rPr>
              <a:t>:(</a:t>
            </a:r>
            <a:r>
              <a:rPr lang="en-US" sz="3900" dirty="0" smtClean="0">
                <a:solidFill>
                  <a:schemeClr val="bg1"/>
                </a:solidFill>
              </a:rPr>
              <a:t>”.</a:t>
            </a:r>
          </a:p>
          <a:p>
            <a:pPr algn="l" rtl="0">
              <a:buNone/>
            </a:pPr>
            <a:endParaRPr lang="en-US" sz="3900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do you think he feels?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He is sad.</a:t>
            </a:r>
          </a:p>
          <a:p>
            <a:pPr algn="l" rtl="0">
              <a:buNone/>
            </a:pPr>
            <a:endParaRPr lang="en-US" sz="3900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does the symbol :( he uses communicates?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It communicates his feeling of sadness.</a:t>
            </a:r>
          </a:p>
          <a:p>
            <a:endParaRPr lang="en-US" dirty="0"/>
          </a:p>
        </p:txBody>
      </p:sp>
      <p:pic>
        <p:nvPicPr>
          <p:cNvPr id="4" name="Picture 3" descr="Oma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1268760"/>
            <a:ext cx="3430387" cy="3401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FF00"/>
                </a:solidFill>
              </a:rPr>
              <a:t>Picture 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is June doing?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She is sending an e-mail saying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 “and then she threw the pie in 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his face!:D”.</a:t>
            </a:r>
          </a:p>
          <a:p>
            <a:pPr algn="l" rtl="0">
              <a:buNone/>
            </a:pPr>
            <a:endParaRPr lang="en-US" sz="3900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do you think she feels?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She is satisfied.</a:t>
            </a:r>
          </a:p>
          <a:p>
            <a:pPr algn="l" rtl="0">
              <a:buNone/>
            </a:pPr>
            <a:endParaRPr lang="en-US" sz="3900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does the symbol :D she uses communicates?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It communicates her feeling of satisfaction.</a:t>
            </a:r>
          </a:p>
          <a:p>
            <a:endParaRPr lang="en-US" dirty="0"/>
          </a:p>
        </p:txBody>
      </p:sp>
      <p:pic>
        <p:nvPicPr>
          <p:cNvPr id="4" name="Picture 3" descr="ju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0732" y="476672"/>
            <a:ext cx="3353268" cy="41439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FF00"/>
                </a:solidFill>
              </a:rPr>
              <a:t>Picture 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is Rogelio doing?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He is sending an e-mail saying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 “you do it the way you want &gt;:(”.</a:t>
            </a:r>
          </a:p>
          <a:p>
            <a:pPr algn="l" rtl="0">
              <a:buNone/>
            </a:pPr>
            <a:endParaRPr lang="en-US" sz="3900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do you think he feels?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He is furious.</a:t>
            </a:r>
          </a:p>
          <a:p>
            <a:pPr algn="l" rtl="0">
              <a:buNone/>
            </a:pPr>
            <a:endParaRPr lang="en-US" sz="3900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does the symbol &gt;:( he uses communicates?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It communicates his madness at someone.</a:t>
            </a:r>
          </a:p>
          <a:p>
            <a:endParaRPr lang="en-US" dirty="0"/>
          </a:p>
        </p:txBody>
      </p:sp>
      <p:pic>
        <p:nvPicPr>
          <p:cNvPr id="4" name="Picture 3" descr="Rogeli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809822"/>
            <a:ext cx="3038899" cy="391532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FF00"/>
                </a:solidFill>
              </a:rPr>
              <a:t>Picture 6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is Ginny doing?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She is sending an </a:t>
            </a:r>
            <a:r>
              <a:rPr lang="en-US" sz="3900" smtClean="0">
                <a:solidFill>
                  <a:schemeClr val="bg1"/>
                </a:solidFill>
              </a:rPr>
              <a:t>e-mail saying</a:t>
            </a:r>
          </a:p>
          <a:p>
            <a:pPr algn="l" rtl="0">
              <a:buNone/>
            </a:pPr>
            <a:r>
              <a:rPr lang="en-US" sz="3900" smtClean="0">
                <a:solidFill>
                  <a:schemeClr val="bg1"/>
                </a:solidFill>
              </a:rPr>
              <a:t> </a:t>
            </a:r>
            <a:r>
              <a:rPr lang="en-US" sz="3900" dirty="0" smtClean="0">
                <a:solidFill>
                  <a:schemeClr val="bg1"/>
                </a:solidFill>
              </a:rPr>
              <a:t>“Wow. I didn’t know that!:O”.</a:t>
            </a:r>
          </a:p>
          <a:p>
            <a:pPr algn="l" rtl="0">
              <a:buNone/>
            </a:pPr>
            <a:endParaRPr lang="en-US" sz="3900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do you think she feels?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She is surprised. </a:t>
            </a:r>
          </a:p>
          <a:p>
            <a:pPr algn="l" rtl="0">
              <a:buNone/>
            </a:pPr>
            <a:endParaRPr lang="en-US" sz="3900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does the symbol :O she uses communicates?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It communicates her feeling of surprise.</a:t>
            </a:r>
            <a:endParaRPr lang="en-US" dirty="0"/>
          </a:p>
        </p:txBody>
      </p:sp>
      <p:pic>
        <p:nvPicPr>
          <p:cNvPr id="4" name="Picture 3" descr="Ginn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1124744"/>
            <a:ext cx="2962689" cy="35723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Conclusion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People send different e-mails to communicate different feelings. They use symbols in their e-mails to communicate their  feelings.</a:t>
            </a:r>
          </a:p>
          <a:p>
            <a:pPr algn="l" rtl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Examples: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	:)				</a:t>
            </a:r>
            <a:r>
              <a:rPr lang="en-US" dirty="0" smtClean="0">
                <a:solidFill>
                  <a:schemeClr val="bg1"/>
                </a:solidFill>
                <a:sym typeface="Wingdings" pitchFamily="2" charset="2"/>
              </a:rPr>
              <a:t>:))			:D		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  <a:sym typeface="Wingdings" pitchFamily="2" charset="2"/>
              </a:rPr>
              <a:t>	:O				&gt;:(			:(</a:t>
            </a: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B- Sharing Information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Answer the following questions:</a:t>
            </a:r>
          </a:p>
          <a:p>
            <a:pPr algn="l" rtl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lvl="0" algn="l" rtl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1- Do you have an e-mail address?.</a:t>
            </a:r>
          </a:p>
          <a:p>
            <a:pPr lvl="0" algn="l" rtl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2- Who do you e-mail most?(family, friends, co-workers). </a:t>
            </a:r>
          </a:p>
          <a:p>
            <a:pPr lvl="0" algn="l" rtl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3- What do you like best about email?.</a:t>
            </a:r>
          </a:p>
          <a:p>
            <a:pPr lvl="0" algn="l" rtl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4- What are some problems with e-mail?.</a:t>
            </a:r>
          </a:p>
          <a:p>
            <a:pPr lvl="0" algn="l" rtl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5- How often do you write letters using “snail mail” or the regular postal system?</a:t>
            </a:r>
          </a:p>
          <a:p>
            <a:pPr algn="l" rtl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C- Preparing to read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Background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On page 79 you have a graph showing the number of Email addresses worldwide. </a:t>
            </a:r>
          </a:p>
          <a:p>
            <a:pPr algn="l" rtl="0"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Look at the graph then answer the questions that follow.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smtClean="0">
                <a:solidFill>
                  <a:srgbClr val="FFFF00"/>
                </a:solidFill>
              </a:rPr>
              <a:t> Vocabulary for comprehension</a:t>
            </a:r>
            <a:endParaRPr lang="ar-SA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 lIns="0" tIns="0" rIns="0" bIns="0">
            <a:normAutofit fontScale="92500" lnSpcReduction="10000"/>
          </a:bodyPr>
          <a:lstStyle/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Calm</a:t>
            </a:r>
            <a:r>
              <a:rPr lang="en-US" sz="3000" b="1" dirty="0" smtClean="0">
                <a:solidFill>
                  <a:srgbClr val="FFFF00"/>
                </a:solidFill>
              </a:rPr>
              <a:t>: quiet</a:t>
            </a: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Upse</a:t>
            </a:r>
            <a:r>
              <a:rPr lang="en-US" sz="3000" b="1" dirty="0" smtClean="0">
                <a:solidFill>
                  <a:srgbClr val="FFFF00"/>
                </a:solidFill>
              </a:rPr>
              <a:t>t: Sad</a:t>
            </a: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Rude</a:t>
            </a:r>
            <a:r>
              <a:rPr lang="en-US" sz="3000" b="1" dirty="0" smtClean="0">
                <a:solidFill>
                  <a:srgbClr val="FFFF00"/>
                </a:solidFill>
              </a:rPr>
              <a:t>: not polite</a:t>
            </a: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Polite</a:t>
            </a:r>
            <a:r>
              <a:rPr lang="en-US" sz="3000" b="1" dirty="0" smtClean="0">
                <a:solidFill>
                  <a:srgbClr val="FFFF00"/>
                </a:solidFill>
              </a:rPr>
              <a:t>: nice</a:t>
            </a: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Reply</a:t>
            </a:r>
            <a:r>
              <a:rPr lang="en-US" sz="3000" b="1" dirty="0" smtClean="0">
                <a:solidFill>
                  <a:srgbClr val="FFFF00"/>
                </a:solidFill>
              </a:rPr>
              <a:t>: answer</a:t>
            </a: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Organize</a:t>
            </a:r>
            <a:r>
              <a:rPr lang="en-US" sz="3000" b="1" dirty="0" smtClean="0">
                <a:solidFill>
                  <a:srgbClr val="FFFF00"/>
                </a:solidFill>
              </a:rPr>
              <a:t>: arrange</a:t>
            </a: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Subject</a:t>
            </a:r>
            <a:r>
              <a:rPr lang="en-US" sz="3000" b="1" dirty="0" smtClean="0">
                <a:solidFill>
                  <a:srgbClr val="FFFF00"/>
                </a:solidFill>
              </a:rPr>
              <a:t>:  theme</a:t>
            </a: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Receive</a:t>
            </a:r>
            <a:r>
              <a:rPr lang="en-US" sz="3000" b="1" dirty="0" smtClean="0">
                <a:solidFill>
                  <a:srgbClr val="FFFF00"/>
                </a:solidFill>
              </a:rPr>
              <a:t>: get</a:t>
            </a: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Communicate</a:t>
            </a:r>
            <a:r>
              <a:rPr lang="en-US" sz="3000" b="1" dirty="0" smtClean="0">
                <a:solidFill>
                  <a:srgbClr val="FFFF00"/>
                </a:solidFill>
              </a:rPr>
              <a:t>: interact</a:t>
            </a: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Private</a:t>
            </a:r>
            <a:r>
              <a:rPr lang="en-US" sz="3000" b="1" dirty="0" smtClean="0">
                <a:solidFill>
                  <a:srgbClr val="FFFF00"/>
                </a:solidFill>
              </a:rPr>
              <a:t>: personal</a:t>
            </a:r>
            <a:endParaRPr lang="en-US" sz="2400" dirty="0">
              <a:solidFill>
                <a:srgbClr val="FFFF00"/>
              </a:solidFill>
            </a:endParaRPr>
          </a:p>
          <a:p>
            <a:pPr algn="l" rtl="0">
              <a:buNone/>
            </a:pPr>
            <a:endParaRPr lang="ar-SA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rtl="0"/>
            <a:r>
              <a:rPr lang="en-US" b="1" dirty="0" smtClean="0">
                <a:solidFill>
                  <a:srgbClr val="FFFF00"/>
                </a:solidFill>
              </a:rPr>
              <a:t>II. FOCUS ON READING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514350" indent="-514350" algn="l" rtl="0">
              <a:buAutoNum type="alphaUcPeriod"/>
            </a:pPr>
            <a:r>
              <a:rPr lang="en-US" dirty="0" smtClean="0">
                <a:solidFill>
                  <a:srgbClr val="FFFF00"/>
                </a:solidFill>
              </a:rPr>
              <a:t>Reading One: </a:t>
            </a:r>
            <a:r>
              <a:rPr lang="en-US" dirty="0" smtClean="0">
                <a:solidFill>
                  <a:schemeClr val="bg1"/>
                </a:solidFill>
              </a:rPr>
              <a:t>“Netiquette” do’s and don’t</a:t>
            </a:r>
          </a:p>
          <a:p>
            <a:pPr marL="514350" indent="-51435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			this is an article taken from an online news letter for banking employees.</a:t>
            </a:r>
          </a:p>
          <a:p>
            <a:pPr marL="514350" indent="-514350"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Main idea of the text: 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	What is “netiquette”?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	Sarah Byrne writes a list of what people must do and another list of what  people must not do when they use e-mail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After reading the text answer exercises on P.82-83.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rtl="0"/>
            <a:r>
              <a:rPr lang="en-US" b="1" dirty="0" smtClean="0">
                <a:solidFill>
                  <a:srgbClr val="FFFF00"/>
                </a:solidFill>
              </a:rPr>
              <a:t>II. FOCUS ON READING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B. Reading Two: </a:t>
            </a:r>
            <a:r>
              <a:rPr lang="en-US" dirty="0" smtClean="0">
                <a:solidFill>
                  <a:schemeClr val="bg1"/>
                </a:solidFill>
              </a:rPr>
              <a:t>Dear Debbie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This is an excerpt from a newspaper advice column called “Dear Debbie”.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Let us find out what each e-mail is about.</a:t>
            </a:r>
          </a:p>
          <a:p>
            <a:pPr algn="l" rtl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rtl="0"/>
            <a:r>
              <a:rPr lang="en-US" b="1" dirty="0" smtClean="0">
                <a:solidFill>
                  <a:srgbClr val="FFFF00"/>
                </a:solidFill>
              </a:rPr>
              <a:t>II. FOCUS ON READING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C. Linking readings one and Two:</a:t>
            </a: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Choose one of the three e-mail bloopers and fill the following letter outline with the appropriate information.</a:t>
            </a:r>
          </a:p>
          <a:p>
            <a:pPr algn="l" rtl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631</Words>
  <Application>Microsoft Office PowerPoint</Application>
  <PresentationFormat>On-screen Show (4:3)</PresentationFormat>
  <Paragraphs>140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 University of Dammam    Course: General English Book: North Star Basic / Low Intermediate By Natasha Haugnes &amp; Beth Maher   </vt:lpstr>
      <vt:lpstr>Unit 5</vt:lpstr>
      <vt:lpstr>Lecture 7</vt:lpstr>
      <vt:lpstr>Slide 4</vt:lpstr>
      <vt:lpstr>FOCUS ON THE TOPIC</vt:lpstr>
      <vt:lpstr>Picture 1</vt:lpstr>
      <vt:lpstr>Picture 2</vt:lpstr>
      <vt:lpstr>Picture 3</vt:lpstr>
      <vt:lpstr>Picture 4</vt:lpstr>
      <vt:lpstr>Picture 5</vt:lpstr>
      <vt:lpstr>Picture 6</vt:lpstr>
      <vt:lpstr>Conclusion</vt:lpstr>
      <vt:lpstr>B- Sharing Information</vt:lpstr>
      <vt:lpstr>C- Preparing to read</vt:lpstr>
      <vt:lpstr> Vocabulary for comprehension</vt:lpstr>
      <vt:lpstr>II. FOCUS ON READING</vt:lpstr>
      <vt:lpstr>II. FOCUS ON READING</vt:lpstr>
      <vt:lpstr>II. FOCUS ON READING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</dc:title>
  <dc:creator>laila alhasan</dc:creator>
  <cp:lastModifiedBy>Naglaa</cp:lastModifiedBy>
  <cp:revision>99</cp:revision>
  <dcterms:created xsi:type="dcterms:W3CDTF">2011-06-24T14:22:32Z</dcterms:created>
  <dcterms:modified xsi:type="dcterms:W3CDTF">2012-03-01T21:05:57Z</dcterms:modified>
</cp:coreProperties>
</file>