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19/10/1433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19/10/1433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19/10/1433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19/10/1433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19/10/1433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19/10/1433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19/10/1433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19/10/1433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19/10/1433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19/10/1433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19/10/1433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19/10/1433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-15770"/>
            <a:ext cx="8136904" cy="6401753"/>
          </a:xfrm>
          <a:solidFill>
            <a:schemeClr val="tx2"/>
          </a:solidFill>
          <a:ln>
            <a:noFill/>
          </a:ln>
          <a:effectLst>
            <a:outerShdw blurRad="50800" dist="50800" dir="5400000" algn="ctr" rotWithShape="0">
              <a:schemeClr val="tx2"/>
            </a:outerShdw>
          </a:effectLst>
        </p:spPr>
        <p:txBody>
          <a:bodyPr wrap="square" lIns="0" tIns="0" rIns="0" bIns="0">
            <a:spAutoFit/>
          </a:bodyPr>
          <a:lstStyle/>
          <a:p>
            <a:pPr rtl="0"/>
            <a:r>
              <a:rPr lang="en-US" sz="3200" b="1" dirty="0" smtClean="0">
                <a:solidFill>
                  <a:srgbClr val="FFFF00"/>
                </a:solidFill>
              </a:rPr>
              <a:t/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/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GB" sz="3200" b="1" dirty="0" smtClean="0">
                <a:solidFill>
                  <a:srgbClr val="FFFF00"/>
                </a:solidFill>
              </a:rPr>
              <a:t/>
            </a:r>
            <a:br>
              <a:rPr lang="en-GB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 University of </a:t>
            </a:r>
            <a:r>
              <a:rPr lang="en-US" sz="3200" b="1" dirty="0" err="1" smtClean="0">
                <a:solidFill>
                  <a:srgbClr val="FFFF00"/>
                </a:solidFill>
              </a:rPr>
              <a:t>Dammam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GB" sz="3200" b="1" dirty="0" smtClean="0">
                <a:solidFill>
                  <a:srgbClr val="FFFF00"/>
                </a:solidFill>
              </a:rPr>
              <a:t/>
            </a:r>
            <a:br>
              <a:rPr lang="en-GB" sz="3200" b="1" dirty="0" smtClean="0">
                <a:solidFill>
                  <a:srgbClr val="FFFF00"/>
                </a:solidFill>
              </a:rPr>
            </a:br>
            <a:r>
              <a:rPr lang="ar-SA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</a:rPr>
              <a:t>Course: General English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Instructor: Dr. </a:t>
            </a:r>
            <a:r>
              <a:rPr lang="en-US" sz="3200" b="1" dirty="0" err="1" smtClean="0">
                <a:solidFill>
                  <a:srgbClr val="FFFF00"/>
                </a:solidFill>
              </a:rPr>
              <a:t>Naglaa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</a:rPr>
              <a:t>El-</a:t>
            </a:r>
            <a:r>
              <a:rPr lang="en-US" sz="3200" b="1" dirty="0" err="1" smtClean="0">
                <a:solidFill>
                  <a:srgbClr val="FFFF00"/>
                </a:solidFill>
              </a:rPr>
              <a:t>Hehyawi</a:t>
            </a:r>
            <a:r>
              <a:rPr lang="en-US" sz="3200" b="1" dirty="0" smtClean="0">
                <a:solidFill>
                  <a:srgbClr val="FFFF00"/>
                </a:solidFill>
              </a:rPr>
              <a:t/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Associate Professor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Text Book: North Star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Basic / Low Intermediate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By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Natasha </a:t>
            </a:r>
            <a:r>
              <a:rPr lang="en-US" sz="3200" b="1" dirty="0" err="1" smtClean="0">
                <a:solidFill>
                  <a:srgbClr val="FFFF00"/>
                </a:solidFill>
              </a:rPr>
              <a:t>Haugnes</a:t>
            </a:r>
            <a:r>
              <a:rPr lang="en-US" sz="3200" b="1" dirty="0" smtClean="0">
                <a:solidFill>
                  <a:srgbClr val="FFFF00"/>
                </a:solidFill>
              </a:rPr>
              <a:t> &amp; Beth Maher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ar-SA" sz="3200" b="1" dirty="0" smtClean="0">
                <a:solidFill>
                  <a:srgbClr val="FFFF00"/>
                </a:solidFill>
              </a:rPr>
              <a:t> </a:t>
            </a:r>
            <a:r>
              <a:rPr lang="en-GB" sz="3200" b="1" dirty="0" smtClean="0">
                <a:solidFill>
                  <a:srgbClr val="FFFF00"/>
                </a:solidFill>
              </a:rPr>
              <a:t/>
            </a:r>
            <a:br>
              <a:rPr lang="en-GB" sz="3200" b="1" dirty="0" smtClean="0">
                <a:solidFill>
                  <a:srgbClr val="FFFF00"/>
                </a:solidFill>
              </a:rPr>
            </a:br>
            <a:endParaRPr lang="ar-SA" sz="32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Naglaa\Desktop\symposium\WEB-SITE FOR SECOND SYMPOSIUM\main_files\index_files\dammam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6175" y="329189"/>
            <a:ext cx="1865939" cy="9662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Unit 1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2708920"/>
            <a:ext cx="6552728" cy="2160240"/>
          </a:xfrm>
        </p:spPr>
        <p:txBody>
          <a:bodyPr>
            <a:noAutofit/>
          </a:bodyPr>
          <a:lstStyle/>
          <a:p>
            <a:pPr rtl="0"/>
            <a:r>
              <a:rPr lang="en-US" dirty="0" smtClean="0"/>
              <a:t> 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rtl="0"/>
            <a:r>
              <a:rPr lang="en-US" dirty="0" smtClean="0">
                <a:solidFill>
                  <a:schemeClr val="bg1"/>
                </a:solidFill>
                <a:latin typeface="+mj-lt"/>
              </a:rPr>
              <a:t>Finding the ideal job (the best kind of work)</a:t>
            </a:r>
          </a:p>
          <a:p>
            <a:pPr rtl="0"/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rtl="0"/>
            <a:r>
              <a:rPr lang="en-US" dirty="0" smtClean="0">
                <a:solidFill>
                  <a:schemeClr val="bg1"/>
                </a:solidFill>
                <a:latin typeface="+mj-lt"/>
              </a:rPr>
              <a:t>The theme: 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FFFF00"/>
                </a:solidFill>
              </a:rPr>
              <a:t>Lecture 1</a:t>
            </a:r>
            <a:endParaRPr lang="en-US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819001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Finding the Ideal Job</a:t>
            </a:r>
            <a:endParaRPr lang="en-US" sz="28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Scope of unit 1:</a:t>
            </a:r>
            <a:endParaRPr lang="en-US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Theme:  </a:t>
            </a: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How to find your ideal job (job hunting)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Introduction to main theme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Reading skills - </a:t>
            </a: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Reading two passages for main ideas, scanning for details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1371600" lvl="2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A review of job hunter's manual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1371600" lvl="2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A newspaper report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Vocabulary - </a:t>
            </a:r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Introducing new vocabulary related to job hunting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Writing skills</a:t>
            </a:r>
            <a:endParaRPr lang="en-US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</a:pP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Learning the difference between a sentence and a fragment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</a:pP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Learning parts of the sentence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Clr>
                <a:prstClr val="black"/>
              </a:buClr>
            </a:pP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Constructing complete sentences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ea typeface="Calibri" pitchFamily="34" charset="0"/>
                <a:cs typeface="Arial" pitchFamily="34" charset="0"/>
              </a:rPr>
              <a:t>Grammar:</a:t>
            </a:r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Descriptive and possessive adjectives</a:t>
            </a:r>
            <a:endParaRPr lang="en-US" sz="2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 rtl="0">
              <a:buFont typeface="+mj-lt"/>
              <a:buAutoNum type="romanUcPeriod"/>
            </a:pPr>
            <a:r>
              <a:rPr lang="en-GB" b="1" dirty="0" smtClean="0">
                <a:solidFill>
                  <a:srgbClr val="FFFF00"/>
                </a:solidFill>
              </a:rPr>
              <a:t>FOCUS ON THE TOPIC</a:t>
            </a:r>
            <a:endParaRPr lang="ar-SA" b="1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http://t3.gstatic.com/images?q=tbn:ANd9GcTPacQ1a23j7tZ7-AWs7YZc1GItZK0_MbVVcSE8BA6SQm15Rda5Sw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1" y="1556792"/>
            <a:ext cx="1163003" cy="1167575"/>
          </a:xfrm>
          <a:prstGeom prst="rect">
            <a:avLst/>
          </a:prstGeom>
          <a:noFill/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pic>
        <p:nvPicPr>
          <p:cNvPr id="5" name="Picture 4" descr="http://t1.gstatic.com/images?q=tbn:ANd9GcQ0CuQnElrR3crO63xx_sbN_x6xU91jn43qHdepk452nAq-JFx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1" y="1556792"/>
            <a:ext cx="1095470" cy="117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2.gstatic.com/images?q=tbn:ANd9GcR2DS8KrqlP9mhB9QwHDaSWAhIqMgSPQp1mWi1E45kkSnoW4xL27JhCZqTj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4" y="1628798"/>
            <a:ext cx="11334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t1.gstatic.com/images?q=tbn:ANd9GcSN_k8dTQ-YScl92ZkgwAtzMaPf2K8uoD3U5f2mRYXpYNVrzkFEm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2" y="1628800"/>
            <a:ext cx="1267778" cy="108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t0.gstatic.com/images?q=tbn:ANd9GcTJCi8z-jEcqkOjQsYbkyC5BWRJUHCY21GvKKK9rpVyFKOdmLx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4" y="1628799"/>
            <a:ext cx="1225868" cy="112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683568" y="3429000"/>
            <a:ext cx="64807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What do you think the man in picture 2 works as?</a:t>
            </a:r>
            <a:endParaRPr lang="en-US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Is the man in picture 3 an engineer or a chef?</a:t>
            </a:r>
            <a:endParaRPr lang="en-US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What is the man in picture 4 doing? </a:t>
            </a:r>
            <a:endParaRPr lang="en-US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Is the man in picture 5 a teacher or a manager?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ea typeface="Calibri" pitchFamily="34" charset="0"/>
                <a:cs typeface="Arial" pitchFamily="34" charset="0"/>
              </a:rPr>
              <a:t>What is the job of the man in picture 1?</a:t>
            </a:r>
            <a:endParaRPr lang="en-US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A- Prediction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is the young man in the picture doing?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He is thinking of different works.</a:t>
            </a:r>
          </a:p>
        </p:txBody>
      </p:sp>
      <p:pic>
        <p:nvPicPr>
          <p:cNvPr id="4" name="Picture 3" descr="Scan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212976"/>
            <a:ext cx="3597014" cy="24272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Picture 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kind of work is he thinking of?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He is thinking of becoming a singer.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You can see him standing on the 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theatre and holding a microphone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 in his hand.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You can also see the audience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 reaction to what he is doing.</a:t>
            </a:r>
          </a:p>
          <a:p>
            <a:pPr algn="l" rtl="0">
              <a:buNone/>
            </a:pPr>
            <a:endParaRPr lang="en-US" sz="3900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does this mean?</a:t>
            </a:r>
          </a:p>
          <a:p>
            <a:pPr algn="l" rtl="0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It means that the people do not like him. They are not satisfied with what he is doing.</a:t>
            </a:r>
          </a:p>
          <a:p>
            <a:endParaRPr lang="en-US" dirty="0"/>
          </a:p>
        </p:txBody>
      </p:sp>
      <p:pic>
        <p:nvPicPr>
          <p:cNvPr id="4" name="Picture 3" descr="picture 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1268760"/>
            <a:ext cx="3041336" cy="3788119"/>
          </a:xfrm>
          <a:prstGeom prst="rect">
            <a:avLst/>
          </a:prstGeom>
          <a:ln cap="rnd"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Picture 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kind of work is he thinking of?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He is thinking of becoming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a teacher.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You can see him writing on the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 blackboard some math problems.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are the students doing?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They are sleeping.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does this mean?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It means that he is boring.</a:t>
            </a:r>
          </a:p>
          <a:p>
            <a:pPr algn="l" rtl="0"/>
            <a:endParaRPr lang="en-US" dirty="0"/>
          </a:p>
        </p:txBody>
      </p:sp>
      <p:pic>
        <p:nvPicPr>
          <p:cNvPr id="5" name="Picture 4" descr="picture 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2276872"/>
            <a:ext cx="3162474" cy="25922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Picture 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kind of work is he thinking of?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He is thinking of becoming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a forest guard.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You can see him standing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with a happy smile on his face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and trees and animals 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around him.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does this mean?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It means that he likes his work.</a:t>
            </a:r>
          </a:p>
        </p:txBody>
      </p:sp>
      <p:pic>
        <p:nvPicPr>
          <p:cNvPr id="6" name="Picture 5" descr="Picture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2276872"/>
            <a:ext cx="3384376" cy="31656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Conclusion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do you think is the ideal or best job for this young man?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Which picture shows his success in his job?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In picture 1 people are not satisfied with his singing. So he is not successful and it is not the suitable job for him.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In picture 2 the students are bored and sleeping. So he is not successful and it is not the suitable job for him.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In picture 3 he looks happy and the animals are also happy to have him around. So he is successful and it is the suitable job for him.</a:t>
            </a:r>
          </a:p>
          <a:p>
            <a:pPr algn="l" rt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B- Sharing Information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What criteria do you consider important in trying to find the ideal job?</a:t>
            </a: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On page 2 you have 4 statements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FF00"/>
                </a:solidFill>
              </a:rPr>
              <a:t>Read the statements and mark your answer (How far do you agree).</a:t>
            </a:r>
          </a:p>
          <a:p>
            <a:pPr lvl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1- Enjoying your work is more important than making a lot of money.</a:t>
            </a:r>
          </a:p>
          <a:p>
            <a:pPr lvl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2- Working with a lot of people is better than working alone. </a:t>
            </a:r>
          </a:p>
          <a:p>
            <a:pPr lvl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3- Working from home is better than working at an office.</a:t>
            </a:r>
          </a:p>
          <a:p>
            <a:pPr lvl="0"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4- Working indoors is better than working outdoors.</a:t>
            </a: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C- Preparing to read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On page 2 you have some statistics about job satisfaction in the United States.</a:t>
            </a:r>
          </a:p>
          <a:p>
            <a:pPr algn="l" rtl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dirty="0" smtClean="0">
                <a:solidFill>
                  <a:schemeClr val="bg1"/>
                </a:solidFill>
              </a:rPr>
              <a:t>You have a table showing the percentage of American workers who are satisfied or dissatisfied with their jobs. Look at the graph then answer the questions that follow.</a:t>
            </a: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FF00"/>
                </a:solidFill>
              </a:rPr>
              <a:t> Vocabulary for comprehension</a:t>
            </a:r>
            <a:endParaRPr lang="ar-SA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 lIns="0" tIns="0" rIns="0" bIns="0">
            <a:normAutofit/>
          </a:bodyPr>
          <a:lstStyle/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Career</a:t>
            </a:r>
            <a:r>
              <a:rPr lang="en-US" sz="3000" b="1" dirty="0" smtClean="0">
                <a:solidFill>
                  <a:srgbClr val="FFFF00"/>
                </a:solidFill>
              </a:rPr>
              <a:t>: The </a:t>
            </a:r>
            <a:r>
              <a:rPr lang="en-US" sz="3000" b="1" dirty="0">
                <a:solidFill>
                  <a:srgbClr val="FFFF00"/>
                </a:solidFill>
              </a:rPr>
              <a:t>job </a:t>
            </a:r>
            <a:r>
              <a:rPr lang="en-US" sz="3000" b="1" dirty="0" smtClean="0">
                <a:solidFill>
                  <a:srgbClr val="FFFF00"/>
                </a:solidFill>
              </a:rPr>
              <a:t>that </a:t>
            </a:r>
            <a:r>
              <a:rPr lang="en-US" sz="3000" b="1" dirty="0">
                <a:solidFill>
                  <a:srgbClr val="FFFF00"/>
                </a:solidFill>
              </a:rPr>
              <a:t>someone does for a long </a:t>
            </a:r>
            <a:r>
              <a:rPr lang="en-US" sz="3000" b="1" dirty="0" smtClean="0">
                <a:solidFill>
                  <a:srgbClr val="FFFF00"/>
                </a:solidFill>
              </a:rPr>
              <a:t>period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endParaRPr lang="en-US" sz="2400" dirty="0">
              <a:solidFill>
                <a:srgbClr val="FFFF00"/>
              </a:solidFill>
            </a:endParaRPr>
          </a:p>
          <a:p>
            <a:pPr lvl="1" algn="l" rtl="0"/>
            <a:r>
              <a:rPr lang="en-US" sz="2400" b="1" dirty="0">
                <a:solidFill>
                  <a:schemeClr val="bg1"/>
                </a:solidFill>
              </a:rPr>
              <a:t>She has a career in advertising.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Employment</a:t>
            </a:r>
            <a:r>
              <a:rPr lang="en-US" sz="3000" b="1" dirty="0" smtClean="0">
                <a:solidFill>
                  <a:srgbClr val="FFFF00"/>
                </a:solidFill>
              </a:rPr>
              <a:t>:  The work that you do to get money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1" algn="l" rtl="0"/>
            <a:r>
              <a:rPr lang="en-US" sz="2400" b="1" dirty="0" smtClean="0">
                <a:solidFill>
                  <a:schemeClr val="bg1"/>
                </a:solidFill>
              </a:rPr>
              <a:t>It is difficult to find employment nowadays.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Hire</a:t>
            </a:r>
            <a:r>
              <a:rPr lang="en-US" sz="3000" dirty="0" smtClean="0">
                <a:solidFill>
                  <a:srgbClr val="FFFF00"/>
                </a:solidFill>
              </a:rPr>
              <a:t>: </a:t>
            </a:r>
            <a:r>
              <a:rPr lang="en-US" sz="3000" b="1" dirty="0">
                <a:solidFill>
                  <a:srgbClr val="FFFF00"/>
                </a:solidFill>
              </a:rPr>
              <a:t>If you hire someone, you give them a </a:t>
            </a:r>
            <a:r>
              <a:rPr lang="en-US" sz="3000" b="1" dirty="0" smtClean="0">
                <a:solidFill>
                  <a:srgbClr val="FFFF00"/>
                </a:solidFill>
              </a:rPr>
              <a:t>job</a:t>
            </a:r>
            <a:endParaRPr lang="en-US" sz="3000" dirty="0">
              <a:solidFill>
                <a:srgbClr val="FFFF00"/>
              </a:solidFill>
            </a:endParaRPr>
          </a:p>
          <a:p>
            <a:pPr lvl="1" algn="l" rtl="0"/>
            <a:r>
              <a:rPr lang="en-US" sz="2400" b="1" dirty="0" smtClean="0">
                <a:solidFill>
                  <a:schemeClr val="bg1"/>
                </a:solidFill>
              </a:rPr>
              <a:t>The </a:t>
            </a:r>
            <a:r>
              <a:rPr lang="en-US" sz="2400" b="1" dirty="0">
                <a:solidFill>
                  <a:schemeClr val="bg1"/>
                </a:solidFill>
              </a:rPr>
              <a:t>manager hired a new secretary.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 algn="l" rtl="0">
              <a:buNone/>
            </a:pPr>
            <a:r>
              <a:rPr lang="en-US" sz="3000" b="1" u="sng" dirty="0" smtClean="0">
                <a:solidFill>
                  <a:srgbClr val="FFFF00"/>
                </a:solidFill>
              </a:rPr>
              <a:t>Ideal</a:t>
            </a:r>
            <a:r>
              <a:rPr lang="en-US" sz="3000" b="1" dirty="0" smtClean="0">
                <a:solidFill>
                  <a:srgbClr val="FFFF00"/>
                </a:solidFill>
              </a:rPr>
              <a:t>: Perfect</a:t>
            </a:r>
            <a:endParaRPr lang="en-US" sz="3000" dirty="0">
              <a:solidFill>
                <a:srgbClr val="FFFF00"/>
              </a:solidFill>
            </a:endParaRPr>
          </a:p>
          <a:p>
            <a:pPr lvl="1" algn="l" rtl="0"/>
            <a:r>
              <a:rPr lang="en-US" sz="2400" b="1" dirty="0">
                <a:solidFill>
                  <a:schemeClr val="bg1"/>
                </a:solidFill>
              </a:rPr>
              <a:t>She is the ideal person for the job.</a:t>
            </a:r>
            <a:endParaRPr lang="en-US" sz="2400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ar-SA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60648"/>
            <a:ext cx="9144000" cy="6597352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800" b="1" u="sng" dirty="0" smtClean="0">
                <a:solidFill>
                  <a:srgbClr val="FFFF00"/>
                </a:solidFill>
              </a:rPr>
              <a:t>Manager</a:t>
            </a:r>
            <a:r>
              <a:rPr lang="en-US" sz="2800" b="1" dirty="0" smtClean="0">
                <a:solidFill>
                  <a:srgbClr val="FFFF00"/>
                </a:solidFill>
              </a:rPr>
              <a:t>: A </a:t>
            </a:r>
            <a:r>
              <a:rPr lang="en-US" sz="2800" b="1" dirty="0">
                <a:solidFill>
                  <a:srgbClr val="FFFF00"/>
                </a:solidFill>
              </a:rPr>
              <a:t>person who is in charge of a group of workers</a:t>
            </a:r>
            <a:r>
              <a:rPr lang="en-US" sz="2800" b="1" dirty="0" smtClean="0">
                <a:solidFill>
                  <a:srgbClr val="FFFF00"/>
                </a:solidFill>
              </a:rPr>
              <a:t>.</a:t>
            </a:r>
            <a:endParaRPr lang="en-US" sz="2800" dirty="0">
              <a:solidFill>
                <a:srgbClr val="FFFF00"/>
              </a:solidFill>
            </a:endParaRPr>
          </a:p>
          <a:p>
            <a:pPr lvl="0" algn="l" rtl="0"/>
            <a:r>
              <a:rPr lang="en-US" sz="2800" b="1" dirty="0">
                <a:solidFill>
                  <a:schemeClr val="bg1"/>
                </a:solidFill>
              </a:rPr>
              <a:t>She is a hotel manager.</a:t>
            </a:r>
            <a:endParaRPr lang="en-US" sz="2800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2800" b="1" u="sng" dirty="0" smtClean="0">
                <a:solidFill>
                  <a:srgbClr val="FFFF00"/>
                </a:solidFill>
              </a:rPr>
              <a:t>Out </a:t>
            </a:r>
            <a:r>
              <a:rPr lang="en-US" sz="2800" b="1" u="sng" dirty="0">
                <a:solidFill>
                  <a:srgbClr val="FFFF00"/>
                </a:solidFill>
              </a:rPr>
              <a:t>of </a:t>
            </a:r>
            <a:r>
              <a:rPr lang="en-US" sz="2800" b="1" u="sng" dirty="0" smtClean="0">
                <a:solidFill>
                  <a:srgbClr val="FFFF00"/>
                </a:solidFill>
              </a:rPr>
              <a:t>work</a:t>
            </a:r>
            <a:r>
              <a:rPr lang="en-US" sz="2800" b="1" dirty="0" smtClean="0">
                <a:solidFill>
                  <a:srgbClr val="FFFF00"/>
                </a:solidFill>
              </a:rPr>
              <a:t>: </a:t>
            </a:r>
            <a:r>
              <a:rPr lang="en-US" sz="2800" b="1" dirty="0">
                <a:solidFill>
                  <a:srgbClr val="FFFF00"/>
                </a:solidFill>
              </a:rPr>
              <a:t>Without a </a:t>
            </a:r>
            <a:r>
              <a:rPr lang="en-US" sz="2800" b="1" dirty="0" smtClean="0">
                <a:solidFill>
                  <a:srgbClr val="FFFF00"/>
                </a:solidFill>
              </a:rPr>
              <a:t>job</a:t>
            </a:r>
            <a:endParaRPr lang="en-US" sz="2800" dirty="0"/>
          </a:p>
          <a:p>
            <a:pPr lvl="0" algn="l" rtl="0"/>
            <a:r>
              <a:rPr lang="en-US" sz="2800" b="1" dirty="0">
                <a:solidFill>
                  <a:schemeClr val="bg1"/>
                </a:solidFill>
              </a:rPr>
              <a:t>Many young people are out of work.</a:t>
            </a:r>
            <a:endParaRPr lang="en-US" sz="2800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2800" b="1" u="sng" dirty="0" smtClean="0">
                <a:solidFill>
                  <a:srgbClr val="FFFF00"/>
                </a:solidFill>
              </a:rPr>
              <a:t>Resume</a:t>
            </a:r>
            <a:r>
              <a:rPr lang="en-US" sz="2800" b="1" dirty="0" smtClean="0">
                <a:solidFill>
                  <a:srgbClr val="FFFF00"/>
                </a:solidFill>
              </a:rPr>
              <a:t>: A </a:t>
            </a:r>
            <a:r>
              <a:rPr lang="en-US" sz="2800" b="1" dirty="0">
                <a:solidFill>
                  <a:srgbClr val="FFFF00"/>
                </a:solidFill>
              </a:rPr>
              <a:t>piece of paper with your work and education history. It is also called a </a:t>
            </a:r>
            <a:r>
              <a:rPr lang="en-US" sz="2800" b="1" dirty="0" smtClean="0">
                <a:solidFill>
                  <a:srgbClr val="FFFF00"/>
                </a:solidFill>
              </a:rPr>
              <a:t>CV.</a:t>
            </a:r>
            <a:endParaRPr lang="en-US" sz="2800" dirty="0"/>
          </a:p>
          <a:p>
            <a:pPr lvl="0" algn="l" rtl="0"/>
            <a:r>
              <a:rPr lang="en-US" sz="2800" b="1" dirty="0">
                <a:solidFill>
                  <a:schemeClr val="bg1"/>
                </a:solidFill>
              </a:rPr>
              <a:t>You should send your resume with your job application. </a:t>
            </a:r>
            <a:endParaRPr lang="en-US" sz="2800" dirty="0">
              <a:solidFill>
                <a:schemeClr val="bg1"/>
              </a:solidFill>
            </a:endParaRPr>
          </a:p>
          <a:p>
            <a:pPr lvl="0" algn="l" rtl="0">
              <a:buNone/>
            </a:pPr>
            <a:endParaRPr lang="en-US" sz="2800" b="1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2800" b="1" u="sng" dirty="0" smtClean="0">
                <a:solidFill>
                  <a:srgbClr val="FFFF00"/>
                </a:solidFill>
              </a:rPr>
              <a:t>Rewards</a:t>
            </a:r>
            <a:r>
              <a:rPr lang="en-US" sz="2800" b="1" dirty="0" smtClean="0">
                <a:solidFill>
                  <a:srgbClr val="FFFF00"/>
                </a:solidFill>
              </a:rPr>
              <a:t> : Good </a:t>
            </a:r>
            <a:r>
              <a:rPr lang="en-US" sz="2800" b="1" dirty="0">
                <a:solidFill>
                  <a:srgbClr val="FFFF00"/>
                </a:solidFill>
              </a:rPr>
              <a:t>things that you get because you have done something good or because you have worked hard, e.g. money or health insurance</a:t>
            </a:r>
            <a:r>
              <a:rPr lang="en-US" sz="2800" b="1" dirty="0" smtClean="0">
                <a:solidFill>
                  <a:srgbClr val="FFFF00"/>
                </a:solidFill>
              </a:rPr>
              <a:t>.                                </a:t>
            </a:r>
            <a:endParaRPr lang="en-US" sz="2800" dirty="0">
              <a:solidFill>
                <a:srgbClr val="FFFF00"/>
              </a:solidFill>
            </a:endParaRPr>
          </a:p>
          <a:p>
            <a:pPr lvl="0" algn="l" rtl="0"/>
            <a:r>
              <a:rPr lang="en-US" sz="2800" b="1" dirty="0">
                <a:solidFill>
                  <a:schemeClr val="bg1"/>
                </a:solidFill>
              </a:rPr>
              <a:t>The manager rewarded good employees for their hard work. </a:t>
            </a:r>
            <a:endParaRPr lang="en-US" sz="2800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sz="2000" dirty="0"/>
          </a:p>
          <a:p>
            <a:pPr lvl="0" algn="l" rtl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sz="2000" dirty="0"/>
          </a:p>
          <a:p>
            <a:pPr algn="l" rtl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0" name="Picture 9" descr="http://t3.gstatic.com/images?q=tbn:ANd9GcT4zUo-A-35bEgOn3k876SzWuNq7ScvrAiVlP9thquUsaVkpXDC-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6047616"/>
            <a:ext cx="864096" cy="81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://t2.gstatic.com/images?q=tbn:ANd9GcTtoy-TH2UG2-jC5E6rd_8KdnyZnSGUi_ZSE7yxWzYsr2rWue-_dQ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836712"/>
            <a:ext cx="108012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sz="2800" b="1" dirty="0" smtClean="0">
                <a:solidFill>
                  <a:srgbClr val="FFFF00"/>
                </a:solidFill>
              </a:rPr>
              <a:t>    </a:t>
            </a:r>
            <a:r>
              <a:rPr lang="en-US" b="1" u="sng" dirty="0" smtClean="0">
                <a:solidFill>
                  <a:srgbClr val="FFFF00"/>
                </a:solidFill>
              </a:rPr>
              <a:t>Satisfied</a:t>
            </a:r>
            <a:r>
              <a:rPr lang="en-US" b="1" dirty="0" smtClean="0">
                <a:solidFill>
                  <a:srgbClr val="FFFF00"/>
                </a:solidFill>
              </a:rPr>
              <a:t> : </a:t>
            </a:r>
            <a:r>
              <a:rPr lang="en-US" b="1" dirty="0">
                <a:solidFill>
                  <a:srgbClr val="FFFF00"/>
                </a:solidFill>
              </a:rPr>
              <a:t>If you are satisfied with something, you are happy </a:t>
            </a:r>
            <a:r>
              <a:rPr lang="en-US" b="1" dirty="0" smtClean="0">
                <a:solidFill>
                  <a:srgbClr val="FFFF00"/>
                </a:solidFill>
              </a:rPr>
              <a:t>because </a:t>
            </a:r>
            <a:r>
              <a:rPr lang="en-US" b="1" dirty="0">
                <a:solidFill>
                  <a:srgbClr val="FFFF00"/>
                </a:solidFill>
              </a:rPr>
              <a:t>you have got what you wanted</a:t>
            </a:r>
            <a:r>
              <a:rPr lang="en-US" b="1" dirty="0" smtClean="0">
                <a:solidFill>
                  <a:srgbClr val="FFFF00"/>
                </a:solidFill>
              </a:rPr>
              <a:t>.</a:t>
            </a:r>
            <a:endParaRPr lang="en-US" dirty="0"/>
          </a:p>
          <a:p>
            <a:pPr lvl="0" algn="l" rtl="0"/>
            <a:r>
              <a:rPr lang="en-US" b="1" dirty="0">
                <a:solidFill>
                  <a:schemeClr val="bg1"/>
                </a:solidFill>
              </a:rPr>
              <a:t>I am satisfied with my marks</a:t>
            </a:r>
            <a:r>
              <a:rPr lang="en-US" b="1" dirty="0" smtClean="0">
                <a:solidFill>
                  <a:schemeClr val="bg1"/>
                </a:solidFill>
              </a:rPr>
              <a:t>.                               </a:t>
            </a:r>
            <a:endParaRPr lang="en-US" dirty="0">
              <a:solidFill>
                <a:schemeClr val="bg1"/>
              </a:solidFill>
            </a:endParaRPr>
          </a:p>
          <a:p>
            <a:pPr lvl="0" algn="l" rtl="0"/>
            <a:r>
              <a:rPr lang="en-US" b="1" u="sng" dirty="0" smtClean="0">
                <a:solidFill>
                  <a:srgbClr val="FFFF00"/>
                </a:solidFill>
              </a:rPr>
              <a:t>Skill</a:t>
            </a:r>
            <a:r>
              <a:rPr lang="en-US" b="1" dirty="0" smtClean="0">
                <a:solidFill>
                  <a:srgbClr val="FFFF00"/>
                </a:solidFill>
              </a:rPr>
              <a:t>: </a:t>
            </a:r>
            <a:r>
              <a:rPr lang="en-US" b="1" dirty="0">
                <a:solidFill>
                  <a:srgbClr val="FFFF00"/>
                </a:solidFill>
              </a:rPr>
              <a:t>A skill is something that you can do well.</a:t>
            </a:r>
            <a:endParaRPr lang="en-US" dirty="0">
              <a:solidFill>
                <a:srgbClr val="FFFF00"/>
              </a:solidFill>
            </a:endParaRPr>
          </a:p>
          <a:p>
            <a:pPr lvl="0" algn="l" rtl="0"/>
            <a:r>
              <a:rPr lang="en-US" b="1" dirty="0">
                <a:solidFill>
                  <a:schemeClr val="bg1"/>
                </a:solidFill>
              </a:rPr>
              <a:t>She has good computer skills</a:t>
            </a:r>
            <a:r>
              <a:rPr lang="en-US" b="1" dirty="0" smtClean="0">
                <a:solidFill>
                  <a:schemeClr val="bg1"/>
                </a:solidFill>
              </a:rPr>
              <a:t>.                                         </a:t>
            </a:r>
            <a:endParaRPr lang="en-US" dirty="0">
              <a:solidFill>
                <a:schemeClr val="bg1"/>
              </a:solidFill>
            </a:endParaRPr>
          </a:p>
          <a:p>
            <a:pPr lvl="0" algn="l" rtl="0"/>
            <a:r>
              <a:rPr lang="en-US" b="1" dirty="0">
                <a:solidFill>
                  <a:schemeClr val="bg1"/>
                </a:solidFill>
              </a:rPr>
              <a:t>He has good drawing skills.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    </a:t>
            </a:r>
            <a:r>
              <a:rPr lang="en-US" b="1" u="sng" dirty="0" smtClean="0">
                <a:solidFill>
                  <a:srgbClr val="FFFF00"/>
                </a:solidFill>
              </a:rPr>
              <a:t>Want ads</a:t>
            </a:r>
            <a:r>
              <a:rPr lang="en-US" b="1" dirty="0" smtClean="0">
                <a:solidFill>
                  <a:srgbClr val="FFFF00"/>
                </a:solidFill>
              </a:rPr>
              <a:t>: </a:t>
            </a:r>
            <a:r>
              <a:rPr lang="en-US" b="1" dirty="0">
                <a:solidFill>
                  <a:srgbClr val="FFFF00"/>
                </a:solidFill>
              </a:rPr>
              <a:t>Want ads are advertisements for jobs, usually in a newspaper. </a:t>
            </a:r>
            <a:endParaRPr lang="en-US" dirty="0"/>
          </a:p>
          <a:p>
            <a:pPr lvl="0" algn="l" rtl="0"/>
            <a:r>
              <a:rPr lang="en-US" b="1" dirty="0">
                <a:solidFill>
                  <a:schemeClr val="bg1"/>
                </a:solidFill>
              </a:rPr>
              <a:t>She found her new job in the want ads.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 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dirty="0"/>
          </a:p>
          <a:p>
            <a:pPr algn="l" rtl="0">
              <a:buNone/>
            </a:pPr>
            <a:endParaRPr lang="en-US" dirty="0"/>
          </a:p>
          <a:p>
            <a:pPr algn="l" rtl="0">
              <a:buNone/>
            </a:pPr>
            <a:endParaRPr lang="en-US" dirty="0"/>
          </a:p>
          <a:p>
            <a:pPr algn="l" rtl="0">
              <a:buNone/>
            </a:pPr>
            <a:endParaRPr lang="ar-SA" dirty="0"/>
          </a:p>
        </p:txBody>
      </p:sp>
      <p:pic>
        <p:nvPicPr>
          <p:cNvPr id="5" name="Picture 4" descr="http://t2.gstatic.com/images?q=tbn:ANd9GcR190Cbn-3jZPYWXK4EQjw59h9piLVP9ZN5BRpeW_FZ5BgA2IvjZ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5157192"/>
            <a:ext cx="115212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3.gstatic.com/images?q=tbn:ANd9GcQwjUChuhZs2r73HL5600PfqPVNGkA22AIq4VFCuRoQXHUixz09GQ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356992"/>
            <a:ext cx="151216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806</Words>
  <Application>Microsoft Office PowerPoint</Application>
  <PresentationFormat>On-screen Show (4:3)</PresentationFormat>
  <Paragraphs>108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1_Office Theme</vt:lpstr>
      <vt:lpstr>    University of Dammam   Course: General English Instructor: Dr. Naglaa El-Hehyawi Associate Professor Text Book: North Star Basic / Low Intermediate By Natasha Haugnes &amp; Beth Maher   </vt:lpstr>
      <vt:lpstr>Unit 1</vt:lpstr>
      <vt:lpstr>Lecture 1</vt:lpstr>
      <vt:lpstr>Slide 4</vt:lpstr>
      <vt:lpstr>FOCUS ON THE TOPIC</vt:lpstr>
      <vt:lpstr>A- Prediction</vt:lpstr>
      <vt:lpstr>Picture 1</vt:lpstr>
      <vt:lpstr>Picture 2</vt:lpstr>
      <vt:lpstr>Picture 3</vt:lpstr>
      <vt:lpstr>Conclusion</vt:lpstr>
      <vt:lpstr>B- Sharing Information</vt:lpstr>
      <vt:lpstr>C- Preparing to read</vt:lpstr>
      <vt:lpstr> Vocabulary for comprehension</vt:lpstr>
      <vt:lpstr>Slide 14</vt:lpstr>
      <vt:lpstr>Slide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University of Dammam    Course: General English Book: North Star Basic / Low Intermediate By Natasha Haugnes &amp; Beth Maher   </dc:title>
  <dc:creator>Naglaa</dc:creator>
  <cp:lastModifiedBy>Naglaa</cp:lastModifiedBy>
  <cp:revision>3</cp:revision>
  <dcterms:created xsi:type="dcterms:W3CDTF">2012-01-13T09:27:29Z</dcterms:created>
  <dcterms:modified xsi:type="dcterms:W3CDTF">2012-09-05T13:06:37Z</dcterms:modified>
</cp:coreProperties>
</file>