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A70ECBE5-4D8E-4DE4-91CE-BE6233231A82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19/02/1433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23B0B02A-BAED-4E6B-8CD0-2D2A7446DC17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Lecture 3</a:t>
            </a:r>
            <a:endParaRPr lang="en-US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</a:rPr>
              <a:t>IV. FOCUS ON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 rtl="0"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(A)  Sentences vs. fragments</a:t>
            </a:r>
            <a:endParaRPr lang="en-US" u="sng" dirty="0" smtClean="0">
              <a:solidFill>
                <a:srgbClr val="FFFF00"/>
              </a:solidFill>
            </a:endParaRPr>
          </a:p>
          <a:p>
            <a:pPr marL="514350" indent="-514350" algn="l" rtl="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     A sentence is a group of words that tells </a:t>
            </a:r>
            <a:r>
              <a:rPr lang="en-US" b="1" u="sng" dirty="0" smtClean="0">
                <a:solidFill>
                  <a:srgbClr val="FFFF00"/>
                </a:solidFill>
              </a:rPr>
              <a:t>a complete thought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 She works hard. (A complete thought)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 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 algn="l" rtl="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   A sentence must contain a </a:t>
            </a:r>
            <a:r>
              <a:rPr lang="en-US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b="1" dirty="0" smtClean="0">
                <a:solidFill>
                  <a:srgbClr val="FFFF00"/>
                </a:solidFill>
              </a:rPr>
              <a:t> and a </a:t>
            </a:r>
            <a:r>
              <a:rPr lang="en-US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b="1" dirty="0" smtClean="0">
                <a:solidFill>
                  <a:srgbClr val="FFFF00"/>
                </a:solidFill>
              </a:rPr>
              <a:t> and convey a </a:t>
            </a:r>
            <a:r>
              <a:rPr lang="en-US" b="1" u="sng" dirty="0" smtClean="0">
                <a:solidFill>
                  <a:srgbClr val="FFFF00"/>
                </a:solidFill>
              </a:rPr>
              <a:t>complete thought.</a:t>
            </a:r>
            <a:endParaRPr lang="en-US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 </a:t>
            </a:r>
            <a:endParaRPr lang="en-US" dirty="0" smtClean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Ahmad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worked</a:t>
            </a:r>
            <a:r>
              <a:rPr lang="en-US" b="1" dirty="0" smtClean="0">
                <a:solidFill>
                  <a:schemeClr val="bg1"/>
                </a:solidFill>
              </a:rPr>
              <a:t> from 8 to 5.</a:t>
            </a:r>
            <a:endParaRPr lang="en-US" dirty="0" smtClean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Is there a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subject (WHO?) </a:t>
            </a:r>
            <a:r>
              <a:rPr lang="en-US" b="1" dirty="0" smtClean="0">
                <a:solidFill>
                  <a:schemeClr val="bg1"/>
                </a:solidFill>
              </a:rPr>
              <a:t>- Yes, Ahmad is the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subject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dirty="0" smtClean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Is there a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 (DID WHAT?) </a:t>
            </a:r>
            <a:r>
              <a:rPr lang="en-US" b="1" dirty="0" smtClean="0">
                <a:solidFill>
                  <a:schemeClr val="bg1"/>
                </a:solidFill>
              </a:rPr>
              <a:t>- Yes, worked is the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b="1" dirty="0" smtClean="0">
                <a:solidFill>
                  <a:schemeClr val="bg1"/>
                </a:solidFill>
              </a:rPr>
              <a:t>.  </a:t>
            </a:r>
            <a:endParaRPr lang="en-US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101408"/>
          </a:xfrm>
        </p:spPr>
        <p:txBody>
          <a:bodyPr>
            <a:normAutofit fontScale="92500" lnSpcReduction="1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     An </a:t>
            </a:r>
            <a:r>
              <a:rPr lang="en-US" b="1" dirty="0">
                <a:solidFill>
                  <a:srgbClr val="FFFF00"/>
                </a:solidFill>
              </a:rPr>
              <a:t>Incomplete sentence which does not express a complete thought is called a </a:t>
            </a:r>
            <a:r>
              <a:rPr lang="en-US" b="1" u="sng" dirty="0">
                <a:solidFill>
                  <a:schemeClr val="tx2">
                    <a:lumMod val="40000"/>
                    <a:lumOff val="60000"/>
                  </a:schemeClr>
                </a:solidFill>
              </a:rPr>
              <a:t>fragment</a:t>
            </a:r>
            <a:r>
              <a:rPr lang="en-US" b="1" dirty="0">
                <a:solidFill>
                  <a:srgbClr val="FFFF00"/>
                </a:solidFill>
              </a:rPr>
              <a:t>. 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     A </a:t>
            </a:r>
            <a:r>
              <a:rPr lang="en-US" b="1" dirty="0">
                <a:solidFill>
                  <a:srgbClr val="FFFF00"/>
                </a:solidFill>
              </a:rPr>
              <a:t>fragment tries its best to be a sentence, but it just cannot make it. It's missing something. Usually, the verb is missing. 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endParaRPr lang="en-US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Ahmad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/>
              <a:t>in the office</a:t>
            </a:r>
            <a:endParaRPr lang="en-US" dirty="0"/>
          </a:p>
          <a:p>
            <a:pPr algn="ctr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  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</a:t>
            </a:r>
            <a:r>
              <a:rPr lang="en-US" b="1" dirty="0">
                <a:solidFill>
                  <a:schemeClr val="bg1"/>
                </a:solidFill>
              </a:rPr>
              <a:t>      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(the verb is missing)  </a:t>
            </a:r>
            <a:r>
              <a:rPr lang="en-US" b="1" dirty="0"/>
              <a:t>C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Is </a:t>
            </a:r>
            <a:r>
              <a:rPr lang="en-US" b="1" dirty="0">
                <a:solidFill>
                  <a:schemeClr val="bg1"/>
                </a:solidFill>
              </a:rPr>
              <a:t>there a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 (WHO?) </a:t>
            </a:r>
            <a:r>
              <a:rPr lang="en-US" b="1" dirty="0">
                <a:solidFill>
                  <a:schemeClr val="bg1"/>
                </a:solidFill>
              </a:rPr>
              <a:t>Yes, Ahmad is the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 Is </a:t>
            </a:r>
            <a:r>
              <a:rPr lang="en-US" b="1" dirty="0">
                <a:solidFill>
                  <a:schemeClr val="bg1"/>
                </a:solidFill>
              </a:rPr>
              <a:t>there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verb (DID WHAT?) </a:t>
            </a:r>
            <a:r>
              <a:rPr lang="en-US" b="1" dirty="0">
                <a:solidFill>
                  <a:schemeClr val="bg1"/>
                </a:solidFill>
              </a:rPr>
              <a:t>No, we don't know what Ahmad did.    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ctr" rtl="0">
              <a:buNone/>
            </a:pPr>
            <a:r>
              <a:rPr lang="en-US" sz="3800" b="1" u="sng" dirty="0" smtClean="0">
                <a:solidFill>
                  <a:srgbClr val="FFFF00"/>
                </a:solidFill>
              </a:rPr>
              <a:t>(B) Parts </a:t>
            </a:r>
            <a:r>
              <a:rPr lang="en-US" sz="3800" b="1" u="sng" dirty="0">
                <a:solidFill>
                  <a:srgbClr val="FFFF00"/>
                </a:solidFill>
              </a:rPr>
              <a:t>of the sentence</a:t>
            </a:r>
            <a:endParaRPr lang="en-US" sz="3800" u="sng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3800" b="1" u="sng" dirty="0">
                <a:solidFill>
                  <a:srgbClr val="FFFF00"/>
                </a:solidFill>
              </a:rPr>
              <a:t>Subject &amp; Verb</a:t>
            </a:r>
            <a:endParaRPr lang="en-US" sz="3800" u="sng" dirty="0">
              <a:solidFill>
                <a:srgbClr val="FFFF00"/>
              </a:solidFill>
            </a:endParaRPr>
          </a:p>
          <a:p>
            <a:pPr rtl="0">
              <a:buNone/>
            </a:pPr>
            <a:r>
              <a:rPr lang="en-US" b="1" dirty="0"/>
              <a:t>  </a:t>
            </a:r>
            <a:endParaRPr lang="en-US" dirty="0"/>
          </a:p>
          <a:p>
            <a:pPr algn="l" rtl="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FFFF00"/>
                </a:solidFill>
              </a:rPr>
              <a:t>      The </a:t>
            </a:r>
            <a:r>
              <a:rPr lang="en-US" sz="3600" b="1" dirty="0">
                <a:solidFill>
                  <a:srgbClr val="FFFF00"/>
                </a:solidFill>
              </a:rPr>
              <a:t>main idea in the sentence is given in the 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sz="3600" b="1" dirty="0">
                <a:solidFill>
                  <a:srgbClr val="FFFF00"/>
                </a:solidFill>
              </a:rPr>
              <a:t> and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sz="3600" b="1" dirty="0">
                <a:solidFill>
                  <a:srgbClr val="FFFF00"/>
                </a:solidFill>
              </a:rPr>
              <a:t>. The 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sz="3600" b="1" dirty="0">
                <a:solidFill>
                  <a:srgbClr val="FFFF00"/>
                </a:solidFill>
              </a:rPr>
              <a:t> tells the reader 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WHO? </a:t>
            </a:r>
            <a:r>
              <a:rPr lang="en-US" sz="3600" b="1" dirty="0">
                <a:solidFill>
                  <a:srgbClr val="FFFF00"/>
                </a:solidFill>
              </a:rPr>
              <a:t>And the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sz="3600" b="1" dirty="0">
                <a:solidFill>
                  <a:srgbClr val="FFFF00"/>
                </a:solidFill>
              </a:rPr>
              <a:t> tells the reader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DID WHAT? 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Subject </a:t>
            </a:r>
            <a:r>
              <a:rPr lang="en-US" sz="3600" b="1" dirty="0">
                <a:solidFill>
                  <a:schemeClr val="bg1"/>
                </a:solidFill>
              </a:rPr>
              <a:t>+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=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sentence</a:t>
            </a:r>
            <a:endParaRPr lang="en-US" sz="36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(WHO?) </a:t>
            </a:r>
            <a:r>
              <a:rPr lang="en-US" sz="3600" b="1" dirty="0">
                <a:solidFill>
                  <a:schemeClr val="bg1"/>
                </a:solidFill>
              </a:rPr>
              <a:t>+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(DID WHAT) </a:t>
            </a:r>
            <a:r>
              <a:rPr lang="en-US" sz="3600" b="1" dirty="0">
                <a:solidFill>
                  <a:schemeClr val="bg1"/>
                </a:solidFill>
              </a:rPr>
              <a:t>=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sentence</a:t>
            </a:r>
            <a:endParaRPr lang="en-US" sz="36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600" b="1" dirty="0">
                <a:solidFill>
                  <a:schemeClr val="bg1"/>
                </a:solidFill>
              </a:rPr>
              <a:t> </a:t>
            </a:r>
            <a:endParaRPr lang="en-US" sz="36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Amal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worked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 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 rtl="0">
              <a:buNone/>
            </a:pP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  S (WHO?) </a:t>
            </a:r>
            <a:r>
              <a:rPr lang="en-US" sz="3600" b="1" dirty="0">
                <a:solidFill>
                  <a:schemeClr val="bg1"/>
                </a:solidFill>
              </a:rPr>
              <a:t>+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 (DID WHAT?)</a:t>
            </a:r>
            <a:endParaRPr lang="en-US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 rtl="0">
              <a:buNone/>
            </a:pP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FFFF00"/>
                </a:solidFill>
              </a:rPr>
              <a:t>      A </a:t>
            </a:r>
            <a:r>
              <a:rPr lang="en-US" sz="3600" b="1" dirty="0">
                <a:solidFill>
                  <a:srgbClr val="FFFF00"/>
                </a:solidFill>
              </a:rPr>
              <a:t>sentence can have a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subject</a:t>
            </a:r>
            <a:r>
              <a:rPr lang="en-US" sz="3600" b="1" dirty="0">
                <a:solidFill>
                  <a:srgbClr val="FFFF00"/>
                </a:solidFill>
              </a:rPr>
              <a:t> and a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</a:t>
            </a:r>
            <a:r>
              <a:rPr lang="en-US" sz="3600" b="1" dirty="0">
                <a:solidFill>
                  <a:srgbClr val="FFFF00"/>
                </a:solidFill>
              </a:rPr>
              <a:t>. But usually, sentences have other words, too </a:t>
            </a:r>
            <a:r>
              <a:rPr lang="en-US" sz="3600" b="1" dirty="0"/>
              <a:t>(complement</a:t>
            </a:r>
            <a:r>
              <a:rPr lang="en-US" sz="3600" b="1" dirty="0" smtClean="0"/>
              <a:t>).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3600" b="1" dirty="0">
                <a:solidFill>
                  <a:srgbClr val="FFFF00"/>
                </a:solidFill>
              </a:rPr>
              <a:t> </a:t>
            </a:r>
            <a:endParaRPr lang="en-US" sz="3600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3600" b="1" dirty="0"/>
              <a:t>          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She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works</a:t>
            </a:r>
            <a:r>
              <a:rPr lang="en-US" sz="3600" b="1" dirty="0"/>
              <a:t> in a bank. </a:t>
            </a:r>
            <a:endParaRPr lang="en-US" sz="3600" dirty="0"/>
          </a:p>
          <a:p>
            <a:pPr algn="ctr" rtl="0">
              <a:buNone/>
            </a:pPr>
            <a:r>
              <a:rPr lang="en-US" sz="3600" b="1" dirty="0"/>
              <a:t> 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 (WHO?)</a:t>
            </a:r>
            <a:r>
              <a:rPr lang="en-US" sz="3600" b="1" dirty="0">
                <a:solidFill>
                  <a:schemeClr val="bg1"/>
                </a:solidFill>
              </a:rPr>
              <a:t>+</a:t>
            </a:r>
            <a:r>
              <a:rPr lang="en-US" sz="3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 ( DOES WHAT?)</a:t>
            </a:r>
            <a:r>
              <a:rPr lang="en-US" sz="3600" b="1" dirty="0">
                <a:solidFill>
                  <a:schemeClr val="bg1"/>
                </a:solidFill>
              </a:rPr>
              <a:t>+</a:t>
            </a:r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/>
              <a:t>C    </a:t>
            </a:r>
            <a:endParaRPr lang="en-US" sz="3600" dirty="0"/>
          </a:p>
          <a:p>
            <a:pPr algn="ctr" rtl="0">
              <a:buNone/>
            </a:pPr>
            <a:r>
              <a:rPr lang="en-US" sz="3600" b="1" dirty="0"/>
              <a:t> </a:t>
            </a:r>
            <a:endParaRPr lang="en-US" sz="3600" dirty="0"/>
          </a:p>
          <a:p>
            <a:pPr algn="ctr" rtl="0">
              <a:buNone/>
            </a:pPr>
            <a:r>
              <a:rPr lang="en-US" b="1" dirty="0"/>
              <a:t> 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ar-S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2800" b="1" u="sng" dirty="0">
                <a:solidFill>
                  <a:srgbClr val="FFFF00"/>
                </a:solidFill>
              </a:rPr>
              <a:t>Subjects</a:t>
            </a:r>
            <a:endParaRPr lang="en-US" sz="2800" u="sng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2000" b="1" dirty="0"/>
              <a:t> </a:t>
            </a:r>
            <a:endParaRPr lang="en-US" sz="2400" dirty="0">
              <a:solidFill>
                <a:schemeClr val="bg1"/>
              </a:solidFill>
            </a:endParaRPr>
          </a:p>
          <a:p>
            <a:pPr marL="457200" lvl="0" indent="-457200" algn="l" rtl="0">
              <a:buFont typeface="+mj-lt"/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Nouns </a:t>
            </a:r>
            <a:r>
              <a:rPr lang="en-US" sz="2400" b="1" dirty="0">
                <a:solidFill>
                  <a:srgbClr val="FFFF00"/>
                </a:solidFill>
              </a:rPr>
              <a:t>are used for the 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sz="2400" b="1" dirty="0">
                <a:solidFill>
                  <a:srgbClr val="FFFF00"/>
                </a:solidFill>
              </a:rPr>
              <a:t> of the sentence. Nouns are naming words which identify people, places or things. They provide the 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WHO?</a:t>
            </a:r>
            <a:r>
              <a:rPr lang="en-US" sz="2400" b="1" dirty="0">
                <a:solidFill>
                  <a:srgbClr val="FFFF00"/>
                </a:solidFill>
              </a:rPr>
              <a:t> Part in the sentence. </a:t>
            </a:r>
            <a:endParaRPr lang="en-US" sz="2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Dammam</a:t>
            </a:r>
            <a:r>
              <a:rPr lang="en-US" sz="2400" b="1" dirty="0">
                <a:solidFill>
                  <a:schemeClr val="bg1"/>
                </a:solidFill>
              </a:rPr>
              <a:t> is a beautiful city.</a:t>
            </a:r>
            <a:endParaRPr lang="en-US" sz="2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Ahmad</a:t>
            </a:r>
            <a:r>
              <a:rPr lang="en-US" sz="2400" b="1" dirty="0">
                <a:solidFill>
                  <a:schemeClr val="bg1"/>
                </a:solidFill>
              </a:rPr>
              <a:t> is hardworking.</a:t>
            </a:r>
            <a:endParaRPr lang="en-US" sz="2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bg1"/>
                </a:solidFill>
              </a:rPr>
              <a:t>  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457200" indent="-457200" algn="l" rtl="0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2.   Subject </a:t>
            </a:r>
            <a:r>
              <a:rPr lang="en-US" sz="2400" b="1" dirty="0">
                <a:solidFill>
                  <a:srgbClr val="FFFF00"/>
                </a:solidFill>
              </a:rPr>
              <a:t>pronouns (I, YOU, SHE, HE, IT) can act as 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subjects</a:t>
            </a:r>
            <a:r>
              <a:rPr lang="en-US" sz="2400" b="1" dirty="0">
                <a:solidFill>
                  <a:srgbClr val="FFFF00"/>
                </a:solidFill>
              </a:rPr>
              <a:t>. </a:t>
            </a:r>
            <a:endParaRPr lang="en-US" sz="2400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She</a:t>
            </a:r>
            <a:r>
              <a:rPr lang="en-US" sz="2400" b="1" dirty="0">
                <a:solidFill>
                  <a:schemeClr val="bg1"/>
                </a:solidFill>
              </a:rPr>
              <a:t> speaks English well.</a:t>
            </a:r>
            <a:endParaRPr lang="en-US" sz="2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 live in Dammam.</a:t>
            </a:r>
            <a:endParaRPr lang="en-US" sz="2400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457200" lvl="0" indent="-457200" algn="l" rtl="0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3.    In </a:t>
            </a:r>
            <a:r>
              <a:rPr lang="en-US" sz="2400" b="1" dirty="0">
                <a:solidFill>
                  <a:srgbClr val="FFFF00"/>
                </a:solidFill>
              </a:rPr>
              <a:t>commands, the 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sz="2400" b="1" dirty="0">
                <a:solidFill>
                  <a:srgbClr val="FFFF00"/>
                </a:solidFill>
              </a:rPr>
              <a:t> is not mentioned. But, the 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subject</a:t>
            </a:r>
            <a:r>
              <a:rPr lang="en-US" sz="2400" b="1" dirty="0">
                <a:solidFill>
                  <a:srgbClr val="FFFF00"/>
                </a:solidFill>
              </a:rPr>
              <a:t> of commands is always understood as "you</a:t>
            </a:r>
            <a:r>
              <a:rPr lang="en-US" sz="2400" b="1" dirty="0" smtClean="0">
                <a:solidFill>
                  <a:srgbClr val="FFFF00"/>
                </a:solidFill>
              </a:rPr>
              <a:t>".</a:t>
            </a:r>
            <a:endParaRPr lang="en-US" sz="2400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chemeClr val="bg1"/>
                </a:solidFill>
              </a:rPr>
              <a:t>Answer the phone.   = (you) answer the phone.</a:t>
            </a:r>
            <a:endParaRPr lang="en-US" sz="2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2000" b="1" dirty="0" smtClean="0"/>
              <a:t> </a:t>
            </a:r>
            <a:endParaRPr lang="en-US" sz="2000" dirty="0"/>
          </a:p>
          <a:p>
            <a:pPr algn="l" rtl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0" y="0"/>
            <a:ext cx="9144000" cy="7029450"/>
          </a:xfrm>
        </p:spPr>
        <p:txBody>
          <a:bodyPr>
            <a:normAutofit fontScale="92500" lnSpcReduction="10000"/>
          </a:bodyPr>
          <a:lstStyle/>
          <a:p>
            <a:pPr lvl="0" algn="l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4. Subjects </a:t>
            </a:r>
            <a:r>
              <a:rPr lang="en-US" sz="3000" b="1" dirty="0">
                <a:solidFill>
                  <a:srgbClr val="FFFF00"/>
                </a:solidFill>
              </a:rPr>
              <a:t>come before the verb and often come at the beginning of the sentence.</a:t>
            </a:r>
            <a:endParaRPr lang="en-US" sz="3000" dirty="0">
              <a:solidFill>
                <a:srgbClr val="FFFF00"/>
              </a:solidFill>
            </a:endParaRPr>
          </a:p>
          <a:p>
            <a:pPr marL="514350" indent="-514350" algn="ctr" rtl="0">
              <a:buNone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She</a:t>
            </a:r>
            <a:r>
              <a:rPr lang="en-US" sz="3000" b="1" dirty="0">
                <a:solidFill>
                  <a:srgbClr val="FFFF00"/>
                </a:solidFill>
              </a:rPr>
              <a:t> is a beautiful girl.</a:t>
            </a:r>
            <a:endParaRPr lang="en-US" sz="3000" dirty="0">
              <a:solidFill>
                <a:srgbClr val="FFFF00"/>
              </a:solidFill>
            </a:endParaRPr>
          </a:p>
          <a:p>
            <a:pPr marL="514350" indent="-514350" algn="ctr" rtl="0">
              <a:buNone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He</a:t>
            </a:r>
            <a:r>
              <a:rPr lang="en-US" sz="3000" b="1" dirty="0">
                <a:solidFill>
                  <a:srgbClr val="FFFF00"/>
                </a:solidFill>
              </a:rPr>
              <a:t> is a hardworking employee.</a:t>
            </a:r>
            <a:endParaRPr lang="en-US" sz="3000" dirty="0">
              <a:solidFill>
                <a:srgbClr val="FFFF00"/>
              </a:solidFill>
            </a:endParaRPr>
          </a:p>
          <a:p>
            <a:pPr marL="514350" indent="-514350" algn="ctr" rtl="0">
              <a:buNone/>
            </a:pPr>
            <a:r>
              <a:rPr lang="en-US" sz="3000" b="1" dirty="0">
                <a:solidFill>
                  <a:srgbClr val="FFFF00"/>
                </a:solidFill>
              </a:rPr>
              <a:t> </a:t>
            </a:r>
            <a:endParaRPr lang="en-US" sz="3000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3000" b="1" dirty="0">
                <a:solidFill>
                  <a:srgbClr val="FFFF00"/>
                </a:solidFill>
              </a:rPr>
              <a:t> </a:t>
            </a:r>
            <a:endParaRPr lang="en-US" sz="3000" dirty="0">
              <a:solidFill>
                <a:srgbClr val="FFFF00"/>
              </a:solidFill>
            </a:endParaRPr>
          </a:p>
          <a:p>
            <a:pPr lvl="0" algn="l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5.   </a:t>
            </a:r>
            <a:r>
              <a:rPr lang="en-US" sz="3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Subjects</a:t>
            </a:r>
            <a:r>
              <a:rPr lang="en-US" sz="3000" b="1" dirty="0" smtClean="0">
                <a:solidFill>
                  <a:srgbClr val="FFFF00"/>
                </a:solidFill>
              </a:rPr>
              <a:t> </a:t>
            </a:r>
            <a:r>
              <a:rPr lang="en-US" sz="3000" b="1" dirty="0">
                <a:solidFill>
                  <a:srgbClr val="FFFF00"/>
                </a:solidFill>
              </a:rPr>
              <a:t>can be one word or many words.</a:t>
            </a:r>
            <a:endParaRPr lang="en-US" sz="3000" dirty="0">
              <a:solidFill>
                <a:srgbClr val="FFFF00"/>
              </a:solidFill>
            </a:endParaRPr>
          </a:p>
          <a:p>
            <a:pPr lvl="1" algn="l" rtl="0">
              <a:buNone/>
            </a:pPr>
            <a:r>
              <a:rPr lang="en-US" sz="26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They</a:t>
            </a:r>
            <a:r>
              <a:rPr lang="en-US" sz="2600" b="1" dirty="0" smtClean="0">
                <a:solidFill>
                  <a:srgbClr val="FFFF00"/>
                </a:solidFill>
              </a:rPr>
              <a:t> </a:t>
            </a:r>
            <a:r>
              <a:rPr lang="en-US" sz="2600" b="1" dirty="0">
                <a:solidFill>
                  <a:srgbClr val="FFFF00"/>
                </a:solidFill>
              </a:rPr>
              <a:t>told me it was a </a:t>
            </a:r>
            <a:r>
              <a:rPr lang="en-US" sz="2600" b="1" dirty="0" smtClean="0">
                <a:solidFill>
                  <a:srgbClr val="FFFF00"/>
                </a:solidFill>
              </a:rPr>
              <a:t>great job.</a:t>
            </a:r>
          </a:p>
          <a:p>
            <a:pPr lvl="1" algn="l" rtl="0">
              <a:buNone/>
            </a:pPr>
            <a:r>
              <a:rPr lang="en-US" sz="26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</a:t>
            </a:r>
            <a:r>
              <a:rPr lang="en-US" sz="3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000" b="1" dirty="0" smtClean="0">
                <a:solidFill>
                  <a:srgbClr val="FFFF00"/>
                </a:solidFill>
              </a:rPr>
              <a:t>       </a:t>
            </a:r>
            <a:endParaRPr lang="en-US" sz="3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      </a:t>
            </a:r>
            <a:r>
              <a:rPr lang="en-US" sz="30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Ahmad </a:t>
            </a:r>
            <a:r>
              <a:rPr lang="en-US" sz="3000" b="1" u="sng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and Ali </a:t>
            </a:r>
            <a:r>
              <a:rPr lang="en-US" sz="3000" b="1" dirty="0">
                <a:solidFill>
                  <a:srgbClr val="FFFF00"/>
                </a:solidFill>
              </a:rPr>
              <a:t>told me it was a great job.</a:t>
            </a:r>
            <a:endParaRPr lang="en-US" sz="3000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3000" b="1" dirty="0">
                <a:solidFill>
                  <a:srgbClr val="FFFF00"/>
                </a:solidFill>
              </a:rPr>
              <a:t>             </a:t>
            </a: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</a:t>
            </a:r>
            <a:endParaRPr lang="en-US" sz="3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514350" lvl="0" indent="-514350" algn="l" rtl="0">
              <a:buNone/>
            </a:pPr>
            <a:r>
              <a:rPr lang="en-US" sz="3000" b="1" dirty="0" smtClean="0">
                <a:solidFill>
                  <a:srgbClr val="FFFF00"/>
                </a:solidFill>
              </a:rPr>
              <a:t>6.  </a:t>
            </a:r>
            <a:r>
              <a:rPr lang="en-US" sz="3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Subjects</a:t>
            </a:r>
            <a:r>
              <a:rPr lang="en-US" sz="3000" b="1" dirty="0" smtClean="0">
                <a:solidFill>
                  <a:srgbClr val="FFFF00"/>
                </a:solidFill>
              </a:rPr>
              <a:t> </a:t>
            </a:r>
            <a:r>
              <a:rPr lang="en-US" sz="3000" b="1" dirty="0">
                <a:solidFill>
                  <a:srgbClr val="FFFF00"/>
                </a:solidFill>
              </a:rPr>
              <a:t>cannot be repeated.</a:t>
            </a:r>
            <a:endParaRPr lang="en-US" sz="3000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sz="3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 </a:t>
            </a:r>
            <a:r>
              <a:rPr lang="en-US" sz="3000" b="1" u="sng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They</a:t>
            </a:r>
            <a:r>
              <a:rPr lang="en-US" sz="3000" b="1" u="sng" dirty="0">
                <a:solidFill>
                  <a:schemeClr val="tx2">
                    <a:lumMod val="40000"/>
                    <a:lumOff val="60000"/>
                  </a:schemeClr>
                </a:solidFill>
              </a:rPr>
              <a:t>, Ahmad and Ali</a:t>
            </a: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000" b="1" dirty="0">
                <a:solidFill>
                  <a:srgbClr val="FFFF00"/>
                </a:solidFill>
              </a:rPr>
              <a:t>told me it was a good job</a:t>
            </a:r>
            <a:r>
              <a:rPr lang="en-US" sz="3000" b="1" dirty="0" smtClean="0">
                <a:solidFill>
                  <a:srgbClr val="FFFF00"/>
                </a:solidFill>
              </a:rPr>
              <a:t>. </a:t>
            </a:r>
            <a:r>
              <a:rPr lang="en-US" sz="3000" b="1" dirty="0" smtClean="0">
                <a:solidFill>
                  <a:schemeClr val="bg1"/>
                </a:solidFill>
              </a:rPr>
              <a:t>X</a:t>
            </a:r>
            <a:endParaRPr lang="en-US" sz="30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000" b="1" dirty="0">
                <a:solidFill>
                  <a:srgbClr val="FFFF00"/>
                </a:solidFill>
              </a:rPr>
              <a:t>      </a:t>
            </a: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S1</a:t>
            </a:r>
            <a:r>
              <a:rPr lang="en-US" sz="3000" b="1" dirty="0">
                <a:solidFill>
                  <a:srgbClr val="FFFF00"/>
                </a:solidFill>
              </a:rPr>
              <a:t>          </a:t>
            </a: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S2</a:t>
            </a:r>
            <a:endParaRPr lang="en-US" sz="3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l" rtl="0">
              <a:buNone/>
            </a:pPr>
            <a:r>
              <a:rPr lang="en-US" sz="3000" b="1" dirty="0">
                <a:solidFill>
                  <a:srgbClr val="FFFF00"/>
                </a:solidFill>
              </a:rPr>
              <a:t> </a:t>
            </a:r>
            <a:endParaRPr lang="en-US" sz="3000" dirty="0">
              <a:solidFill>
                <a:srgbClr val="FFFF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algn="ctr" rtl="0">
              <a:buNone/>
            </a:pPr>
            <a:r>
              <a:rPr lang="en-US" sz="4000" b="1" u="sng" dirty="0">
                <a:solidFill>
                  <a:srgbClr val="FFFF00"/>
                </a:solidFill>
              </a:rPr>
              <a:t>Verbs</a:t>
            </a:r>
            <a:endParaRPr lang="en-US" sz="4000" u="sng" dirty="0">
              <a:solidFill>
                <a:srgbClr val="FFFF00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3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Verbs</a:t>
            </a:r>
            <a:r>
              <a:rPr lang="en-US" sz="3400" b="1" dirty="0">
                <a:solidFill>
                  <a:schemeClr val="bg1"/>
                </a:solidFill>
              </a:rPr>
              <a:t> are words that show action or what is happening. </a:t>
            </a:r>
            <a:endParaRPr lang="en-US" sz="3400" b="1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3400" dirty="0">
              <a:solidFill>
                <a:schemeClr val="bg1"/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3400" b="1" dirty="0">
                <a:solidFill>
                  <a:schemeClr val="bg1"/>
                </a:solidFill>
              </a:rPr>
              <a:t>The </a:t>
            </a:r>
            <a:r>
              <a:rPr lang="en-US" sz="3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verbs</a:t>
            </a:r>
            <a:r>
              <a:rPr lang="en-US" sz="3400" b="1" dirty="0">
                <a:solidFill>
                  <a:schemeClr val="bg1"/>
                </a:solidFill>
              </a:rPr>
              <a:t> are usually the second word in the sentence, immediately following the subject. But, verbs are not always located in this position. For example in </a:t>
            </a:r>
            <a:r>
              <a:rPr lang="en-US" sz="3400" b="1" dirty="0" smtClean="0">
                <a:solidFill>
                  <a:schemeClr val="bg1"/>
                </a:solidFill>
              </a:rPr>
              <a:t>commands, </a:t>
            </a:r>
            <a:r>
              <a:rPr lang="en-US" sz="3400" b="1" dirty="0">
                <a:solidFill>
                  <a:schemeClr val="bg1"/>
                </a:solidFill>
              </a:rPr>
              <a:t>the verb </a:t>
            </a:r>
            <a:r>
              <a:rPr lang="en-US" sz="3400" b="1" dirty="0" smtClean="0">
                <a:solidFill>
                  <a:schemeClr val="bg1"/>
                </a:solidFill>
              </a:rPr>
              <a:t>starts </a:t>
            </a:r>
            <a:r>
              <a:rPr lang="en-US" sz="3400" b="1" dirty="0">
                <a:solidFill>
                  <a:schemeClr val="bg1"/>
                </a:solidFill>
              </a:rPr>
              <a:t>the </a:t>
            </a:r>
            <a:r>
              <a:rPr lang="en-US" sz="3400" b="1" dirty="0" smtClean="0">
                <a:solidFill>
                  <a:schemeClr val="bg1"/>
                </a:solidFill>
              </a:rPr>
              <a:t>sentence: </a:t>
            </a:r>
            <a:endParaRPr lang="en-US" sz="34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400" b="1" dirty="0">
                <a:solidFill>
                  <a:schemeClr val="bg1"/>
                </a:solidFill>
              </a:rPr>
              <a:t> </a:t>
            </a:r>
            <a:endParaRPr lang="en-US" sz="3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3400" b="1" dirty="0">
                <a:solidFill>
                  <a:srgbClr val="FFFF00"/>
                </a:solidFill>
              </a:rPr>
              <a:t>Lock the door. </a:t>
            </a:r>
            <a:endParaRPr lang="en-US" sz="3400" dirty="0">
              <a:solidFill>
                <a:srgbClr val="FFFF00"/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3400" b="1" dirty="0">
                <a:solidFill>
                  <a:schemeClr val="bg1"/>
                </a:solidFill>
              </a:rPr>
              <a:t>The </a:t>
            </a:r>
            <a:r>
              <a:rPr lang="en-US" sz="3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subject</a:t>
            </a:r>
            <a:r>
              <a:rPr lang="en-US" sz="3400" b="1" dirty="0">
                <a:solidFill>
                  <a:schemeClr val="bg1"/>
                </a:solidFill>
              </a:rPr>
              <a:t> is you and it is not mentioned. The sentence here starts with the verb.  </a:t>
            </a:r>
            <a:endParaRPr lang="en-US" sz="34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3400" b="1" dirty="0">
                <a:solidFill>
                  <a:schemeClr val="bg1"/>
                </a:solidFill>
              </a:rPr>
              <a:t> </a:t>
            </a:r>
            <a:endParaRPr lang="en-US" sz="3400" dirty="0">
              <a:solidFill>
                <a:schemeClr val="bg1"/>
              </a:solidFill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3400" b="1" dirty="0">
                <a:solidFill>
                  <a:schemeClr val="bg1"/>
                </a:solidFill>
              </a:rPr>
              <a:t>Verbs should agree with the subject in number; a singular verb requires a singular subject and a plural verb requires a plural subject.</a:t>
            </a:r>
            <a:endParaRPr lang="en-US" sz="3400" dirty="0">
              <a:solidFill>
                <a:schemeClr val="bg1"/>
              </a:solidFill>
            </a:endParaRPr>
          </a:p>
          <a:p>
            <a:pPr algn="ctr" rtl="0">
              <a:buNone/>
            </a:pPr>
            <a:r>
              <a:rPr lang="en-US" sz="3400" b="1" dirty="0">
                <a:solidFill>
                  <a:srgbClr val="FFFF00"/>
                </a:solidFill>
              </a:rPr>
              <a:t>She is a student.</a:t>
            </a:r>
            <a:endParaRPr lang="en-US" sz="3400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3400" b="1" dirty="0">
                <a:solidFill>
                  <a:srgbClr val="FFFF00"/>
                </a:solidFill>
              </a:rPr>
              <a:t>They are students.</a:t>
            </a:r>
            <a:endParaRPr lang="en-US" sz="3400" dirty="0">
              <a:solidFill>
                <a:srgbClr val="FFFF00"/>
              </a:solidFill>
            </a:endParaRPr>
          </a:p>
          <a:p>
            <a:pPr algn="ctr" rtl="0">
              <a:buNone/>
            </a:pPr>
            <a:r>
              <a:rPr lang="en-US" sz="3400" b="1" dirty="0">
                <a:solidFill>
                  <a:srgbClr val="FFFF00"/>
                </a:solidFill>
              </a:rPr>
              <a:t> </a:t>
            </a:r>
            <a:endParaRPr lang="en-US" sz="3400" dirty="0">
              <a:solidFill>
                <a:srgbClr val="FFFF00"/>
              </a:solidFill>
            </a:endParaRPr>
          </a:p>
          <a:p>
            <a:pPr algn="l" rtl="0"/>
            <a:endParaRPr lang="ar-S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Exercises on nouns &amp; verbs</a:t>
            </a:r>
          </a:p>
          <a:p>
            <a:pPr algn="ctr" rtl="0"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Sentences vs. fragments</a:t>
            </a: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Try to identify nouns and verbs in the following list.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Secretary – typed – employee – teacher – worked – cleaned – maid – taught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u="sng" dirty="0">
                <a:solidFill>
                  <a:srgbClr val="FFFF00"/>
                </a:solidFill>
              </a:rPr>
              <a:t>Noun</a:t>
            </a:r>
            <a:r>
              <a:rPr lang="en-US" b="1" dirty="0">
                <a:solidFill>
                  <a:srgbClr val="FFFF00"/>
                </a:solidFill>
              </a:rPr>
              <a:t>                     </a:t>
            </a:r>
            <a:r>
              <a:rPr lang="en-US" b="1" u="sng" dirty="0">
                <a:solidFill>
                  <a:srgbClr val="FFFF00"/>
                </a:solidFill>
              </a:rPr>
              <a:t>Verb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…………                  ……….…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………….                 ………….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…………                  ……….…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………….                 ………….</a:t>
            </a:r>
            <a:endParaRPr lang="en-US" dirty="0">
              <a:solidFill>
                <a:srgbClr val="FFFF00"/>
              </a:solidFill>
            </a:endParaRPr>
          </a:p>
          <a:p>
            <a:pPr rtl="0">
              <a:buNone/>
            </a:pPr>
            <a:r>
              <a:rPr lang="en-US" b="1" dirty="0"/>
              <a:t> </a:t>
            </a:r>
            <a:endParaRPr lang="en-US" dirty="0"/>
          </a:p>
          <a:p>
            <a:pPr algn="ctr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514350" indent="-514350" algn="l" rtl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514350" indent="-514350" algn="l" rtl="0"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Now</a:t>
            </a:r>
            <a:r>
              <a:rPr lang="en-US" sz="2800" b="1" dirty="0">
                <a:solidFill>
                  <a:srgbClr val="FFFF00"/>
                </a:solidFill>
              </a:rPr>
              <a:t>, using the verbs you </a:t>
            </a:r>
            <a:r>
              <a:rPr lang="en-US" sz="2800" b="1" dirty="0" smtClean="0">
                <a:solidFill>
                  <a:srgbClr val="FFFF00"/>
                </a:solidFill>
              </a:rPr>
              <a:t>have identified</a:t>
            </a:r>
            <a:r>
              <a:rPr lang="en-US" sz="2800" b="1" dirty="0">
                <a:solidFill>
                  <a:srgbClr val="FFFF00"/>
                </a:solidFill>
              </a:rPr>
              <a:t>, make sentences.</a:t>
            </a:r>
            <a:endParaRPr lang="en-US" sz="2800" dirty="0">
              <a:solidFill>
                <a:srgbClr val="FFFF00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………………………………………………………………………………………</a:t>
            </a:r>
            <a:endParaRPr lang="en-US" sz="2800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………………………………………………………………………………………</a:t>
            </a:r>
            <a:endParaRPr lang="en-US" sz="2800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………………………………………………………………………………………</a:t>
            </a:r>
            <a:endParaRPr lang="en-US" sz="2800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……………………………………………………………………………………..</a:t>
            </a:r>
            <a:endParaRPr lang="en-US" sz="2800" dirty="0">
              <a:solidFill>
                <a:schemeClr val="bg1"/>
              </a:solidFill>
            </a:endParaRPr>
          </a:p>
          <a:p>
            <a:pPr rtl="0">
              <a:buNone/>
            </a:pPr>
            <a:r>
              <a:rPr lang="en-US" b="1" dirty="0">
                <a:solidFill>
                  <a:schemeClr val="bg1"/>
                </a:solidFill>
              </a:rPr>
              <a:t> </a:t>
            </a: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 Type </a:t>
            </a:r>
            <a:r>
              <a:rPr lang="en-US" b="1" dirty="0">
                <a:solidFill>
                  <a:srgbClr val="FFFF00"/>
                </a:solidFill>
              </a:rPr>
              <a:t>an S if the statement is a sentence, type an F if the statement is a fragment. 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endParaRPr lang="en-US" dirty="0">
              <a:solidFill>
                <a:srgbClr val="FFFF00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Wonderful weather today.                     …………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She good language skills.                        ………….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The weather is wonderful today.          ………….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They are good students.                          ………….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Big sandwich!                                            …………..</a:t>
            </a:r>
            <a:endParaRPr lang="en-US" dirty="0">
              <a:solidFill>
                <a:schemeClr val="bg1"/>
              </a:solidFill>
            </a:endParaRPr>
          </a:p>
          <a:p>
            <a:pPr marL="514350" indent="-514350" algn="l" rtl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514350" indent="-514350" algn="ctr" rtl="0"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 marL="514350" indent="-514350" algn="ctr" rtl="0"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Grammar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Descriptive adjectives  &amp; possessive adjectives</a:t>
            </a:r>
            <a:endParaRPr lang="ar-SA" sz="44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576" y="2492896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FFFF00"/>
              </a:solidFill>
            </a:endParaRPr>
          </a:p>
          <a:p>
            <a:r>
              <a:rPr lang="en-US" sz="3200" b="1" dirty="0">
                <a:solidFill>
                  <a:srgbClr val="FFFF00"/>
                </a:solidFill>
              </a:rPr>
              <a:t>What are Adjectives?</a:t>
            </a:r>
          </a:p>
          <a:p>
            <a:endParaRPr lang="en-US" sz="3200" dirty="0">
              <a:solidFill>
                <a:prstClr val="white"/>
              </a:solidFill>
            </a:endParaRPr>
          </a:p>
          <a:p>
            <a:r>
              <a:rPr lang="en-US" sz="3200" b="1" dirty="0">
                <a:solidFill>
                  <a:prstClr val="white"/>
                </a:solidFill>
              </a:rPr>
              <a:t>Adjectives are modifiers.  They modify nouns or pronouns.  This means they change the image of a noun or pronoun.</a:t>
            </a:r>
            <a:endParaRPr lang="en-US" sz="3200" dirty="0">
              <a:solidFill>
                <a:prstClr val="white"/>
              </a:solidFill>
            </a:endParaRPr>
          </a:p>
          <a:p>
            <a:pPr algn="r" rtl="1"/>
            <a:endParaRPr lang="ar-SA" sz="3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 fontScale="77500" lnSpcReduction="20000"/>
          </a:bodyPr>
          <a:lstStyle/>
          <a:p>
            <a:pPr algn="l" rt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Picture a car in your mind. 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Do </a:t>
            </a:r>
            <a:r>
              <a:rPr lang="en-US" sz="4000" b="1" dirty="0">
                <a:solidFill>
                  <a:schemeClr val="bg1"/>
                </a:solidFill>
              </a:rPr>
              <a:t>you have an image in your head?  </a:t>
            </a:r>
            <a:endParaRPr lang="en-US" sz="4000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sz="4000" b="1" dirty="0">
                <a:solidFill>
                  <a:srgbClr val="FF0000"/>
                </a:solidFill>
              </a:rPr>
              <a:t>Now make it red.</a:t>
            </a:r>
            <a:endParaRPr lang="en-US" sz="4000" dirty="0">
              <a:solidFill>
                <a:srgbClr val="FF0000"/>
              </a:solidFill>
            </a:endParaRPr>
          </a:p>
          <a:p>
            <a:pPr algn="l" rtl="0">
              <a:buNone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l" rtl="0">
              <a:buNone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l" rtl="0">
              <a:buNone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Now make it fast </a:t>
            </a:r>
          </a:p>
          <a:p>
            <a:pPr algn="l" rtl="0">
              <a:buNone/>
            </a:pPr>
            <a:endParaRPr lang="en-US" sz="4000" b="1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l" rtl="0">
              <a:buNone/>
            </a:pPr>
            <a:endParaRPr lang="en-US" sz="4000" b="1" dirty="0" smtClean="0"/>
          </a:p>
          <a:p>
            <a:pPr algn="l" rtl="0">
              <a:buNone/>
            </a:pPr>
            <a:r>
              <a:rPr lang="en-US" sz="4000" b="1" dirty="0" smtClean="0"/>
              <a:t>Now </a:t>
            </a:r>
            <a:r>
              <a:rPr lang="en-US" sz="4000" b="1" dirty="0"/>
              <a:t>make it </a:t>
            </a:r>
            <a:r>
              <a:rPr lang="en-US" sz="4000" b="1" dirty="0" smtClean="0"/>
              <a:t>old-fashioned</a:t>
            </a:r>
          </a:p>
          <a:p>
            <a:pPr algn="l" rtl="0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sz="4000" b="1" dirty="0" smtClean="0">
              <a:solidFill>
                <a:srgbClr val="00B050"/>
              </a:solidFill>
            </a:endParaRPr>
          </a:p>
          <a:p>
            <a:pPr algn="l" rtl="0">
              <a:buNone/>
            </a:pPr>
            <a:r>
              <a:rPr lang="en-US" sz="4000" b="1" dirty="0" smtClean="0">
                <a:solidFill>
                  <a:srgbClr val="00B050"/>
                </a:solidFill>
              </a:rPr>
              <a:t>Now </a:t>
            </a:r>
            <a:r>
              <a:rPr lang="en-US" sz="4000" b="1" dirty="0">
                <a:solidFill>
                  <a:srgbClr val="00B050"/>
                </a:solidFill>
              </a:rPr>
              <a:t>make it green.</a:t>
            </a:r>
            <a:endParaRPr lang="en-US" sz="4000" dirty="0">
              <a:solidFill>
                <a:srgbClr val="00B050"/>
              </a:solidFill>
            </a:endParaRPr>
          </a:p>
          <a:p>
            <a:pPr algn="l" rtl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</a:t>
            </a:r>
            <a:endParaRPr lang="ar-SA" dirty="0">
              <a:solidFill>
                <a:schemeClr val="bg1"/>
              </a:solidFill>
            </a:endParaRPr>
          </a:p>
        </p:txBody>
      </p:sp>
      <p:pic>
        <p:nvPicPr>
          <p:cNvPr id="4" name="Picture 3" descr="j0337840[1]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51920" y="1196752"/>
            <a:ext cx="1828800" cy="90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j0398547[1]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5976" y="2204864"/>
            <a:ext cx="1834286" cy="97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j0307457[1]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508104" y="3573016"/>
            <a:ext cx="1080000" cy="1083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j0321016[1]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88024" y="5085184"/>
            <a:ext cx="1797710" cy="109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Descriptive adjectives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chemeClr val="bg1"/>
                </a:solidFill>
              </a:rPr>
              <a:t>Descriptive adjectives describe nouns. </a:t>
            </a:r>
            <a:endParaRPr lang="en-US" dirty="0">
              <a:solidFill>
                <a:schemeClr val="bg1"/>
              </a:solidFill>
            </a:endParaRPr>
          </a:p>
          <a:p>
            <a:pPr lvl="0"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They </a:t>
            </a:r>
            <a:r>
              <a:rPr lang="en-US" b="1" dirty="0">
                <a:solidFill>
                  <a:schemeClr val="bg1"/>
                </a:solidFill>
              </a:rPr>
              <a:t>add some </a:t>
            </a:r>
            <a:r>
              <a:rPr lang="en-US" b="1" dirty="0" smtClean="0">
                <a:solidFill>
                  <a:schemeClr val="bg1"/>
                </a:solidFill>
              </a:rPr>
              <a:t>image </a:t>
            </a:r>
            <a:r>
              <a:rPr lang="en-US" b="1" dirty="0">
                <a:solidFill>
                  <a:schemeClr val="bg1"/>
                </a:solidFill>
              </a:rPr>
              <a:t>to your sentence which allows the reader to see, smell, hear, touch, or taste something in the sentence.</a:t>
            </a:r>
            <a:endParaRPr lang="en-US" dirty="0">
              <a:solidFill>
                <a:schemeClr val="bg1"/>
              </a:solidFill>
            </a:endParaRPr>
          </a:p>
          <a:p>
            <a:pPr algn="l" rtl="0"/>
            <a:r>
              <a:rPr lang="en-US" b="1" dirty="0">
                <a:solidFill>
                  <a:schemeClr val="bg1"/>
                </a:solidFill>
              </a:rPr>
              <a:t>All of the modifiers in the earlier section of the slide show concerning the car were descriptive adjectives.  They made the car </a:t>
            </a:r>
            <a:r>
              <a:rPr lang="en-US" b="1" dirty="0">
                <a:solidFill>
                  <a:srgbClr val="C00000"/>
                </a:solidFill>
              </a:rPr>
              <a:t>red, fast, </a:t>
            </a:r>
            <a:r>
              <a:rPr lang="en-US" b="1" dirty="0" smtClean="0">
                <a:solidFill>
                  <a:srgbClr val="C00000"/>
                </a:solidFill>
              </a:rPr>
              <a:t>old-fashioned, </a:t>
            </a:r>
            <a:r>
              <a:rPr lang="en-US" b="1" dirty="0">
                <a:solidFill>
                  <a:srgbClr val="C00000"/>
                </a:solidFill>
              </a:rPr>
              <a:t>and green</a:t>
            </a:r>
            <a:r>
              <a:rPr lang="en-US" b="1" dirty="0">
                <a:solidFill>
                  <a:schemeClr val="bg1"/>
                </a:solidFill>
              </a:rPr>
              <a:t>.  Those words are all </a:t>
            </a:r>
            <a:r>
              <a:rPr lang="en-US" b="1" dirty="0" smtClean="0">
                <a:solidFill>
                  <a:schemeClr val="bg1"/>
                </a:solidFill>
              </a:rPr>
              <a:t>descriptive adjectives</a:t>
            </a:r>
            <a:r>
              <a:rPr lang="en-US" b="1" dirty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	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Possessive adjectives</a:t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ar-SA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686800" cy="5688632"/>
          </a:xfrm>
        </p:spPr>
        <p:txBody>
          <a:bodyPr/>
          <a:lstStyle/>
          <a:p>
            <a:pPr lvl="0"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Possessive adjectives show ownership of a noun.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There </a:t>
            </a:r>
            <a:r>
              <a:rPr lang="en-US" b="1" dirty="0">
                <a:solidFill>
                  <a:schemeClr val="bg1"/>
                </a:solidFill>
              </a:rPr>
              <a:t>are fourteen possessive adjectives: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		</a:t>
            </a:r>
            <a:r>
              <a:rPr lang="en-US" b="1" dirty="0">
                <a:solidFill>
                  <a:srgbClr val="FFFF00"/>
                </a:solidFill>
              </a:rPr>
              <a:t>my, mine			our, ours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		your, yours		your, yours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		his, her, hers, its   	their, theirs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rgbClr val="FFFF00"/>
                </a:solidFill>
              </a:rPr>
              <a:t> </a:t>
            </a:r>
            <a:endParaRPr lang="en-US" dirty="0">
              <a:solidFill>
                <a:srgbClr val="FFFF00"/>
              </a:solidFill>
            </a:endParaRPr>
          </a:p>
          <a:p>
            <a:pPr rtl="0">
              <a:buNone/>
            </a:pPr>
            <a:r>
              <a:rPr lang="en-US" b="1" dirty="0"/>
              <a:t> </a:t>
            </a:r>
            <a:endParaRPr lang="en-US" dirty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Location of Adjectives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Adjectives </a:t>
            </a:r>
            <a:r>
              <a:rPr lang="en-US" b="1" dirty="0">
                <a:solidFill>
                  <a:schemeClr val="bg1"/>
                </a:solidFill>
              </a:rPr>
              <a:t>can be located in two places in a sentence.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Font typeface="+mj-lt"/>
              <a:buAutoNum type="arabicPeriod"/>
            </a:pPr>
            <a:r>
              <a:rPr lang="en-US" b="1" dirty="0">
                <a:solidFill>
                  <a:srgbClr val="FFFF00"/>
                </a:solidFill>
              </a:rPr>
              <a:t>The most common location is directly in front of the noun it is modifying.</a:t>
            </a:r>
            <a:endParaRPr lang="en-US" dirty="0">
              <a:solidFill>
                <a:srgbClr val="FFFF00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	Ex. the </a:t>
            </a:r>
            <a:r>
              <a:rPr lang="en-US" b="1" u="sng" dirty="0">
                <a:solidFill>
                  <a:schemeClr val="bg1"/>
                </a:solidFill>
              </a:rPr>
              <a:t>big</a:t>
            </a:r>
            <a:r>
              <a:rPr lang="en-US" b="1" dirty="0">
                <a:solidFill>
                  <a:schemeClr val="bg1"/>
                </a:solidFill>
              </a:rPr>
              <a:t> dog, the </a:t>
            </a:r>
            <a:r>
              <a:rPr lang="en-US" b="1" u="sng" dirty="0">
                <a:solidFill>
                  <a:schemeClr val="bg1"/>
                </a:solidFill>
              </a:rPr>
              <a:t>new</a:t>
            </a:r>
            <a:r>
              <a:rPr lang="en-US" b="1" dirty="0">
                <a:solidFill>
                  <a:schemeClr val="bg1"/>
                </a:solidFill>
              </a:rPr>
              <a:t> toy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Here</a:t>
            </a:r>
            <a:r>
              <a:rPr lang="en-US" b="1" dirty="0">
                <a:solidFill>
                  <a:schemeClr val="bg1"/>
                </a:solidFill>
              </a:rPr>
              <a:t>, always use a, an, or the before the adjective.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When the adjective is not followed by a noun do not use a, an, or the. 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Ex. Ahmad is smart.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514350" lvl="0" indent="-514350" algn="l" rtl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2. Another </a:t>
            </a:r>
            <a:r>
              <a:rPr lang="en-US" b="1" dirty="0">
                <a:solidFill>
                  <a:srgbClr val="FFFF00"/>
                </a:solidFill>
              </a:rPr>
              <a:t>location is after verb to be.  </a:t>
            </a:r>
            <a:r>
              <a:rPr lang="en-US" b="1" dirty="0">
                <a:solidFill>
                  <a:schemeClr val="bg1"/>
                </a:solidFill>
              </a:rPr>
              <a:t>		</a:t>
            </a:r>
            <a:endParaRPr lang="en-US" dirty="0">
              <a:solidFill>
                <a:schemeClr val="bg1"/>
              </a:solidFill>
            </a:endParaRPr>
          </a:p>
          <a:p>
            <a:pPr algn="l" rtl="0">
              <a:buNone/>
            </a:pPr>
            <a:r>
              <a:rPr lang="en-US" b="1" dirty="0">
                <a:solidFill>
                  <a:schemeClr val="bg1"/>
                </a:solidFill>
              </a:rPr>
              <a:t>Ex. The game was </a:t>
            </a:r>
            <a:r>
              <a:rPr lang="en-US" b="1" u="sng" dirty="0">
                <a:solidFill>
                  <a:schemeClr val="bg1"/>
                </a:solidFill>
              </a:rPr>
              <a:t>interesting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Exercises on adjectives</a:t>
            </a: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257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1. ________ pencil is broken. Can I borrow ________?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a    Mine, yours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b    Your, mine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c    My, yours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d  Yours, mine</a:t>
            </a:r>
          </a:p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2.  Hala has lost ________ book.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a    mine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b   her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c    hers</a:t>
            </a:r>
          </a:p>
          <a:p>
            <a:pPr algn="l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  d   theirs</a:t>
            </a:r>
          </a:p>
          <a:p>
            <a:pPr algn="l" rtl="0">
              <a:buNone/>
            </a:pPr>
            <a:r>
              <a:rPr lang="ar-SA" sz="1800" dirty="0" smtClean="0">
                <a:solidFill>
                  <a:schemeClr val="bg1"/>
                </a:solidFill>
              </a:rPr>
              <a:t>3</a:t>
            </a:r>
            <a:r>
              <a:rPr lang="en-US" sz="1800" dirty="0" smtClean="0">
                <a:solidFill>
                  <a:schemeClr val="bg1"/>
                </a:solidFill>
              </a:rPr>
              <a:t>. Huda has eaten her lunch already, but I'm saving ________ until later.</a:t>
            </a:r>
          </a:p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a    hers</a:t>
            </a:r>
          </a:p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b    her</a:t>
            </a:r>
          </a:p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c    my</a:t>
            </a:r>
          </a:p>
          <a:p>
            <a:pPr algn="l" rtl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d    mine</a:t>
            </a:r>
          </a:p>
          <a:p>
            <a:pPr algn="l" rtl="0">
              <a:buNone/>
            </a:pPr>
            <a:endParaRPr lang="ar-SA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Put in the correct descriptive adjective in  the blanks from the list below.</a:t>
            </a:r>
          </a:p>
          <a:p>
            <a:pPr algn="l" rtl="0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Honest – yellow – hot – clever – stupid- cold </a:t>
            </a:r>
          </a:p>
          <a:p>
            <a:pPr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Bananas are ____________.</a:t>
            </a:r>
          </a:p>
          <a:p>
            <a:pPr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She is  _______________. She got very high marks.</a:t>
            </a:r>
          </a:p>
          <a:p>
            <a:pPr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The weather is very _____________. Please turn on the AC.</a:t>
            </a:r>
          </a:p>
          <a:p>
            <a:pPr algn="l" rtl="0">
              <a:buFont typeface="+mj-lt"/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He is a very ______________ man. He never lies. </a:t>
            </a:r>
            <a:endParaRPr lang="ar-SA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Microsoft Office PowerPoint</Application>
  <PresentationFormat>On-screen Show (4:3)</PresentationFormat>
  <Paragraphs>171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1_Office Theme</vt:lpstr>
      <vt:lpstr>Lecture 3</vt:lpstr>
      <vt:lpstr>IV. FOCUS ON WRITING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Descriptive adjectives </vt:lpstr>
      <vt:lpstr>Possessive adjectives </vt:lpstr>
      <vt:lpstr>Location of Adjectives </vt:lpstr>
      <vt:lpstr>Exercises on adjectives</vt:lpstr>
      <vt:lpstr>Slide 17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Naglaa</dc:creator>
  <cp:lastModifiedBy>Naglaa</cp:lastModifiedBy>
  <cp:revision>1</cp:revision>
  <dcterms:created xsi:type="dcterms:W3CDTF">2012-01-13T09:29:19Z</dcterms:created>
  <dcterms:modified xsi:type="dcterms:W3CDTF">2012-01-13T09:29:35Z</dcterms:modified>
</cp:coreProperties>
</file>