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14" r:id="rId2"/>
  </p:sldMasterIdLst>
  <p:notesMasterIdLst>
    <p:notesMasterId r:id="rId8"/>
  </p:notesMasterIdLst>
  <p:sldIdLst>
    <p:sldId id="355" r:id="rId3"/>
    <p:sldId id="360" r:id="rId4"/>
    <p:sldId id="359" r:id="rId5"/>
    <p:sldId id="358" r:id="rId6"/>
    <p:sldId id="362" r:id="rId7"/>
  </p:sldIdLst>
  <p:sldSz cx="9144000" cy="6858000" type="screen4x3"/>
  <p:notesSz cx="6858000" cy="9144000"/>
  <p:defaultTextStyle>
    <a:defPPr>
      <a:defRPr lang="ar-SA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33CCFF"/>
    <a:srgbClr val="000099"/>
    <a:srgbClr val="C0821C"/>
    <a:srgbClr val="E7B057"/>
    <a:srgbClr val="FBE93B"/>
    <a:srgbClr val="D4D4CA"/>
    <a:srgbClr val="CDA307"/>
    <a:srgbClr val="99A1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31" autoAdjust="0"/>
    <p:restoredTop sz="94667" autoAdjust="0"/>
  </p:normalViewPr>
  <p:slideViewPr>
    <p:cSldViewPr>
      <p:cViewPr varScale="1">
        <p:scale>
          <a:sx n="70" d="100"/>
          <a:sy n="70" d="100"/>
        </p:scale>
        <p:origin x="-137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955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2502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T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0B5DABBA-B39C-4868-A481-46569F3F1B8C}" type="datetimeFigureOut">
              <a:rPr lang="ar-TN" smtClean="0"/>
              <a:pPr/>
              <a:t>01-02-1434</a:t>
            </a:fld>
            <a:endParaRPr lang="ar-T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T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T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9080AC66-63D3-4E33-986A-1FB1C61856E9}" type="slidenum">
              <a:rPr lang="ar-TN" smtClean="0"/>
              <a:pPr/>
              <a:t>‹#›</a:t>
            </a:fld>
            <a:endParaRPr lang="ar-TN"/>
          </a:p>
        </p:txBody>
      </p:sp>
    </p:spTree>
    <p:extLst>
      <p:ext uri="{BB962C8B-B14F-4D97-AF65-F5344CB8AC3E}">
        <p14:creationId xmlns:p14="http://schemas.microsoft.com/office/powerpoint/2010/main" val="38972479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T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ar-T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943436-F84A-4783-8735-4BF514F455CE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T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3B85A5-07A5-4D04-B613-D57A7D61990D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T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9F64E7-3910-4419-9848-ED0022EDFAAE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T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19C516-5335-45CE-BCE2-7C7D00384C21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T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3E37B1-69AB-4D57-AA60-7EE69CC65F85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T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7DC5F6-7023-4C97-A5FA-9F3B9B0E19DC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854F12-EFC0-4A5B-9CE2-04CB1398A112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T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02B778-29A2-4180-9D37-96738B045B04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T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T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391768-E5FC-40CB-B15C-4E5882C31F7C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T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F3660B-19A7-4DBB-8974-CC77373F7516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T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FF7DC2-9ECD-42AC-B1F7-EC13A84DE57F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97504070-FA78-445C-9152-0944A9656D8B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TN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C8287AAF-9757-478A-A182-4850B3D0CB97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audio" Target="../media/audio1.wav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0">
              <a:srgbClr val="33CCFF"/>
            </a:gs>
            <a:gs pos="100000">
              <a:schemeClr val="accent1">
                <a:shade val="100000"/>
                <a:satMod val="115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نمط العنوان الرئيسي</a:t>
            </a:r>
          </a:p>
        </p:txBody>
      </p:sp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</a:p>
        </p:txBody>
      </p:sp>
      <p:sp>
        <p:nvSpPr>
          <p:cNvPr id="12186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de-DE"/>
          </a:p>
        </p:txBody>
      </p:sp>
      <p:sp>
        <p:nvSpPr>
          <p:cNvPr id="12186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2186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fld id="{40175ED2-AE43-410F-9732-699898879F4D}" type="slidenum">
              <a:rPr lang="ar-SA"/>
              <a:pPr/>
              <a:t>‹#›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</p:sldLayoutIdLst>
  <p:transition>
    <p:wipe dir="u"/>
    <p:sndAc>
      <p:stSnd>
        <p:snd r:embed="rId15" name="chimes.wav"/>
      </p:stSnd>
    </p:sndAc>
  </p:transition>
  <p:timing>
    <p:tnLst>
      <p:par>
        <p:cTn id="1" dur="indefinite" restart="never" nodeType="tmRoot"/>
      </p:par>
    </p:tnLst>
  </p:timing>
  <p:hf sldNum="0" hdr="0" dt="0"/>
  <p:txStyles>
    <p:titleStyle>
      <a:lvl1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r" rtl="1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r" rtl="1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r" rtl="1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ar-TN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17128"/>
            <a:ext cx="8435975" cy="5624240"/>
          </a:xfrm>
        </p:spPr>
        <p:txBody>
          <a:bodyPr/>
          <a:lstStyle/>
          <a:p>
            <a:pPr algn="ctr">
              <a:buFontTx/>
              <a:buNone/>
            </a:pPr>
            <a:endParaRPr lang="ar-SA" sz="4400" b="1" dirty="0" smtClean="0">
              <a:solidFill>
                <a:srgbClr val="003366"/>
              </a:solidFill>
              <a:latin typeface="Andalus" pitchFamily="18" charset="-78"/>
              <a:cs typeface="Al-Mothnna" pitchFamily="2" charset="-78"/>
            </a:endParaRPr>
          </a:p>
          <a:p>
            <a:pPr algn="ctr">
              <a:buFontTx/>
              <a:buNone/>
            </a:pPr>
            <a:endParaRPr lang="ar-SA" sz="5400" b="1" dirty="0" smtClean="0">
              <a:solidFill>
                <a:srgbClr val="FF0000"/>
              </a:solidFill>
              <a:latin typeface="Andalus" pitchFamily="18" charset="-78"/>
              <a:cs typeface="Al-Mothnna" pitchFamily="2" charset="-78"/>
            </a:endParaRPr>
          </a:p>
          <a:p>
            <a:pPr algn="ctr">
              <a:buFontTx/>
              <a:buNone/>
            </a:pPr>
            <a:r>
              <a:rPr lang="ar-SA" sz="5400" b="1" dirty="0" smtClean="0">
                <a:solidFill>
                  <a:srgbClr val="FF0000"/>
                </a:solidFill>
                <a:latin typeface="Andalus" pitchFamily="18" charset="-78"/>
                <a:cs typeface="Al-Mothnna" pitchFamily="2" charset="-78"/>
              </a:rPr>
              <a:t>حول الاختبار النهائي</a:t>
            </a:r>
            <a:endParaRPr lang="ar-SA" sz="4400" b="1" dirty="0" smtClean="0">
              <a:solidFill>
                <a:srgbClr val="003366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1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64" y="0"/>
            <a:ext cx="3134163" cy="295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407159"/>
      </p:ext>
    </p:extLst>
  </p:cSld>
  <p:clrMapOvr>
    <a:masterClrMapping/>
  </p:clrMapOvr>
  <p:transition>
    <p:wipe dir="u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3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435975" cy="5141168"/>
          </a:xfrm>
        </p:spPr>
        <p:txBody>
          <a:bodyPr/>
          <a:lstStyle/>
          <a:p>
            <a:pPr algn="ctr">
              <a:buFontTx/>
              <a:buNone/>
            </a:pPr>
            <a:r>
              <a:rPr lang="ar-SA" sz="4000" dirty="0" smtClean="0">
                <a:solidFill>
                  <a:srgbClr val="FF0000"/>
                </a:solidFill>
                <a:cs typeface="Al-Mothnna" pitchFamily="2" charset="-78"/>
              </a:rPr>
              <a:t>1- الاختبار من جزأين: جزء مقالي وجزء آلي.</a:t>
            </a:r>
          </a:p>
          <a:p>
            <a:pPr algn="ctr">
              <a:buFontTx/>
              <a:buNone/>
            </a:pPr>
            <a:r>
              <a:rPr lang="ar-SA" sz="4000" dirty="0" smtClean="0">
                <a:solidFill>
                  <a:srgbClr val="FF0000"/>
                </a:solidFill>
                <a:cs typeface="Al-Mothnna" pitchFamily="2" charset="-78"/>
              </a:rPr>
              <a:t>2- الجزء الآلي يكون بتضليل الاجابة الصحيحة على ورق الإجابة الآلية</a:t>
            </a:r>
          </a:p>
          <a:p>
            <a:pPr algn="ctr">
              <a:buFontTx/>
              <a:buNone/>
            </a:pPr>
            <a:r>
              <a:rPr lang="ar-SA" sz="4000" dirty="0" smtClean="0">
                <a:solidFill>
                  <a:srgbClr val="FF0000"/>
                </a:solidFill>
                <a:cs typeface="Al-Mothnna" pitchFamily="2" charset="-78"/>
              </a:rPr>
              <a:t>3- الجزء المقالي يكون تحريريا على نفس الورقة</a:t>
            </a:r>
            <a:endParaRPr lang="ar-SA" sz="4800" dirty="0" smtClean="0"/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dirty="0" smtClean="0"/>
              <a:t>2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64" y="0"/>
            <a:ext cx="3134163" cy="295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816279"/>
      </p:ext>
    </p:extLst>
  </p:cSld>
  <p:clrMapOvr>
    <a:masterClrMapping/>
  </p:clrMapOvr>
  <p:transition>
    <p:wipe dir="u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68760"/>
            <a:ext cx="8435975" cy="5472608"/>
          </a:xfrm>
        </p:spPr>
        <p:txBody>
          <a:bodyPr/>
          <a:lstStyle/>
          <a:p>
            <a:pPr algn="ctr">
              <a:buFontTx/>
              <a:buNone/>
            </a:pPr>
            <a:r>
              <a:rPr lang="ar-SA" sz="4800" dirty="0" smtClean="0">
                <a:solidFill>
                  <a:srgbClr val="FF0000"/>
                </a:solidFill>
                <a:cs typeface="Al-Mothnna" pitchFamily="2" charset="-78"/>
              </a:rPr>
              <a:t>4- </a:t>
            </a:r>
            <a:r>
              <a:rPr lang="ar-SA" sz="4800" dirty="0">
                <a:solidFill>
                  <a:srgbClr val="FF0000"/>
                </a:solidFill>
                <a:cs typeface="Al-Mothnna" pitchFamily="2" charset="-78"/>
              </a:rPr>
              <a:t>الجزء الآلي 80 </a:t>
            </a:r>
            <a:r>
              <a:rPr lang="ar-SA" sz="4800" dirty="0" smtClean="0">
                <a:solidFill>
                  <a:srgbClr val="FF0000"/>
                </a:solidFill>
                <a:cs typeface="Al-Mothnna" pitchFamily="2" charset="-78"/>
              </a:rPr>
              <a:t>سؤالا </a:t>
            </a:r>
            <a:r>
              <a:rPr lang="ar-SA" sz="4800" dirty="0">
                <a:solidFill>
                  <a:srgbClr val="FF0000"/>
                </a:solidFill>
                <a:cs typeface="Al-Mothnna" pitchFamily="2" charset="-78"/>
              </a:rPr>
              <a:t>بمقدار 40 </a:t>
            </a:r>
            <a:r>
              <a:rPr lang="ar-SA" sz="4800" dirty="0" smtClean="0">
                <a:solidFill>
                  <a:srgbClr val="FF0000"/>
                </a:solidFill>
                <a:cs typeface="Al-Mothnna" pitchFamily="2" charset="-78"/>
              </a:rPr>
              <a:t>درجة، نصف درجة على كل سؤال.</a:t>
            </a:r>
          </a:p>
          <a:p>
            <a:pPr algn="ctr">
              <a:buFontTx/>
              <a:buNone/>
            </a:pPr>
            <a:r>
              <a:rPr lang="ar-SA" sz="4800" dirty="0" smtClean="0">
                <a:solidFill>
                  <a:srgbClr val="FF0000"/>
                </a:solidFill>
                <a:cs typeface="Al-Mothnna" pitchFamily="2" charset="-78"/>
              </a:rPr>
              <a:t>5- كل سؤال فيه 4 إجابات ويجب اختيار الإجابة الصحيحة وتضليلها على ورق الإجابة الالية فقط.</a:t>
            </a:r>
          </a:p>
          <a:p>
            <a:pPr algn="ctr">
              <a:buFontTx/>
              <a:buNone/>
            </a:pPr>
            <a:endParaRPr lang="ar-SA" sz="6000" dirty="0"/>
          </a:p>
          <a:p>
            <a:pPr algn="ctr">
              <a:buFontTx/>
              <a:buNone/>
            </a:pPr>
            <a:r>
              <a:rPr lang="ar-SA" sz="4800" dirty="0" smtClean="0">
                <a:solidFill>
                  <a:srgbClr val="FF0000"/>
                </a:solidFill>
                <a:cs typeface="Al-Mothnna" pitchFamily="2" charset="-78"/>
              </a:rPr>
              <a:t>-مستويات </a:t>
            </a:r>
            <a:r>
              <a:rPr lang="ar-SA" sz="4800" dirty="0" smtClean="0">
                <a:solidFill>
                  <a:srgbClr val="FF0000"/>
                </a:solidFill>
                <a:cs typeface="Al-Mothnna" pitchFamily="2" charset="-78"/>
              </a:rPr>
              <a:t>الرحمة</a:t>
            </a:r>
            <a:endParaRPr lang="ar-SA" sz="4800" b="1" dirty="0" smtClean="0">
              <a:solidFill>
                <a:schemeClr val="tx2"/>
              </a:solidFill>
            </a:endParaRPr>
          </a:p>
          <a:p>
            <a:pPr algn="ctr">
              <a:buFontTx/>
              <a:buNone/>
            </a:pPr>
            <a:r>
              <a:rPr lang="ar-SA" sz="4800" b="1" dirty="0" smtClean="0">
                <a:solidFill>
                  <a:schemeClr val="tx2"/>
                </a:solidFill>
              </a:rPr>
              <a:t>الرحمة ذات مراتب ودرجات ولها مستويات متفاوتة. قد ترتفع وقد تتنازل حتى تكون شفقة عابرة.</a:t>
            </a:r>
          </a:p>
          <a:p>
            <a:pPr algn="ctr">
              <a:buFontTx/>
              <a:buNone/>
            </a:pPr>
            <a:r>
              <a:rPr lang="ar-SA" sz="4800" b="1" dirty="0" smtClean="0">
                <a:solidFill>
                  <a:schemeClr val="tx2"/>
                </a:solidFill>
              </a:rPr>
              <a:t>وتختلف دوائر الرحمة اتساعا وضيقا.</a:t>
            </a: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dirty="0" smtClean="0"/>
              <a:t>3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64" y="0"/>
            <a:ext cx="3134163" cy="295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816279"/>
      </p:ext>
    </p:extLst>
  </p:cSld>
  <p:clrMapOvr>
    <a:masterClrMapping/>
  </p:clrMapOvr>
  <p:transition>
    <p:wipe dir="u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94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945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17128"/>
            <a:ext cx="8435975" cy="5264200"/>
          </a:xfrm>
        </p:spPr>
        <p:txBody>
          <a:bodyPr/>
          <a:lstStyle/>
          <a:p>
            <a:pPr marL="0" indent="0" algn="ctr">
              <a:buNone/>
            </a:pPr>
            <a:r>
              <a:rPr lang="ar-SA" sz="4000" dirty="0" smtClean="0">
                <a:solidFill>
                  <a:srgbClr val="FF0000"/>
                </a:solidFill>
                <a:cs typeface="Al-Mothnna" pitchFamily="2" charset="-78"/>
              </a:rPr>
              <a:t>6-الجزء المقالي يتم تحريره على نفس الورقة.</a:t>
            </a:r>
          </a:p>
          <a:p>
            <a:pPr marL="0" indent="0" algn="ctr">
              <a:buNone/>
            </a:pPr>
            <a:r>
              <a:rPr lang="ar-SA" sz="4000" dirty="0" smtClean="0">
                <a:solidFill>
                  <a:srgbClr val="FF0000"/>
                </a:solidFill>
                <a:cs typeface="Al-Mothnna" pitchFamily="2" charset="-78"/>
              </a:rPr>
              <a:t>7- تتوجب العودة إلى الكتب المقرّرة وعدم الاكتفاء بالشرح أو المحاضرات.</a:t>
            </a:r>
          </a:p>
          <a:p>
            <a:pPr marL="0" indent="0" algn="ctr">
              <a:buNone/>
            </a:pPr>
            <a:r>
              <a:rPr lang="ar-SA" sz="4000" dirty="0" smtClean="0">
                <a:solidFill>
                  <a:srgbClr val="FF0000"/>
                </a:solidFill>
                <a:cs typeface="Al-Mothnna" pitchFamily="2" charset="-78"/>
              </a:rPr>
              <a:t>8- الكتب المقررة ومفردات المقرر موجودة على </a:t>
            </a:r>
            <a:r>
              <a:rPr lang="ar-SA" sz="4000" dirty="0" err="1" smtClean="0">
                <a:solidFill>
                  <a:srgbClr val="FF0000"/>
                </a:solidFill>
                <a:cs typeface="Al-Mothnna" pitchFamily="2" charset="-78"/>
              </a:rPr>
              <a:t>البلاكبورد</a:t>
            </a:r>
            <a:r>
              <a:rPr lang="ar-SA" sz="4000" dirty="0" smtClean="0">
                <a:solidFill>
                  <a:srgbClr val="FF0000"/>
                </a:solidFill>
                <a:cs typeface="Al-Mothnna" pitchFamily="2" charset="-78"/>
              </a:rPr>
              <a:t>.</a:t>
            </a:r>
          </a:p>
          <a:p>
            <a:pPr marL="0" indent="0" algn="ctr">
              <a:buNone/>
            </a:pPr>
            <a:r>
              <a:rPr lang="ar-SA" sz="4000" dirty="0" smtClean="0">
                <a:solidFill>
                  <a:srgbClr val="FF0000"/>
                </a:solidFill>
                <a:cs typeface="Al-Mothnna" pitchFamily="2" charset="-78"/>
              </a:rPr>
              <a:t>9- الاختبار يكون في مراكز الاختبار وليس إلكترونيا</a:t>
            </a:r>
            <a:endParaRPr lang="ar-SA" sz="4000" b="1" dirty="0" smtClean="0">
              <a:solidFill>
                <a:schemeClr val="tx2"/>
              </a:solidFill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dirty="0" smtClean="0"/>
              <a:t>4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64" y="0"/>
            <a:ext cx="3134163" cy="295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816279"/>
      </p:ext>
    </p:extLst>
  </p:cSld>
  <p:clrMapOvr>
    <a:masterClrMapping/>
  </p:clrMapOvr>
  <p:transition>
    <p:wipe dir="u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908720"/>
            <a:ext cx="8435975" cy="5949280"/>
          </a:xfrm>
        </p:spPr>
        <p:txBody>
          <a:bodyPr/>
          <a:lstStyle/>
          <a:p>
            <a:pPr algn="ctr">
              <a:buFontTx/>
              <a:buNone/>
            </a:pPr>
            <a:endParaRPr lang="ar-SA" sz="4800" dirty="0" smtClean="0">
              <a:solidFill>
                <a:srgbClr val="FF0000"/>
              </a:solidFill>
              <a:cs typeface="Al-Mothnna" pitchFamily="2" charset="-78"/>
            </a:endParaRPr>
          </a:p>
          <a:p>
            <a:pPr algn="ctr">
              <a:buFontTx/>
              <a:buNone/>
            </a:pPr>
            <a:endParaRPr lang="ar-SA" sz="4800" dirty="0">
              <a:solidFill>
                <a:srgbClr val="FF0000"/>
              </a:solidFill>
              <a:cs typeface="Al-Mothnna" pitchFamily="2" charset="-78"/>
            </a:endParaRPr>
          </a:p>
          <a:p>
            <a:pPr algn="ctr">
              <a:buFontTx/>
              <a:buNone/>
            </a:pPr>
            <a:r>
              <a:rPr lang="ar-SA" sz="4800" dirty="0" smtClean="0">
                <a:solidFill>
                  <a:srgbClr val="FF0000"/>
                </a:solidFill>
                <a:cs typeface="Al-Mothnna" pitchFamily="2" charset="-78"/>
              </a:rPr>
              <a:t>مع تمنياتي بالتوفيق للجميع</a:t>
            </a:r>
            <a:endParaRPr lang="ar-SA" sz="4800" b="1" dirty="0" smtClean="0"/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dirty="0" smtClean="0"/>
              <a:t>5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64" y="0"/>
            <a:ext cx="3134163" cy="295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816279"/>
      </p:ext>
    </p:extLst>
  </p:cSld>
  <p:clrMapOvr>
    <a:masterClrMapping/>
  </p:clrMapOvr>
  <p:transition>
    <p:wipe dir="u"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تصميم افتراضي">
  <a:themeElements>
    <a:clrScheme name="تصميم افتراضي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تصميم افتراضي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تصميم افتراضي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tns:customPropertyEditors xmlns:tns="http://schemas.microsoft.com/office/2006/customDocumentInformationPanel">
  <tns:showOnOpen>false</tns:showOnOpen>
  <tns:defaultPropertyEditorNamespace>Standard properties</tns:defaultPropertyEditorNamespace>
</tns:customPropertyEditors>
</file>

<file path=customXml/itemProps1.xml><?xml version="1.0" encoding="utf-8"?>
<ds:datastoreItem xmlns:ds="http://schemas.openxmlformats.org/officeDocument/2006/customXml" ds:itemID="{6E30B35B-2899-40E3-8907-478A46227145}">
  <ds:schemaRefs>
    <ds:schemaRef ds:uri="http://schemas.microsoft.com/office/2006/customDocumentInformationPanel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4776</TotalTime>
  <Words>136</Words>
  <Application>Microsoft Office PowerPoint</Application>
  <PresentationFormat>عرض على الشاشة (3:4)‏</PresentationFormat>
  <Paragraphs>24</Paragraphs>
  <Slides>5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6" baseType="lpstr">
      <vt:lpstr>تصميم افتراضي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Dr Mabrouk</dc:creator>
  <cp:lastModifiedBy>user</cp:lastModifiedBy>
  <cp:revision>278</cp:revision>
  <dcterms:created xsi:type="dcterms:W3CDTF">2007-02-01T07:37:04Z</dcterms:created>
  <dcterms:modified xsi:type="dcterms:W3CDTF">2012-12-14T11:07:41Z</dcterms:modified>
</cp:coreProperties>
</file>