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rawings/legacyDiagramText8.bin" ContentType="application/vnd.ms-office.legacyDiagramText"/>
  <Override PartName="/ppt/drawings/legacyDiagramText6.bin" ContentType="application/vnd.ms-office.legacyDiagramText"/>
  <Override PartName="/ppt/drawings/legacyDiagramText4.bin" ContentType="application/vnd.ms-office.legacyDiagramTex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rawings/legacyDiagramText9.bin" ContentType="application/vnd.ms-office.legacyDiagramText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rawings/legacyDiagramText7.bin" ContentType="application/vnd.ms-office.legacyDiagramText"/>
  <Override PartName="/ppt/drawings/legacyDiagramText5.bin" ContentType="application/vnd.ms-office.legacyDiagramText"/>
  <Override PartName="/ppt/legacyDocTextInfo.bin" ContentType="application/vnd.ms-office.legacyDocTextInf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21129-4546-42A6-AB91-C56F4A4B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39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  <p:sldLayoutId id="2147483791" r:id="rId28"/>
    <p:sldLayoutId id="2147483792" r:id="rId29"/>
    <p:sldLayoutId id="2147483793" r:id="rId30"/>
    <p:sldLayoutId id="2147483794" r:id="rId31"/>
    <p:sldLayoutId id="2147483795" r:id="rId32"/>
    <p:sldLayoutId id="2147483796" r:id="rId33"/>
    <p:sldLayoutId id="2147483797" r:id="rId34"/>
    <p:sldLayoutId id="2147483798" r:id="rId35"/>
    <p:sldLayoutId id="2147483799" r:id="rId36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.sa/imgres?imgurl=http://upload.wikimedia.org/wikipedia/commons/2/2c/Long_escalator_in_Washington_Metro.jpg&amp;imgrefurl=http://commons.wikimedia.org/wiki/Image:Long_escalator_in_Washington_Metro.jpg&amp;usg=__FHhrmoIfajZ7wA06kZ5S1B72N7w=&amp;h=1536&amp;w=2048&amp;sz=2217&amp;hl=ar&amp;start=8&amp;tbnid=NOp8MzXW_2ODbM:&amp;tbnh=113&amp;tbnw=150&amp;prev=/images?q=escalator&amp;gbv=2&amp;hl=ar&amp;safe=active&amp;sa=G" TargetMode="Externa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  <a:cs typeface="Traditional Arabic" pitchFamily="2" charset="-78"/>
              </a:rPr>
              <a:t>Principle of cardiovascular Endurance</a:t>
            </a:r>
            <a:br>
              <a:rPr lang="en-US" dirty="0" smtClean="0">
                <a:solidFill>
                  <a:schemeClr val="tx2"/>
                </a:solidFill>
                <a:latin typeface="Calibri" pitchFamily="34" charset="0"/>
                <a:cs typeface="Traditional Arabic" pitchFamily="2" charset="-78"/>
              </a:rPr>
            </a:br>
            <a:r>
              <a:rPr lang="ar-SA" dirty="0" smtClean="0">
                <a:solidFill>
                  <a:schemeClr val="tx2"/>
                </a:solidFill>
                <a:latin typeface="Calibri" pitchFamily="34" charset="0"/>
                <a:cs typeface="Traditional Arabic" pitchFamily="2" charset="-78"/>
              </a:rPr>
              <a:t>اللياقة القلبية الوعائية</a:t>
            </a:r>
            <a:r>
              <a:rPr lang="ar-S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00156DE-A433-46FB-BB3B-8F6D112C5AAA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5194300" y="277813"/>
            <a:ext cx="41910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تعريف اللياقة البدنية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295400" y="1447800"/>
            <a:ext cx="8229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قدرة أجهزة الجسم المختلفة على تأدية مهامها على أكمل وجه ممكن في كافة الظروف</a:t>
            </a:r>
            <a:r>
              <a:rPr lang="ar-EG" sz="36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6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9E59EB2-F1C2-4F2F-A480-7589432E2843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838200" y="15240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rtl="1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Physical fitness components</a:t>
            </a: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مكونات اللياقة البدنية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92100" y="1482725"/>
          <a:ext cx="8424863" cy="4537075"/>
        </p:xfrm>
        <a:graphic>
          <a:graphicData uri="http://schemas.openxmlformats.org/presentationml/2006/ole">
            <p:oleObj spid="_x0000_s1026" name="Bitmap Image" r:id="rId3" imgW="4686954" imgH="2419048" progId="PBrush">
              <p:embed/>
            </p:oleObj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436563" y="2346325"/>
            <a:ext cx="9191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b="0">
                <a:solidFill>
                  <a:srgbClr val="376092"/>
                </a:solidFill>
              </a:rPr>
              <a:t>اللياقة القلبية التنفسية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76200" y="3230563"/>
            <a:ext cx="1316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القوة والتحمل العضلي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600075" y="4167188"/>
            <a:ext cx="720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المرونة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2" name="Text Box 9"/>
          <p:cNvSpPr txBox="1">
            <a:spLocks noChangeArrowheads="1"/>
          </p:cNvSpPr>
          <p:nvPr/>
        </p:nvSpPr>
        <p:spPr bwMode="auto">
          <a:xfrm>
            <a:off x="292100" y="5030788"/>
            <a:ext cx="1100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التركيب الجسماني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7708900" y="2346325"/>
            <a:ext cx="71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الرشاقة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4" name="Text Box 11"/>
          <p:cNvSpPr txBox="1">
            <a:spLocks noChangeArrowheads="1"/>
          </p:cNvSpPr>
          <p:nvPr/>
        </p:nvSpPr>
        <p:spPr bwMode="auto">
          <a:xfrm>
            <a:off x="7781925" y="2995613"/>
            <a:ext cx="71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التوازن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5" name="Text Box 12"/>
          <p:cNvSpPr txBox="1">
            <a:spLocks noChangeArrowheads="1"/>
          </p:cNvSpPr>
          <p:nvPr/>
        </p:nvSpPr>
        <p:spPr bwMode="auto">
          <a:xfrm>
            <a:off x="7781925" y="3643313"/>
            <a:ext cx="676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التوافق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6" name="Text Box 13"/>
          <p:cNvSpPr txBox="1">
            <a:spLocks noChangeArrowheads="1"/>
          </p:cNvSpPr>
          <p:nvPr/>
        </p:nvSpPr>
        <p:spPr bwMode="auto">
          <a:xfrm>
            <a:off x="7564438" y="4075113"/>
            <a:ext cx="10810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القدرة العضلية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7" name="Text Box 14"/>
          <p:cNvSpPr txBox="1">
            <a:spLocks noChangeArrowheads="1"/>
          </p:cNvSpPr>
          <p:nvPr/>
        </p:nvSpPr>
        <p:spPr bwMode="auto">
          <a:xfrm>
            <a:off x="7421563" y="472281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زمن رد الفعل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8" name="Text Box 15"/>
          <p:cNvSpPr txBox="1">
            <a:spLocks noChangeArrowheads="1"/>
          </p:cNvSpPr>
          <p:nvPr/>
        </p:nvSpPr>
        <p:spPr bwMode="auto">
          <a:xfrm>
            <a:off x="7637463" y="5227638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السرعة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39" name="Text Box 16"/>
          <p:cNvSpPr txBox="1">
            <a:spLocks noChangeArrowheads="1"/>
          </p:cNvSpPr>
          <p:nvPr/>
        </p:nvSpPr>
        <p:spPr bwMode="auto">
          <a:xfrm>
            <a:off x="1155700" y="1482725"/>
            <a:ext cx="2092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العناصر المرتبطة بالصحة</a:t>
            </a:r>
            <a:endParaRPr lang="en-US" b="0">
              <a:solidFill>
                <a:srgbClr val="376092"/>
              </a:solidFill>
            </a:endParaRPr>
          </a:p>
        </p:txBody>
      </p:sp>
      <p:sp>
        <p:nvSpPr>
          <p:cNvPr id="1040" name="Text Box 17"/>
          <p:cNvSpPr txBox="1">
            <a:spLocks noChangeArrowheads="1"/>
          </p:cNvSpPr>
          <p:nvPr/>
        </p:nvSpPr>
        <p:spPr bwMode="auto">
          <a:xfrm>
            <a:off x="5837238" y="1482725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</a:rPr>
              <a:t>العناصر المرتبطة بالمهارة</a:t>
            </a:r>
            <a:endParaRPr lang="en-US" b="0">
              <a:solidFill>
                <a:srgbClr val="3760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944CA96-1C0B-4205-9B49-4014165BB8B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838200" y="1651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Physical fitness</a:t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مكونات اللياقة البدنية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2050" name="Organization Chart 7"/>
          <p:cNvGraphicFramePr>
            <a:graphicFrameLocks/>
          </p:cNvGraphicFramePr>
          <p:nvPr/>
        </p:nvGraphicFramePr>
        <p:xfrm>
          <a:off x="877888" y="1524000"/>
          <a:ext cx="8083550" cy="4302125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B77925D-F007-4371-B05F-ABA6CBF6E77F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6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838200" y="762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تعريف</a:t>
            </a: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اللياقة القلبية الوعائية/ </a:t>
            </a:r>
            <a:r>
              <a:rPr lang="ar-SA" sz="4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التنفسية</a:t>
            </a:r>
            <a:endParaRPr lang="en-US" sz="40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1295400" y="1295400"/>
            <a:ext cx="8229600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قدرة الجهازين : الدوري والتنفسي على تأدية مهامهما بكفاءة في الظروف </a:t>
            </a:r>
            <a:r>
              <a:rPr lang="ar-SA" sz="3600" u="sng">
                <a:solidFill>
                  <a:srgbClr val="FF3300"/>
                </a:solidFill>
                <a:latin typeface="Calibri" pitchFamily="34" charset="0"/>
              </a:rPr>
              <a:t>غير </a:t>
            </a: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الاعتيادية</a:t>
            </a:r>
            <a:r>
              <a:rPr lang="ar-EG" sz="36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6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67B762C-0E8F-465A-AF38-7E6FC0D582AC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124200" y="277813"/>
            <a:ext cx="6248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مهام الجهازين الدوري والتنفسي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295400" y="1447800"/>
            <a:ext cx="8229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توفير الأكسجين لخلايا الجسم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تخليص الجسم من ثاني أسيد الكربون 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نقل المواد الغذائية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تخليص الجسم من الفضلات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المناعة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04FE45B-D98F-4050-BC7D-1CF4C8B25008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838200" y="152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rtl="1">
              <a:defRPr/>
            </a:pP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تعريف</a:t>
            </a: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اللياقة القلبية الوعائية/ التنفسية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57200" y="1447800"/>
            <a:ext cx="899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lnSpc>
                <a:spcPct val="15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” قدرة الرئتين و القلب والأوعية الدموية على إيصال كمية كافية من الأوكسجين إلى الخلايا استجابة لمتطلبات النشاط البدني المستمر“</a:t>
            </a:r>
            <a:r>
              <a:rPr lang="ar-EG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.</a:t>
            </a: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4368997-9CEB-4618-908D-4D6A33F22400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172200" y="277813"/>
            <a:ext cx="3200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كيف يكون ذلك؟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881188" y="1565275"/>
            <a:ext cx="764381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أثناء التنفس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أكسجين إلى الرئتين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الدم        الأعضاء والأنسجة والخلايا ( حيث يستخدم لتحويل الغذاء إلى طاقة)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الطاقة               تستخدم للقيام بالوظائف والحفاظ على حالة الاستقرار الداخلي </a:t>
            </a:r>
            <a:endParaRPr lang="en-US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16389" name="Line 18"/>
          <p:cNvSpPr>
            <a:spLocks noChangeShapeType="1"/>
          </p:cNvSpPr>
          <p:nvPr/>
        </p:nvSpPr>
        <p:spPr bwMode="auto">
          <a:xfrm flipH="1">
            <a:off x="7975600" y="36830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6390" name="Line 20"/>
          <p:cNvSpPr>
            <a:spLocks noChangeShapeType="1"/>
          </p:cNvSpPr>
          <p:nvPr/>
        </p:nvSpPr>
        <p:spPr bwMode="auto">
          <a:xfrm flipH="1">
            <a:off x="7112000" y="4978400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EA904D4-AB19-4593-AB27-164369717C0D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825500" y="152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cardiovascular Endurance</a:t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اللياقة القلبية الوعائية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743200" y="1447800"/>
            <a:ext cx="6781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العنصر الأهم من عناصر اللياقة البدنية 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المؤشر الأفضل للصحة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يرتبط ارتباطا وثيقا بمستوى النشاط البدني</a:t>
            </a: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4DFD683-F62E-4520-8EC1-693578A80408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25500" y="152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cardiovascular Endurance</a:t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اللياقة القلبية الوعائية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371600" y="1371600"/>
            <a:ext cx="8147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لكن: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None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هل النشاط البدني جزءا من حياتنا اليومية؟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65B72ED-E58F-485F-A1B1-469DE77DF61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962400" y="130175"/>
            <a:ext cx="54102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نعيش في عالم معتمد على الآلة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pic>
        <p:nvPicPr>
          <p:cNvPr id="19460" name="Picture 4" descr="Long_escalator_in_Washington_Metr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0" y="1779588"/>
            <a:ext cx="511333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9939EE0-391F-4BC3-9945-62843F3D258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85800" y="3048000"/>
            <a:ext cx="8828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ما يؤدي إلى انخفاض مستوى اللياقة القلبية الوعائية</a:t>
            </a:r>
            <a:endParaRPr lang="en-US" sz="36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B8B122D-C538-425B-BBAF-6D74CB29856F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5791200" y="304800"/>
            <a:ext cx="3581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أثناء النشاط البدني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2514600" y="1665288"/>
          <a:ext cx="2219325" cy="3028950"/>
        </p:xfrm>
        <a:graphic>
          <a:graphicData uri="http://schemas.openxmlformats.org/presentationml/2006/ole">
            <p:oleObj spid="_x0000_s3074" name="Bitmap Image" r:id="rId3" imgW="2219635" imgH="3029373" progId="PBrush">
              <p:embed/>
            </p:oleObj>
          </a:graphicData>
        </a:graphic>
      </p:graphicFrame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5257800" y="1565275"/>
            <a:ext cx="4251325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نحتاج إلى طاقة أكثر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None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القلب والرئتين والأوعية الدموية تنقل أكسجين أكثر لتوفير الأكسجين المطلوب</a:t>
            </a: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5927725" y="1565275"/>
            <a:ext cx="4038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3079" name="Line 21"/>
          <p:cNvSpPr>
            <a:spLocks noChangeShapeType="1"/>
          </p:cNvSpPr>
          <p:nvPr/>
        </p:nvSpPr>
        <p:spPr bwMode="auto">
          <a:xfrm>
            <a:off x="7481888" y="2133600"/>
            <a:ext cx="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3" grpId="0"/>
      <p:bldP spid="31764" grpId="0" build="p"/>
      <p:bldP spid="3175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C626451-E91C-4523-ACE9-72C2D41BF195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31800" y="-152400"/>
            <a:ext cx="8953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>
              <a:defRPr/>
            </a:pP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هل جميع أنواع الأنشطة البدنية تطور القلب والرئتين؟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485900" y="1524000"/>
            <a:ext cx="8077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المشي، البولنج، كنس البيت، لعب الجولف، صيد السمك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لا تؤثر في اللياقة القلبية الوعائية</a:t>
            </a:r>
            <a:endParaRPr lang="en-US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7029450" y="21336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C742759-EB74-44AB-A3C0-CE6D5E6A1BEA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16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81000" y="104775"/>
            <a:ext cx="8991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>
              <a:defRPr/>
            </a:pP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هل جميع أنواع الأنشطة البدنية تطور القلب والرئتين؟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5562600" y="1557338"/>
            <a:ext cx="4038600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ركوب الدراجة الهوائية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السباحة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المشي السريع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الجري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القفز على الحبل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200" b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 b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تطور اللياقة القلبية الوعائية</a:t>
            </a:r>
            <a:endParaRPr lang="en-US" sz="3200" b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25B7B7D-977D-4457-87A3-84D4EDA35083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257800" y="341313"/>
            <a:ext cx="4114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كل هذه الأنشطة هوائية</a:t>
            </a: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2749550" y="1641475"/>
            <a:ext cx="685165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تستخدم الأكسجين لإنتاج الطاقة المطلوبة</a:t>
            </a:r>
            <a:r>
              <a:rPr lang="ar-EG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en-US" sz="36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EA95891-A108-4D46-A08F-547F5B62AD40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447800" y="228600"/>
            <a:ext cx="69945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defRPr/>
            </a:pP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الأنشطة البدنية الشديدة نسبيا تفيد</a:t>
            </a:r>
            <a:b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ar-SA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 اللياقة القلبية الوعائية</a:t>
            </a:r>
            <a:endParaRPr lang="en-US" sz="4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65325" y="1531938"/>
          <a:ext cx="2708275" cy="4619625"/>
        </p:xfrm>
        <a:graphic>
          <a:graphicData uri="http://schemas.openxmlformats.org/presentationml/2006/ole">
            <p:oleObj spid="_x0000_s4098" name="Bitmap Image" r:id="rId3" imgW="2200582" imgH="3753374" progId="PBrush">
              <p:embed/>
            </p:oleObj>
          </a:graphicData>
        </a:graphic>
      </p:graphicFrame>
      <p:graphicFrame>
        <p:nvGraphicFramePr>
          <p:cNvPr id="4099" name="Object 7"/>
          <p:cNvGraphicFramePr>
            <a:graphicFrameLocks noChangeAspect="1"/>
          </p:cNvGraphicFramePr>
          <p:nvPr/>
        </p:nvGraphicFramePr>
        <p:xfrm>
          <a:off x="5203825" y="1524000"/>
          <a:ext cx="2720975" cy="4702175"/>
        </p:xfrm>
        <a:graphic>
          <a:graphicData uri="http://schemas.openxmlformats.org/presentationml/2006/ole">
            <p:oleObj spid="_x0000_s4099" name="Bitmap Image" r:id="rId4" imgW="2209524" imgH="382005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31B2251-F219-4005-9DD9-700BF792640F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19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743200" y="307975"/>
            <a:ext cx="6629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386013" y="1460500"/>
            <a:ext cx="7138987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3200" u="sng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القلب والدم</a:t>
            </a: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endParaRPr lang="ar-SA" sz="3200" u="sng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نخفاض في نبضات القلب أثناء الراحة</a:t>
            </a:r>
            <a:r>
              <a:rPr lang="ar-EG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نبض قلب منخفض عند القيام بأي نشاط بدني معين</a:t>
            </a:r>
            <a:r>
              <a:rPr lang="ar-EG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انخفاض ضغط الدم أثناء الراحة</a:t>
            </a:r>
            <a:r>
              <a:rPr lang="ar-EG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endParaRPr lang="en-US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زيادة قوة عضلة القلب</a:t>
            </a:r>
            <a:r>
              <a:rPr lang="ar-EG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endParaRPr lang="ar-SA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10000"/>
              </a:spcBef>
              <a:buFont typeface="Arial" charset="0"/>
              <a:buChar char="•"/>
              <a:defRPr/>
            </a:pPr>
            <a:r>
              <a:rPr lang="ar-SA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زيادة في القدرة على نقل الأكسجين والاستفادة منه</a:t>
            </a:r>
            <a:r>
              <a:rPr lang="ar-EG" sz="28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en-US" sz="28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B373858-C8D4-4BBB-881D-862C626C501C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438400" y="315913"/>
            <a:ext cx="69342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386013" y="1423988"/>
            <a:ext cx="7138987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400" u="sng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القلب والدم</a:t>
            </a:r>
          </a:p>
          <a:p>
            <a:pPr marL="342900" indent="-342900" algn="r" rtl="1">
              <a:spcBef>
                <a:spcPct val="20000"/>
              </a:spcBef>
              <a:buFont typeface="Arial" charset="0"/>
              <a:buNone/>
              <a:defRPr/>
            </a:pPr>
            <a:endParaRPr lang="ar-SA" sz="3000" u="sng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زيادة في الأنزيمات التي تساعد على حرق الدهون</a:t>
            </a:r>
            <a:r>
              <a:rPr lang="ar-EG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3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None/>
              <a:defRPr/>
            </a:pPr>
            <a:endParaRPr lang="ar-SA" sz="3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انخفاض في وقت الاستعادة  بعد النشاط</a:t>
            </a:r>
            <a:r>
              <a:rPr lang="ar-EG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3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endParaRPr lang="ar-SA" sz="30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انخفاض في دهون الدم ( الكلسترول الرديء)</a:t>
            </a:r>
            <a:r>
              <a:rPr lang="ar-EG" sz="3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3000" u="sng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0CEFE6A-4086-4332-8121-5742F1DBEFDD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2590800" y="2905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295400" y="14478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600">
                <a:solidFill>
                  <a:srgbClr val="376092"/>
                </a:solidFill>
                <a:latin typeface="Calibri" pitchFamily="34" charset="0"/>
                <a:cs typeface="Arial" charset="0"/>
              </a:rPr>
              <a:t>العضلات</a:t>
            </a:r>
            <a:endParaRPr lang="ar-EG" sz="3600">
              <a:solidFill>
                <a:srgbClr val="376092"/>
              </a:solidFill>
              <a:latin typeface="Calibri" pitchFamily="34" charset="0"/>
              <a:cs typeface="Arial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ar-SA" sz="3200">
              <a:solidFill>
                <a:srgbClr val="376092"/>
              </a:solidFill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زيادة في عدد وحجم الميتوكندريا</a:t>
            </a:r>
            <a:r>
              <a:rPr lang="ar-EG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None/>
              <a:defRPr/>
            </a:pPr>
            <a:endParaRPr lang="ar-SA" sz="32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  <a:p>
            <a:pPr marL="342900" indent="-342900" algn="r" rtl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ar-SA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زيادة في القوة والتحمل العضلي</a:t>
            </a:r>
            <a:r>
              <a:rPr lang="ar-EG" sz="32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6D887B9-5718-45F3-8C16-83A580539668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590800" y="3413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3581400" y="1489075"/>
            <a:ext cx="5943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شعور أفضل</a:t>
            </a: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تعطيك طاقة أكثر</a:t>
            </a: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تساعد في التكيف مع الضغوط</a:t>
            </a: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تطور النظرة للذات</a:t>
            </a: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5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تزيد مقاومة التعب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13B5C8C-8777-4430-B471-66AC712D0D10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590800" y="3413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2965450" y="1489075"/>
            <a:ext cx="663575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شعور أفضل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تساعد في مقاومة القلق والكآبة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تساعد في الاسترخاء وخفض التوتر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القدرة على النوم بسرعة وبشكل جيد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538BAB4-FBCC-4C93-B2A4-E05BA1C62FBF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590800" y="3413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3276600" y="1447800"/>
            <a:ext cx="6324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منظر أفضل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شد العضلات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تساعد على فقدان الوزن الزائد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تساعد على التحكم بالشهية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18C1A22-6DBB-4A12-BBEE-4FBBEF8FA5B5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590800" y="3413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3048000" y="1524000"/>
            <a:ext cx="655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عمل أفضل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تساهم في زيادة الانتاجية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القدرة على العمل البدني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التحمل لممارسة أنشطة بدنية أخرى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590800" y="341313"/>
            <a:ext cx="6781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فوائد تدريبات اللياقة القلبية الوعائية</a:t>
            </a:r>
            <a:endParaRPr lang="en-US" sz="44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5486400" y="1447800"/>
            <a:ext cx="4038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عمل أفضل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قوة العضلات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كفاءة القلب والرئتين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4C69D5B-C843-44F4-B38D-143767C0BFD0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algn="r"/>
              <a:t>27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2984500" y="328613"/>
            <a:ext cx="6400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تأثير عدم ممارسة النشاط البدني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2590800" y="1724025"/>
          <a:ext cx="4175125" cy="4608513"/>
        </p:xfrm>
        <a:graphic>
          <a:graphicData uri="http://schemas.openxmlformats.org/presentationml/2006/ole">
            <p:oleObj spid="_x0000_s5122" name="Bitmap Image" r:id="rId3" imgW="3467584" imgH="3952381" progId="PBrush">
              <p:embed/>
            </p:oleObj>
          </a:graphicData>
        </a:graphic>
      </p:graphicFrame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2840038" y="1666875"/>
            <a:ext cx="1138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الموت المبكر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2665413" y="1954213"/>
            <a:ext cx="1312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انخفاض التحمل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2662238" y="2314575"/>
            <a:ext cx="1028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ارتفاع ضغط الدم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2590800" y="2890838"/>
            <a:ext cx="863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1600" b="0">
                <a:solidFill>
                  <a:srgbClr val="376092"/>
                </a:solidFill>
                <a:latin typeface="Verdana" pitchFamily="34" charset="0"/>
              </a:rPr>
              <a:t>ارتفاع الكلسترول</a:t>
            </a:r>
            <a:endParaRPr lang="en-US" sz="1600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2798763" y="3394075"/>
            <a:ext cx="747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السكري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0" name="Text Box 11"/>
          <p:cNvSpPr txBox="1">
            <a:spLocks noChangeArrowheads="1"/>
          </p:cNvSpPr>
          <p:nvPr/>
        </p:nvSpPr>
        <p:spPr bwMode="auto">
          <a:xfrm>
            <a:off x="3232150" y="3898900"/>
            <a:ext cx="817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السرطان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5541963" y="4387850"/>
            <a:ext cx="1179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هشاشة العظام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2" name="Text Box 13"/>
          <p:cNvSpPr txBox="1">
            <a:spLocks noChangeArrowheads="1"/>
          </p:cNvSpPr>
          <p:nvPr/>
        </p:nvSpPr>
        <p:spPr bwMode="auto">
          <a:xfrm>
            <a:off x="5973763" y="3740150"/>
            <a:ext cx="757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الإمساك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3" name="Text Box 14"/>
          <p:cNvSpPr txBox="1">
            <a:spLocks noChangeArrowheads="1"/>
          </p:cNvSpPr>
          <p:nvPr/>
        </p:nvSpPr>
        <p:spPr bwMode="auto">
          <a:xfrm>
            <a:off x="5902325" y="3379788"/>
            <a:ext cx="631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السمنة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6262688" y="2874963"/>
            <a:ext cx="18018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1400" b="0">
                <a:solidFill>
                  <a:srgbClr val="376092"/>
                </a:solidFill>
                <a:latin typeface="Verdana" pitchFamily="34" charset="0"/>
              </a:rPr>
              <a:t>الموت المفاجيء بالسكتة القلبية</a:t>
            </a:r>
            <a:endParaRPr lang="en-US" sz="1400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5" name="Text Box 16"/>
          <p:cNvSpPr txBox="1">
            <a:spLocks noChangeArrowheads="1"/>
          </p:cNvSpPr>
          <p:nvPr/>
        </p:nvSpPr>
        <p:spPr bwMode="auto">
          <a:xfrm>
            <a:off x="6478588" y="2443163"/>
            <a:ext cx="1350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1400" b="0">
                <a:solidFill>
                  <a:srgbClr val="376092"/>
                </a:solidFill>
                <a:latin typeface="Verdana" pitchFamily="34" charset="0"/>
              </a:rPr>
              <a:t>أمراض القلب التاجية</a:t>
            </a:r>
            <a:endParaRPr lang="en-US" sz="1400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6" name="Text Box 17"/>
          <p:cNvSpPr txBox="1">
            <a:spLocks noChangeArrowheads="1"/>
          </p:cNvSpPr>
          <p:nvPr/>
        </p:nvSpPr>
        <p:spPr bwMode="auto">
          <a:xfrm>
            <a:off x="6046788" y="2155825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1400" b="0">
                <a:solidFill>
                  <a:srgbClr val="376092"/>
                </a:solidFill>
                <a:latin typeface="Verdana" pitchFamily="34" charset="0"/>
              </a:rPr>
              <a:t>تأثير سلبي للضغوط</a:t>
            </a:r>
            <a:endParaRPr lang="en-US" sz="1400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7" name="Text Box 19"/>
          <p:cNvSpPr txBox="1">
            <a:spLocks noChangeArrowheads="1"/>
          </p:cNvSpPr>
          <p:nvPr/>
        </p:nvSpPr>
        <p:spPr bwMode="auto">
          <a:xfrm>
            <a:off x="6334125" y="1866900"/>
            <a:ext cx="1062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القلق والكآبة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  <p:sp>
        <p:nvSpPr>
          <p:cNvPr id="5138" name="Text Box 20"/>
          <p:cNvSpPr txBox="1">
            <a:spLocks noChangeArrowheads="1"/>
          </p:cNvSpPr>
          <p:nvPr/>
        </p:nvSpPr>
        <p:spPr bwMode="auto">
          <a:xfrm>
            <a:off x="4822825" y="1435100"/>
            <a:ext cx="178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0">
                <a:solidFill>
                  <a:srgbClr val="376092"/>
                </a:solidFill>
                <a:latin typeface="Verdana" pitchFamily="34" charset="0"/>
              </a:rPr>
              <a:t>قصور في تقدير الذات</a:t>
            </a:r>
            <a:endParaRPr lang="en-US" b="0">
              <a:solidFill>
                <a:srgbClr val="37609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551</Words>
  <Application>Microsoft Office PowerPoint</Application>
  <PresentationFormat>A4 Paper (210x297 mm)</PresentationFormat>
  <Paragraphs>200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Bitmap Image</vt:lpstr>
      <vt:lpstr>Slide 1</vt:lpstr>
      <vt:lpstr>المحاضرة الثانية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88</cp:revision>
  <dcterms:created xsi:type="dcterms:W3CDTF">2009-10-14T19:14:34Z</dcterms:created>
  <dcterms:modified xsi:type="dcterms:W3CDTF">2011-03-21T10:14:08Z</dcterms:modified>
</cp:coreProperties>
</file>