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67" r:id="rId4"/>
    <p:sldId id="259" r:id="rId5"/>
    <p:sldId id="287" r:id="rId6"/>
    <p:sldId id="288" r:id="rId7"/>
    <p:sldId id="289" r:id="rId8"/>
    <p:sldId id="290" r:id="rId9"/>
    <p:sldId id="292" r:id="rId10"/>
    <p:sldId id="291"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2" autoAdjust="0"/>
    <p:restoredTop sz="94664" autoAdjust="0"/>
  </p:normalViewPr>
  <p:slideViewPr>
    <p:cSldViewPr>
      <p:cViewPr>
        <p:scale>
          <a:sx n="75" d="100"/>
          <a:sy n="75" d="100"/>
        </p:scale>
        <p:origin x="-1176" y="-5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shamela.ws/" TargetMode="External"/><Relationship Id="rId2" Type="http://schemas.openxmlformats.org/officeDocument/2006/relationships/hyperlink" Target="http://www.alwaraq.net/" TargetMode="External"/><Relationship Id="rId1" Type="http://schemas.openxmlformats.org/officeDocument/2006/relationships/slideLayout" Target="../slideLayouts/slideLayout2.xml"/><Relationship Id="rId4" Type="http://schemas.openxmlformats.org/officeDocument/2006/relationships/hyperlink" Target="http://www.alfaseeh.com/"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عمادة التعليم الإلكتروني -قسم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(1)</a:t>
            </a:r>
            <a:endParaRPr lang="ar-SA" sz="3700" b="1" dirty="0">
              <a:solidFill>
                <a:srgbClr val="376092"/>
              </a:solidFill>
              <a:latin typeface="AYM Wadiy S_U normal."/>
              <a:cs typeface="Times New Roman" pitchFamily="18" charset="0"/>
            </a:endParaRPr>
          </a:p>
          <a:p>
            <a:pPr algn="l">
              <a:lnSpc>
                <a:spcPct val="80000"/>
              </a:lnSpc>
            </a:pPr>
            <a:endParaRPr lang="ar-SA" sz="2600" b="1" smtClean="0">
              <a:solidFill>
                <a:srgbClr val="7F7F7F"/>
              </a:solidFill>
              <a:latin typeface="Calibri" pitchFamily="34" charset="0"/>
              <a:cs typeface="Times New Roman" pitchFamily="18" charset="0"/>
            </a:endParaRPr>
          </a:p>
          <a:p>
            <a:pPr algn="l">
              <a:lnSpc>
                <a:spcPct val="80000"/>
              </a:lnSpc>
            </a:pPr>
            <a:r>
              <a:rPr lang="ar-SA" sz="2600" b="1" smtClean="0">
                <a:solidFill>
                  <a:srgbClr val="7F7F7F"/>
                </a:solidFill>
                <a:latin typeface="Calibri" pitchFamily="34" charset="0"/>
                <a:cs typeface="Times New Roman" pitchFamily="18" charset="0"/>
              </a:rPr>
              <a:t>د</a:t>
            </a:r>
            <a:r>
              <a:rPr lang="ar-SA" sz="2600" b="1" dirty="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chemeClr val="tx1"/>
                </a:solidFill>
                <a:cs typeface="Arial" pitchFamily="34" charset="0"/>
              </a:rPr>
              <a:t>المحاضرة التمهيدية</a:t>
            </a:r>
            <a:r>
              <a:rPr lang="en-US" b="1" dirty="0" smtClean="0">
                <a:solidFill>
                  <a:schemeClr val="tx1"/>
                </a:solidFill>
                <a:cs typeface="Arial" pitchFamily="34" charset="0"/>
              </a:rPr>
              <a:t/>
            </a:r>
            <a:br>
              <a:rPr lang="en-US" b="1" dirty="0" smtClean="0">
                <a:solidFill>
                  <a:schemeClr val="tx1"/>
                </a:solidFill>
                <a:cs typeface="Arial" pitchFamily="34" charset="0"/>
              </a:rPr>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لماذا ندرس النحو وما أهميته في حياتنا اليومية؟</a:t>
            </a:r>
          </a:p>
          <a:p>
            <a:pPr rtl="1" eaLnBrk="1" hangingPunct="1">
              <a:buFont typeface="Arial" pitchFamily="34" charset="0"/>
              <a:buChar char="•"/>
            </a:pPr>
            <a:r>
              <a:rPr lang="ar-SA" b="1" dirty="0" smtClean="0">
                <a:cs typeface="Arial" pitchFamily="34" charset="0"/>
              </a:rPr>
              <a:t>أهداف المقرر.</a:t>
            </a:r>
          </a:p>
          <a:p>
            <a:pPr rtl="1" eaLnBrk="1" hangingPunct="1">
              <a:buFont typeface="Arial" pitchFamily="34" charset="0"/>
              <a:buChar char="•"/>
            </a:pPr>
            <a:r>
              <a:rPr lang="ar-SA" b="1" dirty="0" smtClean="0">
                <a:cs typeface="Arial" pitchFamily="34" charset="0"/>
              </a:rPr>
              <a:t>محتوى المقرر.</a:t>
            </a:r>
          </a:p>
          <a:p>
            <a:pPr rtl="1" eaLnBrk="1" hangingPunct="1">
              <a:buFont typeface="Arial" pitchFamily="34" charset="0"/>
              <a:buChar char="•"/>
            </a:pPr>
            <a:r>
              <a:rPr lang="ar-SA" b="1" dirty="0" smtClean="0">
                <a:cs typeface="Arial" pitchFamily="34" charset="0"/>
              </a:rPr>
              <a:t>التقويم.</a:t>
            </a:r>
          </a:p>
          <a:p>
            <a:pPr rtl="1" eaLnBrk="1" hangingPunct="1">
              <a:buFont typeface="Arial" pitchFamily="34" charset="0"/>
              <a:buChar char="•"/>
            </a:pPr>
            <a:r>
              <a:rPr lang="ar-SA" b="1" dirty="0" smtClean="0">
                <a:cs typeface="Arial" pitchFamily="34" charset="0"/>
              </a:rPr>
              <a:t>مراجع المقرر.</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algn="just" rtl="1" eaLnBrk="1" hangingPunct="1">
              <a:buFont typeface="Arial" pitchFamily="34" charset="0"/>
              <a:buChar char="•"/>
            </a:pPr>
            <a:r>
              <a:rPr lang="ar-SA" b="1" dirty="0" smtClean="0">
                <a:cs typeface="Arial" pitchFamily="34" charset="0"/>
              </a:rPr>
              <a:t>*كان العرب يتكلمون العربية سليقةً؛ لذا لم يكونوا بحاجة إلى قواعد تضبط لغتهم، ولما دخل غير العرب في الإسلام على أثر الفتوحات الإسلامية شاع اللحن وفسدت الألسن؛ فكان لا بد من وضع علم يضبط ألسنة الناس لا سيما الداخلون الجدد في الإسلام من غير العرب.</a:t>
            </a:r>
          </a:p>
          <a:p>
            <a:pPr algn="just" rtl="1" eaLnBrk="1" hangingPunct="1">
              <a:buFont typeface="Arial" pitchFamily="34" charset="0"/>
              <a:buChar char="•"/>
            </a:pPr>
            <a:r>
              <a:rPr lang="ar-SA" b="1" dirty="0" smtClean="0">
                <a:cs typeface="Arial" pitchFamily="34" charset="0"/>
              </a:rPr>
              <a:t>واختلف العلماء في تحديد واضع علم النحو بين علي بن أبي طالب كرم الله وجهه وأبي الأسود الدؤلي وبعض تلاميذ أبي الأسود،لكنّ المؤكدَ أنّ النحو قد استوى ناضجاً على يد الخليل ابن أحمد الفراهيدي وتلميذه سيبويه الذي ألف أول كتاب في النحو.</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000" b="1" dirty="0" smtClean="0">
                <a:cs typeface="Arial" pitchFamily="34" charset="0"/>
              </a:rPr>
              <a:t>لماذا ندرس النحو؟ وما أهميته في حياتنا اليومية؟</a:t>
            </a:r>
            <a:br>
              <a:rPr lang="ar-SA" sz="4000" b="1" dirty="0" smtClean="0">
                <a:cs typeface="Arial" pitchFamily="34" charset="0"/>
              </a:rPr>
            </a:br>
            <a:endParaRPr lang="ar-SA" sz="4000"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448800" cy="4678363"/>
          </a:xfrm>
        </p:spPr>
        <p:txBody>
          <a:bodyPr/>
          <a:lstStyle/>
          <a:p>
            <a:pPr algn="just" rtl="1" eaLnBrk="1" hangingPunct="1">
              <a:buFont typeface="Arial" pitchFamily="34" charset="0"/>
              <a:buNone/>
            </a:pPr>
            <a:r>
              <a:rPr lang="ar-SA" sz="2600" b="1" dirty="0" smtClean="0">
                <a:cs typeface="Arial" pitchFamily="34" charset="0"/>
              </a:rPr>
              <a:t>أولاً:اللغة العربية لغة مقدسة تجب المحافظة عليها، وتعلمها واجبٌ ديني.</a:t>
            </a:r>
          </a:p>
          <a:p>
            <a:pPr algn="just" rtl="1" eaLnBrk="1" hangingPunct="1">
              <a:buFont typeface="Arial" pitchFamily="34" charset="0"/>
              <a:buNone/>
            </a:pPr>
            <a:r>
              <a:rPr lang="ar-SA" sz="2600" b="1" dirty="0" smtClean="0">
                <a:cs typeface="Arial" pitchFamily="34" charset="0"/>
              </a:rPr>
              <a:t>ثانياً:اللغة العربية لغةٌ قومية، وتعلمها واتقانها يمثل جانباً من اعتزازي بقوميتي العربية.</a:t>
            </a:r>
          </a:p>
          <a:p>
            <a:pPr algn="just" rtl="1" eaLnBrk="1" hangingPunct="1">
              <a:buFont typeface="Arial" pitchFamily="34" charset="0"/>
              <a:buNone/>
            </a:pPr>
            <a:r>
              <a:rPr lang="ar-SA" sz="2600" b="1" dirty="0" smtClean="0">
                <a:cs typeface="Arial" pitchFamily="34" charset="0"/>
              </a:rPr>
              <a:t>ثالثاً: هناك أيدي خفية وظاهرة تُحيك الدسائس في الخفاء للقضاء على اللغة العربية الفصيحة.</a:t>
            </a:r>
          </a:p>
          <a:p>
            <a:pPr algn="just" rtl="1" eaLnBrk="1" hangingPunct="1">
              <a:buFont typeface="Arial" pitchFamily="34" charset="0"/>
              <a:buNone/>
            </a:pPr>
            <a:r>
              <a:rPr lang="ar-SA" sz="2600" b="1" dirty="0" smtClean="0">
                <a:cs typeface="Arial" pitchFamily="34" charset="0"/>
              </a:rPr>
              <a:t>رابعاً: تعلم النحو يجعلني قادراً على ضبط بناني(الكتابة) ولساني(الكلام).</a:t>
            </a:r>
          </a:p>
          <a:p>
            <a:pPr algn="just" rtl="1" eaLnBrk="1" hangingPunct="1">
              <a:buFont typeface="Arial" pitchFamily="34" charset="0"/>
              <a:buNone/>
            </a:pPr>
            <a:r>
              <a:rPr lang="ar-SA" sz="2600" b="1" dirty="0" smtClean="0">
                <a:cs typeface="Arial" pitchFamily="34" charset="0"/>
              </a:rPr>
              <a:t>خامساً: من يتقن التحدث باللغة الفصحى يكون أكثر قدرة على إقناع الآخرين والتعبير عن حاجاته الإنسانية.</a:t>
            </a:r>
          </a:p>
          <a:p>
            <a:pPr algn="just" rtl="1" eaLnBrk="1" hangingPunct="1">
              <a:buFont typeface="Arial" pitchFamily="34" charset="0"/>
              <a:buNone/>
            </a:pPr>
            <a:r>
              <a:rPr lang="ar-SA" sz="2600" b="1" dirty="0" smtClean="0">
                <a:cs typeface="Arial" pitchFamily="34" charset="0"/>
              </a:rPr>
              <a:t>سادساً: تعلم العربية يجعلني قادراً على تذوق النصوص الأدبية الراقية</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أهداف المقرر</a:t>
            </a:r>
            <a:endParaRPr lang="ar-SA" dirty="0"/>
          </a:p>
        </p:txBody>
      </p:sp>
      <p:sp>
        <p:nvSpPr>
          <p:cNvPr id="3" name="Content Placeholder 2"/>
          <p:cNvSpPr>
            <a:spLocks noGrp="1"/>
          </p:cNvSpPr>
          <p:nvPr>
            <p:ph idx="1"/>
          </p:nvPr>
        </p:nvSpPr>
        <p:spPr>
          <a:xfrm>
            <a:off x="495300" y="1143000"/>
            <a:ext cx="8915400" cy="5105400"/>
          </a:xfrm>
        </p:spPr>
        <p:txBody>
          <a:bodyPr/>
          <a:lstStyle/>
          <a:p>
            <a:pPr rtl="1">
              <a:buFont typeface="Arial" pitchFamily="34" charset="0"/>
              <a:buChar char="•"/>
            </a:pPr>
            <a:r>
              <a:rPr lang="ar-SA" dirty="0" smtClean="0"/>
              <a:t>- أن يستعيدَ الطالب أهم الأساسيات النحوية والكتابية التي درسها في التعليم العام.</a:t>
            </a:r>
          </a:p>
          <a:p>
            <a:pPr rtl="1">
              <a:buFont typeface="Arial" pitchFamily="34" charset="0"/>
              <a:buChar char="•"/>
            </a:pPr>
            <a:r>
              <a:rPr lang="ar-SA" dirty="0" smtClean="0"/>
              <a:t>أن تنموَ قدراته على فهم القواعد عن طريق التطبيق.</a:t>
            </a:r>
          </a:p>
          <a:p>
            <a:pPr rtl="1">
              <a:buFont typeface="Arial" pitchFamily="34" charset="0"/>
              <a:buChar char="•"/>
            </a:pPr>
            <a:r>
              <a:rPr lang="en-US" dirty="0" smtClean="0"/>
              <a:t> </a:t>
            </a:r>
            <a:r>
              <a:rPr lang="ar-SA" dirty="0" smtClean="0"/>
              <a:t>أن تتوسعَ ثقافته التحصيلية حول أمهات الكتب التراثية</a:t>
            </a:r>
          </a:p>
          <a:p>
            <a:pPr rtl="1">
              <a:buFont typeface="Arial" pitchFamily="34" charset="0"/>
              <a:buChar char="•"/>
            </a:pPr>
            <a:r>
              <a:rPr lang="ar-SA" dirty="0" smtClean="0"/>
              <a:t>أن يستعملَ اللغة الفصيحة تكلماً وكتابة ويكتشف مواطن اللحن في الكلام.</a:t>
            </a:r>
          </a:p>
          <a:p>
            <a:pPr rtl="1">
              <a:buFont typeface="Arial" pitchFamily="34" charset="0"/>
              <a:buChar char="•"/>
            </a:pPr>
            <a:r>
              <a:rPr lang="ar-SA" dirty="0" smtClean="0"/>
              <a:t>أن يُحْسنَ استعمال البرامج الحاسوبية العلمية.</a:t>
            </a:r>
          </a:p>
          <a:p>
            <a:pPr rtl="1">
              <a:buFont typeface="Arial" pitchFamily="34" charset="0"/>
              <a:buChar char="•"/>
            </a:pPr>
            <a:r>
              <a:rPr lang="ar-SA" dirty="0" smtClean="0"/>
              <a:t>أن يتمكنَ من فهم بعض أساليب العلماء السابقين عن طريق كتبهم.</a:t>
            </a:r>
          </a:p>
          <a:p>
            <a:pPr rtl="1">
              <a:buFont typeface="Arial" pitchFamily="34" charset="0"/>
              <a:buChar char="•"/>
            </a:pPr>
            <a:r>
              <a:rPr lang="ar-SA" dirty="0" smtClean="0"/>
              <a:t>أن يحفظَ الشواهد الفصيحة ليستقيم لسانه ويتسع خياله.</a:t>
            </a:r>
          </a:p>
          <a:p>
            <a:pPr>
              <a:buFontTx/>
              <a:buChar char="-"/>
            </a:pPr>
            <a:r>
              <a:rPr lang="ar-SA" dirty="0" smtClean="0"/>
              <a:t>-</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محتوى المقرر</a:t>
            </a:r>
            <a:endParaRPr lang="ar-SA" dirty="0"/>
          </a:p>
        </p:txBody>
      </p:sp>
      <p:sp>
        <p:nvSpPr>
          <p:cNvPr id="3" name="Content Placeholder 2"/>
          <p:cNvSpPr>
            <a:spLocks noGrp="1"/>
          </p:cNvSpPr>
          <p:nvPr>
            <p:ph idx="1"/>
          </p:nvPr>
        </p:nvSpPr>
        <p:spPr/>
        <p:txBody>
          <a:bodyPr/>
          <a:lstStyle/>
          <a:p>
            <a:r>
              <a:rPr lang="ar-SA" dirty="0" smtClean="0"/>
              <a:t>المبني والمعرب من الأسماء والأفعال ، النكرة والمعرفة ، الجملة الإسمية(المبتدأ والخبر) وأحكامهما، نواسخ الجملة الإسمية(كان وأخواتها، إنّ وأخواتها، لا النافية للجنس، المضاف والمضاف إليه وأحكامهما، إعادة التأكيد على بعض القواعد الإملائية ككتابة الهمزات والأف اللينة...، البحث في المعاجم(اللغوية والبرامج الحاسوبية العلمية)</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التقويم</a:t>
            </a:r>
            <a:endParaRPr lang="ar-SA" dirty="0"/>
          </a:p>
        </p:txBody>
      </p:sp>
      <p:sp>
        <p:nvSpPr>
          <p:cNvPr id="3" name="Content Placeholder 2"/>
          <p:cNvSpPr>
            <a:spLocks noGrp="1"/>
          </p:cNvSpPr>
          <p:nvPr>
            <p:ph idx="1"/>
          </p:nvPr>
        </p:nvSpPr>
        <p:spPr/>
        <p:txBody>
          <a:bodyPr/>
          <a:lstStyle/>
          <a:p>
            <a:r>
              <a:rPr lang="ar-SA" dirty="0" smtClean="0"/>
              <a:t>يكون تقويم الطالب في هذه المادة كما يلي:</a:t>
            </a:r>
          </a:p>
          <a:p>
            <a:endParaRPr lang="ar-SA" dirty="0" smtClean="0"/>
          </a:p>
          <a:p>
            <a:endParaRPr lang="ar-SA" dirty="0" smtClean="0"/>
          </a:p>
          <a:p>
            <a:r>
              <a:rPr lang="ar-SA" dirty="0" smtClean="0"/>
              <a:t>وتتوزع علامات المشاركة على النحو التالي:</a:t>
            </a:r>
          </a:p>
          <a:p>
            <a:endParaRPr lang="ar-SA" dirty="0" smtClean="0"/>
          </a:p>
          <a:p>
            <a:endParaRPr lang="ar-SA" dirty="0" smtClean="0"/>
          </a:p>
          <a:p>
            <a:endParaRPr lang="ar-SA" dirty="0" smtClean="0"/>
          </a:p>
          <a:p>
            <a:endParaRPr lang="ar-SA"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graphicFrame>
        <p:nvGraphicFramePr>
          <p:cNvPr id="5" name="Table 4"/>
          <p:cNvGraphicFramePr>
            <a:graphicFrameLocks noGrp="1"/>
          </p:cNvGraphicFramePr>
          <p:nvPr/>
        </p:nvGraphicFramePr>
        <p:xfrm>
          <a:off x="2667000" y="2209800"/>
          <a:ext cx="6603999" cy="741680"/>
        </p:xfrm>
        <a:graphic>
          <a:graphicData uri="http://schemas.openxmlformats.org/drawingml/2006/table">
            <a:tbl>
              <a:tblPr rtl="1" firstRow="1" bandRow="1">
                <a:tableStyleId>{5C22544A-7EE6-4342-B048-85BDC9FD1C3A}</a:tableStyleId>
              </a:tblPr>
              <a:tblGrid>
                <a:gridCol w="2463799"/>
                <a:gridCol w="1938867"/>
                <a:gridCol w="2201333"/>
              </a:tblGrid>
              <a:tr h="370840">
                <a:tc>
                  <a:txBody>
                    <a:bodyPr/>
                    <a:lstStyle/>
                    <a:p>
                      <a:pPr algn="ctr" rtl="1"/>
                      <a:r>
                        <a:rPr lang="ar-SA" dirty="0" smtClean="0"/>
                        <a:t>المشاركة</a:t>
                      </a:r>
                      <a:endParaRPr lang="ar-SA" dirty="0"/>
                    </a:p>
                  </a:txBody>
                  <a:tcPr/>
                </a:tc>
                <a:tc>
                  <a:txBody>
                    <a:bodyPr/>
                    <a:lstStyle/>
                    <a:p>
                      <a:pPr algn="ctr" rtl="1"/>
                      <a:r>
                        <a:rPr lang="ar-SA" dirty="0" smtClean="0"/>
                        <a:t>الاختبار النهائي</a:t>
                      </a:r>
                      <a:endParaRPr lang="ar-SA" dirty="0"/>
                    </a:p>
                  </a:txBody>
                  <a:tcPr/>
                </a:tc>
                <a:tc>
                  <a:txBody>
                    <a:bodyPr/>
                    <a:lstStyle/>
                    <a:p>
                      <a:pPr algn="ctr" rtl="1"/>
                      <a:r>
                        <a:rPr lang="ar-SA" dirty="0" smtClean="0"/>
                        <a:t>المجمـــــــوع</a:t>
                      </a:r>
                      <a:endParaRPr lang="ar-SA" dirty="0"/>
                    </a:p>
                  </a:txBody>
                  <a:tcPr/>
                </a:tc>
              </a:tr>
              <a:tr h="370840">
                <a:tc>
                  <a:txBody>
                    <a:bodyPr/>
                    <a:lstStyle/>
                    <a:p>
                      <a:pPr algn="ctr" rtl="1"/>
                      <a:r>
                        <a:rPr lang="ar-SA" dirty="0" smtClean="0"/>
                        <a:t>30%</a:t>
                      </a:r>
                      <a:endParaRPr lang="ar-SA" dirty="0"/>
                    </a:p>
                  </a:txBody>
                  <a:tcPr/>
                </a:tc>
                <a:tc>
                  <a:txBody>
                    <a:bodyPr/>
                    <a:lstStyle/>
                    <a:p>
                      <a:pPr algn="ctr" rtl="1"/>
                      <a:r>
                        <a:rPr lang="ar-SA" dirty="0" smtClean="0"/>
                        <a:t>70%</a:t>
                      </a:r>
                      <a:endParaRPr lang="ar-SA" dirty="0"/>
                    </a:p>
                  </a:txBody>
                  <a:tcPr/>
                </a:tc>
                <a:tc>
                  <a:txBody>
                    <a:bodyPr/>
                    <a:lstStyle/>
                    <a:p>
                      <a:pPr algn="ctr" rtl="1"/>
                      <a:r>
                        <a:rPr lang="ar-SA" dirty="0" smtClean="0"/>
                        <a:t>100%</a:t>
                      </a:r>
                      <a:endParaRPr lang="ar-SA" dirty="0"/>
                    </a:p>
                  </a:txBody>
                  <a:tcPr/>
                </a:tc>
              </a:tr>
            </a:tbl>
          </a:graphicData>
        </a:graphic>
      </p:graphicFrame>
      <p:graphicFrame>
        <p:nvGraphicFramePr>
          <p:cNvPr id="6" name="Table 5"/>
          <p:cNvGraphicFramePr>
            <a:graphicFrameLocks noGrp="1"/>
          </p:cNvGraphicFramePr>
          <p:nvPr/>
        </p:nvGraphicFramePr>
        <p:xfrm>
          <a:off x="2666998" y="4038600"/>
          <a:ext cx="6756404" cy="1285240"/>
        </p:xfrm>
        <a:graphic>
          <a:graphicData uri="http://schemas.openxmlformats.org/drawingml/2006/table">
            <a:tbl>
              <a:tblPr rtl="1" firstRow="1" bandRow="1">
                <a:tableStyleId>{5C22544A-7EE6-4342-B048-85BDC9FD1C3A}</a:tableStyleId>
              </a:tblPr>
              <a:tblGrid>
                <a:gridCol w="1689101"/>
                <a:gridCol w="1689101"/>
                <a:gridCol w="1689101"/>
                <a:gridCol w="1689101"/>
              </a:tblGrid>
              <a:tr h="370840">
                <a:tc>
                  <a:txBody>
                    <a:bodyPr/>
                    <a:lstStyle/>
                    <a:p>
                      <a:pPr rtl="1"/>
                      <a:r>
                        <a:rPr lang="ar-SA" dirty="0" smtClean="0"/>
                        <a:t>الواجبات</a:t>
                      </a:r>
                      <a:endParaRPr lang="ar-SA" dirty="0"/>
                    </a:p>
                  </a:txBody>
                  <a:tcPr/>
                </a:tc>
                <a:tc>
                  <a:txBody>
                    <a:bodyPr/>
                    <a:lstStyle/>
                    <a:p>
                      <a:pPr rtl="1"/>
                      <a:r>
                        <a:rPr lang="ar-SA" dirty="0" smtClean="0"/>
                        <a:t>حضور المحاضرات المباشرة</a:t>
                      </a:r>
                      <a:endParaRPr lang="ar-SA" dirty="0"/>
                    </a:p>
                  </a:txBody>
                  <a:tcPr/>
                </a:tc>
                <a:tc>
                  <a:txBody>
                    <a:bodyPr/>
                    <a:lstStyle/>
                    <a:p>
                      <a:pPr rtl="1"/>
                      <a:r>
                        <a:rPr lang="ar-SA" dirty="0" smtClean="0"/>
                        <a:t>حضور المحاضرات المسجلة والمشاركة في منتدى الحوار</a:t>
                      </a:r>
                      <a:endParaRPr lang="ar-SA" dirty="0"/>
                    </a:p>
                  </a:txBody>
                  <a:tcPr/>
                </a:tc>
                <a:tc>
                  <a:txBody>
                    <a:bodyPr/>
                    <a:lstStyle/>
                    <a:p>
                      <a:pPr rtl="1"/>
                      <a:r>
                        <a:rPr lang="ar-SA" dirty="0" smtClean="0"/>
                        <a:t>المجموع</a:t>
                      </a:r>
                      <a:endParaRPr lang="ar-SA" dirty="0"/>
                    </a:p>
                  </a:txBody>
                  <a:tcPr/>
                </a:tc>
              </a:tr>
              <a:tr h="370840">
                <a:tc>
                  <a:txBody>
                    <a:bodyPr/>
                    <a:lstStyle/>
                    <a:p>
                      <a:pPr rtl="1"/>
                      <a:r>
                        <a:rPr lang="ar-SA" dirty="0" smtClean="0"/>
                        <a:t>10</a:t>
                      </a:r>
                      <a:endParaRPr lang="ar-SA" dirty="0"/>
                    </a:p>
                  </a:txBody>
                  <a:tcPr/>
                </a:tc>
                <a:tc>
                  <a:txBody>
                    <a:bodyPr/>
                    <a:lstStyle/>
                    <a:p>
                      <a:pPr rtl="1"/>
                      <a:r>
                        <a:rPr lang="ar-SA" dirty="0" smtClean="0"/>
                        <a:t>10</a:t>
                      </a:r>
                      <a:endParaRPr lang="ar-SA" dirty="0"/>
                    </a:p>
                  </a:txBody>
                  <a:tcPr/>
                </a:tc>
                <a:tc>
                  <a:txBody>
                    <a:bodyPr/>
                    <a:lstStyle/>
                    <a:p>
                      <a:pPr rtl="1"/>
                      <a:r>
                        <a:rPr lang="ar-SA" dirty="0" smtClean="0"/>
                        <a:t>10</a:t>
                      </a:r>
                      <a:endParaRPr lang="ar-SA" dirty="0"/>
                    </a:p>
                  </a:txBody>
                  <a:tcPr/>
                </a:tc>
                <a:tc>
                  <a:txBody>
                    <a:bodyPr/>
                    <a:lstStyle/>
                    <a:p>
                      <a:pPr rtl="1"/>
                      <a:r>
                        <a:rPr lang="ar-SA" dirty="0" smtClean="0"/>
                        <a:t>30</a:t>
                      </a:r>
                      <a:endParaRPr lang="ar-SA" dirty="0"/>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تنبيهات</a:t>
            </a:r>
            <a:endParaRPr lang="ar-SA" dirty="0"/>
          </a:p>
        </p:txBody>
      </p:sp>
      <p:sp>
        <p:nvSpPr>
          <p:cNvPr id="3" name="عنصر نائب للمحتوى 2"/>
          <p:cNvSpPr>
            <a:spLocks noGrp="1"/>
          </p:cNvSpPr>
          <p:nvPr>
            <p:ph idx="1"/>
          </p:nvPr>
        </p:nvSpPr>
        <p:spPr/>
        <p:txBody>
          <a:bodyPr/>
          <a:lstStyle/>
          <a:p>
            <a:r>
              <a:rPr lang="ar-SA" dirty="0" smtClean="0"/>
              <a:t>أولاً: سيكون هناك واجبان خلال الفصل لكل واجب خمس درجات وستكون أسئلة الواجب من خارج المادة غالباً.</a:t>
            </a:r>
          </a:p>
          <a:p>
            <a:r>
              <a:rPr lang="ar-SA" dirty="0" smtClean="0"/>
              <a:t>ثانياً: كل ما يكتب بخط مائل في محتوى المقرر فهو للاستزادة وغير مطلوب لغايات الاختبار.</a:t>
            </a:r>
          </a:p>
          <a:p>
            <a:r>
              <a:rPr lang="ar-SA" dirty="0" smtClean="0"/>
              <a:t>ثالثاً:حضور المحاضرات المسجلة مهم جداً وقراءة الملزمة دون حضور المحاضرة لا يكفي لأن بعض القواعد تفهم من خلال الألوان التي تضيع </a:t>
            </a:r>
            <a:r>
              <a:rPr lang="ar-SA" smtClean="0"/>
              <a:t>في التصوير.</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مصادر المقرر ومراجعه</a:t>
            </a:r>
            <a:endParaRPr lang="ar-SA" dirty="0"/>
          </a:p>
        </p:txBody>
      </p:sp>
      <p:graphicFrame>
        <p:nvGraphicFramePr>
          <p:cNvPr id="5" name="Content Placeholder 4"/>
          <p:cNvGraphicFramePr>
            <a:graphicFrameLocks noGrp="1"/>
          </p:cNvGraphicFramePr>
          <p:nvPr>
            <p:ph idx="1"/>
          </p:nvPr>
        </p:nvGraphicFramePr>
        <p:xfrm>
          <a:off x="495300" y="1600200"/>
          <a:ext cx="8915400" cy="1854200"/>
        </p:xfrm>
        <a:graphic>
          <a:graphicData uri="http://schemas.openxmlformats.org/drawingml/2006/table">
            <a:tbl>
              <a:tblPr rtl="1" firstRow="1" bandRow="1">
                <a:tableStyleId>{5C22544A-7EE6-4342-B048-85BDC9FD1C3A}</a:tableStyleId>
              </a:tblPr>
              <a:tblGrid>
                <a:gridCol w="1993900"/>
                <a:gridCol w="6921500"/>
              </a:tblGrid>
              <a:tr h="370840">
                <a:tc>
                  <a:txBody>
                    <a:bodyPr/>
                    <a:lstStyle/>
                    <a:p>
                      <a:pPr algn="r" rtl="1"/>
                      <a:r>
                        <a:rPr lang="ar-SA" dirty="0" smtClean="0"/>
                        <a:t>المرجع الرئيس</a:t>
                      </a:r>
                      <a:endParaRPr lang="ar-SA" dirty="0"/>
                    </a:p>
                  </a:txBody>
                  <a:tcPr/>
                </a:tc>
                <a:tc>
                  <a:txBody>
                    <a:bodyPr/>
                    <a:lstStyle/>
                    <a:p>
                      <a:pPr algn="r" rtl="1"/>
                      <a:r>
                        <a:rPr lang="ar-SA" dirty="0" smtClean="0"/>
                        <a:t>السيد أحمد الهاشمي، القواعد الأساسية. عبده الراجحي، التطبيق النحوي</a:t>
                      </a:r>
                      <a:endParaRPr lang="ar-SA" dirty="0"/>
                    </a:p>
                  </a:txBody>
                  <a:tcPr/>
                </a:tc>
              </a:tr>
              <a:tr h="370840">
                <a:tc>
                  <a:txBody>
                    <a:bodyPr/>
                    <a:lstStyle/>
                    <a:p>
                      <a:pPr algn="r" rtl="1"/>
                      <a:r>
                        <a:rPr lang="ar-SA" dirty="0" smtClean="0"/>
                        <a:t>المراجع المساعدة</a:t>
                      </a:r>
                      <a:endParaRPr lang="ar-SA" dirty="0"/>
                    </a:p>
                  </a:txBody>
                  <a:tcPr/>
                </a:tc>
                <a:tc>
                  <a:txBody>
                    <a:bodyPr/>
                    <a:lstStyle/>
                    <a:p>
                      <a:pPr algn="r" rtl="1"/>
                      <a:r>
                        <a:rPr lang="ar-SA" dirty="0" smtClean="0"/>
                        <a:t>عزام الشجراوي، النحو التطبيقي.</a:t>
                      </a:r>
                      <a:r>
                        <a:rPr lang="ar-SA" baseline="0" dirty="0" smtClean="0"/>
                        <a:t> عبد الهادي الفضلي، مختصر النحو</a:t>
                      </a:r>
                      <a:endParaRPr lang="ar-SA" dirty="0"/>
                    </a:p>
                  </a:txBody>
                  <a:tcPr/>
                </a:tc>
              </a:tr>
              <a:tr h="370840">
                <a:tc>
                  <a:txBody>
                    <a:bodyPr/>
                    <a:lstStyle/>
                    <a:p>
                      <a:pPr algn="r" rtl="1"/>
                      <a:r>
                        <a:rPr lang="ar-SA" dirty="0" smtClean="0"/>
                        <a:t>المواقع الإلكترونية</a:t>
                      </a:r>
                      <a:endParaRPr lang="ar-SA" dirty="0"/>
                    </a:p>
                  </a:txBody>
                  <a:tcPr/>
                </a:tc>
                <a:tc>
                  <a:txBody>
                    <a:bodyPr/>
                    <a:lstStyle/>
                    <a:p>
                      <a:pPr algn="l" rtl="1"/>
                      <a:r>
                        <a:rPr lang="en-US" dirty="0" smtClean="0">
                          <a:hlinkClick r:id="rId2"/>
                        </a:rPr>
                        <a:t>www.alwaraq.net</a:t>
                      </a:r>
                      <a:r>
                        <a:rPr lang="en-US" dirty="0" smtClean="0"/>
                        <a:t>       </a:t>
                      </a:r>
                      <a:r>
                        <a:rPr lang="en-US" dirty="0" smtClean="0">
                          <a:hlinkClick r:id="rId3"/>
                        </a:rPr>
                        <a:t>www.shamela.ws</a:t>
                      </a:r>
                      <a:r>
                        <a:rPr lang="en-US" dirty="0" smtClean="0"/>
                        <a:t>       </a:t>
                      </a:r>
                      <a:r>
                        <a:rPr lang="en-US" dirty="0" smtClean="0">
                          <a:hlinkClick r:id="rId4"/>
                        </a:rPr>
                        <a:t>www.alfaseeh.com</a:t>
                      </a:r>
                      <a:r>
                        <a:rPr lang="en-US" dirty="0" smtClean="0"/>
                        <a:t> </a:t>
                      </a:r>
                      <a:endParaRPr lang="ar-SA" dirty="0"/>
                    </a:p>
                  </a:txBody>
                  <a:tcPr/>
                </a:tc>
              </a:tr>
              <a:tr h="370840">
                <a:tc>
                  <a:txBody>
                    <a:bodyPr/>
                    <a:lstStyle/>
                    <a:p>
                      <a:pPr algn="r" rtl="1"/>
                      <a:r>
                        <a:rPr lang="ar-SA" dirty="0" smtClean="0"/>
                        <a:t>البرامج الحاسوبية</a:t>
                      </a:r>
                      <a:endParaRPr lang="ar-SA" dirty="0"/>
                    </a:p>
                  </a:txBody>
                  <a:tcPr/>
                </a:tc>
                <a:tc>
                  <a:txBody>
                    <a:bodyPr/>
                    <a:lstStyle/>
                    <a:p>
                      <a:pPr algn="r" rtl="1"/>
                      <a:r>
                        <a:rPr lang="ar-SA" dirty="0" smtClean="0"/>
                        <a:t>الجامع الكبير لكتب التراث. المكتبة الشاملة. الموسوعة الشعرية.</a:t>
                      </a:r>
                      <a:endParaRPr lang="ar-SA" dirty="0"/>
                    </a:p>
                  </a:txBody>
                  <a:tcPr/>
                </a:tc>
              </a:tr>
              <a:tr h="370840">
                <a:tc>
                  <a:txBody>
                    <a:bodyPr/>
                    <a:lstStyle/>
                    <a:p>
                      <a:pPr algn="r" rtl="1"/>
                      <a:r>
                        <a:rPr lang="ar-SA" dirty="0" smtClean="0"/>
                        <a:t>من أهم كتب التراث</a:t>
                      </a:r>
                      <a:endParaRPr lang="ar-SA" dirty="0"/>
                    </a:p>
                  </a:txBody>
                  <a:tcPr/>
                </a:tc>
                <a:tc>
                  <a:txBody>
                    <a:bodyPr/>
                    <a:lstStyle/>
                    <a:p>
                      <a:pPr algn="r" rtl="1"/>
                      <a:r>
                        <a:rPr lang="ar-SA" dirty="0" smtClean="0"/>
                        <a:t>ابن</a:t>
                      </a:r>
                      <a:r>
                        <a:rPr lang="ar-SA" baseline="0" dirty="0" smtClean="0"/>
                        <a:t> عقيل، شرح ابن عقيل على ألفية ابن مالك. ابن هشام، مغني اللبيب عن كتب الأعاريب</a:t>
                      </a:r>
                      <a:endParaRPr lang="ar-SA" dirty="0"/>
                    </a:p>
                  </a:txBody>
                  <a:tcPr/>
                </a:tc>
              </a:tr>
            </a:tbl>
          </a:graphicData>
        </a:graphic>
      </p:graphicFrame>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11</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1376</TotalTime>
  <Words>554</Words>
  <Application>Microsoft Office PowerPoint</Application>
  <PresentationFormat>A4 Paper (210x297 mm)</PresentationFormat>
  <Paragraphs>85</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المحاضرة التمهيدية </vt:lpstr>
      <vt:lpstr>عناصر المحاضرة</vt:lpstr>
      <vt:lpstr>مقدمة:</vt:lpstr>
      <vt:lpstr>لماذا ندرس النحو؟ وما أهميته في حياتنا اليومية؟ </vt:lpstr>
      <vt:lpstr>أهداف المقرر</vt:lpstr>
      <vt:lpstr>محتوى المقرر</vt:lpstr>
      <vt:lpstr>التقويم</vt:lpstr>
      <vt:lpstr>تنبيهات</vt:lpstr>
      <vt:lpstr>مصادر المقرر ومراجعه</vt:lpstr>
      <vt:lpstr>Slide 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84</cp:revision>
  <dcterms:created xsi:type="dcterms:W3CDTF">2009-10-14T19:14:34Z</dcterms:created>
  <dcterms:modified xsi:type="dcterms:W3CDTF">2011-02-27T07:15:34Z</dcterms:modified>
</cp:coreProperties>
</file>