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7" r:id="rId4"/>
    <p:sldId id="300" r:id="rId5"/>
    <p:sldId id="301" r:id="rId6"/>
    <p:sldId id="302" r:id="rId7"/>
    <p:sldId id="303" r:id="rId8"/>
    <p:sldId id="304" r:id="rId9"/>
    <p:sldId id="305" r:id="rId10"/>
    <p:sldId id="307" r:id="rId11"/>
    <p:sldId id="308" r:id="rId12"/>
    <p:sldId id="309" r:id="rId13"/>
    <p:sldId id="310" r:id="rId14"/>
    <p:sldId id="306" r:id="rId15"/>
    <p:sldId id="311" r:id="rId16"/>
    <p:sldId id="312" r:id="rId17"/>
    <p:sldId id="313" r:id="rId18"/>
    <p:sldId id="314" r:id="rId19"/>
    <p:sldId id="266" r:id="rId2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66FF66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2" autoAdjust="0"/>
    <p:restoredTop sz="94664" autoAdjust="0"/>
  </p:normalViewPr>
  <p:slideViewPr>
    <p:cSldViewPr>
      <p:cViewPr>
        <p:scale>
          <a:sx n="75" d="100"/>
          <a:sy n="75" d="100"/>
        </p:scale>
        <p:origin x="-282" y="3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</a:t>
            </a:r>
            <a:r>
              <a:rPr lang="ar-EG" sz="2800" b="1" dirty="0" smtClean="0">
                <a:solidFill>
                  <a:srgbClr val="898989"/>
                </a:solidFill>
                <a:latin typeface="Calibri" pitchFamily="34" charset="0"/>
              </a:rPr>
              <a:t>للانتساب</a:t>
            </a:r>
            <a:endParaRPr lang="en-US" sz="2800" b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قسم اللغة العربية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النحو التطبيقي (1)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جزاء المصاروة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السادسة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أسماء الشرط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/>
              <a:t>عناصر المحاضرة</a:t>
            </a: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حروف الشرط.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أسماء الشرط.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تطبيقات.</a:t>
            </a:r>
          </a:p>
          <a:p>
            <a:pPr rtl="1" eaLnBrk="1" hangingPunct="1"/>
            <a:r>
              <a:rPr lang="ar-SA" b="1" dirty="0" smtClean="0">
                <a:cs typeface="Arial" pitchFamily="34" charset="0"/>
              </a:rPr>
              <a:t>  </a:t>
            </a:r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مقدمة: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4678363"/>
          </a:xfrm>
        </p:spPr>
        <p:txBody>
          <a:bodyPr/>
          <a:lstStyle/>
          <a:p>
            <a:pPr algn="just" rtl="1" eaLnBrk="1" hangingPunct="1"/>
            <a:r>
              <a:rPr lang="ar-SA" dirty="0" smtClean="0">
                <a:cs typeface="Arial" pitchFamily="34" charset="0"/>
              </a:rPr>
              <a:t>الشرط تركيب يقتضي شيئين: شرط، وجواب ، ويكون الجواب مبنياً على الشرط، فعندما تقول: إنْ تقرأ تفهم، يكون الفهم معتمداً على القراءة، فهذا أسلوب شرط.</a:t>
            </a:r>
          </a:p>
          <a:p>
            <a:pPr algn="just" rtl="1" eaLnBrk="1" hangingPunct="1"/>
            <a:r>
              <a:rPr lang="ar-SA" dirty="0" smtClean="0">
                <a:cs typeface="Arial" pitchFamily="34" charset="0"/>
              </a:rPr>
              <a:t>ويتكون أسلوب الشرط من ثلاثة عناصر: الشرط(فعل الشرط) والجواب وأداة الشرط.يقول المتنبي:</a:t>
            </a:r>
          </a:p>
          <a:p>
            <a:pPr algn="ctr" rtl="1" eaLnBrk="1" hangingPunct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ومن </a:t>
            </a:r>
            <a:r>
              <a:rPr lang="ar-SA" dirty="0" err="1" smtClean="0">
                <a:solidFill>
                  <a:srgbClr val="FF0000"/>
                </a:solidFill>
                <a:cs typeface="Arial" pitchFamily="34" charset="0"/>
              </a:rPr>
              <a:t>يكُ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ذا فمٍ مرٍّ مريضٍ    يجدْ مرّاً </a:t>
            </a:r>
            <a:r>
              <a:rPr lang="ar-SA" dirty="0" err="1" smtClean="0">
                <a:solidFill>
                  <a:srgbClr val="FF0000"/>
                </a:solidFill>
                <a:cs typeface="Arial" pitchFamily="34" charset="0"/>
              </a:rPr>
              <a:t>به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الماءَ </a:t>
            </a:r>
            <a:r>
              <a:rPr lang="ar-SA" dirty="0" err="1" smtClean="0">
                <a:solidFill>
                  <a:srgbClr val="FF0000"/>
                </a:solidFill>
                <a:cs typeface="Arial" pitchFamily="34" charset="0"/>
              </a:rPr>
              <a:t>الزُّلالا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  <a:p>
            <a:pPr algn="just" rtl="1" eaLnBrk="1" hangingPunct="1"/>
            <a:r>
              <a:rPr lang="ar-SA" dirty="0" smtClean="0">
                <a:cs typeface="Arial" pitchFamily="34" charset="0"/>
              </a:rPr>
              <a:t>فعل الشرط (</a:t>
            </a:r>
            <a:r>
              <a:rPr lang="ar-SA" dirty="0" err="1" smtClean="0">
                <a:cs typeface="Arial" pitchFamily="34" charset="0"/>
              </a:rPr>
              <a:t>يكُ</a:t>
            </a:r>
            <a:r>
              <a:rPr lang="ar-SA" dirty="0" smtClean="0">
                <a:cs typeface="Arial" pitchFamily="34" charset="0"/>
              </a:rPr>
              <a:t>)------جواب الشرط (يجد)------أداة الشرط (من).</a:t>
            </a:r>
          </a:p>
          <a:p>
            <a:pPr algn="just" rtl="1" eaLnBrk="1" hangingPunct="1"/>
            <a:r>
              <a:rPr lang="ar-SA" dirty="0" smtClean="0">
                <a:cs typeface="Arial" pitchFamily="34" charset="0"/>
              </a:rPr>
              <a:t>وأدوات اشرط نوعان:حروف وأسماء. وهذا ما سنتعرف إليه في هذه المحاضرة.</a:t>
            </a:r>
          </a:p>
          <a:p>
            <a:pPr algn="just" rtl="1" eaLnBrk="1" hangingPunct="1"/>
            <a:endParaRPr lang="ar-SA" dirty="0" smtClean="0">
              <a:cs typeface="Arial" pitchFamily="34" charset="0"/>
            </a:endParaRPr>
          </a:p>
          <a:p>
            <a:pPr algn="just" rtl="1" eaLnBrk="1" hangingPunct="1"/>
            <a:endParaRPr lang="ar-SA" b="1" u="sng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أدوات الشرط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الكلمات التي تستعمل في الشرط إما حروف وإما أسماء، وللشرط حرفان هما:إن، ولو.</a:t>
            </a:r>
          </a:p>
          <a:p>
            <a:pPr rtl="1"/>
            <a:r>
              <a:rPr lang="ar-SA" b="1" dirty="0" smtClean="0"/>
              <a:t>وتقول فيهما:</a:t>
            </a:r>
          </a:p>
          <a:p>
            <a:pPr rtl="1"/>
            <a:r>
              <a:rPr lang="ar-SA" b="1" dirty="0" smtClean="0"/>
              <a:t>إن: حرف شرط مبني على السكون لا محل له من الإعراب.</a:t>
            </a:r>
          </a:p>
          <a:p>
            <a:pPr rtl="1"/>
            <a:r>
              <a:rPr lang="ar-SA" b="1" dirty="0" smtClean="0"/>
              <a:t>لو: حرف شرط يدل على امتناع الجواب لامتناع الشرط مبني على السكون لا محل له من الإعراب.</a:t>
            </a:r>
          </a:p>
          <a:p>
            <a:pPr rtl="1"/>
            <a:r>
              <a:rPr lang="ar-SA" b="1" dirty="0" smtClean="0"/>
              <a:t>ففي قولك:</a:t>
            </a:r>
            <a:r>
              <a:rPr lang="ar-SA" b="1" dirty="0" smtClean="0">
                <a:solidFill>
                  <a:srgbClr val="FF0000"/>
                </a:solidFill>
              </a:rPr>
              <a:t> لو زرتنا لأكرمناك</a:t>
            </a:r>
            <a:r>
              <a:rPr lang="ar-SA" b="1" dirty="0" smtClean="0"/>
              <a:t>. امتنع الإكرام لامتناع تحقق الزيارة، لذا قال بعض العلماء إنها حرف يفيد امتناع لامتناع.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أسماء الشرط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أما أسماء الشرط فهي كلها مبنية فيما عدا "أيّ" فهي معربة لإضافتها إلى مفرد كحالها في الاستفهام مثل:</a:t>
            </a:r>
          </a:p>
          <a:p>
            <a:pPr rtl="1"/>
            <a:r>
              <a:rPr lang="ar-SA" b="1" dirty="0" smtClean="0">
                <a:solidFill>
                  <a:srgbClr val="FF0000"/>
                </a:solidFill>
              </a:rPr>
              <a:t>أيُّ رجلٍ يعملْ خيراً يجدْ جزاءَه.</a:t>
            </a:r>
          </a:p>
          <a:p>
            <a:pPr rtl="1"/>
            <a:r>
              <a:rPr lang="ar-SA" b="1" dirty="0" smtClean="0"/>
              <a:t>أي: اسم شرط مرفوع بالضمة الظاهرة مبتدأ، وهو مضاف، ورجل مضاف إليه مجرور بالكسرة الظاهرة وجملة الشرط هي الخبر.</a:t>
            </a:r>
          </a:p>
          <a:p>
            <a:pPr rtl="1"/>
            <a:r>
              <a:rPr lang="ar-SA" b="1" dirty="0" smtClean="0">
                <a:solidFill>
                  <a:srgbClr val="FF0000"/>
                </a:solidFill>
              </a:rPr>
              <a:t>أيَّ </a:t>
            </a:r>
            <a:r>
              <a:rPr lang="ar-SA" b="1" dirty="0" smtClean="0">
                <a:solidFill>
                  <a:srgbClr val="FF0000"/>
                </a:solidFill>
              </a:rPr>
              <a:t>عملٍ تعملْ تحاسبْ عليه.</a:t>
            </a:r>
          </a:p>
          <a:p>
            <a:pPr rtl="1"/>
            <a:r>
              <a:rPr lang="ar-SA" b="1" dirty="0" smtClean="0"/>
              <a:t>أي: اسم شرط منصوب بالفتحة الظاهرة مفعول </a:t>
            </a:r>
            <a:r>
              <a:rPr lang="ar-SA" b="1" dirty="0" err="1" smtClean="0"/>
              <a:t>به</a:t>
            </a:r>
            <a:r>
              <a:rPr lang="ar-SA" b="1" dirty="0" smtClean="0"/>
              <a:t> "لفعل الشرط".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أسماء الشرط المبنية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3100" b="1" dirty="0" smtClean="0"/>
              <a:t>أما أسماء الشرط المبنية فهي:</a:t>
            </a:r>
          </a:p>
          <a:p>
            <a:pPr rtl="1"/>
            <a:r>
              <a:rPr lang="ar-SA" sz="3100" b="1" dirty="0" smtClean="0"/>
              <a:t>مَن - ما - مهما - متى - أيانَ - أينَ - أنَّى - حيثما - إذا.</a:t>
            </a:r>
          </a:p>
          <a:p>
            <a:pPr rtl="1"/>
            <a:r>
              <a:rPr lang="ar-SA" sz="3100" b="1" dirty="0" smtClean="0"/>
              <a:t>1- مَن: تعرب حسب موقعها في الجملة، مثل:</a:t>
            </a:r>
          </a:p>
          <a:p>
            <a:pPr rtl="1"/>
            <a:r>
              <a:rPr lang="ar-SA" sz="3100" b="1" dirty="0" smtClean="0">
                <a:solidFill>
                  <a:srgbClr val="FF0000"/>
                </a:solidFill>
              </a:rPr>
              <a:t>من يذاكرْ ينجحْ.</a:t>
            </a:r>
          </a:p>
          <a:p>
            <a:pPr rtl="1"/>
            <a:r>
              <a:rPr lang="ar-SA" sz="3100" b="1" dirty="0" smtClean="0"/>
              <a:t>من: اسم شرط مبني على السكون في محل رفع مبتدأ "وجملة الشرط خبره".</a:t>
            </a:r>
          </a:p>
          <a:p>
            <a:pPr rtl="1"/>
            <a:r>
              <a:rPr lang="ar-SA" sz="3100" b="1" dirty="0" smtClean="0">
                <a:solidFill>
                  <a:srgbClr val="FF0000"/>
                </a:solidFill>
              </a:rPr>
              <a:t>من تصادقْ أصادقْه.</a:t>
            </a:r>
          </a:p>
          <a:p>
            <a:pPr rtl="1"/>
            <a:r>
              <a:rPr lang="ar-SA" sz="3100" b="1" dirty="0" smtClean="0"/>
              <a:t>من: اسم شرط مبني على السكون في محل نصب مفعول </a:t>
            </a:r>
            <a:r>
              <a:rPr lang="ar-SA" sz="3100" b="1" dirty="0" err="1" smtClean="0"/>
              <a:t>به</a:t>
            </a:r>
            <a:r>
              <a:rPr lang="ar-SA" sz="3100" b="1" dirty="0" smtClean="0"/>
              <a:t> "لفعل الشرط".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أسماء الشرط المبنية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b="1" dirty="0" smtClean="0">
                <a:solidFill>
                  <a:srgbClr val="FF0000"/>
                </a:solidFill>
              </a:rPr>
              <a:t>بمن تثقْ أثقْ </a:t>
            </a:r>
            <a:r>
              <a:rPr lang="ar-SA" sz="2800" b="1" dirty="0" err="1" smtClean="0">
                <a:solidFill>
                  <a:srgbClr val="FF0000"/>
                </a:solidFill>
              </a:rPr>
              <a:t>به</a:t>
            </a:r>
            <a:r>
              <a:rPr lang="ar-SA" sz="2800" b="1" dirty="0" smtClean="0">
                <a:solidFill>
                  <a:srgbClr val="FF0000"/>
                </a:solidFill>
              </a:rPr>
              <a:t>.</a:t>
            </a:r>
          </a:p>
          <a:p>
            <a:pPr rtl="1"/>
            <a:r>
              <a:rPr lang="ar-SA" sz="2800" b="1" dirty="0" smtClean="0"/>
              <a:t>بمن: الباء حرف جر مبني على السكون لا محل له من الإعراب، ومن اسم الشرط مبني على السكون في محل جر بالباء "والجار والمجرور متعلقان بفعل الشرط".</a:t>
            </a:r>
            <a:endParaRPr lang="ar-SA" sz="2800" dirty="0" smtClean="0"/>
          </a:p>
          <a:p>
            <a:pPr rtl="1"/>
            <a:r>
              <a:rPr lang="ar-SA" sz="2800" b="1" dirty="0" smtClean="0"/>
              <a:t>2-ما: لغير العاقل تعرب حسب موقعها في الجملة مثل "من".</a:t>
            </a:r>
          </a:p>
          <a:p>
            <a:pPr rtl="1"/>
            <a:r>
              <a:rPr lang="ar-SA" sz="2800" b="1" dirty="0" smtClean="0">
                <a:solidFill>
                  <a:srgbClr val="FF0000"/>
                </a:solidFill>
              </a:rPr>
              <a:t>  ما تصنعْ من خيرٍ تجدْه</a:t>
            </a:r>
          </a:p>
          <a:p>
            <a:pPr rtl="1"/>
            <a:r>
              <a:rPr lang="ar-SA" sz="2800" b="1" dirty="0" smtClean="0"/>
              <a:t>3- مهما: تدل على معنى "ما" وتعرب إعرابها، مثل:</a:t>
            </a:r>
          </a:p>
          <a:p>
            <a:pPr rtl="1"/>
            <a:r>
              <a:rPr lang="ar-SA" sz="2800" b="1" dirty="0" smtClean="0">
                <a:solidFill>
                  <a:srgbClr val="FF0000"/>
                </a:solidFill>
              </a:rPr>
              <a:t>مهما تعملْ يعلمْه الله.</a:t>
            </a:r>
          </a:p>
          <a:p>
            <a:pPr rtl="1"/>
            <a:r>
              <a:rPr lang="ar-SA" sz="2800" b="1" dirty="0" smtClean="0"/>
              <a:t>مهما: اسم شرط مبني على السكون في محل نصب مفعول </a:t>
            </a:r>
            <a:r>
              <a:rPr lang="ar-SA" sz="2800" b="1" dirty="0" err="1" smtClean="0"/>
              <a:t>به</a:t>
            </a:r>
            <a:r>
              <a:rPr lang="ar-SA" sz="2800" b="1" dirty="0" smtClean="0"/>
              <a:t> "لفعل الشرط" ومعنى الكلام: أيَّ شيء تعمل يعلمه الله.</a:t>
            </a:r>
          </a:p>
          <a:p>
            <a:endParaRPr lang="ar-SA" sz="28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أسماء الشرط المبنية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4- متى وأيان: يعربان ظرف زمان دائما والعامل فيهما فعل الشرط. مثل:</a:t>
            </a:r>
          </a:p>
          <a:p>
            <a:pPr rtl="1"/>
            <a:r>
              <a:rPr lang="ar-SA" b="1" dirty="0" smtClean="0">
                <a:solidFill>
                  <a:srgbClr val="FF0000"/>
                </a:solidFill>
              </a:rPr>
              <a:t>متى تأتِ أكرمْك.</a:t>
            </a:r>
          </a:p>
          <a:p>
            <a:pPr rtl="1"/>
            <a:r>
              <a:rPr lang="ar-SA" b="1" dirty="0" smtClean="0"/>
              <a:t>متى: اسم شرط مبني على السكون في محل نصب ظرف زمان "لفعل الشرط".</a:t>
            </a:r>
          </a:p>
          <a:p>
            <a:pPr rtl="1"/>
            <a:r>
              <a:rPr lang="ar-SA" b="1" dirty="0" smtClean="0"/>
              <a:t>5- أين - أنى - حيثما: تعرب ظرف مكان والعامل فيه فعل الشرط.</a:t>
            </a:r>
          </a:p>
          <a:p>
            <a:pPr rtl="1"/>
            <a:r>
              <a:rPr lang="ar-SA" b="1" dirty="0" smtClean="0"/>
              <a:t>أين يذهبْ يحترمْه الناس.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أسماء الشرط المبنية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أين: اسم شرط مبني على </a:t>
            </a:r>
            <a:r>
              <a:rPr lang="ar-SA" b="1" dirty="0" smtClean="0"/>
              <a:t>الفتح في </a:t>
            </a:r>
            <a:r>
              <a:rPr lang="ar-SA" b="1" dirty="0" smtClean="0"/>
              <a:t>محل نصب ظرف مكان "لفعل الشرط".</a:t>
            </a:r>
          </a:p>
          <a:p>
            <a:pPr rtl="1"/>
            <a:r>
              <a:rPr lang="ar-SA" b="1" dirty="0" smtClean="0">
                <a:solidFill>
                  <a:srgbClr val="FF0000"/>
                </a:solidFill>
              </a:rPr>
              <a:t>أنَّى تأتِه تأتِ رجلا كريما.</a:t>
            </a:r>
          </a:p>
          <a:p>
            <a:pPr rtl="1"/>
            <a:r>
              <a:rPr lang="ar-SA" b="1" dirty="0" smtClean="0"/>
              <a:t>أنى: اسم شرط مبني على السكون في محل نصب ظرف مكان "لفعل الشرط".</a:t>
            </a:r>
          </a:p>
          <a:p>
            <a:pPr rtl="1"/>
            <a:r>
              <a:rPr lang="ar-SA" b="1" dirty="0" smtClean="0">
                <a:solidFill>
                  <a:srgbClr val="FF0000"/>
                </a:solidFill>
              </a:rPr>
              <a:t>حيثما يذهبْ يجدْ صديقا.</a:t>
            </a:r>
          </a:p>
          <a:p>
            <a:pPr rtl="1"/>
            <a:r>
              <a:rPr lang="ar-SA" b="1" dirty="0" smtClean="0"/>
              <a:t>حيثما: اسم شرط مبني على السكون في محل نصب ظرف مكان "لفعل الشرط".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أسماء الشرط المبنية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6- إذا: وتختلف عن الأسماء السابقة في شيئين:</a:t>
            </a:r>
          </a:p>
          <a:p>
            <a:pPr rtl="1"/>
            <a:r>
              <a:rPr lang="ar-SA" b="1" dirty="0" smtClean="0"/>
              <a:t>الأول: أن العامل فيها ليس فعل الشرط وإنما الجواب.</a:t>
            </a:r>
          </a:p>
          <a:p>
            <a:pPr rtl="1"/>
            <a:r>
              <a:rPr lang="ar-SA" b="1" dirty="0" smtClean="0"/>
              <a:t>الثاني: أنها </a:t>
            </a:r>
            <a:r>
              <a:rPr lang="ar-SA" b="1" dirty="0" err="1" smtClean="0"/>
              <a:t>لاتؤثر</a:t>
            </a:r>
            <a:r>
              <a:rPr lang="ar-SA" b="1" dirty="0" smtClean="0"/>
              <a:t> في إعراب الفعل الذي يليها، في حين أن الأسماء السابقة تجزم فعلين. فهي أداة شرط غير جازمة، وتقول في إعرابها :</a:t>
            </a:r>
          </a:p>
          <a:p>
            <a:pPr rtl="1"/>
            <a:r>
              <a:rPr lang="ar-SA" b="1" dirty="0" smtClean="0"/>
              <a:t>اسم شرط مبني على السكون في محل نصب على الظرفية. وتكون جملة الشرط في محل جر مضاف إليه.</a:t>
            </a:r>
          </a:p>
          <a:p>
            <a:pPr rtl="1"/>
            <a:r>
              <a:rPr lang="ar-SA" b="1" dirty="0" smtClean="0">
                <a:solidFill>
                  <a:srgbClr val="FF0000"/>
                </a:solidFill>
              </a:rPr>
              <a:t>إذا جاء زيد فأكرمْه.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أسماء الشرط المبنية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فالجواب الذي هو "أكرمه" هو الذي نصب "إذا"؛ لأن الظرف يحتاج إلى عامل يعمل فيه النصب، وكأن ترتيب الجملة:</a:t>
            </a:r>
          </a:p>
          <a:p>
            <a:pPr rtl="1"/>
            <a:r>
              <a:rPr lang="ar-SA" b="1" dirty="0" smtClean="0"/>
              <a:t>أكرمه إذا جاء.</a:t>
            </a:r>
          </a:p>
          <a:p>
            <a:pPr rtl="1"/>
            <a:r>
              <a:rPr lang="ar-SA" b="1" dirty="0" smtClean="0"/>
              <a:t>ولما كانت"إذا" تحتاج إلى مضاف إليه، وهي تضاف إلى جملة، كانت جملة الشرط التي هي هنا "جاء زيد" واقعة في محل جر بإضافة "إذا" إليها.</a:t>
            </a:r>
          </a:p>
          <a:p>
            <a:pPr rtl="1"/>
            <a:r>
              <a:rPr lang="ar-SA" b="1" dirty="0" smtClean="0"/>
              <a:t>- قد يأتي بعد "إذا" اسم فنقدر بعدها فعلا يفسره الفعل الموجود، مثل: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أسماء الشرط المبنية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>
                <a:solidFill>
                  <a:srgbClr val="FF0000"/>
                </a:solidFill>
              </a:rPr>
              <a:t>إذا زيد جاء فأكرمه.</a:t>
            </a:r>
          </a:p>
          <a:p>
            <a:pPr rtl="1"/>
            <a:r>
              <a:rPr lang="ar-SA" dirty="0" smtClean="0"/>
              <a:t>إذا:ظرف لما يستقبل من الزمان مبني على السكون في محل نصب.</a:t>
            </a:r>
          </a:p>
          <a:p>
            <a:pPr rtl="1"/>
            <a:r>
              <a:rPr lang="ar-SA" dirty="0" smtClean="0"/>
              <a:t>زيد: فاعل لفعل محذوف يفسره الفعل الموجود، والجملة من الفعل والفاعل في محل جر بإضافة إذا إليها.</a:t>
            </a:r>
          </a:p>
          <a:p>
            <a:r>
              <a:rPr lang="ar-SA" dirty="0" smtClean="0"/>
              <a:t>والسبب في ذلك أن أدوات الشرط تدخل على جمل فعلية لا على جمل اسمية، لذا وجب جعل الاسم الذي يليها فاعلاً لا مبتدأ كما في قوله تعالى:“</a:t>
            </a:r>
            <a:r>
              <a:rPr lang="ar-SA" dirty="0" smtClean="0">
                <a:solidFill>
                  <a:srgbClr val="FF0000"/>
                </a:solidFill>
              </a:rPr>
              <a:t>إذا السماءُ انشقت</a:t>
            </a:r>
            <a:r>
              <a:rPr lang="ar-SA" dirty="0" smtClean="0"/>
              <a:t>“ فالسماء فاعل لفعل محذوف تقديره (انشقت) وفي قوله تعالى:“</a:t>
            </a:r>
            <a:r>
              <a:rPr lang="ar-SA" dirty="0" smtClean="0">
                <a:solidFill>
                  <a:srgbClr val="FF0000"/>
                </a:solidFill>
              </a:rPr>
              <a:t>وإن أحدٌ من المشركين </a:t>
            </a:r>
            <a:r>
              <a:rPr lang="ar-SA" dirty="0" err="1" smtClean="0">
                <a:solidFill>
                  <a:srgbClr val="FF0000"/>
                </a:solidFill>
              </a:rPr>
              <a:t>استجارك</a:t>
            </a:r>
            <a:r>
              <a:rPr lang="ar-SA" dirty="0" smtClean="0"/>
              <a:t>...“ أحدٌ فاعل لفعل محذوف تقديره </a:t>
            </a:r>
            <a:r>
              <a:rPr lang="ar-SA" dirty="0" err="1" smtClean="0"/>
              <a:t>استجارك</a:t>
            </a:r>
            <a:r>
              <a:rPr lang="ar-SA" dirty="0" smtClean="0"/>
              <a:t>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تطبيقات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تدريب: أعراب ما يلي:</a:t>
            </a:r>
          </a:p>
          <a:p>
            <a:pPr rtl="1"/>
            <a:r>
              <a:rPr lang="ar-SA" b="1" dirty="0" smtClean="0"/>
              <a:t>1- {وَإِنْ تَعُودُوا نَعُدْ}.</a:t>
            </a:r>
          </a:p>
          <a:p>
            <a:pPr rtl="1"/>
            <a:r>
              <a:rPr lang="ar-SA" b="1" dirty="0" smtClean="0">
                <a:solidFill>
                  <a:srgbClr val="FF0000"/>
                </a:solidFill>
              </a:rPr>
              <a:t>إن</a:t>
            </a:r>
            <a:r>
              <a:rPr lang="ar-SA" b="1" dirty="0" smtClean="0"/>
              <a:t>: حرف شرط مبني على السكون لا محل له من الإعراب.</a:t>
            </a:r>
          </a:p>
          <a:p>
            <a:pPr rtl="1"/>
            <a:r>
              <a:rPr lang="ar-SA" b="1" dirty="0" smtClean="0">
                <a:solidFill>
                  <a:srgbClr val="FF0000"/>
                </a:solidFill>
              </a:rPr>
              <a:t>تعودوا</a:t>
            </a:r>
            <a:r>
              <a:rPr lang="ar-SA" b="1" dirty="0" smtClean="0"/>
              <a:t>: فعل مضارع مجزوم(فعل الشرط) وعلامة جزمه حذف النون لأنه من الأفعال الخمسة، </a:t>
            </a:r>
            <a:r>
              <a:rPr lang="ar-SA" b="1" dirty="0" smtClean="0">
                <a:solidFill>
                  <a:srgbClr val="FF0000"/>
                </a:solidFill>
              </a:rPr>
              <a:t>والواو</a:t>
            </a:r>
            <a:r>
              <a:rPr lang="ar-SA" b="1" dirty="0" smtClean="0"/>
              <a:t> ضمير متصل مبني في محل رفع فاعل.</a:t>
            </a:r>
          </a:p>
          <a:p>
            <a:pPr rtl="1"/>
            <a:r>
              <a:rPr lang="ar-SA" b="1" dirty="0" smtClean="0">
                <a:solidFill>
                  <a:srgbClr val="FF0000"/>
                </a:solidFill>
              </a:rPr>
              <a:t>نعد</a:t>
            </a:r>
            <a:r>
              <a:rPr lang="ar-SA" b="1" dirty="0" smtClean="0"/>
              <a:t>: فعل مضارع مجزوم وعلامة جزمه السكون </a:t>
            </a:r>
            <a:r>
              <a:rPr lang="ar-SA" b="1" dirty="0" smtClean="0">
                <a:solidFill>
                  <a:srgbClr val="FF0000"/>
                </a:solidFill>
              </a:rPr>
              <a:t>وفاعله</a:t>
            </a:r>
            <a:r>
              <a:rPr lang="ar-SA" b="1" dirty="0" smtClean="0"/>
              <a:t> ضمير مستتر تقديره نحن. 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تطبيقات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341437"/>
            <a:ext cx="8915400" cy="4525963"/>
          </a:xfrm>
        </p:spPr>
        <p:txBody>
          <a:bodyPr/>
          <a:lstStyle/>
          <a:p>
            <a:pPr rtl="1"/>
            <a:r>
              <a:rPr lang="ar-SA" sz="2800" b="1" dirty="0" smtClean="0"/>
              <a:t>2- {مَنْ يَعْمَلْ سُوءًا يُجْزَ </a:t>
            </a:r>
            <a:r>
              <a:rPr lang="ar-SA" sz="2800" b="1" dirty="0" err="1" smtClean="0"/>
              <a:t>بِهِ</a:t>
            </a:r>
            <a:r>
              <a:rPr lang="ar-SA" sz="2800" b="1" dirty="0" smtClean="0"/>
              <a:t>}.</a:t>
            </a:r>
          </a:p>
          <a:p>
            <a:pPr rtl="1"/>
            <a:r>
              <a:rPr lang="ar-SA" sz="2800" b="1" dirty="0" smtClean="0">
                <a:solidFill>
                  <a:srgbClr val="FF0000"/>
                </a:solidFill>
              </a:rPr>
              <a:t>من</a:t>
            </a:r>
            <a:r>
              <a:rPr lang="ar-SA" sz="2800" b="1" dirty="0" smtClean="0"/>
              <a:t>: اسم شرط مبني على السكون في محل رفع مبتدأ.</a:t>
            </a:r>
          </a:p>
          <a:p>
            <a:pPr rtl="1"/>
            <a:r>
              <a:rPr lang="ar-SA" sz="2800" b="1" dirty="0" smtClean="0">
                <a:solidFill>
                  <a:srgbClr val="FF0000"/>
                </a:solidFill>
              </a:rPr>
              <a:t>يعمل</a:t>
            </a:r>
            <a:r>
              <a:rPr lang="ar-SA" sz="2800" b="1" dirty="0" smtClean="0"/>
              <a:t>: فعل الشرط فعل مضارع مجزوم وعلامة جزمه السكون </a:t>
            </a:r>
            <a:r>
              <a:rPr lang="ar-SA" sz="2800" b="1" dirty="0" smtClean="0">
                <a:solidFill>
                  <a:srgbClr val="FF0000"/>
                </a:solidFill>
              </a:rPr>
              <a:t>والفاعل</a:t>
            </a:r>
            <a:r>
              <a:rPr lang="ar-SA" sz="2800" b="1" dirty="0" smtClean="0"/>
              <a:t> ضمير مستتر تقديره هو يعود على </a:t>
            </a:r>
            <a:r>
              <a:rPr lang="ar-SA" sz="2800" b="1" dirty="0" smtClean="0"/>
              <a:t>المبتدأ.والجملة الفعلية في محل رفع خبر.</a:t>
            </a:r>
            <a:endParaRPr lang="ar-SA" sz="2800" b="1" dirty="0" smtClean="0"/>
          </a:p>
          <a:p>
            <a:pPr rtl="1"/>
            <a:r>
              <a:rPr lang="ar-SA" sz="2800" b="1" dirty="0" smtClean="0">
                <a:solidFill>
                  <a:srgbClr val="FF0000"/>
                </a:solidFill>
              </a:rPr>
              <a:t>سوءاً</a:t>
            </a:r>
            <a:r>
              <a:rPr lang="ar-SA" sz="2800" b="1" dirty="0" smtClean="0"/>
              <a:t>: مفعول </a:t>
            </a:r>
            <a:r>
              <a:rPr lang="ar-SA" sz="2800" b="1" dirty="0" err="1" smtClean="0"/>
              <a:t>به</a:t>
            </a:r>
            <a:r>
              <a:rPr lang="ar-SA" sz="2800" b="1" dirty="0" smtClean="0"/>
              <a:t> منصوب وعلامة نصبه الفتحة.</a:t>
            </a:r>
          </a:p>
          <a:p>
            <a:pPr rtl="1"/>
            <a:r>
              <a:rPr lang="ar-SA" sz="2800" b="1" dirty="0" smtClean="0">
                <a:solidFill>
                  <a:srgbClr val="FF0000"/>
                </a:solidFill>
              </a:rPr>
              <a:t>يجزَ</a:t>
            </a:r>
            <a:r>
              <a:rPr lang="ar-SA" sz="2800" b="1" dirty="0" smtClean="0"/>
              <a:t>: جواب الشرط فعل مضارع مبني للمجهول مجزوم وعلامة جزمه حذف حرف العلة من آخره، </a:t>
            </a:r>
            <a:r>
              <a:rPr lang="ar-SA" sz="2800" b="1" dirty="0" smtClean="0">
                <a:solidFill>
                  <a:srgbClr val="FF0000"/>
                </a:solidFill>
              </a:rPr>
              <a:t>ونائب فاعله </a:t>
            </a:r>
            <a:r>
              <a:rPr lang="ar-SA" sz="2800" b="1" dirty="0" smtClean="0"/>
              <a:t>ضمير مستتر تقديره هو يعود على المبتدأ.</a:t>
            </a:r>
          </a:p>
          <a:p>
            <a:pPr rtl="1"/>
            <a:r>
              <a:rPr lang="ar-SA" sz="2800" b="1" dirty="0" err="1" smtClean="0"/>
              <a:t>به</a:t>
            </a:r>
            <a:r>
              <a:rPr lang="ar-SA" sz="2800" b="1" dirty="0" smtClean="0"/>
              <a:t>:الباء حرف جر والهاء في محل جر.</a:t>
            </a:r>
            <a:endParaRPr lang="ar-SA" sz="28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تطبيقات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في قوله تعالى:</a:t>
            </a:r>
          </a:p>
          <a:p>
            <a:pPr rtl="1"/>
            <a:r>
              <a:rPr lang="ar-SA" b="1" dirty="0" smtClean="0"/>
              <a:t> {أَيْنَمَا </a:t>
            </a:r>
            <a:r>
              <a:rPr lang="ar-SA" b="1" smtClean="0"/>
              <a:t>تَكُونُوا </a:t>
            </a:r>
            <a:r>
              <a:rPr lang="ar-SA" b="1" smtClean="0"/>
              <a:t>يُدْرِكْكُمُ </a:t>
            </a:r>
            <a:r>
              <a:rPr lang="ar-SA" b="1" dirty="0" smtClean="0"/>
              <a:t>الْمَوْتُ}.</a:t>
            </a:r>
          </a:p>
          <a:p>
            <a:pPr rtl="1"/>
            <a:r>
              <a:rPr lang="ar-SA" b="1" dirty="0" smtClean="0"/>
              <a:t>فإن الفعل تكونوا هو:</a:t>
            </a:r>
          </a:p>
          <a:p>
            <a:pPr rtl="1"/>
            <a:r>
              <a:rPr lang="ar-SA" b="1" dirty="0" smtClean="0"/>
              <a:t>أ. فعل الشرط.</a:t>
            </a:r>
          </a:p>
          <a:p>
            <a:pPr rtl="1"/>
            <a:r>
              <a:rPr lang="ar-SA" b="1" dirty="0" smtClean="0"/>
              <a:t>ب. جواب الشرط.</a:t>
            </a:r>
          </a:p>
          <a:p>
            <a:pPr rtl="1"/>
            <a:r>
              <a:rPr lang="ar-SA" b="1" dirty="0" smtClean="0"/>
              <a:t>ج. أداة الشرط.</a:t>
            </a:r>
          </a:p>
          <a:p>
            <a:pPr rtl="1"/>
            <a:r>
              <a:rPr lang="ar-SA" b="1" dirty="0" smtClean="0"/>
              <a:t>د. جزاء الشرط.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5" name="مستطيل 4"/>
          <p:cNvSpPr/>
          <p:nvPr/>
        </p:nvSpPr>
        <p:spPr>
          <a:xfrm>
            <a:off x="7391400" y="3429000"/>
            <a:ext cx="1981200" cy="457200"/>
          </a:xfrm>
          <a:prstGeom prst="rect">
            <a:avLst/>
          </a:prstGeom>
          <a:noFill/>
          <a:ln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تطبيقات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في قوله تعالى:{إِلَّا تَفْعَلُوهُ تَكُنْ فِتْنَةٌ فِي الْأَرْضِ}.</a:t>
            </a:r>
          </a:p>
          <a:p>
            <a:pPr rtl="1"/>
            <a:r>
              <a:rPr lang="ar-SA" b="1" dirty="0" smtClean="0"/>
              <a:t>فإنّ (إلا):</a:t>
            </a:r>
          </a:p>
          <a:p>
            <a:pPr rtl="1"/>
            <a:r>
              <a:rPr lang="ar-SA" b="1" dirty="0" smtClean="0"/>
              <a:t>أ. أداة استثناء.</a:t>
            </a:r>
          </a:p>
          <a:p>
            <a:pPr rtl="1"/>
            <a:r>
              <a:rPr lang="ar-SA" b="1" dirty="0" smtClean="0"/>
              <a:t>ب. مكونة من إنْ الشرطية ولا الناهية.</a:t>
            </a:r>
          </a:p>
          <a:p>
            <a:pPr rtl="1"/>
            <a:r>
              <a:rPr lang="ar-SA" b="1" dirty="0" smtClean="0"/>
              <a:t>ج.مكونة من إن المؤكدة ولا النافية.</a:t>
            </a:r>
          </a:p>
          <a:p>
            <a:pPr rtl="1"/>
            <a:r>
              <a:rPr lang="ar-SA" b="1" dirty="0" smtClean="0"/>
              <a:t>د. </a:t>
            </a:r>
            <a:r>
              <a:rPr lang="ar-SA" b="1" smtClean="0"/>
              <a:t>مكونة من </a:t>
            </a:r>
            <a:r>
              <a:rPr lang="ar-SA" b="1" dirty="0" smtClean="0"/>
              <a:t>إنْ الشرطية ولا </a:t>
            </a:r>
            <a:r>
              <a:rPr lang="ar-SA" b="1" dirty="0" err="1" smtClean="0"/>
              <a:t>النافة</a:t>
            </a:r>
            <a:r>
              <a:rPr lang="ar-SA" b="1" dirty="0" smtClean="0"/>
              <a:t>.</a:t>
            </a:r>
          </a:p>
          <a:p>
            <a:pPr rtl="1"/>
            <a:r>
              <a:rPr lang="ar-SA" b="1" dirty="0" smtClean="0"/>
              <a:t> 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5" name="مستطيل 4"/>
          <p:cNvSpPr/>
          <p:nvPr/>
        </p:nvSpPr>
        <p:spPr>
          <a:xfrm>
            <a:off x="4572000" y="4572000"/>
            <a:ext cx="4800600" cy="457200"/>
          </a:xfrm>
          <a:prstGeom prst="rect">
            <a:avLst/>
          </a:prstGeom>
          <a:noFill/>
          <a:ln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ar-SA" dirty="0" smtClean="0"/>
              <a:t>فكّر وابحث</a:t>
            </a:r>
            <a:r>
              <a:rPr lang="en-US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أعرب الآيتين التاليتين إعراباً وافياً ثم تبادل المعلومات مع زملائك:</a:t>
            </a:r>
          </a:p>
          <a:p>
            <a:pPr rtl="1"/>
            <a:r>
              <a:rPr lang="ar-SA" b="1" dirty="0" smtClean="0"/>
              <a:t>{وَمَا يَفْعَلُوا مِنْ خَيْرٍ فَلَنْ يُكْفَرُوهُ}.</a:t>
            </a:r>
          </a:p>
          <a:p>
            <a:pPr rtl="1"/>
            <a:r>
              <a:rPr lang="ar-SA" b="1" dirty="0" smtClean="0"/>
              <a:t> {إِمَّا يَبْلُغَنَّ عِنْدَكَ الْكِبَرَ أَحَدُهُمَا أَوْ كِلاهُمَا فَلَا تَقُلْ لَهُمَا أُفٍّ}.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2095</TotalTime>
  <Words>1118</Words>
  <Application>Microsoft Office PowerPoint</Application>
  <PresentationFormat>A4 Paper (210x297 mm)‎</PresentationFormat>
  <Paragraphs>129</Paragraphs>
  <Slides>19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Office Theme</vt:lpstr>
      <vt:lpstr>الشريحة 1</vt:lpstr>
      <vt:lpstr>المحاضرة السادسة</vt:lpstr>
      <vt:lpstr>عناصر المحاضرة</vt:lpstr>
      <vt:lpstr>مقدمة:</vt:lpstr>
      <vt:lpstr>أدوات الشرط</vt:lpstr>
      <vt:lpstr>أسماء الشرط</vt:lpstr>
      <vt:lpstr>أسماء الشرط المبنية</vt:lpstr>
      <vt:lpstr>أسماء الشرط المبنية</vt:lpstr>
      <vt:lpstr>أسماء الشرط المبنية</vt:lpstr>
      <vt:lpstr>أسماء الشرط المبنية</vt:lpstr>
      <vt:lpstr>أسماء الشرط المبنية</vt:lpstr>
      <vt:lpstr>أسماء الشرط المبنية</vt:lpstr>
      <vt:lpstr>أسماء الشرط المبنية</vt:lpstr>
      <vt:lpstr>تطبيقات</vt:lpstr>
      <vt:lpstr>تطبيقات</vt:lpstr>
      <vt:lpstr>تطبيقات</vt:lpstr>
      <vt:lpstr>تطبيقات</vt:lpstr>
      <vt:lpstr> فكّر وابحث </vt:lpstr>
      <vt:lpstr>الشريحة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158</cp:revision>
  <dcterms:created xsi:type="dcterms:W3CDTF">2009-10-14T19:14:34Z</dcterms:created>
  <dcterms:modified xsi:type="dcterms:W3CDTF">2010-11-08T07:10:37Z</dcterms:modified>
</cp:coreProperties>
</file>