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200" b="1" dirty="0" smtClean="0">
                <a:solidFill>
                  <a:srgbClr val="376092"/>
                </a:solidFill>
              </a:rPr>
              <a:t>الصحة واللياقة </a:t>
            </a:r>
          </a:p>
          <a:p>
            <a:pPr algn="ctr"/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د.عبدالحكيم جواد المطر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E6582C"/>
                </a:solidFill>
                <a:cs typeface="Arial" pitchFamily="34" charset="0"/>
              </a:rPr>
              <a:t>التركيب الجسماني والتحكم في الوزن</a:t>
            </a:r>
            <a:endParaRPr lang="en-US" dirty="0" smtClean="0">
              <a:solidFill>
                <a:srgbClr val="E6582C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dirty="0" smtClean="0"/>
              <a:t>الفهرس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السمنة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مشاكل السمنة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مشاكل الوزن المنخفض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الريجيم السريع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الطريقة الأفضل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معادلة توازن الطاقة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تقدير الطاقة المكتسبة</a:t>
            </a:r>
            <a:endParaRPr lang="ar-EG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السمنة</a:t>
            </a: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منتشرة في معظم الدول الغنية</a:t>
            </a:r>
          </a:p>
          <a:p>
            <a:pPr>
              <a:buFont typeface="Arial" pitchFamily="34" charset="0"/>
              <a:buChar char="•"/>
            </a:pPr>
            <a:endParaRPr lang="ar-SA" smtClean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ar-SA" smtClean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35% من البالغين في المجتمعات الصناعية يعانوا من السمنة</a:t>
            </a:r>
          </a:p>
          <a:p>
            <a:pPr>
              <a:buFont typeface="Arial" pitchFamily="34" charset="0"/>
              <a:buChar char="•"/>
            </a:pPr>
            <a:endParaRPr lang="ar-SA" smtClean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50% من البالغين في أمريكا لديهم مشاكل زيادة الوزن</a:t>
            </a:r>
            <a:endParaRPr lang="en-US" smtClean="0">
              <a:cs typeface="Arial" pitchFamily="34" charset="0"/>
            </a:endParaRPr>
          </a:p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z="3200" smtClean="0">
                <a:solidFill>
                  <a:srgbClr val="376092"/>
                </a:solidFill>
                <a:cs typeface="Arial" pitchFamily="34" charset="0"/>
              </a:rPr>
              <a:t>السمنة مرتبطة بمشاكل صحية خطيرة :</a:t>
            </a:r>
            <a:r>
              <a:rPr lang="en-US" sz="320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en-US" sz="3200" smtClean="0">
                <a:solidFill>
                  <a:srgbClr val="376092"/>
                </a:solidFill>
                <a:cs typeface="Arial" pitchFamily="34" charset="0"/>
              </a:rPr>
            </a:br>
            <a:endParaRPr lang="en-US" sz="320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cs typeface="Arial" pitchFamily="34" charset="0"/>
              </a:rPr>
              <a:t> </a:t>
            </a:r>
            <a:r>
              <a:rPr lang="ar-SA" smtClean="0">
                <a:cs typeface="Arial" pitchFamily="34" charset="0"/>
              </a:rPr>
              <a:t>15-20% من الوفيات في أمريكا سنويا</a:t>
            </a:r>
          </a:p>
          <a:p>
            <a:pPr>
              <a:buFont typeface="Arial" pitchFamily="34" charset="0"/>
              <a:buChar char="•"/>
            </a:pPr>
            <a:endParaRPr lang="ar-SA" smtClean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150% معدل الوفيات لدى ذوي الأوزان الزائدة أكبر من معدل الوفيات بين العاديين</a:t>
            </a:r>
          </a:p>
          <a:p>
            <a:pPr>
              <a:buFont typeface="Arial" pitchFamily="34" charset="0"/>
              <a:buChar char="•"/>
            </a:pPr>
            <a:endParaRPr lang="ar-SA" smtClean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أ؛&gt; أ÷م عوامل الخطورة للإصابة بأمراض القلب والشرايين(    أمراض القلب التاجية، ضغط الدم ، دهون الدم، الجلطات)</a:t>
            </a:r>
          </a:p>
          <a:p>
            <a:pPr>
              <a:buFont typeface="Arial" pitchFamily="34" charset="0"/>
              <a:buChar char="•"/>
            </a:pPr>
            <a:endParaRPr lang="ar-SA" smtClean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السرطان: القولون ، الشرج، البروستاتا، المرارة، الثدي، الرحم والمبايض</a:t>
            </a: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z="3600" smtClean="0">
                <a:solidFill>
                  <a:srgbClr val="376092"/>
                </a:solidFill>
                <a:cs typeface="Arial" pitchFamily="34" charset="0"/>
              </a:rPr>
              <a:t>السمنة مرتبطة بمشاكل صحية خطيرة :</a:t>
            </a:r>
            <a:endParaRPr lang="en-US" sz="360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إذا تم تحييد السرطان فإن معدل العمر يزيد 2 سنة</a:t>
            </a:r>
          </a:p>
          <a:p>
            <a:pPr>
              <a:buFont typeface="Arial" pitchFamily="34" charset="0"/>
              <a:buChar char="•"/>
            </a:pPr>
            <a:endParaRPr lang="ar-SA" smtClean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إذا تم تحييد السمنة فإن العمر يزيد 7 سنوات</a:t>
            </a: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3600" smtClean="0">
                <a:cs typeface="Arial" pitchFamily="34" charset="0"/>
              </a:rPr>
              <a:t>السمنة مرتبطة بمشاكل صحية خطيرة :</a:t>
            </a:r>
            <a:endParaRPr lang="en-US" sz="3600" smtClean="0">
              <a:cs typeface="Arial" pitchFamily="34" charset="0"/>
            </a:endParaRPr>
          </a:p>
        </p:txBody>
      </p:sp>
      <p:sp>
        <p:nvSpPr>
          <p:cNvPr id="665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ar-SA" smtClean="0">
                <a:cs typeface="Arial" pitchFamily="34" charset="0"/>
              </a:rPr>
              <a:t>حصوة المرارة،</a:t>
            </a:r>
          </a:p>
          <a:p>
            <a:pPr>
              <a:lnSpc>
                <a:spcPct val="90000"/>
              </a:lnSpc>
            </a:pPr>
            <a:r>
              <a:rPr lang="ar-SA" smtClean="0">
                <a:cs typeface="Arial" pitchFamily="34" charset="0"/>
              </a:rPr>
              <a:t> روماتيزم المفاصل،</a:t>
            </a:r>
          </a:p>
          <a:p>
            <a:pPr>
              <a:lnSpc>
                <a:spcPct val="90000"/>
              </a:lnSpc>
            </a:pPr>
            <a:r>
              <a:rPr lang="ar-SA" smtClean="0">
                <a:cs typeface="Arial" pitchFamily="34" charset="0"/>
              </a:rPr>
              <a:t>تمزق غضروف بين الفقرات، </a:t>
            </a:r>
          </a:p>
          <a:p>
            <a:pPr>
              <a:lnSpc>
                <a:spcPct val="90000"/>
              </a:lnSpc>
            </a:pPr>
            <a:r>
              <a:rPr lang="ar-SA" smtClean="0">
                <a:cs typeface="Arial" pitchFamily="34" charset="0"/>
              </a:rPr>
              <a:t>عدم الكفاءة التنفسية، </a:t>
            </a:r>
          </a:p>
          <a:p>
            <a:pPr>
              <a:lnSpc>
                <a:spcPct val="90000"/>
              </a:lnSpc>
            </a:pPr>
            <a:r>
              <a:rPr lang="ar-SA" smtClean="0">
                <a:cs typeface="Arial" pitchFamily="34" charset="0"/>
              </a:rPr>
              <a:t>صعوبات الحمل والولادة، </a:t>
            </a:r>
          </a:p>
          <a:p>
            <a:pPr>
              <a:lnSpc>
                <a:spcPct val="90000"/>
              </a:lnSpc>
            </a:pPr>
            <a:r>
              <a:rPr lang="ar-SA" smtClean="0">
                <a:cs typeface="Arial" pitchFamily="34" charset="0"/>
              </a:rPr>
              <a:t>عدم التكيف النفسي</a:t>
            </a:r>
          </a:p>
          <a:p>
            <a:pPr>
              <a:lnSpc>
                <a:spcPct val="90000"/>
              </a:lnSpc>
            </a:pPr>
            <a:endParaRPr lang="ar-SA" smtClean="0"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ar-SA" smtClean="0">
                <a:cs typeface="Arial" pitchFamily="34" charset="0"/>
              </a:rPr>
              <a:t>  الموت المفاجيء</a:t>
            </a:r>
            <a:endParaRPr lang="en-US" smtClean="0"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مشاكل الوزن المنخفض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675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ارتفاع معدل الوفاة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اضطرابات الاكل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عطب القلب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مشاكل القناة الهضمية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ضمور الأعضاء الداخلية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اضطرابات جهاز المناعة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فقدان العضلات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عطب الجهاز العصبي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الموت</a:t>
            </a:r>
            <a:endParaRPr lang="en-US" sz="2800" smtClean="0"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en-US" sz="280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برامج فقدان الوزن التقليدية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6861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5-10% استطاعوا فقدان الوزن المطلوب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1/200 حافظوا على ذلك الوزن لمدة طويلة نسبيا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لماذا؟</a:t>
            </a:r>
            <a:endParaRPr lang="en-US" smtClean="0">
              <a:cs typeface="Arial" pitchFamily="34" charset="0"/>
            </a:endParaRPr>
          </a:p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برامج فقدان الوزن التقليدية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6963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لأن البرامج التقليدية لا تعلم أهمية تعديل العادات الحياتية بالنسبة لإختيار الطعام ودور النشاط البدني</a:t>
            </a:r>
            <a:endParaRPr lang="en-US" smtClean="0">
              <a:cs typeface="Arial" pitchFamily="34" charset="0"/>
            </a:endParaRPr>
          </a:p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الريجيم السريع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706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تغش الناس بالإدعاء بأن الوزن سيفقد إذا ما اتبعت جميع التعليمات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معظم الحميات الغذائية منخفضة السعرات الحرارية بدرجة كبيرة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مما يؤدي إلى حرمان الجسم من المواد الغذائية الأساسية و الذي بدوره يؤدي إلى عدم توازن أيضي بالجسم وربما الوفاة</a:t>
            </a:r>
            <a:endParaRPr lang="en-US" smtClean="0">
              <a:cs typeface="Arial" pitchFamily="34" charset="0"/>
            </a:endParaRPr>
          </a:p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الريجيم السريع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7168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معظم الوزن المفقود على شكل ماء وبروتينات ولكن ليس دهون</a:t>
            </a:r>
          </a:p>
          <a:p>
            <a:pPr>
              <a:lnSpc>
                <a:spcPct val="90000"/>
              </a:lnSpc>
            </a:pPr>
            <a:endParaRPr lang="ar-SA" sz="2800" smtClean="0"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في اليجيم السريع أو القاسي 50% من الوزن المفقود بروتين </a:t>
            </a:r>
          </a:p>
          <a:p>
            <a:pPr>
              <a:lnSpc>
                <a:spcPct val="90000"/>
              </a:lnSpc>
            </a:pPr>
            <a:endParaRPr lang="ar-SA" sz="2800" smtClean="0"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عندما يستخدم البروتين كمصدر للطاقة يفقد الوزن بسرعة تعادل 10 أضعافها عند استخدام الدهون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طاقة من 1غم بروتين = طاقة من ½ غم دهون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لكن  بروتين العضلات =1/5 بروتين +ماء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cs typeface="Arial" pitchFamily="34" charset="0"/>
              </a:rPr>
              <a:t>طاقة من 1غم عضلات =1/10 الطاقة من 1غم دهون</a:t>
            </a:r>
            <a:endParaRPr lang="en-US" sz="2800" smtClean="0"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en-US" sz="280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الريجيم السريع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727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معظم الوزن المفقود = ماء</a:t>
            </a:r>
          </a:p>
          <a:p>
            <a:endParaRPr lang="ar-SA" smtClean="0">
              <a:cs typeface="Arial" pitchFamily="34" charset="0"/>
            </a:endParaRP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يعود بمجرد عودة الشخص لأكله المعتاد</a:t>
            </a:r>
            <a:endParaRPr lang="en-US" smtClean="0">
              <a:cs typeface="Arial" pitchFamily="34" charset="0"/>
            </a:endParaRPr>
          </a:p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الريجيم السريع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737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لايوجد غذاء سحري يوفر كل ما نحتاجه من الغذاء الأساسي 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معظم الحميات الغذائية تؤدي إلى نقص في المواد الغذائية الأساسية والتي قد تكون خطرة</a:t>
            </a:r>
            <a:endParaRPr lang="en-US" smtClean="0">
              <a:cs typeface="Arial" pitchFamily="34" charset="0"/>
            </a:endParaRPr>
          </a:p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الريجيم السريع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747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لكن من أسباب نجاح هذه الأنواع من الحميات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أن الشخص يمل من تناول نفس الطعام كل يوم بالتالي يقلل من الأكل 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بمجرد عودته لأكله المعتاد يعود الوزن المفقود</a:t>
            </a:r>
            <a:endParaRPr lang="en-US" smtClean="0">
              <a:cs typeface="Arial" pitchFamily="34" charset="0"/>
            </a:endParaRPr>
          </a:p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الطريقة المثلى لخفض الوزن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757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الحمية والتمرينات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لكن إذا لم يصاحبهما تغببر دائم في اختيار الأطعمة ومستوى النشاط البدني يعود الوزن إلى مستواه المعتاد بمجرد التوقف عن الحمية والنشاط</a:t>
            </a:r>
            <a:endParaRPr lang="en-US" smtClean="0">
              <a:cs typeface="Arial" pitchFamily="34" charset="0"/>
            </a:endParaRPr>
          </a:p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معادلة توازن الطاقة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768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الطاقة المكتسبة + الطاقة المستهلكة = ثبات الوزن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الطاقة المكتسبة أكبر من المستهلكة = زيادة الوزن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المكتسبة أصغر من المستهلكة =نقصان الوزن  </a:t>
            </a:r>
            <a:endParaRPr lang="en-US" smtClean="0">
              <a:cs typeface="Arial" pitchFamily="34" charset="0"/>
            </a:endParaRPr>
          </a:p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تقدير السعرات المكتسبة اليومية</a:t>
            </a:r>
            <a:endParaRPr lang="en-US" smtClean="0">
              <a:cs typeface="Arial" pitchFamily="34" charset="0"/>
            </a:endParaRPr>
          </a:p>
        </p:txBody>
      </p:sp>
      <p:graphicFrame>
        <p:nvGraphicFramePr>
          <p:cNvPr id="77828" name="Object 4"/>
          <p:cNvGraphicFramePr>
            <a:graphicFrameLocks noChangeAspect="1"/>
          </p:cNvGraphicFramePr>
          <p:nvPr>
            <p:ph idx="4294967295"/>
          </p:nvPr>
        </p:nvGraphicFramePr>
        <p:xfrm>
          <a:off x="1295400" y="1981200"/>
          <a:ext cx="7010400" cy="3505200"/>
        </p:xfrm>
        <a:graphic>
          <a:graphicData uri="http://schemas.openxmlformats.org/presentationml/2006/ole">
            <p:oleObj spid="_x0000_s1026" name="Bitmap Image" r:id="rId3" imgW="4839375" imgH="847843" progId="PBrush">
              <p:embed/>
            </p:oleObj>
          </a:graphicData>
        </a:graphic>
      </p:graphicFrame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3886200" y="3581400"/>
            <a:ext cx="18288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/>
              <a:t>نشاط محدود</a:t>
            </a:r>
            <a:endParaRPr lang="en-US"/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3276600" y="4419600"/>
            <a:ext cx="19812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/>
              <a:t>نشاط بدني متوسط</a:t>
            </a:r>
            <a:endParaRPr lang="en-US"/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4191000" y="4876800"/>
            <a:ext cx="1828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/>
              <a:t>نشاط بدني مرتفع</a:t>
            </a:r>
            <a:endParaRPr lang="en-US"/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1600200" y="2590800"/>
            <a:ext cx="1295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/>
              <a:t>مستوى النشاط</a:t>
            </a:r>
            <a:endParaRPr lang="en-US"/>
          </a:p>
        </p:txBody>
      </p:sp>
      <p:sp>
        <p:nvSpPr>
          <p:cNvPr id="77834" name="Rectangle 10"/>
          <p:cNvSpPr>
            <a:spLocks noChangeArrowheads="1"/>
          </p:cNvSpPr>
          <p:nvPr/>
        </p:nvSpPr>
        <p:spPr bwMode="auto">
          <a:xfrm>
            <a:off x="6705600" y="2057400"/>
            <a:ext cx="13716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/>
              <a:t>السعرات للرطل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>
              <a:cs typeface="Arial" pitchFamily="34" charset="0"/>
            </a:endParaRPr>
          </a:p>
        </p:txBody>
      </p:sp>
      <p:sp>
        <p:nvSpPr>
          <p:cNvPr id="7987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/>
            <a:r>
              <a:rPr lang="ar-SA" smtClean="0">
                <a:cs typeface="Arial" pitchFamily="34" charset="0"/>
              </a:rPr>
              <a:t>حياة خمول قليلة النشاط</a:t>
            </a:r>
          </a:p>
          <a:p>
            <a:pPr rtl="1"/>
            <a:r>
              <a:rPr lang="ar-SA" smtClean="0">
                <a:cs typeface="Arial" pitchFamily="34" charset="0"/>
              </a:rPr>
              <a:t>الوزن 100رطل</a:t>
            </a:r>
          </a:p>
          <a:p>
            <a:pPr rtl="1"/>
            <a:endParaRPr lang="ar-SA" smtClean="0">
              <a:cs typeface="Arial" pitchFamily="34" charset="0"/>
            </a:endParaRPr>
          </a:p>
          <a:p>
            <a:pPr rtl="1"/>
            <a:endParaRPr lang="ar-SA" smtClean="0">
              <a:cs typeface="Arial" pitchFamily="34" charset="0"/>
            </a:endParaRPr>
          </a:p>
          <a:p>
            <a:pPr rtl="1"/>
            <a:r>
              <a:rPr lang="ar-SA" smtClean="0">
                <a:cs typeface="Arial" pitchFamily="34" charset="0"/>
              </a:rPr>
              <a:t>السعرات المكتسبة التي تحتاجها = 13</a:t>
            </a:r>
            <a:r>
              <a:rPr lang="en-US" smtClean="0">
                <a:cs typeface="Arial" pitchFamily="34" charset="0"/>
              </a:rPr>
              <a:t>X</a:t>
            </a:r>
            <a:r>
              <a:rPr lang="ar-SA" smtClean="0">
                <a:cs typeface="Arial" pitchFamily="34" charset="0"/>
              </a:rPr>
              <a:t>100=1300 سعر/يوميا</a:t>
            </a:r>
            <a:endParaRPr lang="en-US" smtClean="0">
              <a:cs typeface="Arial" pitchFamily="34" charset="0"/>
            </a:endParaRPr>
          </a:p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>
              <a:cs typeface="Arial" pitchFamily="34" charset="0"/>
            </a:endParaRPr>
          </a:p>
        </p:txBody>
      </p:sp>
      <p:sp>
        <p:nvSpPr>
          <p:cNvPr id="808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/>
            <a:r>
              <a:rPr lang="ar-SA" smtClean="0">
                <a:cs typeface="Arial" pitchFamily="34" charset="0"/>
              </a:rPr>
              <a:t>رطل واحد =3500 سعر </a:t>
            </a:r>
          </a:p>
          <a:p>
            <a:pPr rtl="1"/>
            <a:r>
              <a:rPr lang="ar-SA" smtClean="0">
                <a:cs typeface="Arial" pitchFamily="34" charset="0"/>
              </a:rPr>
              <a:t>إذا خفض هذا الشخص السعرات التي يكتسبها يوميا 500 سعر/يوميا</a:t>
            </a:r>
          </a:p>
          <a:p>
            <a:pPr rtl="1"/>
            <a:endParaRPr lang="ar-SA" smtClean="0">
              <a:cs typeface="Arial" pitchFamily="34" charset="0"/>
            </a:endParaRPr>
          </a:p>
          <a:p>
            <a:pPr rtl="1"/>
            <a:r>
              <a:rPr lang="ar-SA" smtClean="0">
                <a:cs typeface="Arial" pitchFamily="34" charset="0"/>
              </a:rPr>
              <a:t>سوف بفقد رطل واحد بعد 7 أيام</a:t>
            </a:r>
          </a:p>
          <a:p>
            <a:pPr rtl="1"/>
            <a:endParaRPr lang="ar-SA" smtClean="0">
              <a:cs typeface="Arial" pitchFamily="34" charset="0"/>
            </a:endParaRPr>
          </a:p>
          <a:p>
            <a:pPr rtl="1"/>
            <a:r>
              <a:rPr lang="ar-SA" smtClean="0">
                <a:cs typeface="Arial" pitchFamily="34" charset="0"/>
              </a:rPr>
              <a:t>500</a:t>
            </a:r>
            <a:r>
              <a:rPr lang="en-US" smtClean="0">
                <a:cs typeface="Arial" pitchFamily="34" charset="0"/>
              </a:rPr>
              <a:t>X</a:t>
            </a:r>
            <a:r>
              <a:rPr lang="ar-SA" smtClean="0">
                <a:cs typeface="Arial" pitchFamily="34" charset="0"/>
              </a:rPr>
              <a:t>7= 3500</a:t>
            </a:r>
            <a:endParaRPr lang="en-US" smtClean="0">
              <a:cs typeface="Arial" pitchFamily="34" charset="0"/>
            </a:endParaRPr>
          </a:p>
          <a:p>
            <a:pPr rtl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>
              <a:cs typeface="Arial" pitchFamily="34" charset="0"/>
            </a:endParaRPr>
          </a:p>
        </p:txBody>
      </p:sp>
      <p:sp>
        <p:nvSpPr>
          <p:cNvPr id="819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ليس دائما صحيح</a:t>
            </a:r>
          </a:p>
          <a:p>
            <a:endParaRPr lang="ar-SA" smtClean="0">
              <a:cs typeface="Arial" pitchFamily="34" charset="0"/>
            </a:endParaRP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لأنه لو أن شخصان تساوت طاقتهما المكتسبة والمستهلكة لا يفقدان نفس الوزن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لماذا</a:t>
            </a:r>
            <a:endParaRPr lang="en-US" smtClean="0">
              <a:cs typeface="Arial" pitchFamily="34" charset="0"/>
            </a:endParaRPr>
          </a:p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>
              <a:cs typeface="Arial" pitchFamily="34" charset="0"/>
            </a:endParaRPr>
          </a:p>
        </p:txBody>
      </p:sp>
      <p:sp>
        <p:nvSpPr>
          <p:cNvPr id="829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بسبب الاختلاف في معدل الأيض 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أو المستوى المحدد</a:t>
            </a:r>
            <a:endParaRPr lang="en-US" smtClean="0">
              <a:cs typeface="Arial" pitchFamily="34" charset="0"/>
            </a:endParaRPr>
          </a:p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562</Words>
  <Application>Microsoft Office PowerPoint</Application>
  <PresentationFormat>A4 Paper (210x297 mm)</PresentationFormat>
  <Paragraphs>130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Bitmap Image</vt:lpstr>
      <vt:lpstr>Slide 1</vt:lpstr>
      <vt:lpstr>المحاضرة السابعة</vt:lpstr>
      <vt:lpstr>الفهرس</vt:lpstr>
      <vt:lpstr>السمنة</vt:lpstr>
      <vt:lpstr>السمنة مرتبطة بمشاكل صحية خطيرة : </vt:lpstr>
      <vt:lpstr>السمنة مرتبطة بمشاكل صحية خطيرة :</vt:lpstr>
      <vt:lpstr>السمنة مرتبطة بمشاكل صحية خطيرة :</vt:lpstr>
      <vt:lpstr>مشاكل الوزن المنخفض</vt:lpstr>
      <vt:lpstr>برامج فقدان الوزن التقليدية</vt:lpstr>
      <vt:lpstr>برامج فقدان الوزن التقليدية</vt:lpstr>
      <vt:lpstr>الريجيم السريع</vt:lpstr>
      <vt:lpstr>الريجيم السريع</vt:lpstr>
      <vt:lpstr>الريجيم السريع</vt:lpstr>
      <vt:lpstr>الريجيم السريع</vt:lpstr>
      <vt:lpstr>الريجيم السريع</vt:lpstr>
      <vt:lpstr>الطريقة المثلى لخفض الوزن</vt:lpstr>
      <vt:lpstr>معادلة توازن الطاقة</vt:lpstr>
      <vt:lpstr>تقدير السعرات المكتسبة اليومية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93</cp:revision>
  <dcterms:created xsi:type="dcterms:W3CDTF">2009-10-14T19:14:34Z</dcterms:created>
  <dcterms:modified xsi:type="dcterms:W3CDTF">2011-03-21T10:07:48Z</dcterms:modified>
</cp:coreProperties>
</file>