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7" r:id="rId4"/>
    <p:sldId id="300" r:id="rId5"/>
    <p:sldId id="301" r:id="rId6"/>
    <p:sldId id="302" r:id="rId7"/>
    <p:sldId id="303" r:id="rId8"/>
    <p:sldId id="304" r:id="rId9"/>
    <p:sldId id="308" r:id="rId10"/>
    <p:sldId id="307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66FF66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2" autoAdjust="0"/>
    <p:restoredTop sz="94664" autoAdjust="0"/>
  </p:normalViewPr>
  <p:slideViewPr>
    <p:cSldViewPr>
      <p:cViewPr>
        <p:scale>
          <a:sx n="75" d="100"/>
          <a:sy n="75" d="100"/>
        </p:scale>
        <p:origin x="-1176" y="3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قسم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النحو التطبيقي (1)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السابعة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الجملة 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الإسمية (</a:t>
            </a:r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المبتدأ)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مقدمة.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تعريف المبتدأ.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أشكال المبتدأ.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أقسام المبتدأ.</a:t>
            </a:r>
          </a:p>
          <a:p>
            <a:pPr rtl="1" eaLnBrk="1" hangingPunct="1">
              <a:buFont typeface="Arial" pitchFamily="34" charset="0"/>
              <a:buChar char="•"/>
            </a:pPr>
            <a:r>
              <a:rPr lang="ar-SA" b="1" dirty="0" smtClean="0">
                <a:cs typeface="Arial" pitchFamily="34" charset="0"/>
              </a:rPr>
              <a:t>مسوغات </a:t>
            </a:r>
            <a:r>
              <a:rPr lang="ar-SA" b="1" smtClean="0">
                <a:cs typeface="Arial" pitchFamily="34" charset="0"/>
              </a:rPr>
              <a:t>الابتداء بالنكرة.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r>
              <a:rPr lang="ar-SA" b="1" dirty="0" smtClean="0">
                <a:cs typeface="Arial" pitchFamily="34" charset="0"/>
              </a:rPr>
              <a:t>  </a:t>
            </a:r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مقدمة: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678363"/>
          </a:xfrm>
        </p:spPr>
        <p:txBody>
          <a:bodyPr/>
          <a:lstStyle/>
          <a:p>
            <a:pPr algn="just" rtl="1" eaLnBrk="1" hangingPunct="1"/>
            <a:r>
              <a:rPr lang="ar-SA" dirty="0" smtClean="0">
                <a:cs typeface="Arial" pitchFamily="34" charset="0"/>
              </a:rPr>
              <a:t>محمدٌ طالبٌ نشيط</a:t>
            </a:r>
            <a:endParaRPr lang="ar-SA" b="1" u="sng" dirty="0" smtClean="0">
              <a:cs typeface="Arial" pitchFamily="34" charset="0"/>
            </a:endParaRPr>
          </a:p>
          <a:p>
            <a:pPr algn="just" rtl="1" eaLnBrk="1" hangingPunct="1"/>
            <a:r>
              <a:rPr lang="ar-SA" dirty="0" smtClean="0">
                <a:cs typeface="Arial" pitchFamily="34" charset="0"/>
              </a:rPr>
              <a:t>بماذا بدأت </a:t>
            </a:r>
            <a:r>
              <a:rPr lang="ar-SA" smtClean="0">
                <a:cs typeface="Arial" pitchFamily="34" charset="0"/>
              </a:rPr>
              <a:t>الجملة السابقة؟</a:t>
            </a:r>
            <a:endParaRPr lang="ar-SA" dirty="0" smtClean="0">
              <a:cs typeface="Arial" pitchFamily="34" charset="0"/>
            </a:endParaRPr>
          </a:p>
          <a:p>
            <a:pPr algn="just" rtl="1" eaLnBrk="1" hangingPunct="1"/>
            <a:r>
              <a:rPr lang="ar-SA" dirty="0" smtClean="0">
                <a:cs typeface="Arial" pitchFamily="34" charset="0"/>
              </a:rPr>
              <a:t>هل هذه الجملة اسمية أم فعلية؟</a:t>
            </a:r>
          </a:p>
          <a:p>
            <a:pPr algn="just" rtl="1" eaLnBrk="1" hangingPunct="1"/>
            <a:r>
              <a:rPr lang="ar-SA" dirty="0" smtClean="0">
                <a:cs typeface="Arial" pitchFamily="34" charset="0"/>
              </a:rPr>
              <a:t>هل محمد اسم أم فعل؟</a:t>
            </a:r>
          </a:p>
          <a:p>
            <a:pPr algn="just" rtl="1"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هذه جملة اسمية، والجملة الاسمية لها ركنان: مبتدأ وخبر.</a:t>
            </a:r>
          </a:p>
          <a:p>
            <a:pPr algn="just" rtl="1" eaLnBrk="1" hangingPunct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محمد: مبتدأ لأنا بدأنا </a:t>
            </a:r>
            <a:r>
              <a:rPr lang="ar-SA" dirty="0" err="1" smtClean="0">
                <a:solidFill>
                  <a:srgbClr val="FF0000"/>
                </a:solidFill>
                <a:cs typeface="Arial" pitchFamily="34" charset="0"/>
              </a:rPr>
              <a:t>به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الكلام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BBD256-75CF-4342-81FC-55F22914FC3D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تعريف المبتدأ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  اسم مرفوع </a:t>
            </a:r>
            <a:r>
              <a:rPr lang="ar-SA" dirty="0" err="1" smtClean="0"/>
              <a:t>يُبتدأ</a:t>
            </a:r>
            <a:r>
              <a:rPr lang="ar-SA" dirty="0" smtClean="0"/>
              <a:t> </a:t>
            </a:r>
            <a:r>
              <a:rPr lang="ar-SA" dirty="0" err="1" smtClean="0"/>
              <a:t>به</a:t>
            </a:r>
            <a:r>
              <a:rPr lang="ar-SA" dirty="0" smtClean="0"/>
              <a:t> الكلام ، ويقع في أول الجملة غالبا، مجرد من العوامل اللفظية، مستغن </a:t>
            </a:r>
            <a:r>
              <a:rPr lang="ar-SA" dirty="0" err="1" smtClean="0"/>
              <a:t>بمرفوعه</a:t>
            </a:r>
            <a:r>
              <a:rPr lang="ar-SA" dirty="0" smtClean="0"/>
              <a:t> في إفادة المعنى، وإتمام الجملة، وهو محور الكلام في الجملة . </a:t>
            </a:r>
            <a:endParaRPr lang="en-US" dirty="0" smtClean="0"/>
          </a:p>
          <a:p>
            <a:pPr rtl="1"/>
            <a:r>
              <a:rPr lang="ar-SA" dirty="0" smtClean="0"/>
              <a:t>نحو : محمدٌ مبتسمٌ . </a:t>
            </a:r>
          </a:p>
          <a:p>
            <a:pPr rtl="1"/>
            <a:r>
              <a:rPr lang="ar-SA" dirty="0" smtClean="0"/>
              <a:t>فـ(محمد) اسم وقع في أول الجملة وابتدأنا </a:t>
            </a:r>
            <a:r>
              <a:rPr lang="ar-SA" dirty="0" err="1" smtClean="0"/>
              <a:t>به</a:t>
            </a:r>
            <a:r>
              <a:rPr lang="ar-SA" dirty="0" smtClean="0"/>
              <a:t> الكلام، لذا فهو مبتدأ مرفوع وعلامة رفعه الضمة، ومبتسم خبره.</a:t>
            </a:r>
          </a:p>
          <a:p>
            <a:pPr rtl="1"/>
            <a:r>
              <a:rPr lang="ar-SA" dirty="0" smtClean="0"/>
              <a:t>ومنه قوله تعالى ((واللهُ واسعٌ عليم)).</a:t>
            </a:r>
          </a:p>
          <a:p>
            <a:pPr rtl="1"/>
            <a:r>
              <a:rPr lang="ar-SA" dirty="0" smtClean="0"/>
              <a:t>الله: مبتدأ مرفوع وعلامة رفعه الضمة، وواسع خبره. </a:t>
            </a:r>
            <a:endParaRPr lang="en-US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حكم المبتدأ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76800"/>
          </a:xfrm>
        </p:spPr>
        <p:txBody>
          <a:bodyPr/>
          <a:lstStyle/>
          <a:p>
            <a:pPr rtl="1"/>
            <a:r>
              <a:rPr lang="ar-SA" sz="3000" dirty="0" smtClean="0"/>
              <a:t>     المبتدأ مرفوع دائما ، إلا إذا سبق بحرف جر زائد أو شبيه بالزائد ، فيجر لفظا ، ويرفع محلا. نحو : بحسبك درهم.</a:t>
            </a:r>
          </a:p>
          <a:p>
            <a:pPr rtl="1"/>
            <a:r>
              <a:rPr lang="ar-SA" sz="3000" dirty="0" smtClean="0"/>
              <a:t>الباء حرف جر زائد، وحسبك مبتدأ مجرور لفظاً مرفوع محلاً، ودرهم خبره.ونحو قوله تعالى</a:t>
            </a:r>
            <a:r>
              <a:rPr lang="ar-SA" sz="3000" dirty="0" smtClean="0">
                <a:sym typeface="Wingdings" pitchFamily="2" charset="2"/>
              </a:rPr>
              <a:t>((</a:t>
            </a:r>
            <a:r>
              <a:rPr lang="ar-SA" sz="3000" dirty="0" smtClean="0"/>
              <a:t>وما من إله إلا الله)).</a:t>
            </a:r>
          </a:p>
          <a:p>
            <a:pPr rtl="1"/>
            <a:r>
              <a:rPr lang="ar-SA" sz="3000" dirty="0" smtClean="0"/>
              <a:t>ما: حرف نفي لا محل له من الإعراب. ومن: حرف جر زائد لا محل له من الإعراب. وإله: مبتدأ مجرور لفظاً مرفوع محلاً. </a:t>
            </a:r>
            <a:endParaRPr lang="en-US" sz="3000" dirty="0" smtClean="0"/>
          </a:p>
          <a:p>
            <a:pPr rtl="1"/>
            <a:r>
              <a:rPr lang="ar-SA" sz="3000" dirty="0" smtClean="0"/>
              <a:t>ونحو : رُبَّ أخٍ </a:t>
            </a:r>
            <a:r>
              <a:rPr lang="ar-SA" sz="3000" dirty="0" err="1" smtClean="0"/>
              <a:t>لك</a:t>
            </a:r>
            <a:r>
              <a:rPr lang="ar-SA" sz="3000" dirty="0" smtClean="0"/>
              <a:t> لم تلده أمك.</a:t>
            </a:r>
          </a:p>
          <a:p>
            <a:pPr rtl="1"/>
            <a:r>
              <a:rPr lang="ar-SA" sz="3000" dirty="0" smtClean="0"/>
              <a:t>رب: حرف جر زائد لا محل له من الإعراب. أخٍ: اسم مجرور لفظاً مرفوع محلاً لأنه مبتدأ.</a:t>
            </a:r>
            <a:endParaRPr lang="ar-SA" sz="3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أشكال المبتدأ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800" dirty="0" smtClean="0"/>
              <a:t>يأتي المبتدأ على أشكال عدة : </a:t>
            </a:r>
            <a:endParaRPr lang="en-US" sz="2800" dirty="0" smtClean="0"/>
          </a:p>
          <a:p>
            <a:pPr rtl="1"/>
            <a:r>
              <a:rPr lang="ar-SA" sz="2800" dirty="0" smtClean="0"/>
              <a:t>1 </a:t>
            </a:r>
            <a:r>
              <a:rPr lang="ar-SA" sz="2800" dirty="0" err="1" smtClean="0"/>
              <a:t>ـ</a:t>
            </a:r>
            <a:r>
              <a:rPr lang="ar-SA" sz="2800" dirty="0" smtClean="0"/>
              <a:t> اسم صريح: مثل: </a:t>
            </a:r>
            <a:r>
              <a:rPr lang="ar-SA" sz="2800" dirty="0" smtClean="0">
                <a:solidFill>
                  <a:srgbClr val="FF0000"/>
                </a:solidFill>
              </a:rPr>
              <a:t>الطالب</a:t>
            </a:r>
            <a:r>
              <a:rPr lang="ar-SA" sz="2800" dirty="0" smtClean="0"/>
              <a:t> مجتهد، والليل مظلم.</a:t>
            </a:r>
          </a:p>
          <a:p>
            <a:pPr rtl="1"/>
            <a:r>
              <a:rPr lang="ar-SA" sz="2800" dirty="0" smtClean="0"/>
              <a:t>2. ضمير: نحو قوله تعالى:( و</a:t>
            </a:r>
            <a:r>
              <a:rPr lang="ar-SA" sz="2800" dirty="0" smtClean="0">
                <a:solidFill>
                  <a:srgbClr val="FF0000"/>
                </a:solidFill>
              </a:rPr>
              <a:t>هم</a:t>
            </a:r>
            <a:r>
              <a:rPr lang="ar-SA" sz="2800" dirty="0" smtClean="0"/>
              <a:t> يصرخون فيها ).</a:t>
            </a:r>
          </a:p>
          <a:p>
            <a:pPr rtl="1"/>
            <a:r>
              <a:rPr lang="ar-SA" sz="2800" dirty="0" smtClean="0"/>
              <a:t>هم: ضمير منفصل مبني في محل رفع مبتدأ.</a:t>
            </a:r>
          </a:p>
          <a:p>
            <a:pPr rtl="1"/>
            <a:r>
              <a:rPr lang="ar-SA" sz="2800" dirty="0" smtClean="0"/>
              <a:t>3. مصدر مؤول من أنْ والفعل. نحو قوله تعالى ((و</a:t>
            </a:r>
            <a:r>
              <a:rPr lang="ar-SA" sz="2800" dirty="0" smtClean="0">
                <a:solidFill>
                  <a:srgbClr val="FF0000"/>
                </a:solidFill>
              </a:rPr>
              <a:t>أن تصوموا</a:t>
            </a:r>
            <a:r>
              <a:rPr lang="ar-SA" sz="2800" dirty="0" smtClean="0"/>
              <a:t> خير لكم)).</a:t>
            </a:r>
          </a:p>
          <a:p>
            <a:pPr rtl="1"/>
            <a:r>
              <a:rPr lang="ar-SA" sz="2800" dirty="0" smtClean="0"/>
              <a:t>أن: حرف مصدري ونصب وتصوموا فعل مضارع منصوب وعلامة نصبه حذف النون والمصدر المؤول من(أن والفعل) في محل رفع مبتدأ، والتقدير:صيامكم خير لكم. </a:t>
            </a:r>
            <a:endParaRPr lang="en-US" sz="2800" dirty="0" smtClean="0"/>
          </a:p>
          <a:p>
            <a:pPr rtl="1"/>
            <a:r>
              <a:rPr lang="ar-SA" sz="2800" dirty="0" smtClean="0"/>
              <a:t>وقوله تعالى : ((وأن تعفوا أقرب للتقوى ))</a:t>
            </a:r>
            <a:endParaRPr lang="en-US" sz="2800" dirty="0" smtClean="0"/>
          </a:p>
          <a:p>
            <a:pPr rtl="1"/>
            <a:r>
              <a:rPr lang="ar-SA" sz="2800" dirty="0" smtClean="0"/>
              <a:t>والتقدير: عفوكم أقرب للتقوى.</a:t>
            </a:r>
            <a:endParaRPr lang="en-US" sz="2800" dirty="0" smtClean="0"/>
          </a:p>
          <a:p>
            <a:endParaRPr lang="ar-SA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المبتدأ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ينقسم المبتدأ بالنسبة لأخذه خبراً إلى نوعين : </a:t>
            </a:r>
            <a:endParaRPr lang="en-US" dirty="0" smtClean="0"/>
          </a:p>
          <a:p>
            <a:pPr rtl="1"/>
            <a:r>
              <a:rPr lang="ar-SA" dirty="0" smtClean="0"/>
              <a:t>1 </a:t>
            </a:r>
            <a:r>
              <a:rPr lang="ar-SA" dirty="0" err="1" smtClean="0"/>
              <a:t>ـ</a:t>
            </a:r>
            <a:r>
              <a:rPr lang="ar-SA" dirty="0" smtClean="0"/>
              <a:t> مبتدأ له خبر كما مر في الأمثلة السابقة كلها.</a:t>
            </a:r>
          </a:p>
          <a:p>
            <a:pPr rtl="1"/>
            <a:r>
              <a:rPr lang="ar-SA" dirty="0" smtClean="0"/>
              <a:t>2 </a:t>
            </a:r>
            <a:r>
              <a:rPr lang="ar-SA" dirty="0" err="1" smtClean="0"/>
              <a:t>ـ</a:t>
            </a:r>
            <a:r>
              <a:rPr lang="ar-SA" dirty="0" smtClean="0"/>
              <a:t> مبتدأ ليس له خبر ، ولكن له مرفوع يسد مسد الخبر، وذلك إذا كان المبتدأ وصفاً مشتقاً(اسم فاعل أو اسم مفعول أو صفة مشبهة) ومسبوق بنفي أو استفهام، ومنه قوله تعالى :((أ</a:t>
            </a:r>
            <a:r>
              <a:rPr lang="ar-SA" dirty="0" smtClean="0">
                <a:solidFill>
                  <a:srgbClr val="FF0000"/>
                </a:solidFill>
              </a:rPr>
              <a:t>راغبٌ</a:t>
            </a:r>
            <a:r>
              <a:rPr lang="ar-SA" dirty="0" smtClean="0"/>
              <a:t> أنت عن آلهتي يا إبراهيم)).</a:t>
            </a:r>
          </a:p>
          <a:p>
            <a:pPr rtl="1"/>
            <a:r>
              <a:rPr lang="ar-SA" dirty="0" smtClean="0"/>
              <a:t>راغب: مبتدأ مرفوع وعلامة رفعه الضمة.</a:t>
            </a:r>
          </a:p>
          <a:p>
            <a:pPr rtl="1"/>
            <a:r>
              <a:rPr lang="ar-SA" dirty="0" smtClean="0"/>
              <a:t>أنت: ضمير منفصل مبني في محل رفع فاعل لاسم الفاعل(راغب) وقد سد مسد الخبر.-لاحظ أن المبتدأ مسبوق باستفهام-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المبتدأ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525963"/>
          </a:xfrm>
        </p:spPr>
        <p:txBody>
          <a:bodyPr/>
          <a:lstStyle/>
          <a:p>
            <a:pPr rtl="1"/>
            <a:r>
              <a:rPr lang="ar-SA" dirty="0" smtClean="0"/>
              <a:t>ما </a:t>
            </a:r>
            <a:r>
              <a:rPr lang="ar-SA" dirty="0" smtClean="0">
                <a:solidFill>
                  <a:srgbClr val="FF0000"/>
                </a:solidFill>
              </a:rPr>
              <a:t>مظلومٌ</a:t>
            </a:r>
            <a:r>
              <a:rPr lang="ar-SA" dirty="0" smtClean="0"/>
              <a:t> إلا المسكينُ</a:t>
            </a:r>
          </a:p>
          <a:p>
            <a:pPr rtl="1"/>
            <a:r>
              <a:rPr lang="ar-SA" dirty="0" smtClean="0"/>
              <a:t>مظلوم: مبتدأ مرفوع وعلامة رفعه الضمة.</a:t>
            </a:r>
          </a:p>
          <a:p>
            <a:pPr rtl="1"/>
            <a:r>
              <a:rPr lang="ar-SA" dirty="0" smtClean="0"/>
              <a:t>المسكين نائب فاعل لاسم المفعول(مظلوم) مرفوع وعلامة رفعه الضمة وقد سد مسد الخبر.-لاحظ أن المبتدأ مسبوق بنفي-</a:t>
            </a:r>
          </a:p>
          <a:p>
            <a:pPr rtl="1"/>
            <a:r>
              <a:rPr lang="ar-SA" dirty="0" smtClean="0"/>
              <a:t>ملاحظة: اسم الفاعل يرفع فاعلاً واسم المفعول يرفع نائباً للفاعل.</a:t>
            </a:r>
          </a:p>
          <a:p>
            <a:pPr rtl="1"/>
            <a:r>
              <a:rPr lang="ar-SA" sz="4000" b="1" i="1" u="sng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فكر</a:t>
            </a:r>
            <a:r>
              <a:rPr lang="ar-SA" dirty="0" smtClean="0"/>
              <a:t>: </a:t>
            </a:r>
            <a:r>
              <a:rPr lang="ar-SA" u="sng" dirty="0" smtClean="0">
                <a:solidFill>
                  <a:srgbClr val="FF0000"/>
                </a:solidFill>
              </a:rPr>
              <a:t>عد إلى كتب الصرف وتعرف إلى المشتقات وعرّف كلاً منها ومثل له.</a:t>
            </a:r>
            <a:endParaRPr lang="en-US" u="sng" dirty="0" smtClean="0">
              <a:solidFill>
                <a:srgbClr val="FF0000"/>
              </a:solidFill>
            </a:endParaRPr>
          </a:p>
          <a:p>
            <a:pPr rtl="1"/>
            <a:endParaRPr lang="en-US" dirty="0" smtClean="0"/>
          </a:p>
          <a:p>
            <a:pPr rtl="1"/>
            <a:r>
              <a:rPr lang="ar-SA" dirty="0" smtClean="0"/>
              <a:t> </a:t>
            </a:r>
            <a:endParaRPr lang="en-US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مسوغات الابتداء بالنكرة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525963"/>
          </a:xfrm>
        </p:spPr>
        <p:txBody>
          <a:bodyPr/>
          <a:lstStyle/>
          <a:p>
            <a:pPr rtl="1"/>
            <a:r>
              <a:rPr lang="ar-SA" dirty="0" smtClean="0"/>
              <a:t> الأصل في المبتدأ أن يكون معرفة كما مر معنا في جميع الأمثلة ، ما عدا المعتمدة على نفى ، أو استفهام . ويجوز الابتداء بالنكرة إذا أفادت معنى، وتفيد النكرة معنى إذا توافر فيها أحد المسوغات التالية: </a:t>
            </a:r>
            <a:endParaRPr lang="en-US" dirty="0" smtClean="0"/>
          </a:p>
          <a:p>
            <a:pPr rtl="1"/>
            <a:r>
              <a:rPr lang="ar-SA" dirty="0" smtClean="0"/>
              <a:t>1. إذا كانت النكرة مخصوصة بالوصف أو بالإضافة نحو قوله تعالى</a:t>
            </a:r>
            <a:r>
              <a:rPr lang="ar-SA" dirty="0" smtClean="0">
                <a:sym typeface="Wingdings" pitchFamily="2" charset="2"/>
              </a:rPr>
              <a:t>((</a:t>
            </a:r>
            <a:r>
              <a:rPr lang="ar-SA" dirty="0" smtClean="0"/>
              <a:t>ول</a:t>
            </a:r>
            <a:r>
              <a:rPr lang="ar-SA" dirty="0" smtClean="0">
                <a:solidFill>
                  <a:srgbClr val="FF0000"/>
                </a:solidFill>
              </a:rPr>
              <a:t>عبدٌ</a:t>
            </a:r>
            <a:r>
              <a:rPr lang="ar-SA" dirty="0" smtClean="0"/>
              <a:t> مؤمن خيرٌ من مشرك)). فكلمة عبد نكرة لكنه جاز الابتداء </a:t>
            </a:r>
            <a:r>
              <a:rPr lang="ar-SA" dirty="0" err="1" smtClean="0"/>
              <a:t>بها</a:t>
            </a:r>
            <a:r>
              <a:rPr lang="ar-SA" dirty="0" smtClean="0"/>
              <a:t> لأنها مخصوصة بالوصف(مؤمن).</a:t>
            </a:r>
            <a:endParaRPr lang="en-US" dirty="0" smtClean="0"/>
          </a:p>
          <a:p>
            <a:pPr rtl="1"/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خمسُ</a:t>
            </a:r>
            <a:r>
              <a:rPr lang="ar-SA" dirty="0" smtClean="0"/>
              <a:t> صلواتٍ كتبهنّ الله على العباد.</a:t>
            </a:r>
          </a:p>
          <a:p>
            <a:pPr rtl="1"/>
            <a:r>
              <a:rPr lang="ar-SA" dirty="0" smtClean="0"/>
              <a:t> فـ كلمة(خمس) نكرة ومع ذلك جاز الابتداء </a:t>
            </a:r>
            <a:r>
              <a:rPr lang="ar-SA" dirty="0" err="1" smtClean="0"/>
              <a:t>بها</a:t>
            </a:r>
            <a:r>
              <a:rPr lang="ar-SA" dirty="0" smtClean="0"/>
              <a:t> لأنها مضافة وصلوات مضاف إليه.</a:t>
            </a:r>
            <a:endParaRPr lang="en-US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مسوغات الابتداء بالنكرة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2. أن يتعلق بالنكرة معمول . نحو : </a:t>
            </a:r>
            <a:r>
              <a:rPr lang="ar-SA" dirty="0" smtClean="0">
                <a:solidFill>
                  <a:srgbClr val="FF0000"/>
                </a:solidFill>
              </a:rPr>
              <a:t>أمر</a:t>
            </a:r>
            <a:r>
              <a:rPr lang="ar-SA" dirty="0" smtClean="0"/>
              <a:t> بمعرف صدقة ، </a:t>
            </a:r>
            <a:r>
              <a:rPr lang="ar-SA" dirty="0" smtClean="0">
                <a:solidFill>
                  <a:srgbClr val="FF0000"/>
                </a:solidFill>
              </a:rPr>
              <a:t>ورغبة</a:t>
            </a:r>
            <a:r>
              <a:rPr lang="ar-SA" dirty="0" smtClean="0"/>
              <a:t> في الخير خير . </a:t>
            </a:r>
            <a:endParaRPr lang="en-US" dirty="0" smtClean="0"/>
          </a:p>
          <a:p>
            <a:pPr rtl="1"/>
            <a:r>
              <a:rPr lang="ar-SA" dirty="0" smtClean="0"/>
              <a:t>فسوغ الابتداء (بأمر)وهي نكرة كونه تعلق </a:t>
            </a:r>
            <a:r>
              <a:rPr lang="ar-SA" dirty="0" err="1" smtClean="0"/>
              <a:t>بها</a:t>
            </a:r>
            <a:r>
              <a:rPr lang="ar-SA" dirty="0" smtClean="0"/>
              <a:t> الجار والمجرور(بمعروف) </a:t>
            </a:r>
            <a:endParaRPr lang="en-US" dirty="0" smtClean="0"/>
          </a:p>
          <a:p>
            <a:pPr rtl="1"/>
            <a:r>
              <a:rPr lang="ar-SA" dirty="0" smtClean="0"/>
              <a:t>3. إذا أفادت النكرة العموم، نحو: </a:t>
            </a:r>
            <a:r>
              <a:rPr lang="ar-SA" dirty="0" smtClean="0">
                <a:solidFill>
                  <a:srgbClr val="FF0000"/>
                </a:solidFill>
              </a:rPr>
              <a:t>من</a:t>
            </a:r>
            <a:r>
              <a:rPr lang="ar-SA" dirty="0" smtClean="0"/>
              <a:t> يقم أقم معه، </a:t>
            </a:r>
            <a:r>
              <a:rPr lang="ar-SA" dirty="0" err="1" smtClean="0"/>
              <a:t>ف</a:t>
            </a:r>
            <a:r>
              <a:rPr lang="ar-SA" dirty="0" smtClean="0"/>
              <a:t>(من) اسم شرط وهو نكرة لكنه يدل على عموم، ومنه قوله تعالى </a:t>
            </a:r>
            <a:r>
              <a:rPr lang="ar-SA" dirty="0" smtClean="0">
                <a:sym typeface="Wingdings" pitchFamily="2" charset="2"/>
              </a:rPr>
              <a:t>((</a:t>
            </a:r>
            <a:r>
              <a:rPr lang="ar-SA" dirty="0" smtClean="0">
                <a:solidFill>
                  <a:srgbClr val="FF0000"/>
                </a:solidFill>
              </a:rPr>
              <a:t>كل</a:t>
            </a:r>
            <a:r>
              <a:rPr lang="ar-SA" dirty="0" smtClean="0"/>
              <a:t> له قانتون)) فـ(كل) نكرة وجاءت مبتدأ لأنها تدل على عموم.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مسوغات الابتداء بالنكرة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 4ـ أن تقع النكرة بعد نفي أو استفهام، نحو: ما </a:t>
            </a:r>
            <a:r>
              <a:rPr lang="ar-SA" dirty="0" smtClean="0">
                <a:solidFill>
                  <a:srgbClr val="FF0000"/>
                </a:solidFill>
              </a:rPr>
              <a:t>رجلٌ</a:t>
            </a:r>
            <a:r>
              <a:rPr lang="ar-SA" dirty="0" smtClean="0"/>
              <a:t> في الدار ، وهل </a:t>
            </a:r>
            <a:r>
              <a:rPr lang="ar-SA" dirty="0" smtClean="0">
                <a:solidFill>
                  <a:srgbClr val="FF0000"/>
                </a:solidFill>
              </a:rPr>
              <a:t>أحدٌ</a:t>
            </a:r>
            <a:r>
              <a:rPr lang="ar-SA" dirty="0" smtClean="0"/>
              <a:t> قادم .ومنه قوله تعالى:((أ </a:t>
            </a:r>
            <a:r>
              <a:rPr lang="ar-SA" dirty="0" smtClean="0">
                <a:solidFill>
                  <a:srgbClr val="FF0000"/>
                </a:solidFill>
              </a:rPr>
              <a:t>إلهٌ</a:t>
            </a:r>
            <a:r>
              <a:rPr lang="ar-SA" dirty="0" smtClean="0"/>
              <a:t> مع الله)).</a:t>
            </a:r>
            <a:r>
              <a:rPr lang="ar-SA" b="1" dirty="0" smtClean="0"/>
              <a:t> </a:t>
            </a:r>
            <a:endParaRPr lang="en-US" dirty="0" smtClean="0"/>
          </a:p>
          <a:p>
            <a:pPr rtl="1"/>
            <a:r>
              <a:rPr lang="ar-SA" dirty="0" smtClean="0"/>
              <a:t>5. أن يكون خبره شبه جملة متقدماً عليه نحو قوله تعالى:</a:t>
            </a:r>
            <a:r>
              <a:rPr lang="ar-SA" dirty="0" smtClean="0">
                <a:sym typeface="Wingdings" pitchFamily="2" charset="2"/>
              </a:rPr>
              <a:t>((</a:t>
            </a:r>
            <a:r>
              <a:rPr lang="ar-SA" dirty="0" smtClean="0"/>
              <a:t>لكلِّ أجلٍ </a:t>
            </a:r>
            <a:r>
              <a:rPr lang="ar-SA" dirty="0" smtClean="0">
                <a:solidFill>
                  <a:srgbClr val="FF0000"/>
                </a:solidFill>
              </a:rPr>
              <a:t>كتابٌ</a:t>
            </a:r>
            <a:r>
              <a:rPr lang="ar-SA" dirty="0" smtClean="0"/>
              <a:t>)) فـ(كتاب) مبتدأ مؤخر وشبه الجملة من الجار والمجرور(لكل أجل) خبر مقدم.ومنه قوله تعالى:((وفوقَ كلِّ ذي علمٍ </a:t>
            </a:r>
            <a:r>
              <a:rPr lang="ar-SA" dirty="0" smtClean="0">
                <a:solidFill>
                  <a:srgbClr val="FF0000"/>
                </a:solidFill>
              </a:rPr>
              <a:t>عليمٌ</a:t>
            </a:r>
            <a:r>
              <a:rPr lang="ar-SA" dirty="0" smtClean="0"/>
              <a:t>)).</a:t>
            </a:r>
          </a:p>
          <a:p>
            <a:pPr rtl="1"/>
            <a:r>
              <a:rPr lang="ar-SA" dirty="0" smtClean="0"/>
              <a:t> 6. أن تكون النكرة </a:t>
            </a:r>
            <a:r>
              <a:rPr lang="ar-SA" dirty="0" err="1" smtClean="0"/>
              <a:t>معطوفة</a:t>
            </a:r>
            <a:r>
              <a:rPr lang="ar-SA" dirty="0" smtClean="0"/>
              <a:t> على معرفة، نحو: </a:t>
            </a:r>
            <a:r>
              <a:rPr lang="ar-SA" dirty="0" smtClean="0">
                <a:solidFill>
                  <a:srgbClr val="FF0000"/>
                </a:solidFill>
              </a:rPr>
              <a:t>رجلٌ</a:t>
            </a:r>
            <a:r>
              <a:rPr lang="ar-SA" dirty="0" smtClean="0"/>
              <a:t> ومحمد في المنزل. فـ(رجل) نكرة جاز الابتداء </a:t>
            </a:r>
            <a:r>
              <a:rPr lang="ar-SA" dirty="0" err="1" smtClean="0"/>
              <a:t>بها</a:t>
            </a:r>
            <a:r>
              <a:rPr lang="ar-SA" dirty="0" smtClean="0"/>
              <a:t> لأنه عطف عليها معرفة(محمد). </a:t>
            </a:r>
            <a:endParaRPr lang="en-US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مسوغات الابتداء بالنكرة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7 </a:t>
            </a:r>
            <a:r>
              <a:rPr lang="ar-SA" dirty="0" err="1" smtClean="0"/>
              <a:t>ـ</a:t>
            </a:r>
            <a:r>
              <a:rPr lang="ar-SA" dirty="0" smtClean="0"/>
              <a:t> أن يقصد </a:t>
            </a:r>
            <a:r>
              <a:rPr lang="ar-SA" dirty="0" err="1" smtClean="0"/>
              <a:t>بها</a:t>
            </a:r>
            <a:r>
              <a:rPr lang="ar-SA" dirty="0" smtClean="0"/>
              <a:t> التنويع، والتفصيل. نحو: الدهرُ يومان: </a:t>
            </a:r>
            <a:r>
              <a:rPr lang="ar-SA" dirty="0" smtClean="0">
                <a:solidFill>
                  <a:srgbClr val="FF0000"/>
                </a:solidFill>
              </a:rPr>
              <a:t>يومٌ</a:t>
            </a:r>
            <a:r>
              <a:rPr lang="ar-SA" dirty="0" smtClean="0"/>
              <a:t> </a:t>
            </a:r>
            <a:r>
              <a:rPr lang="ar-SA" dirty="0" err="1" smtClean="0"/>
              <a:t>لك</a:t>
            </a: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ويومٌ</a:t>
            </a:r>
            <a:r>
              <a:rPr lang="ar-SA" dirty="0" smtClean="0"/>
              <a:t> عليك. ومنه قول امرئ </a:t>
            </a:r>
            <a:r>
              <a:rPr lang="ar-SA" dirty="0" err="1" smtClean="0"/>
              <a:t>القيس</a:t>
            </a:r>
            <a:r>
              <a:rPr lang="ar-SA" dirty="0" smtClean="0"/>
              <a:t> : </a:t>
            </a:r>
            <a:endParaRPr lang="en-US" dirty="0" smtClean="0"/>
          </a:p>
          <a:p>
            <a:pPr rtl="1"/>
            <a:r>
              <a:rPr lang="ar-SA" dirty="0" smtClean="0"/>
              <a:t>         فأقبلت زحفا على الركبتين      </a:t>
            </a:r>
            <a:r>
              <a:rPr lang="ar-SA" dirty="0" smtClean="0">
                <a:solidFill>
                  <a:srgbClr val="FF0000"/>
                </a:solidFill>
              </a:rPr>
              <a:t>فثوبٌ</a:t>
            </a:r>
            <a:r>
              <a:rPr lang="ar-SA" dirty="0" smtClean="0"/>
              <a:t> لبست </a:t>
            </a:r>
            <a:r>
              <a:rPr lang="ar-SA" dirty="0" smtClean="0">
                <a:solidFill>
                  <a:srgbClr val="FF0000"/>
                </a:solidFill>
              </a:rPr>
              <a:t>وثوبٌ</a:t>
            </a:r>
            <a:r>
              <a:rPr lang="ar-SA" dirty="0" smtClean="0"/>
              <a:t> أجر</a:t>
            </a:r>
          </a:p>
          <a:p>
            <a:pPr rtl="1"/>
            <a:r>
              <a:rPr lang="ar-SA" dirty="0" smtClean="0"/>
              <a:t>8 </a:t>
            </a:r>
            <a:r>
              <a:rPr lang="ar-SA" dirty="0" err="1" smtClean="0"/>
              <a:t>ـ</a:t>
            </a:r>
            <a:r>
              <a:rPr lang="ar-SA" dirty="0" smtClean="0"/>
              <a:t> أن تفيد الدعاء.نحو قوله تعالى((</a:t>
            </a:r>
            <a:r>
              <a:rPr lang="ar-SA" dirty="0" smtClean="0">
                <a:solidFill>
                  <a:srgbClr val="FF0000"/>
                </a:solidFill>
              </a:rPr>
              <a:t>سلامٌ</a:t>
            </a:r>
            <a:r>
              <a:rPr lang="ar-SA" dirty="0" smtClean="0"/>
              <a:t> على آل يسن))وقوله تعالى</a:t>
            </a:r>
            <a:r>
              <a:rPr lang="ar-SA" dirty="0" smtClean="0">
                <a:sym typeface="Wingdings" pitchFamily="2" charset="2"/>
              </a:rPr>
              <a:t>((</a:t>
            </a:r>
            <a:r>
              <a:rPr lang="ar-SA" dirty="0" smtClean="0">
                <a:solidFill>
                  <a:srgbClr val="FF0000"/>
                </a:solidFill>
              </a:rPr>
              <a:t>ويلٌ</a:t>
            </a:r>
            <a:r>
              <a:rPr lang="ar-SA" dirty="0" smtClean="0"/>
              <a:t> لكلِّ همزة </a:t>
            </a:r>
            <a:r>
              <a:rPr lang="ar-SA" dirty="0" err="1" smtClean="0"/>
              <a:t>لمزة</a:t>
            </a:r>
            <a:r>
              <a:rPr lang="ar-SA" dirty="0" smtClean="0"/>
              <a:t>)).</a:t>
            </a:r>
          </a:p>
          <a:p>
            <a:pPr rtl="1"/>
            <a:r>
              <a:rPr lang="ar-SA" dirty="0" smtClean="0"/>
              <a:t>9ـ أن تكون النكرة من الألفاظ التي لها الصدارة في الكلام كأسماء الشرط، وأسماء الاستفهام، وما التعجبية، وكم الخبرية، مثل: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مسوغات الابتداء بالنكرة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FF0000"/>
                </a:solidFill>
              </a:rPr>
              <a:t> من</a:t>
            </a:r>
            <a:r>
              <a:rPr lang="ar-SA" dirty="0" smtClean="0"/>
              <a:t> يدرس ينجح(اسم شرط) 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/>
              <a:t>((</a:t>
            </a:r>
            <a:r>
              <a:rPr lang="ar-SA" dirty="0" smtClean="0">
                <a:solidFill>
                  <a:srgbClr val="FF0000"/>
                </a:solidFill>
              </a:rPr>
              <a:t>ومن</a:t>
            </a:r>
            <a:r>
              <a:rPr lang="ar-SA" dirty="0" smtClean="0"/>
              <a:t> أظلم ممن كتم شهادة)) (اسم استفهام)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FF0000"/>
                </a:solidFill>
              </a:rPr>
              <a:t>ما</a:t>
            </a:r>
            <a:r>
              <a:rPr lang="ar-SA" dirty="0" smtClean="0"/>
              <a:t> أجمل السماء!(ما التعجبية)</a:t>
            </a:r>
          </a:p>
          <a:p>
            <a:pPr rtl="1">
              <a:buFont typeface="Arial" pitchFamily="34" charset="0"/>
              <a:buChar char="•"/>
            </a:pPr>
            <a:r>
              <a:rPr lang="ar-SA" dirty="0" smtClean="0">
                <a:solidFill>
                  <a:srgbClr val="FF0000"/>
                </a:solidFill>
              </a:rPr>
              <a:t>كم</a:t>
            </a:r>
            <a:r>
              <a:rPr lang="ar-SA" dirty="0" smtClean="0"/>
              <a:t> كتابٍ عندك ولم تفد منها!(كم الخبرية)</a:t>
            </a:r>
            <a:endParaRPr lang="en-US" dirty="0" smtClean="0"/>
          </a:p>
          <a:p>
            <a:pPr rtl="1"/>
            <a:r>
              <a:rPr lang="ar-SA" dirty="0" smtClean="0"/>
              <a:t>10ـ أن تقع في أول جملة الحال المرتبطة بالواو، ومنه قول الشاعر: </a:t>
            </a:r>
            <a:endParaRPr lang="en-US" dirty="0" smtClean="0"/>
          </a:p>
          <a:p>
            <a:pPr rtl="1"/>
            <a:r>
              <a:rPr lang="ar-SA" dirty="0" smtClean="0"/>
              <a:t>        سرينا و</a:t>
            </a:r>
            <a:r>
              <a:rPr lang="ar-SA" dirty="0" smtClean="0">
                <a:solidFill>
                  <a:srgbClr val="FF0000"/>
                </a:solidFill>
              </a:rPr>
              <a:t>نجمٌ</a:t>
            </a:r>
            <a:r>
              <a:rPr lang="ar-SA" dirty="0" smtClean="0"/>
              <a:t> قد أضاء فمذ بدا   محياك أخفى </a:t>
            </a:r>
            <a:r>
              <a:rPr lang="ar-SA" dirty="0" err="1" smtClean="0"/>
              <a:t>ضوؤُه</a:t>
            </a:r>
            <a:r>
              <a:rPr lang="ar-SA" dirty="0" smtClean="0"/>
              <a:t> كلَّ </a:t>
            </a:r>
            <a:r>
              <a:rPr lang="ar-SA" dirty="0" err="1" smtClean="0"/>
              <a:t>شارق</a:t>
            </a:r>
            <a:r>
              <a:rPr lang="ar-SA" dirty="0" smtClean="0"/>
              <a:t> </a:t>
            </a:r>
            <a:endParaRPr lang="en-US" dirty="0" smtClean="0"/>
          </a:p>
          <a:p>
            <a:pPr rtl="1"/>
            <a:r>
              <a:rPr lang="ar-SA" dirty="0" smtClean="0"/>
              <a:t>11- أن تقع بعد لولا. نحو : لولا </a:t>
            </a:r>
            <a:r>
              <a:rPr lang="ar-SA" dirty="0" smtClean="0">
                <a:solidFill>
                  <a:srgbClr val="FF0000"/>
                </a:solidFill>
              </a:rPr>
              <a:t>رجلٌ</a:t>
            </a:r>
            <a:r>
              <a:rPr lang="ar-SA" dirty="0" smtClean="0"/>
              <a:t> لهلك أخوك .  </a:t>
            </a:r>
            <a:endParaRPr lang="en-US" dirty="0" smtClean="0"/>
          </a:p>
          <a:p>
            <a:pPr rtl="1"/>
            <a:r>
              <a:rPr lang="ar-SA" dirty="0" smtClean="0"/>
              <a:t>12- أن تقع بعد إذا الفجائية . نحو : وصلت فإذا </a:t>
            </a:r>
            <a:r>
              <a:rPr lang="ar-SA" dirty="0" smtClean="0">
                <a:solidFill>
                  <a:srgbClr val="FF0000"/>
                </a:solidFill>
              </a:rPr>
              <a:t>صديق</a:t>
            </a:r>
            <a:r>
              <a:rPr lang="ar-SA" dirty="0" smtClean="0"/>
              <a:t> ينتظرني . </a:t>
            </a:r>
            <a:endParaRPr lang="en-US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مسوغات الابتداء بالنكرة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dirty="0" smtClean="0"/>
              <a:t>13- إذا أريد </a:t>
            </a:r>
            <a:r>
              <a:rPr lang="ar-SA" dirty="0" err="1" smtClean="0"/>
              <a:t>بها</a:t>
            </a:r>
            <a:r>
              <a:rPr lang="ar-SA" dirty="0" smtClean="0"/>
              <a:t> حقيقة الجنس، وعموم أفراده . نحو : </a:t>
            </a:r>
            <a:r>
              <a:rPr lang="ar-SA" dirty="0" smtClean="0">
                <a:solidFill>
                  <a:srgbClr val="FF0000"/>
                </a:solidFill>
              </a:rPr>
              <a:t>إنسانٌ</a:t>
            </a:r>
            <a:r>
              <a:rPr lang="ar-SA" dirty="0" smtClean="0"/>
              <a:t> خير من بهيمة، </a:t>
            </a:r>
            <a:r>
              <a:rPr lang="ar-SA" dirty="0" smtClean="0">
                <a:solidFill>
                  <a:srgbClr val="FF0000"/>
                </a:solidFill>
              </a:rPr>
              <a:t>ورجلٌ</a:t>
            </a:r>
            <a:r>
              <a:rPr lang="ar-SA" dirty="0" smtClean="0"/>
              <a:t> أقوى من امرأة.</a:t>
            </a:r>
          </a:p>
          <a:p>
            <a:pPr rtl="1"/>
            <a:r>
              <a:rPr lang="ar-SA" dirty="0" smtClean="0"/>
              <a:t>14 </a:t>
            </a:r>
            <a:r>
              <a:rPr lang="ar-SA" dirty="0" err="1" smtClean="0"/>
              <a:t>ـ</a:t>
            </a:r>
            <a:r>
              <a:rPr lang="ar-SA" dirty="0" smtClean="0"/>
              <a:t> أن يكون ثبوت الخبر للنكرة من خوارق العادة. نحو: </a:t>
            </a:r>
            <a:r>
              <a:rPr lang="ar-SA" dirty="0" smtClean="0">
                <a:solidFill>
                  <a:srgbClr val="FF0000"/>
                </a:solidFill>
              </a:rPr>
              <a:t>شجرةٌ</a:t>
            </a:r>
            <a:r>
              <a:rPr lang="ar-SA" dirty="0" smtClean="0"/>
              <a:t> سجدت، </a:t>
            </a:r>
            <a:r>
              <a:rPr lang="ar-SA" dirty="0" smtClean="0">
                <a:solidFill>
                  <a:srgbClr val="FF0000"/>
                </a:solidFill>
              </a:rPr>
              <a:t>وبهيمةٌ</a:t>
            </a:r>
            <a:r>
              <a:rPr lang="ar-SA" dirty="0" smtClean="0"/>
              <a:t> تكلمت.</a:t>
            </a:r>
          </a:p>
          <a:p>
            <a:pPr rtl="1"/>
            <a:r>
              <a:rPr lang="ar-SA" dirty="0" smtClean="0">
                <a:solidFill>
                  <a:srgbClr val="00B0F0"/>
                </a:solidFill>
              </a:rPr>
              <a:t>ملاحظة: كل ما لون بالأحمر فهو مبتدأ.</a:t>
            </a:r>
          </a:p>
          <a:p>
            <a:pPr rtl="1"/>
            <a:r>
              <a:rPr lang="ar-SA" sz="4000" b="1" u="sng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فكر</a:t>
            </a:r>
            <a:r>
              <a:rPr lang="ar-SA" dirty="0" smtClean="0"/>
              <a:t>: </a:t>
            </a:r>
            <a:r>
              <a:rPr lang="ar-SA" b="1" i="1" u="sng" dirty="0" smtClean="0">
                <a:solidFill>
                  <a:srgbClr val="FF0000"/>
                </a:solidFill>
              </a:rPr>
              <a:t>هناك مسوغات أخرى حاول أن تتعرّف إليها.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تدريب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بين مسوّغ الابتداء بالنكرة المخطوط تحتها في كل مما يلي:</a:t>
            </a:r>
          </a:p>
          <a:p>
            <a:pPr marL="514350" indent="-514350" rtl="1">
              <a:buAutoNum type="arabicPeriod"/>
            </a:pPr>
            <a:r>
              <a:rPr lang="ar-SA" dirty="0" smtClean="0"/>
              <a:t>(</a:t>
            </a:r>
            <a:r>
              <a:rPr lang="ar-SA" u="sng" dirty="0" smtClean="0"/>
              <a:t>كل</a:t>
            </a:r>
            <a:r>
              <a:rPr lang="ar-SA" dirty="0" smtClean="0"/>
              <a:t> يعمل على شاكلته).</a:t>
            </a:r>
          </a:p>
          <a:p>
            <a:pPr marL="514350" indent="-514350" rtl="1">
              <a:buAutoNum type="arabicPeriod"/>
            </a:pPr>
            <a:r>
              <a:rPr lang="ar-SA" dirty="0" smtClean="0"/>
              <a:t>(</a:t>
            </a:r>
            <a:r>
              <a:rPr lang="en-US" dirty="0" smtClean="0"/>
              <a:t> </a:t>
            </a:r>
            <a:r>
              <a:rPr lang="ar-SA" dirty="0" smtClean="0"/>
              <a:t>وفوق كل ذي علم </a:t>
            </a:r>
            <a:r>
              <a:rPr lang="ar-SA" u="sng" dirty="0" smtClean="0"/>
              <a:t>عليم</a:t>
            </a:r>
            <a:r>
              <a:rPr lang="ar-SA" dirty="0" smtClean="0"/>
              <a:t>).</a:t>
            </a:r>
          </a:p>
          <a:p>
            <a:pPr marL="514350" indent="-514350" rtl="1">
              <a:buAutoNum type="arabicPeriod"/>
            </a:pPr>
            <a:r>
              <a:rPr lang="ar-SA" dirty="0" smtClean="0"/>
              <a:t>(</a:t>
            </a:r>
            <a:r>
              <a:rPr lang="ar-SA" u="sng" dirty="0" smtClean="0"/>
              <a:t>قول</a:t>
            </a:r>
            <a:r>
              <a:rPr lang="ar-SA" dirty="0" smtClean="0"/>
              <a:t> معروف ومغفرة خير من صدقة يتبعها أذى).</a:t>
            </a:r>
          </a:p>
          <a:p>
            <a:pPr marL="514350" indent="-514350" rtl="1">
              <a:buAutoNum type="arabicPeriod"/>
            </a:pPr>
            <a:r>
              <a:rPr lang="ar-SA" u="sng" dirty="0" smtClean="0"/>
              <a:t>فيوم</a:t>
            </a:r>
            <a:r>
              <a:rPr lang="ar-SA" dirty="0" smtClean="0"/>
              <a:t> علينا ويوم لنا    ويوم نُساء ويوم نُسَر</a:t>
            </a:r>
          </a:p>
          <a:p>
            <a:pPr marL="514350" indent="-514350" rtl="1">
              <a:buAutoNum type="arabicPeriod"/>
            </a:pPr>
            <a:r>
              <a:rPr lang="ar-SA" u="sng" dirty="0" smtClean="0"/>
              <a:t>فويل</a:t>
            </a:r>
            <a:r>
              <a:rPr lang="ar-SA" dirty="0" smtClean="0"/>
              <a:t> لكسرى إن حللت بأرضه  وويل لجيش الفرس حين </a:t>
            </a:r>
            <a:r>
              <a:rPr lang="ar-SA" dirty="0" err="1" smtClean="0"/>
              <a:t>أُعَجعِج</a:t>
            </a:r>
            <a:endParaRPr lang="ar-SA" dirty="0" smtClean="0"/>
          </a:p>
          <a:p>
            <a:pPr marL="514350" indent="-514350" rtl="1">
              <a:buAutoNum type="arabicPeriod"/>
            </a:pPr>
            <a:r>
              <a:rPr lang="ar-SA" dirty="0" smtClean="0"/>
              <a:t>(</a:t>
            </a:r>
            <a:r>
              <a:rPr lang="ar-SA" u="sng" dirty="0" smtClean="0"/>
              <a:t>ومن</a:t>
            </a:r>
            <a:r>
              <a:rPr lang="ar-SA" dirty="0" smtClean="0"/>
              <a:t> أظلم ممن كتم شهادة).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الإجابة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 rtl="1">
              <a:buAutoNum type="arabicPeriod"/>
            </a:pPr>
            <a:r>
              <a:rPr lang="ar-SA" dirty="0" smtClean="0"/>
              <a:t>لأنها دلت على عموم.</a:t>
            </a:r>
            <a:endParaRPr lang="en-US" dirty="0" smtClean="0"/>
          </a:p>
          <a:p>
            <a:pPr marL="514350" indent="-514350" algn="just" rtl="1">
              <a:buAutoNum type="arabicPeriod"/>
            </a:pPr>
            <a:r>
              <a:rPr lang="ar-SA" dirty="0" smtClean="0"/>
              <a:t>جاء الخبر شبه جملة وقد تقدم على المبتدأ.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لأنها خصصت بالوصف.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لأنها دلت على تنويع وتقسيم.</a:t>
            </a:r>
          </a:p>
          <a:p>
            <a:pPr marL="514350" indent="-514350" algn="just" rtl="1">
              <a:buAutoNum type="arabicPeriod"/>
            </a:pPr>
            <a:r>
              <a:rPr lang="ar-SA" dirty="0" smtClean="0"/>
              <a:t>لأنها دلت على دعاء.</a:t>
            </a:r>
            <a:endParaRPr lang="en-US" dirty="0" smtClean="0"/>
          </a:p>
          <a:p>
            <a:pPr marL="514350" indent="-514350" algn="just" rtl="1">
              <a:buAutoNum type="arabicPeriod"/>
            </a:pPr>
            <a:r>
              <a:rPr lang="ar-SA" dirty="0" smtClean="0"/>
              <a:t>لأنها من الألفاظ التي لها الصدارة(اسم استفهام)</a:t>
            </a:r>
          </a:p>
          <a:p>
            <a:pPr marL="514350" indent="-514350" algn="just" rtl="1">
              <a:buAutoNum type="arabicPeriod"/>
            </a:pP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2201</TotalTime>
  <Words>853</Words>
  <Application>Microsoft Office PowerPoint</Application>
  <PresentationFormat>A4 Paper (210x297 mm)</PresentationFormat>
  <Paragraphs>124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المحاضرة السابعة</vt:lpstr>
      <vt:lpstr>عناصر المحاضرة</vt:lpstr>
      <vt:lpstr>مقدمة:</vt:lpstr>
      <vt:lpstr>تعريف المبتدأ</vt:lpstr>
      <vt:lpstr>حكم المبتدأ</vt:lpstr>
      <vt:lpstr>أشكال المبتدأ</vt:lpstr>
      <vt:lpstr>أنواع المبتدأ</vt:lpstr>
      <vt:lpstr>أنواع المبتدأ</vt:lpstr>
      <vt:lpstr>مسوغات الابتداء بالنكرة</vt:lpstr>
      <vt:lpstr>مسوغات الابتداء بالنكرة</vt:lpstr>
      <vt:lpstr>مسوغات الابتداء بالنكرة</vt:lpstr>
      <vt:lpstr>مسوغات الابتداء بالنكرة</vt:lpstr>
      <vt:lpstr>مسوغات الابتداء بالنكرة</vt:lpstr>
      <vt:lpstr>مسوغات الابتداء بالنكرة</vt:lpstr>
      <vt:lpstr>تدريب</vt:lpstr>
      <vt:lpstr>الإجابة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171</cp:revision>
  <dcterms:created xsi:type="dcterms:W3CDTF">2009-10-14T19:14:34Z</dcterms:created>
  <dcterms:modified xsi:type="dcterms:W3CDTF">2010-11-11T09:56:49Z</dcterms:modified>
</cp:coreProperties>
</file>